
<file path=[Content_Types].xml><?xml version="1.0" encoding="utf-8"?>
<Types xmlns="http://schemas.openxmlformats.org/package/2006/content-types">
  <Default Extension="xml" ContentType="application/xml"/>
  <Default Extension="jpg" ContentType="image/jpeg"/>
  <Default Extension="tiff" ContentType="image/tiff"/>
  <Default Extension="emf" ContentType="image/x-emf"/>
  <Default Extension="jpe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86" r:id="rId3"/>
    <p:sldId id="346" r:id="rId4"/>
    <p:sldId id="283" r:id="rId5"/>
    <p:sldId id="306" r:id="rId6"/>
    <p:sldId id="260" r:id="rId7"/>
    <p:sldId id="262" r:id="rId8"/>
    <p:sldId id="347" r:id="rId9"/>
    <p:sldId id="348" r:id="rId10"/>
    <p:sldId id="349" r:id="rId11"/>
    <p:sldId id="350" r:id="rId12"/>
    <p:sldId id="276" r:id="rId13"/>
    <p:sldId id="280" r:id="rId14"/>
    <p:sldId id="284" r:id="rId15"/>
    <p:sldId id="285" r:id="rId16"/>
    <p:sldId id="277" r:id="rId17"/>
    <p:sldId id="287" r:id="rId18"/>
    <p:sldId id="309" r:id="rId19"/>
    <p:sldId id="310" r:id="rId20"/>
    <p:sldId id="307" r:id="rId21"/>
    <p:sldId id="311" r:id="rId22"/>
    <p:sldId id="313" r:id="rId23"/>
    <p:sldId id="315" r:id="rId24"/>
    <p:sldId id="316" r:id="rId25"/>
    <p:sldId id="317" r:id="rId26"/>
    <p:sldId id="329" r:id="rId27"/>
    <p:sldId id="323" r:id="rId28"/>
    <p:sldId id="324" r:id="rId29"/>
    <p:sldId id="312" r:id="rId30"/>
    <p:sldId id="321" r:id="rId31"/>
    <p:sldId id="326" r:id="rId32"/>
    <p:sldId id="330" r:id="rId33"/>
    <p:sldId id="331" r:id="rId34"/>
    <p:sldId id="332" r:id="rId35"/>
    <p:sldId id="333" r:id="rId36"/>
    <p:sldId id="335" r:id="rId37"/>
    <p:sldId id="337" r:id="rId38"/>
    <p:sldId id="319" r:id="rId39"/>
    <p:sldId id="339" r:id="rId40"/>
    <p:sldId id="338" r:id="rId41"/>
    <p:sldId id="268" r:id="rId42"/>
    <p:sldId id="271" r:id="rId43"/>
    <p:sldId id="273" r:id="rId44"/>
    <p:sldId id="274" r:id="rId45"/>
    <p:sldId id="275"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6" d="100"/>
          <a:sy n="76" d="100"/>
        </p:scale>
        <p:origin x="-2256" y="-1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A30B572C-6310-FD4B-98A9-A714710F5CCA}" type="datetimeFigureOut">
              <a:rPr lang="en-US" smtClean="0"/>
              <a:t>22/09/16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33955E-8C6B-6841-94AA-0B8AD2C2E117}" type="slidenum">
              <a:rPr lang="en-US" smtClean="0"/>
              <a:t>‹#›</a:t>
            </a:fld>
            <a:endParaRPr lang="en-US"/>
          </a:p>
        </p:txBody>
      </p:sp>
    </p:spTree>
    <p:extLst>
      <p:ext uri="{BB962C8B-B14F-4D97-AF65-F5344CB8AC3E}">
        <p14:creationId xmlns:p14="http://schemas.microsoft.com/office/powerpoint/2010/main" val="720583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30B572C-6310-FD4B-98A9-A714710F5CCA}" type="datetimeFigureOut">
              <a:rPr lang="en-US" smtClean="0"/>
              <a:t>22/09/16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33955E-8C6B-6841-94AA-0B8AD2C2E117}" type="slidenum">
              <a:rPr lang="en-US" smtClean="0"/>
              <a:t>‹#›</a:t>
            </a:fld>
            <a:endParaRPr lang="en-US"/>
          </a:p>
        </p:txBody>
      </p:sp>
    </p:spTree>
    <p:extLst>
      <p:ext uri="{BB962C8B-B14F-4D97-AF65-F5344CB8AC3E}">
        <p14:creationId xmlns:p14="http://schemas.microsoft.com/office/powerpoint/2010/main" val="1011971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30B572C-6310-FD4B-98A9-A714710F5CCA}" type="datetimeFigureOut">
              <a:rPr lang="en-US" smtClean="0"/>
              <a:t>22/09/16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33955E-8C6B-6841-94AA-0B8AD2C2E117}" type="slidenum">
              <a:rPr lang="en-US" smtClean="0"/>
              <a:t>‹#›</a:t>
            </a:fld>
            <a:endParaRPr lang="en-US"/>
          </a:p>
        </p:txBody>
      </p:sp>
    </p:spTree>
    <p:extLst>
      <p:ext uri="{BB962C8B-B14F-4D97-AF65-F5344CB8AC3E}">
        <p14:creationId xmlns:p14="http://schemas.microsoft.com/office/powerpoint/2010/main" val="2230811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30B572C-6310-FD4B-98A9-A714710F5CCA}" type="datetimeFigureOut">
              <a:rPr lang="en-US" smtClean="0"/>
              <a:t>22/09/16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33955E-8C6B-6841-94AA-0B8AD2C2E117}" type="slidenum">
              <a:rPr lang="en-US" smtClean="0"/>
              <a:t>‹#›</a:t>
            </a:fld>
            <a:endParaRPr lang="en-US"/>
          </a:p>
        </p:txBody>
      </p:sp>
    </p:spTree>
    <p:extLst>
      <p:ext uri="{BB962C8B-B14F-4D97-AF65-F5344CB8AC3E}">
        <p14:creationId xmlns:p14="http://schemas.microsoft.com/office/powerpoint/2010/main" val="3230729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A30B572C-6310-FD4B-98A9-A714710F5CCA}" type="datetimeFigureOut">
              <a:rPr lang="en-US" smtClean="0"/>
              <a:t>22/09/16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33955E-8C6B-6841-94AA-0B8AD2C2E117}" type="slidenum">
              <a:rPr lang="en-US" smtClean="0"/>
              <a:t>‹#›</a:t>
            </a:fld>
            <a:endParaRPr lang="en-US"/>
          </a:p>
        </p:txBody>
      </p:sp>
    </p:spTree>
    <p:extLst>
      <p:ext uri="{BB962C8B-B14F-4D97-AF65-F5344CB8AC3E}">
        <p14:creationId xmlns:p14="http://schemas.microsoft.com/office/powerpoint/2010/main" val="1092021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A30B572C-6310-FD4B-98A9-A714710F5CCA}" type="datetimeFigureOut">
              <a:rPr lang="en-US" smtClean="0"/>
              <a:t>22/09/16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33955E-8C6B-6841-94AA-0B8AD2C2E117}" type="slidenum">
              <a:rPr lang="en-US" smtClean="0"/>
              <a:t>‹#›</a:t>
            </a:fld>
            <a:endParaRPr lang="en-US"/>
          </a:p>
        </p:txBody>
      </p:sp>
    </p:spTree>
    <p:extLst>
      <p:ext uri="{BB962C8B-B14F-4D97-AF65-F5344CB8AC3E}">
        <p14:creationId xmlns:p14="http://schemas.microsoft.com/office/powerpoint/2010/main" val="2381198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A30B572C-6310-FD4B-98A9-A714710F5CCA}" type="datetimeFigureOut">
              <a:rPr lang="en-US" smtClean="0"/>
              <a:t>22/09/16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33955E-8C6B-6841-94AA-0B8AD2C2E117}" type="slidenum">
              <a:rPr lang="en-US" smtClean="0"/>
              <a:t>‹#›</a:t>
            </a:fld>
            <a:endParaRPr lang="en-US"/>
          </a:p>
        </p:txBody>
      </p:sp>
    </p:spTree>
    <p:extLst>
      <p:ext uri="{BB962C8B-B14F-4D97-AF65-F5344CB8AC3E}">
        <p14:creationId xmlns:p14="http://schemas.microsoft.com/office/powerpoint/2010/main" val="342618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A30B572C-6310-FD4B-98A9-A714710F5CCA}" type="datetimeFigureOut">
              <a:rPr lang="en-US" smtClean="0"/>
              <a:t>22/09/16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33955E-8C6B-6841-94AA-0B8AD2C2E117}" type="slidenum">
              <a:rPr lang="en-US" smtClean="0"/>
              <a:t>‹#›</a:t>
            </a:fld>
            <a:endParaRPr lang="en-US"/>
          </a:p>
        </p:txBody>
      </p:sp>
    </p:spTree>
    <p:extLst>
      <p:ext uri="{BB962C8B-B14F-4D97-AF65-F5344CB8AC3E}">
        <p14:creationId xmlns:p14="http://schemas.microsoft.com/office/powerpoint/2010/main" val="2912175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0B572C-6310-FD4B-98A9-A714710F5CCA}" type="datetimeFigureOut">
              <a:rPr lang="en-US" smtClean="0"/>
              <a:t>22/09/16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33955E-8C6B-6841-94AA-0B8AD2C2E117}" type="slidenum">
              <a:rPr lang="en-US" smtClean="0"/>
              <a:t>‹#›</a:t>
            </a:fld>
            <a:endParaRPr lang="en-US"/>
          </a:p>
        </p:txBody>
      </p:sp>
    </p:spTree>
    <p:extLst>
      <p:ext uri="{BB962C8B-B14F-4D97-AF65-F5344CB8AC3E}">
        <p14:creationId xmlns:p14="http://schemas.microsoft.com/office/powerpoint/2010/main" val="1008581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30B572C-6310-FD4B-98A9-A714710F5CCA}" type="datetimeFigureOut">
              <a:rPr lang="en-US" smtClean="0"/>
              <a:t>22/09/16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33955E-8C6B-6841-94AA-0B8AD2C2E117}" type="slidenum">
              <a:rPr lang="en-US" smtClean="0"/>
              <a:t>‹#›</a:t>
            </a:fld>
            <a:endParaRPr lang="en-US"/>
          </a:p>
        </p:txBody>
      </p:sp>
    </p:spTree>
    <p:extLst>
      <p:ext uri="{BB962C8B-B14F-4D97-AF65-F5344CB8AC3E}">
        <p14:creationId xmlns:p14="http://schemas.microsoft.com/office/powerpoint/2010/main" val="463601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30B572C-6310-FD4B-98A9-A714710F5CCA}" type="datetimeFigureOut">
              <a:rPr lang="en-US" smtClean="0"/>
              <a:t>22/09/16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33955E-8C6B-6841-94AA-0B8AD2C2E117}" type="slidenum">
              <a:rPr lang="en-US" smtClean="0"/>
              <a:t>‹#›</a:t>
            </a:fld>
            <a:endParaRPr lang="en-US"/>
          </a:p>
        </p:txBody>
      </p:sp>
    </p:spTree>
    <p:extLst>
      <p:ext uri="{BB962C8B-B14F-4D97-AF65-F5344CB8AC3E}">
        <p14:creationId xmlns:p14="http://schemas.microsoft.com/office/powerpoint/2010/main" val="16686705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B572C-6310-FD4B-98A9-A714710F5CCA}" type="datetimeFigureOut">
              <a:rPr lang="en-US" smtClean="0"/>
              <a:t>22/09/16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33955E-8C6B-6841-94AA-0B8AD2C2E117}" type="slidenum">
              <a:rPr lang="en-US" smtClean="0"/>
              <a:t>‹#›</a:t>
            </a:fld>
            <a:endParaRPr lang="en-US"/>
          </a:p>
        </p:txBody>
      </p:sp>
    </p:spTree>
    <p:extLst>
      <p:ext uri="{BB962C8B-B14F-4D97-AF65-F5344CB8AC3E}">
        <p14:creationId xmlns:p14="http://schemas.microsoft.com/office/powerpoint/2010/main" val="2550312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397" y="2215006"/>
            <a:ext cx="8874888" cy="3020463"/>
          </a:xfrm>
        </p:spPr>
        <p:txBody>
          <a:bodyPr>
            <a:normAutofit fontScale="90000"/>
          </a:bodyPr>
          <a:lstStyle/>
          <a:p>
            <a:pPr>
              <a:spcAft>
                <a:spcPts val="1200"/>
              </a:spcAft>
            </a:pPr>
            <a:r>
              <a:rPr lang="en-US" sz="3300" b="1" dirty="0" smtClean="0">
                <a:uFill>
                  <a:solidFill>
                    <a:srgbClr val="FF0000"/>
                  </a:solidFill>
                </a:uFill>
                <a:latin typeface="Garamond"/>
                <a:cs typeface="Garamond"/>
              </a:rPr>
              <a:t>The Grammar of School-Age Writing Development:</a:t>
            </a:r>
            <a:br>
              <a:rPr lang="en-US" sz="3300" b="1" dirty="0" smtClean="0">
                <a:uFill>
                  <a:solidFill>
                    <a:srgbClr val="FF0000"/>
                  </a:solidFill>
                </a:uFill>
                <a:latin typeface="Garamond"/>
                <a:cs typeface="Garamond"/>
              </a:rPr>
            </a:br>
            <a:r>
              <a:rPr lang="en-US" sz="3300" b="1" dirty="0" smtClean="0">
                <a:uFill>
                  <a:solidFill>
                    <a:srgbClr val="FF0000"/>
                  </a:solidFill>
                </a:uFill>
                <a:latin typeface="Garamond"/>
                <a:cs typeface="Garamond"/>
              </a:rPr>
              <a:t>What </a:t>
            </a:r>
            <a:r>
              <a:rPr lang="en-US" sz="3300" b="1" dirty="0">
                <a:uFill>
                  <a:solidFill>
                    <a:srgbClr val="FF0000"/>
                  </a:solidFill>
                </a:uFill>
                <a:latin typeface="Garamond"/>
                <a:cs typeface="Garamond"/>
              </a:rPr>
              <a:t>d</a:t>
            </a:r>
            <a:r>
              <a:rPr lang="en-US" sz="3300" b="1" dirty="0" smtClean="0">
                <a:uFill>
                  <a:solidFill>
                    <a:srgbClr val="FF0000"/>
                  </a:solidFill>
                </a:uFill>
                <a:latin typeface="Garamond"/>
                <a:cs typeface="Garamond"/>
              </a:rPr>
              <a:t>o we Already </a:t>
            </a:r>
            <a:br>
              <a:rPr lang="en-US" sz="3300" b="1" dirty="0" smtClean="0">
                <a:uFill>
                  <a:solidFill>
                    <a:srgbClr val="FF0000"/>
                  </a:solidFill>
                </a:uFill>
                <a:latin typeface="Garamond"/>
                <a:cs typeface="Garamond"/>
              </a:rPr>
            </a:br>
            <a:r>
              <a:rPr lang="en-US" sz="3300" b="1" dirty="0" smtClean="0">
                <a:uFill>
                  <a:solidFill>
                    <a:srgbClr val="FF0000"/>
                  </a:solidFill>
                </a:uFill>
                <a:latin typeface="Garamond"/>
                <a:cs typeface="Garamond"/>
              </a:rPr>
              <a:t>(Think we Maybe (</a:t>
            </a:r>
            <a:r>
              <a:rPr lang="en-US" sz="3300" b="1" dirty="0">
                <a:uFill>
                  <a:solidFill>
                    <a:srgbClr val="FF0000"/>
                  </a:solidFill>
                </a:uFill>
                <a:latin typeface="Garamond"/>
                <a:cs typeface="Garamond"/>
              </a:rPr>
              <a:t>d</a:t>
            </a:r>
            <a:r>
              <a:rPr lang="en-US" sz="3300" b="1" dirty="0" smtClean="0">
                <a:uFill>
                  <a:solidFill>
                    <a:srgbClr val="FF0000"/>
                  </a:solidFill>
                </a:uFill>
                <a:latin typeface="Garamond"/>
                <a:cs typeface="Garamond"/>
              </a:rPr>
              <a:t>on’t)) Know?</a:t>
            </a:r>
            <a:r>
              <a:rPr lang="en-US" sz="3700" b="1" dirty="0" smtClean="0">
                <a:uFill>
                  <a:solidFill>
                    <a:srgbClr val="FF0000"/>
                  </a:solidFill>
                </a:uFill>
                <a:latin typeface="Garamond"/>
                <a:cs typeface="Garamond"/>
              </a:rPr>
              <a:t/>
            </a:r>
            <a:br>
              <a:rPr lang="en-US" sz="3700" b="1" dirty="0" smtClean="0">
                <a:uFill>
                  <a:solidFill>
                    <a:srgbClr val="FF0000"/>
                  </a:solidFill>
                </a:uFill>
                <a:latin typeface="Garamond"/>
                <a:cs typeface="Garamond"/>
              </a:rPr>
            </a:br>
            <a:r>
              <a:rPr lang="en-US" sz="3300" b="1" dirty="0">
                <a:uFill>
                  <a:solidFill>
                    <a:srgbClr val="FF0000"/>
                  </a:solidFill>
                </a:uFill>
                <a:latin typeface="Garamond"/>
                <a:cs typeface="Garamond"/>
              </a:rPr>
              <a:t/>
            </a:r>
            <a:br>
              <a:rPr lang="en-US" sz="3300" b="1" dirty="0">
                <a:uFill>
                  <a:solidFill>
                    <a:srgbClr val="FF0000"/>
                  </a:solidFill>
                </a:uFill>
                <a:latin typeface="Garamond"/>
                <a:cs typeface="Garamond"/>
              </a:rPr>
            </a:br>
            <a:r>
              <a:rPr lang="en-US" sz="3100" dirty="0">
                <a:uFill>
                  <a:solidFill>
                    <a:srgbClr val="FF0000"/>
                  </a:solidFill>
                </a:uFill>
                <a:latin typeface="Garamond"/>
                <a:cs typeface="Garamond"/>
              </a:rPr>
              <a:t>Mark </a:t>
            </a:r>
            <a:r>
              <a:rPr lang="en-US" sz="3100" dirty="0" smtClean="0">
                <a:uFill>
                  <a:solidFill>
                    <a:srgbClr val="FF0000"/>
                  </a:solidFill>
                </a:uFill>
                <a:latin typeface="Garamond"/>
                <a:cs typeface="Garamond"/>
              </a:rPr>
              <a:t>Brenchley</a:t>
            </a:r>
            <a:br>
              <a:rPr lang="en-US" sz="3100" dirty="0" smtClean="0">
                <a:uFill>
                  <a:solidFill>
                    <a:srgbClr val="FF0000"/>
                  </a:solidFill>
                </a:uFill>
                <a:latin typeface="Garamond"/>
                <a:cs typeface="Garamond"/>
              </a:rPr>
            </a:br>
            <a:r>
              <a:rPr lang="en-US" sz="3100" dirty="0" smtClean="0">
                <a:uFill>
                  <a:solidFill>
                    <a:srgbClr val="FF0000"/>
                  </a:solidFill>
                </a:uFill>
                <a:latin typeface="Garamond"/>
                <a:cs typeface="Garamond"/>
              </a:rPr>
              <a:t>Phil </a:t>
            </a:r>
            <a:r>
              <a:rPr lang="en-US" sz="3100" dirty="0" err="1" smtClean="0">
                <a:uFill>
                  <a:solidFill>
                    <a:srgbClr val="FF0000"/>
                  </a:solidFill>
                </a:uFill>
                <a:latin typeface="Garamond"/>
                <a:cs typeface="Garamond"/>
              </a:rPr>
              <a:t>Durrant</a:t>
            </a:r>
            <a:endParaRPr lang="en-US" sz="3100" b="1" dirty="0">
              <a:uFill>
                <a:solidFill>
                  <a:srgbClr val="FF0000"/>
                </a:solidFill>
              </a:uFill>
              <a:latin typeface="Garamond"/>
              <a:cs typeface="Garamond"/>
            </a:endParaRPr>
          </a:p>
        </p:txBody>
      </p:sp>
      <p:grpSp>
        <p:nvGrpSpPr>
          <p:cNvPr id="6" name="Group 5"/>
          <p:cNvGrpSpPr/>
          <p:nvPr/>
        </p:nvGrpSpPr>
        <p:grpSpPr>
          <a:xfrm>
            <a:off x="247815" y="193434"/>
            <a:ext cx="8527984" cy="1173222"/>
            <a:chOff x="247815" y="193434"/>
            <a:chExt cx="8527984" cy="1173222"/>
          </a:xfrm>
        </p:grpSpPr>
        <p:pic>
          <p:nvPicPr>
            <p:cNvPr id="7" name="Picture 6"/>
            <p:cNvPicPr>
              <a:picLocks noChangeAspect="1"/>
            </p:cNvPicPr>
            <p:nvPr/>
          </p:nvPicPr>
          <p:blipFill>
            <a:blip r:embed="rId2"/>
            <a:stretch>
              <a:fillRect/>
            </a:stretch>
          </p:blipFill>
          <p:spPr>
            <a:xfrm>
              <a:off x="247815" y="456759"/>
              <a:ext cx="1914052" cy="786819"/>
            </a:xfrm>
            <a:prstGeom prst="rect">
              <a:avLst/>
            </a:prstGeom>
          </p:spPr>
        </p:pic>
        <p:pic>
          <p:nvPicPr>
            <p:cNvPr id="8" name="Picture 7"/>
            <p:cNvPicPr>
              <a:picLocks noChangeAspect="1"/>
            </p:cNvPicPr>
            <p:nvPr/>
          </p:nvPicPr>
          <p:blipFill>
            <a:blip r:embed="rId3"/>
            <a:stretch>
              <a:fillRect/>
            </a:stretch>
          </p:blipFill>
          <p:spPr>
            <a:xfrm>
              <a:off x="7357018" y="193434"/>
              <a:ext cx="1418781" cy="1173222"/>
            </a:xfrm>
            <a:prstGeom prst="rect">
              <a:avLst/>
            </a:prstGeom>
          </p:spPr>
        </p:pic>
        <p:pic>
          <p:nvPicPr>
            <p:cNvPr id="9" name="Picture 8" descr="Screen Shot 2016-09-06 at 15.10.4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4992" y="580394"/>
              <a:ext cx="4027058" cy="412746"/>
            </a:xfrm>
            <a:prstGeom prst="rect">
              <a:avLst/>
            </a:prstGeom>
          </p:spPr>
        </p:pic>
      </p:grpSp>
    </p:spTree>
    <p:extLst>
      <p:ext uri="{BB962C8B-B14F-4D97-AF65-F5344CB8AC3E}">
        <p14:creationId xmlns:p14="http://schemas.microsoft.com/office/powerpoint/2010/main" val="195261171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uFill>
                  <a:solidFill>
                    <a:srgbClr val="0000FF"/>
                  </a:solidFill>
                </a:uFill>
                <a:latin typeface="Garamond"/>
                <a:cs typeface="Garamond"/>
              </a:rPr>
              <a:t>Inclusion Criteria</a:t>
            </a:r>
            <a:endParaRPr lang="en-GB" u="sng" dirty="0">
              <a:uFill>
                <a:solidFill>
                  <a:srgbClr val="0000FF"/>
                </a:solidFill>
              </a:uFill>
              <a:latin typeface="Garamond"/>
              <a:cs typeface="Garamond"/>
            </a:endParaRPr>
          </a:p>
        </p:txBody>
      </p:sp>
      <p:sp>
        <p:nvSpPr>
          <p:cNvPr id="3" name="Content Placeholder 2"/>
          <p:cNvSpPr>
            <a:spLocks noGrp="1"/>
          </p:cNvSpPr>
          <p:nvPr>
            <p:ph idx="1"/>
          </p:nvPr>
        </p:nvSpPr>
        <p:spPr/>
        <p:txBody>
          <a:bodyPr>
            <a:normAutofit fontScale="92500" lnSpcReduction="10000"/>
          </a:bodyPr>
          <a:lstStyle/>
          <a:p>
            <a:pPr algn="just">
              <a:spcAft>
                <a:spcPts val="1800"/>
              </a:spcAft>
              <a:buFont typeface="Wingdings" charset="2"/>
              <a:buChar char="§"/>
            </a:pPr>
            <a:r>
              <a:rPr lang="en-GB" sz="2500" dirty="0" smtClean="0">
                <a:latin typeface="Garamond"/>
                <a:cs typeface="Garamond"/>
              </a:rPr>
              <a:t>writing of “mainstream” students (not explicitly L2, not cognitively/linguistically impaired)</a:t>
            </a:r>
          </a:p>
          <a:p>
            <a:pPr algn="just">
              <a:spcAft>
                <a:spcPts val="1800"/>
              </a:spcAft>
              <a:buFont typeface="Wingdings" charset="2"/>
              <a:buChar char="§"/>
            </a:pPr>
            <a:r>
              <a:rPr lang="en-GB" sz="2500" dirty="0">
                <a:latin typeface="Garamond"/>
                <a:cs typeface="Garamond"/>
              </a:rPr>
              <a:t>e</a:t>
            </a:r>
            <a:r>
              <a:rPr lang="en-GB" sz="2500" dirty="0" smtClean="0">
                <a:latin typeface="Garamond"/>
                <a:cs typeface="Garamond"/>
              </a:rPr>
              <a:t>mpirical (primary/secondary/review)</a:t>
            </a:r>
          </a:p>
          <a:p>
            <a:pPr algn="just">
              <a:spcAft>
                <a:spcPts val="1800"/>
              </a:spcAft>
              <a:buFont typeface="Wingdings" charset="2"/>
              <a:buChar char="§"/>
            </a:pPr>
            <a:r>
              <a:rPr lang="en-GB" sz="2500" dirty="0" smtClean="0">
                <a:latin typeface="Garamond"/>
                <a:cs typeface="Garamond"/>
              </a:rPr>
              <a:t>quantitative</a:t>
            </a:r>
          </a:p>
          <a:p>
            <a:pPr algn="just">
              <a:spcAft>
                <a:spcPts val="1800"/>
              </a:spcAft>
              <a:buFont typeface="Wingdings" charset="2"/>
              <a:buChar char="§"/>
            </a:pPr>
            <a:r>
              <a:rPr lang="en-GB" sz="2500" dirty="0" smtClean="0">
                <a:latin typeface="Garamond"/>
                <a:cs typeface="Garamond"/>
              </a:rPr>
              <a:t>either </a:t>
            </a:r>
            <a:r>
              <a:rPr lang="en-GB" sz="2500" dirty="0">
                <a:latin typeface="Garamond"/>
                <a:cs typeface="Garamond"/>
              </a:rPr>
              <a:t>developmental contrast or contrast according to register</a:t>
            </a:r>
          </a:p>
          <a:p>
            <a:pPr algn="just">
              <a:spcAft>
                <a:spcPts val="1800"/>
              </a:spcAft>
              <a:buFont typeface="Wingdings" charset="2"/>
              <a:buChar char="§"/>
            </a:pPr>
            <a:r>
              <a:rPr lang="en-GB" sz="2500" dirty="0" smtClean="0">
                <a:latin typeface="Garamond"/>
                <a:cs typeface="Garamond"/>
              </a:rPr>
              <a:t>peer-reviewed journal or professionally-edited book</a:t>
            </a:r>
          </a:p>
          <a:p>
            <a:pPr algn="just">
              <a:spcAft>
                <a:spcPts val="1800"/>
              </a:spcAft>
              <a:buFont typeface="Wingdings" charset="2"/>
              <a:buChar char="§"/>
            </a:pPr>
            <a:r>
              <a:rPr lang="en-GB" sz="2500" dirty="0" smtClean="0">
                <a:latin typeface="Garamond"/>
                <a:cs typeface="Garamond"/>
              </a:rPr>
              <a:t>post-war era (i.e. 1945 onwards)</a:t>
            </a:r>
          </a:p>
          <a:p>
            <a:pPr algn="just">
              <a:spcAft>
                <a:spcPts val="1800"/>
              </a:spcAft>
              <a:buFont typeface="Wingdings" charset="2"/>
              <a:buChar char="§"/>
            </a:pPr>
            <a:r>
              <a:rPr lang="en-GB" sz="2500" dirty="0">
                <a:latin typeface="Garamond"/>
                <a:cs typeface="Garamond"/>
              </a:rPr>
              <a:t>n</a:t>
            </a:r>
            <a:r>
              <a:rPr lang="en-GB" sz="2500" dirty="0" smtClean="0">
                <a:latin typeface="Garamond"/>
                <a:cs typeface="Garamond"/>
              </a:rPr>
              <a:t>o “interventions” </a:t>
            </a:r>
            <a:endParaRPr lang="en-GB" sz="2500" dirty="0">
              <a:latin typeface="Garamond"/>
              <a:cs typeface="Garamond"/>
            </a:endParaRPr>
          </a:p>
        </p:txBody>
      </p:sp>
    </p:spTree>
    <p:extLst>
      <p:ext uri="{BB962C8B-B14F-4D97-AF65-F5344CB8AC3E}">
        <p14:creationId xmlns:p14="http://schemas.microsoft.com/office/powerpoint/2010/main" val="16817412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uFill>
                  <a:solidFill>
                    <a:srgbClr val="0000FF"/>
                  </a:solidFill>
                </a:uFill>
                <a:latin typeface="Garamond"/>
                <a:cs typeface="Garamond"/>
              </a:rPr>
              <a:t>Coverage</a:t>
            </a:r>
            <a:endParaRPr lang="en-GB" u="sng" dirty="0">
              <a:uFill>
                <a:solidFill>
                  <a:srgbClr val="0000FF"/>
                </a:solidFill>
              </a:uFill>
              <a:latin typeface="Garamond"/>
              <a:cs typeface="Garamond"/>
            </a:endParaRPr>
          </a:p>
        </p:txBody>
      </p:sp>
      <p:sp>
        <p:nvSpPr>
          <p:cNvPr id="3" name="Content Placeholder 2"/>
          <p:cNvSpPr>
            <a:spLocks noGrp="1"/>
          </p:cNvSpPr>
          <p:nvPr>
            <p:ph idx="1"/>
          </p:nvPr>
        </p:nvSpPr>
        <p:spPr>
          <a:xfrm>
            <a:off x="457199" y="1600200"/>
            <a:ext cx="8229601" cy="4525963"/>
          </a:xfrm>
        </p:spPr>
        <p:txBody>
          <a:bodyPr>
            <a:normAutofit fontScale="85000" lnSpcReduction="10000"/>
          </a:bodyPr>
          <a:lstStyle/>
          <a:p>
            <a:pPr algn="just">
              <a:buFont typeface="Wingdings" charset="2"/>
              <a:buChar char="§"/>
            </a:pPr>
            <a:r>
              <a:rPr lang="en-GB" sz="2800" dirty="0">
                <a:latin typeface="Garamond"/>
                <a:cs typeface="Garamond"/>
              </a:rPr>
              <a:t>6</a:t>
            </a:r>
            <a:r>
              <a:rPr lang="en-GB" sz="2800" dirty="0" smtClean="0">
                <a:latin typeface="Garamond"/>
                <a:cs typeface="Garamond"/>
              </a:rPr>
              <a:t> “meta” databases </a:t>
            </a:r>
          </a:p>
          <a:p>
            <a:pPr marL="0" indent="0">
              <a:spcAft>
                <a:spcPts val="1800"/>
              </a:spcAft>
              <a:buNone/>
            </a:pPr>
            <a:r>
              <a:rPr lang="en-GB" sz="2800" dirty="0">
                <a:latin typeface="Garamond"/>
                <a:cs typeface="Garamond"/>
              </a:rPr>
              <a:t>	</a:t>
            </a:r>
            <a:r>
              <a:rPr lang="en-GB" sz="2800" dirty="0" smtClean="0">
                <a:latin typeface="Garamond"/>
                <a:cs typeface="Garamond"/>
              </a:rPr>
              <a:t>[EBSCO, JSTOR, Ovid, </a:t>
            </a:r>
            <a:r>
              <a:rPr lang="en-GB" sz="2800" dirty="0" err="1" smtClean="0">
                <a:latin typeface="Garamond"/>
                <a:cs typeface="Garamond"/>
              </a:rPr>
              <a:t>ProQuest</a:t>
            </a:r>
            <a:r>
              <a:rPr lang="en-GB" sz="2800" dirty="0" smtClean="0">
                <a:latin typeface="Garamond"/>
                <a:cs typeface="Garamond"/>
              </a:rPr>
              <a:t> SCOPUS, Web of Science]</a:t>
            </a:r>
          </a:p>
          <a:p>
            <a:pPr algn="just">
              <a:buFont typeface="Wingdings" charset="2"/>
              <a:buChar char="§"/>
            </a:pPr>
            <a:r>
              <a:rPr lang="en-GB" sz="2800" dirty="0" smtClean="0">
                <a:latin typeface="Garamond"/>
                <a:cs typeface="Garamond"/>
              </a:rPr>
              <a:t>19 “mini” databases </a:t>
            </a:r>
          </a:p>
          <a:p>
            <a:pPr marL="0" indent="0">
              <a:spcAft>
                <a:spcPts val="1800"/>
              </a:spcAft>
              <a:buNone/>
            </a:pPr>
            <a:r>
              <a:rPr lang="en-GB" sz="2800" dirty="0" smtClean="0">
                <a:latin typeface="Garamond"/>
                <a:cs typeface="Garamond"/>
              </a:rPr>
              <a:t>	[Arts &amp; Humanities Citation Index, British Education Index, 	Education Research Complete, Social 	Sciences Citation Index]</a:t>
            </a:r>
          </a:p>
          <a:p>
            <a:pPr algn="just">
              <a:spcAft>
                <a:spcPts val="1800"/>
              </a:spcAft>
              <a:buFont typeface="Wingdings" charset="2"/>
              <a:buChar char="§"/>
            </a:pPr>
            <a:r>
              <a:rPr lang="en-GB" sz="2800" dirty="0" smtClean="0">
                <a:latin typeface="Garamond"/>
                <a:cs typeface="Garamond"/>
              </a:rPr>
              <a:t>8,058 initial texts</a:t>
            </a:r>
          </a:p>
          <a:p>
            <a:pPr algn="just">
              <a:spcAft>
                <a:spcPts val="1800"/>
              </a:spcAft>
              <a:buFont typeface="Wingdings" charset="2"/>
              <a:buChar char="§"/>
            </a:pPr>
            <a:r>
              <a:rPr lang="en-GB" sz="2800" dirty="0" smtClean="0">
                <a:latin typeface="Garamond"/>
                <a:cs typeface="Garamond"/>
              </a:rPr>
              <a:t>468 final texts</a:t>
            </a:r>
          </a:p>
          <a:p>
            <a:pPr algn="just">
              <a:spcAft>
                <a:spcPts val="1800"/>
              </a:spcAft>
              <a:buFont typeface="Wingdings" charset="2"/>
              <a:buChar char="§"/>
            </a:pPr>
            <a:r>
              <a:rPr lang="en-GB" sz="2800" dirty="0" smtClean="0">
                <a:latin typeface="Garamond"/>
                <a:cs typeface="Garamond"/>
              </a:rPr>
              <a:t>658 “supplementary” texts</a:t>
            </a:r>
          </a:p>
        </p:txBody>
      </p:sp>
    </p:spTree>
    <p:extLst>
      <p:ext uri="{BB962C8B-B14F-4D97-AF65-F5344CB8AC3E}">
        <p14:creationId xmlns:p14="http://schemas.microsoft.com/office/powerpoint/2010/main" val="11439818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uFill>
                  <a:solidFill>
                    <a:srgbClr val="0000FF"/>
                  </a:solidFill>
                </a:uFill>
                <a:latin typeface="Garamond"/>
                <a:cs typeface="Garamond"/>
              </a:rPr>
              <a:t>General Results</a:t>
            </a:r>
            <a:endParaRPr lang="en-GB" u="sng" dirty="0">
              <a:uFill>
                <a:solidFill>
                  <a:srgbClr val="0000FF"/>
                </a:solidFill>
              </a:uFill>
              <a:latin typeface="Garamond"/>
              <a:cs typeface="Garamond"/>
            </a:endParaRPr>
          </a:p>
        </p:txBody>
      </p:sp>
      <p:pic>
        <p:nvPicPr>
          <p:cNvPr id="4" name="Picture 3" descr="publication dates (hist - 2yr bin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100" y="1497013"/>
            <a:ext cx="5661025" cy="4513857"/>
          </a:xfrm>
          <a:prstGeom prst="rect">
            <a:avLst/>
          </a:prstGeom>
        </p:spPr>
      </p:pic>
    </p:spTree>
    <p:extLst>
      <p:ext uri="{BB962C8B-B14F-4D97-AF65-F5344CB8AC3E}">
        <p14:creationId xmlns:p14="http://schemas.microsoft.com/office/powerpoint/2010/main" val="6298958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uFill>
                  <a:solidFill>
                    <a:srgbClr val="0000FF"/>
                  </a:solidFill>
                </a:uFill>
                <a:latin typeface="Garamond"/>
                <a:cs typeface="Garamond"/>
              </a:rPr>
              <a:t>General Results</a:t>
            </a:r>
            <a:endParaRPr lang="en-GB" u="sng" dirty="0">
              <a:uFill>
                <a:solidFill>
                  <a:srgbClr val="0000FF"/>
                </a:solidFill>
              </a:uFill>
              <a:latin typeface="Garamond"/>
              <a:cs typeface="Garamond"/>
            </a:endParaRPr>
          </a:p>
        </p:txBody>
      </p:sp>
      <p:grpSp>
        <p:nvGrpSpPr>
          <p:cNvPr id="4" name="Group 3"/>
          <p:cNvGrpSpPr/>
          <p:nvPr/>
        </p:nvGrpSpPr>
        <p:grpSpPr>
          <a:xfrm>
            <a:off x="1106750" y="1417638"/>
            <a:ext cx="6327249" cy="5045075"/>
            <a:chOff x="1106750" y="1417638"/>
            <a:chExt cx="6327249" cy="5045075"/>
          </a:xfrm>
        </p:grpSpPr>
        <p:pic>
          <p:nvPicPr>
            <p:cNvPr id="3" name="Picture 2" descr="publication dates (cumplo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750" y="1417638"/>
              <a:ext cx="6327249" cy="5045075"/>
            </a:xfrm>
            <a:prstGeom prst="rect">
              <a:avLst/>
            </a:prstGeom>
          </p:spPr>
        </p:pic>
        <p:grpSp>
          <p:nvGrpSpPr>
            <p:cNvPr id="8" name="Group 7"/>
            <p:cNvGrpSpPr/>
            <p:nvPr/>
          </p:nvGrpSpPr>
          <p:grpSpPr>
            <a:xfrm>
              <a:off x="2905123" y="3911600"/>
              <a:ext cx="1063625" cy="762000"/>
              <a:chOff x="3111500" y="3952875"/>
              <a:chExt cx="1063625" cy="762000"/>
            </a:xfrm>
          </p:grpSpPr>
          <p:cxnSp>
            <p:nvCxnSpPr>
              <p:cNvPr id="5" name="Straight Arrow Connector 4"/>
              <p:cNvCxnSpPr/>
              <p:nvPr/>
            </p:nvCxnSpPr>
            <p:spPr>
              <a:xfrm>
                <a:off x="3889374" y="4292600"/>
                <a:ext cx="285751" cy="422275"/>
              </a:xfrm>
              <a:prstGeom prst="straightConnector1">
                <a:avLst/>
              </a:prstGeom>
              <a:ln>
                <a:solidFill>
                  <a:schemeClr val="tx2"/>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111500" y="3952875"/>
                <a:ext cx="1063625" cy="369332"/>
              </a:xfrm>
              <a:prstGeom prst="rect">
                <a:avLst/>
              </a:prstGeom>
              <a:noFill/>
            </p:spPr>
            <p:txBody>
              <a:bodyPr wrap="square" rtlCol="0">
                <a:spAutoFit/>
              </a:bodyPr>
              <a:lstStyle/>
              <a:p>
                <a:pPr algn="ctr"/>
                <a:r>
                  <a:rPr lang="en-US" b="1" dirty="0" smtClean="0">
                    <a:solidFill>
                      <a:schemeClr val="tx2"/>
                    </a:solidFill>
                  </a:rPr>
                  <a:t>70s</a:t>
                </a:r>
                <a:endParaRPr lang="en-US" b="1" dirty="0">
                  <a:solidFill>
                    <a:schemeClr val="tx2"/>
                  </a:solidFill>
                </a:endParaRPr>
              </a:p>
            </p:txBody>
          </p:sp>
        </p:grpSp>
        <p:grpSp>
          <p:nvGrpSpPr>
            <p:cNvPr id="9" name="Group 8"/>
            <p:cNvGrpSpPr/>
            <p:nvPr/>
          </p:nvGrpSpPr>
          <p:grpSpPr>
            <a:xfrm>
              <a:off x="5992812" y="3383519"/>
              <a:ext cx="1063625" cy="797956"/>
              <a:chOff x="2238375" y="3165476"/>
              <a:chExt cx="1063625" cy="797956"/>
            </a:xfrm>
          </p:grpSpPr>
          <p:cxnSp>
            <p:nvCxnSpPr>
              <p:cNvPr id="10" name="Straight Arrow Connector 9"/>
              <p:cNvCxnSpPr/>
              <p:nvPr/>
            </p:nvCxnSpPr>
            <p:spPr>
              <a:xfrm flipH="1" flipV="1">
                <a:off x="2238376" y="3165476"/>
                <a:ext cx="219074" cy="458231"/>
              </a:xfrm>
              <a:prstGeom prst="straightConnector1">
                <a:avLst/>
              </a:prstGeom>
              <a:ln>
                <a:solidFill>
                  <a:schemeClr val="tx2"/>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238375" y="3594100"/>
                <a:ext cx="1063625" cy="369332"/>
              </a:xfrm>
              <a:prstGeom prst="rect">
                <a:avLst/>
              </a:prstGeom>
              <a:noFill/>
            </p:spPr>
            <p:txBody>
              <a:bodyPr wrap="square" rtlCol="0">
                <a:spAutoFit/>
              </a:bodyPr>
              <a:lstStyle/>
              <a:p>
                <a:r>
                  <a:rPr lang="en-US" b="1" dirty="0" smtClean="0">
                    <a:solidFill>
                      <a:schemeClr val="tx2"/>
                    </a:solidFill>
                  </a:rPr>
                  <a:t>mid-00s</a:t>
                </a:r>
                <a:endParaRPr lang="en-US" b="1" dirty="0">
                  <a:solidFill>
                    <a:schemeClr val="tx2"/>
                  </a:solidFill>
                </a:endParaRPr>
              </a:p>
            </p:txBody>
          </p:sp>
        </p:grpSp>
      </p:grpSp>
    </p:spTree>
    <p:extLst>
      <p:ext uri="{BB962C8B-B14F-4D97-AF65-F5344CB8AC3E}">
        <p14:creationId xmlns:p14="http://schemas.microsoft.com/office/powerpoint/2010/main" val="288964415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u="sng" dirty="0" smtClean="0">
                <a:uFill>
                  <a:solidFill>
                    <a:srgbClr val="0000FF"/>
                  </a:solidFill>
                </a:uFill>
                <a:latin typeface="Garamond"/>
                <a:cs typeface="Garamond"/>
              </a:rPr>
              <a:t>General Results</a:t>
            </a:r>
            <a:endParaRPr lang="en-GB" u="sng" dirty="0">
              <a:uFill>
                <a:solidFill>
                  <a:srgbClr val="0000FF"/>
                </a:solidFill>
              </a:uFill>
              <a:latin typeface="Garamond"/>
              <a:cs typeface="Garamond"/>
            </a:endParaRPr>
          </a:p>
        </p:txBody>
      </p:sp>
      <p:pic>
        <p:nvPicPr>
          <p:cNvPr id="3" name="Picture 2" descr="educational stag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0185" y="1625164"/>
            <a:ext cx="5758425" cy="4591519"/>
          </a:xfrm>
          <a:prstGeom prst="rect">
            <a:avLst/>
          </a:prstGeom>
        </p:spPr>
      </p:pic>
    </p:spTree>
    <p:extLst>
      <p:ext uri="{BB962C8B-B14F-4D97-AF65-F5344CB8AC3E}">
        <p14:creationId xmlns:p14="http://schemas.microsoft.com/office/powerpoint/2010/main" val="404416176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u="sng" dirty="0" smtClean="0">
                <a:uFill>
                  <a:solidFill>
                    <a:srgbClr val="0000FF"/>
                  </a:solidFill>
                </a:uFill>
                <a:latin typeface="Garamond"/>
                <a:cs typeface="Garamond"/>
              </a:rPr>
              <a:t>General Results</a:t>
            </a:r>
            <a:endParaRPr lang="en-GB" u="sng" dirty="0">
              <a:uFill>
                <a:solidFill>
                  <a:srgbClr val="0000FF"/>
                </a:solidFill>
              </a:uFill>
              <a:latin typeface="Garamond"/>
              <a:cs typeface="Garamond"/>
            </a:endParaRPr>
          </a:p>
        </p:txBody>
      </p:sp>
      <p:pic>
        <p:nvPicPr>
          <p:cNvPr id="3" name="Picture 2" descr="Developmental Typ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9349" y="1643099"/>
            <a:ext cx="5765800" cy="4597400"/>
          </a:xfrm>
          <a:prstGeom prst="rect">
            <a:avLst/>
          </a:prstGeom>
        </p:spPr>
      </p:pic>
    </p:spTree>
    <p:extLst>
      <p:ext uri="{BB962C8B-B14F-4D97-AF65-F5344CB8AC3E}">
        <p14:creationId xmlns:p14="http://schemas.microsoft.com/office/powerpoint/2010/main" val="232903223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uFill>
                  <a:solidFill>
                    <a:srgbClr val="0000FF"/>
                  </a:solidFill>
                </a:uFill>
                <a:latin typeface="Garamond"/>
                <a:cs typeface="Garamond"/>
              </a:rPr>
              <a:t>Provisos</a:t>
            </a:r>
            <a:endParaRPr lang="en-GB" u="sng" dirty="0">
              <a:uFill>
                <a:solidFill>
                  <a:srgbClr val="0000FF"/>
                </a:solidFill>
              </a:uFill>
              <a:latin typeface="Garamond"/>
              <a:cs typeface="Garamond"/>
            </a:endParaRPr>
          </a:p>
        </p:txBody>
      </p:sp>
      <p:sp>
        <p:nvSpPr>
          <p:cNvPr id="3" name="Content Placeholder 2"/>
          <p:cNvSpPr>
            <a:spLocks noGrp="1"/>
          </p:cNvSpPr>
          <p:nvPr>
            <p:ph idx="1"/>
          </p:nvPr>
        </p:nvSpPr>
        <p:spPr>
          <a:xfrm>
            <a:off x="457199" y="1600200"/>
            <a:ext cx="8229601" cy="4683341"/>
          </a:xfrm>
        </p:spPr>
        <p:txBody>
          <a:bodyPr>
            <a:noAutofit/>
          </a:bodyPr>
          <a:lstStyle/>
          <a:p>
            <a:pPr algn="just">
              <a:spcAft>
                <a:spcPts val="1200"/>
              </a:spcAft>
              <a:buFont typeface="Wingdings" charset="2"/>
              <a:buChar char="§"/>
            </a:pPr>
            <a:r>
              <a:rPr lang="en-GB" sz="2200" dirty="0" smtClean="0">
                <a:latin typeface="Garamond"/>
                <a:cs typeface="Garamond"/>
              </a:rPr>
              <a:t>Interim Findings</a:t>
            </a:r>
          </a:p>
          <a:p>
            <a:pPr algn="just">
              <a:spcAft>
                <a:spcPts val="1200"/>
              </a:spcAft>
              <a:buFont typeface="Wingdings" charset="2"/>
              <a:buChar char="§"/>
            </a:pPr>
            <a:r>
              <a:rPr lang="en-GB" sz="2200" dirty="0">
                <a:latin typeface="Garamond"/>
                <a:cs typeface="Garamond"/>
              </a:rPr>
              <a:t>Corpus-</a:t>
            </a:r>
            <a:r>
              <a:rPr lang="en-GB" sz="2200" dirty="0" smtClean="0">
                <a:latin typeface="Garamond"/>
                <a:cs typeface="Garamond"/>
              </a:rPr>
              <a:t>based</a:t>
            </a:r>
          </a:p>
          <a:p>
            <a:pPr algn="just">
              <a:spcAft>
                <a:spcPts val="1200"/>
              </a:spcAft>
              <a:buFont typeface="Wingdings" charset="2"/>
              <a:buChar char="§"/>
            </a:pPr>
            <a:r>
              <a:rPr lang="en-GB" sz="2200" dirty="0" smtClean="0">
                <a:latin typeface="Garamond"/>
                <a:cs typeface="Garamond"/>
              </a:rPr>
              <a:t>Lack of explicit syntax </a:t>
            </a:r>
            <a:r>
              <a:rPr lang="en-GB" sz="2200" dirty="0" err="1" smtClean="0">
                <a:latin typeface="Garamond"/>
                <a:cs typeface="Garamond"/>
              </a:rPr>
              <a:t>operationalisations</a:t>
            </a:r>
            <a:endParaRPr lang="en-GB" sz="2200" dirty="0" smtClean="0">
              <a:latin typeface="Garamond"/>
              <a:cs typeface="Garamond"/>
            </a:endParaRPr>
          </a:p>
          <a:p>
            <a:pPr algn="just">
              <a:spcAft>
                <a:spcPts val="1200"/>
              </a:spcAft>
              <a:buFont typeface="Wingdings" charset="2"/>
              <a:buChar char="§"/>
            </a:pPr>
            <a:r>
              <a:rPr lang="en-GB" sz="2200" dirty="0" smtClean="0">
                <a:latin typeface="Garamond"/>
                <a:cs typeface="Garamond"/>
              </a:rPr>
              <a:t>Distinct syntax </a:t>
            </a:r>
            <a:r>
              <a:rPr lang="en-GB" sz="2200" dirty="0" err="1" smtClean="0">
                <a:latin typeface="Garamond"/>
                <a:cs typeface="Garamond"/>
              </a:rPr>
              <a:t>operationalisations</a:t>
            </a:r>
            <a:endParaRPr lang="en-GB" sz="2200" dirty="0" smtClean="0">
              <a:latin typeface="Garamond"/>
              <a:cs typeface="Garamond"/>
            </a:endParaRPr>
          </a:p>
          <a:p>
            <a:pPr algn="just">
              <a:spcAft>
                <a:spcPts val="1200"/>
              </a:spcAft>
              <a:buFont typeface="Wingdings" charset="2"/>
              <a:buChar char="§"/>
            </a:pPr>
            <a:r>
              <a:rPr lang="en-GB" sz="2200" dirty="0">
                <a:latin typeface="Garamond"/>
                <a:cs typeface="Garamond"/>
              </a:rPr>
              <a:t>Norming </a:t>
            </a:r>
            <a:r>
              <a:rPr lang="en-GB" sz="2200" dirty="0" smtClean="0">
                <a:latin typeface="Garamond"/>
                <a:cs typeface="Garamond"/>
              </a:rPr>
              <a:t>issues</a:t>
            </a:r>
          </a:p>
          <a:p>
            <a:pPr algn="just">
              <a:spcAft>
                <a:spcPts val="1200"/>
              </a:spcAft>
              <a:buFont typeface="Wingdings" charset="2"/>
              <a:buChar char="§"/>
            </a:pPr>
            <a:r>
              <a:rPr lang="en-GB" sz="2200" dirty="0" smtClean="0">
                <a:latin typeface="Garamond"/>
                <a:cs typeface="Garamond"/>
              </a:rPr>
              <a:t>Lack of explicit register </a:t>
            </a:r>
            <a:r>
              <a:rPr lang="en-GB" sz="2200" dirty="0" err="1" smtClean="0">
                <a:latin typeface="Garamond"/>
                <a:cs typeface="Garamond"/>
              </a:rPr>
              <a:t>operationalisations</a:t>
            </a:r>
            <a:endParaRPr lang="en-GB" sz="2200" dirty="0" smtClean="0">
              <a:latin typeface="Garamond"/>
              <a:cs typeface="Garamond"/>
            </a:endParaRPr>
          </a:p>
          <a:p>
            <a:pPr algn="just">
              <a:spcAft>
                <a:spcPts val="1200"/>
              </a:spcAft>
              <a:buFont typeface="Wingdings" charset="2"/>
              <a:buChar char="§"/>
            </a:pPr>
            <a:r>
              <a:rPr lang="en-GB" sz="2200" dirty="0" smtClean="0">
                <a:latin typeface="Garamond"/>
                <a:cs typeface="Garamond"/>
              </a:rPr>
              <a:t>Register conflations</a:t>
            </a:r>
          </a:p>
          <a:p>
            <a:pPr algn="just">
              <a:spcAft>
                <a:spcPts val="1200"/>
              </a:spcAft>
              <a:buFont typeface="Wingdings" charset="2"/>
              <a:buChar char="§"/>
            </a:pPr>
            <a:r>
              <a:rPr lang="en-GB" sz="2200" dirty="0">
                <a:latin typeface="Garamond"/>
                <a:cs typeface="Garamond"/>
              </a:rPr>
              <a:t>Sample </a:t>
            </a:r>
            <a:r>
              <a:rPr lang="en-GB" sz="2200" dirty="0" smtClean="0">
                <a:latin typeface="Garamond"/>
                <a:cs typeface="Garamond"/>
              </a:rPr>
              <a:t>quality</a:t>
            </a:r>
          </a:p>
          <a:p>
            <a:pPr marL="0" indent="0" algn="ctr">
              <a:spcAft>
                <a:spcPts val="1200"/>
              </a:spcAft>
              <a:buNone/>
            </a:pPr>
            <a:r>
              <a:rPr lang="en-GB" sz="2200" b="1" dirty="0" smtClean="0">
                <a:latin typeface="Garamond"/>
                <a:cs typeface="Garamond"/>
              </a:rPr>
              <a:t>NOT YET COMPREHENSIVE!</a:t>
            </a:r>
          </a:p>
          <a:p>
            <a:pPr algn="just">
              <a:spcAft>
                <a:spcPts val="1200"/>
              </a:spcAft>
              <a:buFont typeface="Wingdings" charset="2"/>
              <a:buChar char="§"/>
            </a:pPr>
            <a:endParaRPr lang="en-GB" sz="2200" dirty="0" smtClean="0">
              <a:latin typeface="Garamond"/>
              <a:cs typeface="Garamond"/>
            </a:endParaRPr>
          </a:p>
        </p:txBody>
      </p:sp>
      <p:sp>
        <p:nvSpPr>
          <p:cNvPr id="4" name="TextBox 3"/>
          <p:cNvSpPr txBox="1"/>
          <p:nvPr/>
        </p:nvSpPr>
        <p:spPr>
          <a:xfrm>
            <a:off x="3981995" y="118411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82121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uFill>
                  <a:solidFill>
                    <a:srgbClr val="0000FF"/>
                  </a:solidFill>
                </a:uFill>
                <a:latin typeface="Garamond"/>
                <a:cs typeface="Garamond"/>
              </a:rPr>
              <a:t>Results</a:t>
            </a:r>
            <a:endParaRPr lang="en-GB" u="sng" dirty="0">
              <a:uFill>
                <a:solidFill>
                  <a:srgbClr val="0000FF"/>
                </a:solidFill>
              </a:uFill>
              <a:latin typeface="Garamond"/>
              <a:cs typeface="Garamond"/>
            </a:endParaRPr>
          </a:p>
        </p:txBody>
      </p:sp>
      <p:pic>
        <p:nvPicPr>
          <p:cNvPr id="6" name="Picture 5" descr="measure typ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160" y="1371168"/>
            <a:ext cx="6487949" cy="5173210"/>
          </a:xfrm>
          <a:prstGeom prst="rect">
            <a:avLst/>
          </a:prstGeom>
        </p:spPr>
      </p:pic>
    </p:spTree>
    <p:extLst>
      <p:ext uri="{BB962C8B-B14F-4D97-AF65-F5344CB8AC3E}">
        <p14:creationId xmlns:p14="http://schemas.microsoft.com/office/powerpoint/2010/main" val="304379616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u="sng" dirty="0">
                <a:uFill>
                  <a:solidFill>
                    <a:srgbClr val="0000FF"/>
                  </a:solidFill>
                </a:uFill>
                <a:latin typeface="Garamond"/>
                <a:cs typeface="Garamond"/>
              </a:rPr>
              <a:t>Results</a:t>
            </a:r>
            <a:endParaRPr lang="en-US" dirty="0"/>
          </a:p>
        </p:txBody>
      </p:sp>
      <p:sp>
        <p:nvSpPr>
          <p:cNvPr id="3" name="Content Placeholder 2"/>
          <p:cNvSpPr>
            <a:spLocks noGrp="1"/>
          </p:cNvSpPr>
          <p:nvPr>
            <p:ph idx="1"/>
          </p:nvPr>
        </p:nvSpPr>
        <p:spPr>
          <a:xfrm>
            <a:off x="457199" y="1600200"/>
            <a:ext cx="8510619" cy="4020015"/>
          </a:xfrm>
        </p:spPr>
        <p:txBody>
          <a:bodyPr>
            <a:normAutofit/>
          </a:bodyPr>
          <a:lstStyle/>
          <a:p>
            <a:pPr marL="0" indent="0">
              <a:spcAft>
                <a:spcPts val="1800"/>
              </a:spcAft>
              <a:buNone/>
            </a:pPr>
            <a:r>
              <a:rPr lang="en-US" sz="2500" b="1" u="sng" dirty="0" smtClean="0">
                <a:uFill>
                  <a:solidFill>
                    <a:srgbClr val="FF0000"/>
                  </a:solidFill>
                </a:uFill>
                <a:latin typeface="Garamond"/>
                <a:cs typeface="Garamond"/>
              </a:rPr>
              <a:t>PLENTY OF INDIVIDUAL FINDINGS</a:t>
            </a:r>
          </a:p>
          <a:p>
            <a:pPr>
              <a:spcBef>
                <a:spcPts val="0"/>
              </a:spcBef>
              <a:spcAft>
                <a:spcPts val="600"/>
              </a:spcAft>
              <a:buFont typeface="Wingdings" charset="2"/>
              <a:buChar char="§"/>
            </a:pPr>
            <a:r>
              <a:rPr lang="en-US" sz="2200" b="1" dirty="0" smtClean="0">
                <a:latin typeface="Garamond"/>
                <a:cs typeface="Garamond"/>
              </a:rPr>
              <a:t>PHRASE LEVEL</a:t>
            </a:r>
          </a:p>
          <a:p>
            <a:pPr lvl="2"/>
            <a:r>
              <a:rPr lang="en-US" sz="2200" dirty="0" smtClean="0">
                <a:latin typeface="Garamond"/>
                <a:cs typeface="Garamond"/>
              </a:rPr>
              <a:t>NP Structure (depth): </a:t>
            </a:r>
            <a:endParaRPr lang="en-US" sz="2200" dirty="0">
              <a:latin typeface="Garamond"/>
              <a:cs typeface="Garamond"/>
            </a:endParaRPr>
          </a:p>
          <a:p>
            <a:pPr marL="0" indent="0">
              <a:spcAft>
                <a:spcPts val="1800"/>
              </a:spcAft>
              <a:buNone/>
            </a:pPr>
            <a:r>
              <a:rPr lang="en-US" sz="2200" dirty="0">
                <a:latin typeface="Garamond"/>
                <a:cs typeface="Garamond"/>
              </a:rPr>
              <a:t>				AGE </a:t>
            </a:r>
            <a:r>
              <a:rPr lang="en-US" sz="2200" dirty="0">
                <a:latin typeface="Garamond"/>
                <a:ea typeface="Wingdings"/>
                <a:cs typeface="Garamond"/>
                <a:sym typeface="Wingdings"/>
              </a:rPr>
              <a:t></a:t>
            </a:r>
            <a:r>
              <a:rPr lang="en-US" sz="2200" dirty="0" smtClean="0">
                <a:latin typeface="Garamond"/>
                <a:cs typeface="Garamond"/>
                <a:sym typeface="Wingdings"/>
              </a:rPr>
              <a:t> (</a:t>
            </a:r>
            <a:r>
              <a:rPr lang="en-US" sz="2200" dirty="0" err="1" smtClean="0">
                <a:latin typeface="Garamond"/>
                <a:cs typeface="Garamond"/>
                <a:sym typeface="Wingdings"/>
              </a:rPr>
              <a:t>Ravid</a:t>
            </a:r>
            <a:r>
              <a:rPr lang="en-US" sz="2200" dirty="0" smtClean="0">
                <a:latin typeface="Garamond"/>
                <a:cs typeface="Garamond"/>
                <a:sym typeface="Wingdings"/>
              </a:rPr>
              <a:t> &amp; Berman, 2010)</a:t>
            </a:r>
            <a:endParaRPr lang="en-US" sz="2200" dirty="0">
              <a:latin typeface="Garamond"/>
              <a:cs typeface="Garamond"/>
            </a:endParaRPr>
          </a:p>
          <a:p>
            <a:pPr lvl="2"/>
            <a:r>
              <a:rPr lang="en-US" sz="2200" dirty="0" smtClean="0">
                <a:latin typeface="Garamond"/>
                <a:cs typeface="Garamond"/>
              </a:rPr>
              <a:t>NP Structure (type and # of modifications)</a:t>
            </a:r>
            <a:endParaRPr lang="en-US" sz="2200" dirty="0">
              <a:latin typeface="Garamond"/>
              <a:cs typeface="Garamond"/>
            </a:endParaRPr>
          </a:p>
          <a:p>
            <a:pPr marL="0" indent="0">
              <a:spcAft>
                <a:spcPts val="600"/>
              </a:spcAft>
              <a:buNone/>
            </a:pPr>
            <a:r>
              <a:rPr lang="en-US" sz="2200" dirty="0">
                <a:latin typeface="Garamond"/>
                <a:cs typeface="Garamond"/>
              </a:rPr>
              <a:t>				AGE </a:t>
            </a:r>
            <a:r>
              <a:rPr lang="en-US" sz="2200" dirty="0">
                <a:latin typeface="Garamond"/>
                <a:ea typeface="Wingdings"/>
                <a:cs typeface="Garamond"/>
                <a:sym typeface="Wingdings"/>
              </a:rPr>
              <a:t></a:t>
            </a:r>
            <a:r>
              <a:rPr lang="en-US" sz="2200" dirty="0">
                <a:latin typeface="Garamond"/>
                <a:cs typeface="Garamond"/>
                <a:sym typeface="Wingdings"/>
              </a:rPr>
              <a:t> </a:t>
            </a:r>
            <a:r>
              <a:rPr lang="en-US" sz="2200" dirty="0" smtClean="0">
                <a:latin typeface="Garamond"/>
                <a:cs typeface="Garamond"/>
              </a:rPr>
              <a:t>(</a:t>
            </a:r>
            <a:r>
              <a:rPr lang="en-US" sz="2200" dirty="0" err="1" smtClean="0">
                <a:latin typeface="Garamond"/>
                <a:cs typeface="Garamond"/>
              </a:rPr>
              <a:t>Crossley</a:t>
            </a:r>
            <a:r>
              <a:rPr lang="en-US" sz="2200" dirty="0" smtClean="0">
                <a:latin typeface="Garamond"/>
                <a:cs typeface="Garamond"/>
              </a:rPr>
              <a:t> et al. 2011; R&amp;B, 2010)</a:t>
            </a:r>
          </a:p>
          <a:p>
            <a:pPr marL="0" indent="0">
              <a:spcAft>
                <a:spcPts val="600"/>
              </a:spcAft>
              <a:buNone/>
            </a:pPr>
            <a:r>
              <a:rPr lang="en-US" sz="2200" dirty="0">
                <a:latin typeface="Garamond"/>
                <a:cs typeface="Garamond"/>
              </a:rPr>
              <a:t>	</a:t>
            </a:r>
            <a:r>
              <a:rPr lang="en-US" sz="2200" dirty="0" smtClean="0">
                <a:latin typeface="Garamond"/>
                <a:cs typeface="Garamond"/>
              </a:rPr>
              <a:t>			QUAL </a:t>
            </a:r>
            <a:r>
              <a:rPr lang="en-US" sz="2200" dirty="0" smtClean="0">
                <a:latin typeface="Garamond"/>
                <a:ea typeface="Wingdings"/>
                <a:cs typeface="Garamond"/>
                <a:sym typeface="Wingdings"/>
              </a:rPr>
              <a:t></a:t>
            </a:r>
            <a:r>
              <a:rPr lang="en-US" sz="2200" dirty="0" smtClean="0">
                <a:latin typeface="Garamond"/>
                <a:cs typeface="Garamond"/>
              </a:rPr>
              <a:t> </a:t>
            </a:r>
            <a:r>
              <a:rPr lang="en-US" sz="2200" dirty="0" smtClean="0">
                <a:latin typeface="Garamond"/>
                <a:cs typeface="Garamond"/>
                <a:sym typeface="Wingdings"/>
              </a:rPr>
              <a:t>(</a:t>
            </a:r>
            <a:r>
              <a:rPr lang="en-US" sz="2200" dirty="0" err="1" smtClean="0">
                <a:latin typeface="Garamond"/>
                <a:cs typeface="Garamond"/>
                <a:sym typeface="Wingdings"/>
              </a:rPr>
              <a:t>Olinghouse</a:t>
            </a:r>
            <a:r>
              <a:rPr lang="en-US" sz="2200" dirty="0" smtClean="0">
                <a:latin typeface="Garamond"/>
                <a:cs typeface="Garamond"/>
                <a:sym typeface="Wingdings"/>
              </a:rPr>
              <a:t> &amp; Wilson, 2013)</a:t>
            </a:r>
            <a:endParaRPr lang="en-US" sz="2200" dirty="0" smtClean="0">
              <a:latin typeface="Garamond"/>
              <a:cs typeface="Garamond"/>
            </a:endParaRPr>
          </a:p>
        </p:txBody>
      </p:sp>
    </p:spTree>
    <p:extLst>
      <p:ext uri="{BB962C8B-B14F-4D97-AF65-F5344CB8AC3E}">
        <p14:creationId xmlns:p14="http://schemas.microsoft.com/office/powerpoint/2010/main" val="30551075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u="sng" dirty="0">
                <a:uFill>
                  <a:solidFill>
                    <a:srgbClr val="0000FF"/>
                  </a:solidFill>
                </a:uFill>
                <a:latin typeface="Garamond"/>
                <a:cs typeface="Garamond"/>
              </a:rPr>
              <a:t>Results</a:t>
            </a:r>
            <a:endParaRPr lang="en-US" dirty="0"/>
          </a:p>
        </p:txBody>
      </p:sp>
      <p:sp>
        <p:nvSpPr>
          <p:cNvPr id="3" name="Content Placeholder 2"/>
          <p:cNvSpPr>
            <a:spLocks noGrp="1"/>
          </p:cNvSpPr>
          <p:nvPr>
            <p:ph idx="1"/>
          </p:nvPr>
        </p:nvSpPr>
        <p:spPr>
          <a:xfrm>
            <a:off x="457200" y="1600200"/>
            <a:ext cx="8340246" cy="4020015"/>
          </a:xfrm>
        </p:spPr>
        <p:txBody>
          <a:bodyPr>
            <a:normAutofit/>
          </a:bodyPr>
          <a:lstStyle/>
          <a:p>
            <a:pPr>
              <a:spcBef>
                <a:spcPts val="0"/>
              </a:spcBef>
              <a:spcAft>
                <a:spcPts val="600"/>
              </a:spcAft>
              <a:buFont typeface="Wingdings" charset="2"/>
              <a:buChar char="§"/>
            </a:pPr>
            <a:r>
              <a:rPr lang="en-US" sz="2200" b="1" dirty="0" smtClean="0">
                <a:latin typeface="Garamond"/>
                <a:cs typeface="Garamond"/>
              </a:rPr>
              <a:t>PHRASE LEVEL</a:t>
            </a:r>
          </a:p>
          <a:p>
            <a:pPr lvl="2"/>
            <a:r>
              <a:rPr lang="en-US" sz="2200" dirty="0" smtClean="0">
                <a:latin typeface="Garamond"/>
                <a:cs typeface="Garamond"/>
              </a:rPr>
              <a:t>VP Structure (# modals)</a:t>
            </a:r>
            <a:endParaRPr lang="en-US" sz="2200" dirty="0">
              <a:latin typeface="Garamond"/>
              <a:cs typeface="Garamond"/>
            </a:endParaRPr>
          </a:p>
          <a:p>
            <a:pPr marL="0" indent="0">
              <a:spcAft>
                <a:spcPts val="1800"/>
              </a:spcAft>
              <a:buNone/>
            </a:pPr>
            <a:r>
              <a:rPr lang="en-US" sz="2200" dirty="0">
                <a:latin typeface="Garamond"/>
                <a:cs typeface="Garamond"/>
              </a:rPr>
              <a:t>				AGE </a:t>
            </a:r>
            <a:r>
              <a:rPr lang="en-US" sz="2200" dirty="0">
                <a:latin typeface="Wingdings"/>
                <a:ea typeface="Wingdings"/>
                <a:cs typeface="Wingdings"/>
                <a:sym typeface="Wingdings"/>
              </a:rPr>
              <a:t></a:t>
            </a:r>
            <a:r>
              <a:rPr lang="en-US" sz="2200" dirty="0">
                <a:latin typeface="Garamond"/>
                <a:cs typeface="Garamond"/>
                <a:sym typeface="Wingdings"/>
              </a:rPr>
              <a:t>, </a:t>
            </a:r>
            <a:r>
              <a:rPr lang="en-US" sz="2200" dirty="0" smtClean="0">
                <a:latin typeface="Garamond"/>
                <a:cs typeface="Garamond"/>
              </a:rPr>
              <a:t>QUAL </a:t>
            </a:r>
            <a:r>
              <a:rPr lang="en-US" sz="2200" dirty="0">
                <a:latin typeface="Wingdings"/>
                <a:ea typeface="Wingdings"/>
                <a:cs typeface="Wingdings"/>
                <a:sym typeface="Wingdings"/>
              </a:rPr>
              <a:t></a:t>
            </a:r>
            <a:r>
              <a:rPr lang="en-US" sz="2200" dirty="0">
                <a:latin typeface="Garamond"/>
                <a:cs typeface="Garamond"/>
                <a:sym typeface="Wingdings"/>
              </a:rPr>
              <a:t> </a:t>
            </a:r>
            <a:r>
              <a:rPr lang="en-US" sz="2200" dirty="0">
                <a:latin typeface="Garamond"/>
                <a:cs typeface="Garamond"/>
              </a:rPr>
              <a:t>(both </a:t>
            </a:r>
            <a:r>
              <a:rPr lang="en-US" sz="2200" dirty="0" err="1">
                <a:latin typeface="Garamond"/>
                <a:cs typeface="Garamond"/>
              </a:rPr>
              <a:t>Golub</a:t>
            </a:r>
            <a:r>
              <a:rPr lang="en-US" sz="2200" dirty="0">
                <a:latin typeface="Garamond"/>
                <a:cs typeface="Garamond"/>
              </a:rPr>
              <a:t> &amp; Frederick, 1970</a:t>
            </a:r>
            <a:r>
              <a:rPr lang="en-US" sz="2200" dirty="0" smtClean="0">
                <a:latin typeface="Garamond"/>
                <a:cs typeface="Garamond"/>
              </a:rPr>
              <a:t>)</a:t>
            </a:r>
          </a:p>
          <a:p>
            <a:pPr lvl="2"/>
            <a:r>
              <a:rPr lang="en-US" sz="2200" dirty="0" smtClean="0">
                <a:latin typeface="Garamond"/>
                <a:cs typeface="Garamond"/>
              </a:rPr>
              <a:t>VP Structure (% non-finite verbs)</a:t>
            </a:r>
          </a:p>
          <a:p>
            <a:pPr marL="914400" lvl="2" indent="0">
              <a:spcAft>
                <a:spcPts val="600"/>
              </a:spcAft>
              <a:buNone/>
            </a:pPr>
            <a:r>
              <a:rPr lang="en-US" sz="2200" dirty="0">
                <a:latin typeface="Garamond"/>
                <a:cs typeface="Garamond"/>
              </a:rPr>
              <a:t>		</a:t>
            </a:r>
            <a:r>
              <a:rPr lang="en-US" sz="2200" dirty="0" smtClean="0">
                <a:latin typeface="Garamond"/>
                <a:cs typeface="Garamond"/>
              </a:rPr>
              <a:t>AGE </a:t>
            </a:r>
            <a:r>
              <a:rPr lang="en-US" sz="2200" dirty="0">
                <a:latin typeface="Wingdings"/>
                <a:ea typeface="Wingdings"/>
                <a:cs typeface="Wingdings"/>
                <a:sym typeface="Wingdings"/>
              </a:rPr>
              <a:t></a:t>
            </a:r>
            <a:r>
              <a:rPr lang="en-US" sz="2200" dirty="0">
                <a:latin typeface="Garamond"/>
                <a:cs typeface="Garamond"/>
                <a:sym typeface="Wingdings"/>
              </a:rPr>
              <a:t>, </a:t>
            </a:r>
            <a:r>
              <a:rPr lang="en-US" sz="2200" dirty="0">
                <a:latin typeface="Garamond"/>
                <a:cs typeface="Garamond"/>
              </a:rPr>
              <a:t>QUAL </a:t>
            </a:r>
            <a:r>
              <a:rPr lang="en-US" sz="2200" dirty="0">
                <a:latin typeface="Wingdings"/>
                <a:ea typeface="Wingdings"/>
                <a:cs typeface="Wingdings"/>
                <a:sym typeface="Wingdings"/>
              </a:rPr>
              <a:t></a:t>
            </a:r>
            <a:r>
              <a:rPr lang="en-US" sz="2200" dirty="0">
                <a:latin typeface="Garamond"/>
                <a:cs typeface="Garamond"/>
                <a:sym typeface="Wingdings"/>
              </a:rPr>
              <a:t> </a:t>
            </a:r>
            <a:r>
              <a:rPr lang="en-US" sz="2200" dirty="0" smtClean="0">
                <a:latin typeface="Garamond"/>
                <a:cs typeface="Garamond"/>
              </a:rPr>
              <a:t>(</a:t>
            </a:r>
            <a:r>
              <a:rPr lang="en-US" sz="2200" dirty="0" err="1" smtClean="0">
                <a:latin typeface="Garamond"/>
                <a:cs typeface="Garamond"/>
              </a:rPr>
              <a:t>Loban</a:t>
            </a:r>
            <a:r>
              <a:rPr lang="en-US" sz="2200" dirty="0" smtClean="0">
                <a:latin typeface="Garamond"/>
                <a:cs typeface="Garamond"/>
              </a:rPr>
              <a:t>, 1976)</a:t>
            </a:r>
          </a:p>
          <a:p>
            <a:pPr marL="0" indent="0">
              <a:spcAft>
                <a:spcPts val="600"/>
              </a:spcAft>
              <a:buNone/>
            </a:pPr>
            <a:endParaRPr lang="en-US" sz="2400" dirty="0">
              <a:latin typeface="Garamond"/>
              <a:cs typeface="Garamond"/>
            </a:endParaRPr>
          </a:p>
          <a:p>
            <a:pPr marL="0" indent="0">
              <a:spcAft>
                <a:spcPts val="1200"/>
              </a:spcAft>
              <a:buNone/>
            </a:pPr>
            <a:endParaRPr lang="en-US" sz="2400" dirty="0">
              <a:latin typeface="Garamond"/>
              <a:cs typeface="Garamond"/>
            </a:endParaRPr>
          </a:p>
          <a:p>
            <a:pPr marL="0" indent="0">
              <a:buNone/>
            </a:pPr>
            <a:endParaRPr lang="en-US" sz="2400" dirty="0" smtClean="0">
              <a:latin typeface="Garamond"/>
              <a:cs typeface="Garamond"/>
            </a:endParaRPr>
          </a:p>
          <a:p>
            <a:endParaRPr lang="en-US" sz="2500" dirty="0">
              <a:latin typeface="Garamond"/>
              <a:cs typeface="Garamond"/>
            </a:endParaRPr>
          </a:p>
        </p:txBody>
      </p:sp>
    </p:spTree>
    <p:extLst>
      <p:ext uri="{BB962C8B-B14F-4D97-AF65-F5344CB8AC3E}">
        <p14:creationId xmlns:p14="http://schemas.microsoft.com/office/powerpoint/2010/main" val="2685888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uFill>
                  <a:solidFill>
                    <a:srgbClr val="0000FF"/>
                  </a:solidFill>
                </a:uFill>
                <a:latin typeface="Garamond"/>
                <a:cs typeface="Garamond"/>
              </a:rPr>
              <a:t>Growth in Grammar Project</a:t>
            </a:r>
            <a:endParaRPr lang="en-US" dirty="0">
              <a:uFill>
                <a:solidFill>
                  <a:srgbClr val="0000FF"/>
                </a:solidFill>
              </a:uFill>
            </a:endParaRPr>
          </a:p>
        </p:txBody>
      </p:sp>
      <p:sp>
        <p:nvSpPr>
          <p:cNvPr id="3" name="Content Placeholder 2"/>
          <p:cNvSpPr>
            <a:spLocks noGrp="1"/>
          </p:cNvSpPr>
          <p:nvPr>
            <p:ph idx="1"/>
          </p:nvPr>
        </p:nvSpPr>
        <p:spPr/>
        <p:txBody>
          <a:bodyPr>
            <a:normAutofit/>
          </a:bodyPr>
          <a:lstStyle/>
          <a:p>
            <a:pPr marL="0" indent="0">
              <a:spcAft>
                <a:spcPts val="2400"/>
              </a:spcAft>
              <a:buNone/>
            </a:pPr>
            <a:r>
              <a:rPr lang="en-US" sz="2400" b="1" u="sng" dirty="0" smtClean="0">
                <a:uFill>
                  <a:solidFill>
                    <a:srgbClr val="FF0000"/>
                  </a:solidFill>
                </a:uFill>
                <a:latin typeface="Garamond"/>
                <a:cs typeface="Garamond"/>
              </a:rPr>
              <a:t>BACKGROUND</a:t>
            </a:r>
            <a:endParaRPr lang="en-US" sz="2400" dirty="0" smtClean="0">
              <a:latin typeface="Garamond"/>
              <a:cs typeface="Garamond"/>
            </a:endParaRPr>
          </a:p>
          <a:p>
            <a:pPr>
              <a:spcAft>
                <a:spcPts val="1200"/>
              </a:spcAft>
              <a:buFont typeface="Wingdings" charset="2"/>
              <a:buChar char="§"/>
            </a:pPr>
            <a:r>
              <a:rPr lang="en-US" sz="2400" dirty="0" smtClean="0">
                <a:latin typeface="Garamond"/>
                <a:cs typeface="Garamond"/>
              </a:rPr>
              <a:t>A national corpus of student writing</a:t>
            </a:r>
          </a:p>
          <a:p>
            <a:pPr>
              <a:spcAft>
                <a:spcPts val="1200"/>
              </a:spcAft>
              <a:buFont typeface="Wingdings" charset="2"/>
              <a:buChar char="§"/>
            </a:pPr>
            <a:r>
              <a:rPr lang="en-US" sz="2400" dirty="0" smtClean="0">
                <a:latin typeface="Garamond"/>
                <a:cs typeface="Garamond"/>
              </a:rPr>
              <a:t>Age and ability range of the English education system</a:t>
            </a:r>
          </a:p>
          <a:p>
            <a:pPr>
              <a:spcAft>
                <a:spcPts val="1200"/>
              </a:spcAft>
              <a:buFont typeface="Wingdings" charset="2"/>
              <a:buChar char="§"/>
            </a:pPr>
            <a:r>
              <a:rPr lang="en-US" sz="2400" dirty="0" smtClean="0">
                <a:latin typeface="Garamond"/>
                <a:cs typeface="Garamond"/>
              </a:rPr>
              <a:t>3 subject areas: English, Science, Humanities (History)</a:t>
            </a:r>
          </a:p>
          <a:p>
            <a:pPr>
              <a:spcAft>
                <a:spcPts val="1200"/>
              </a:spcAft>
              <a:buFont typeface="Wingdings" charset="2"/>
              <a:buChar char="§"/>
            </a:pPr>
            <a:r>
              <a:rPr lang="en-US" sz="2400" dirty="0" smtClean="0">
                <a:latin typeface="Garamond"/>
                <a:cs typeface="Garamond"/>
              </a:rPr>
              <a:t>Multi-</a:t>
            </a:r>
            <a:r>
              <a:rPr lang="en-US" sz="2400" dirty="0">
                <a:latin typeface="Garamond"/>
                <a:cs typeface="Garamond"/>
              </a:rPr>
              <a:t>d</a:t>
            </a:r>
            <a:r>
              <a:rPr lang="en-US" sz="2400" dirty="0" smtClean="0">
                <a:latin typeface="Garamond"/>
                <a:cs typeface="Garamond"/>
              </a:rPr>
              <a:t>imensional analysis of grammatical </a:t>
            </a:r>
            <a:r>
              <a:rPr lang="en-US" sz="2400" dirty="0">
                <a:latin typeface="Garamond"/>
                <a:cs typeface="Garamond"/>
              </a:rPr>
              <a:t>f</a:t>
            </a:r>
            <a:r>
              <a:rPr lang="en-US" sz="2400" dirty="0" smtClean="0">
                <a:latin typeface="Garamond"/>
                <a:cs typeface="Garamond"/>
              </a:rPr>
              <a:t>eatures</a:t>
            </a:r>
          </a:p>
          <a:p>
            <a:pPr>
              <a:spcAft>
                <a:spcPts val="1200"/>
              </a:spcAft>
              <a:buFont typeface="Wingdings" charset="2"/>
              <a:buChar char="§"/>
            </a:pPr>
            <a:r>
              <a:rPr lang="en-US" sz="2400" dirty="0" smtClean="0">
                <a:latin typeface="Garamond"/>
                <a:cs typeface="Garamond"/>
              </a:rPr>
              <a:t>Comprehensive map of grammatical development in writing</a:t>
            </a:r>
          </a:p>
          <a:p>
            <a:pPr>
              <a:spcAft>
                <a:spcPts val="1200"/>
              </a:spcAft>
              <a:buFont typeface="Wingdings" charset="2"/>
              <a:buChar char="§"/>
            </a:pPr>
            <a:endParaRPr lang="en-US" sz="2400" dirty="0">
              <a:latin typeface="Garamond"/>
              <a:cs typeface="Garamond"/>
            </a:endParaRPr>
          </a:p>
        </p:txBody>
      </p:sp>
    </p:spTree>
    <p:extLst>
      <p:ext uri="{BB962C8B-B14F-4D97-AF65-F5344CB8AC3E}">
        <p14:creationId xmlns:p14="http://schemas.microsoft.com/office/powerpoint/2010/main" val="33392161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u="sng" dirty="0">
                <a:uFill>
                  <a:solidFill>
                    <a:srgbClr val="0000FF"/>
                  </a:solidFill>
                </a:uFill>
                <a:latin typeface="Garamond"/>
                <a:cs typeface="Garamond"/>
              </a:rPr>
              <a:t>Results</a:t>
            </a:r>
            <a:endParaRPr lang="en-US" dirty="0"/>
          </a:p>
        </p:txBody>
      </p:sp>
      <p:sp>
        <p:nvSpPr>
          <p:cNvPr id="3" name="Content Placeholder 2"/>
          <p:cNvSpPr>
            <a:spLocks noGrp="1"/>
          </p:cNvSpPr>
          <p:nvPr>
            <p:ph idx="1"/>
          </p:nvPr>
        </p:nvSpPr>
        <p:spPr>
          <a:xfrm>
            <a:off x="457200" y="1600200"/>
            <a:ext cx="8229600" cy="4020015"/>
          </a:xfrm>
        </p:spPr>
        <p:txBody>
          <a:bodyPr>
            <a:normAutofit fontScale="92500"/>
          </a:bodyPr>
          <a:lstStyle/>
          <a:p>
            <a:pPr>
              <a:spcBef>
                <a:spcPts val="0"/>
              </a:spcBef>
              <a:spcAft>
                <a:spcPts val="600"/>
              </a:spcAft>
              <a:buFont typeface="Wingdings" charset="2"/>
              <a:buChar char="§"/>
            </a:pPr>
            <a:r>
              <a:rPr lang="en-US" sz="2200" b="1" dirty="0" smtClean="0">
                <a:latin typeface="Garamond"/>
                <a:cs typeface="Garamond"/>
              </a:rPr>
              <a:t>CLAUSE LEVEL</a:t>
            </a:r>
          </a:p>
          <a:p>
            <a:pPr lvl="2"/>
            <a:r>
              <a:rPr lang="en-US" sz="2200" dirty="0" smtClean="0">
                <a:latin typeface="Garamond"/>
                <a:cs typeface="Garamond"/>
              </a:rPr>
              <a:t># Coordinated Clauses: </a:t>
            </a:r>
          </a:p>
          <a:p>
            <a:pPr marL="0" indent="0">
              <a:spcAft>
                <a:spcPts val="600"/>
              </a:spcAft>
              <a:buNone/>
            </a:pPr>
            <a:r>
              <a:rPr lang="en-US" sz="2200" dirty="0" smtClean="0">
                <a:latin typeface="Garamond"/>
                <a:cs typeface="Garamond"/>
              </a:rPr>
              <a:t>				AGE </a:t>
            </a:r>
            <a:r>
              <a:rPr lang="en-US" sz="2200" dirty="0" smtClean="0">
                <a:latin typeface="Garamond"/>
                <a:ea typeface="Wingdings"/>
                <a:cs typeface="Garamond"/>
                <a:sym typeface="Wingdings"/>
              </a:rPr>
              <a:t></a:t>
            </a:r>
            <a:r>
              <a:rPr lang="en-US" sz="2200" dirty="0">
                <a:latin typeface="Garamond"/>
                <a:cs typeface="Garamond"/>
                <a:sym typeface="Wingdings"/>
              </a:rPr>
              <a:t> </a:t>
            </a:r>
            <a:r>
              <a:rPr lang="en-US" sz="2200" dirty="0" smtClean="0">
                <a:latin typeface="Garamond"/>
                <a:cs typeface="Garamond"/>
                <a:sym typeface="Wingdings"/>
              </a:rPr>
              <a:t>(Veal, 1974)</a:t>
            </a:r>
          </a:p>
          <a:p>
            <a:pPr marL="0" indent="0">
              <a:spcAft>
                <a:spcPts val="1200"/>
              </a:spcAft>
              <a:buNone/>
            </a:pPr>
            <a:r>
              <a:rPr lang="en-US" sz="2200" dirty="0">
                <a:latin typeface="Garamond"/>
                <a:cs typeface="Garamond"/>
                <a:sym typeface="Wingdings"/>
              </a:rPr>
              <a:t>	</a:t>
            </a:r>
            <a:r>
              <a:rPr lang="en-US" sz="2200" dirty="0" smtClean="0">
                <a:latin typeface="Garamond"/>
                <a:cs typeface="Garamond"/>
                <a:sym typeface="Wingdings"/>
              </a:rPr>
              <a:t>			QUALITY </a:t>
            </a:r>
            <a:r>
              <a:rPr lang="en-US" sz="2200" dirty="0" smtClean="0">
                <a:latin typeface="Garamond"/>
                <a:ea typeface="Wingdings"/>
                <a:cs typeface="Garamond"/>
                <a:sym typeface="Wingdings"/>
              </a:rPr>
              <a:t></a:t>
            </a:r>
            <a:r>
              <a:rPr lang="en-US" sz="2200" dirty="0" smtClean="0">
                <a:latin typeface="Garamond"/>
                <a:cs typeface="Garamond"/>
                <a:sym typeface="Wingdings"/>
              </a:rPr>
              <a:t> </a:t>
            </a:r>
            <a:r>
              <a:rPr lang="en-US" sz="2200" dirty="0">
                <a:latin typeface="Garamond"/>
                <a:cs typeface="Garamond"/>
                <a:sym typeface="Wingdings"/>
              </a:rPr>
              <a:t>(</a:t>
            </a:r>
            <a:r>
              <a:rPr lang="en-US" sz="2200" dirty="0" err="1" smtClean="0">
                <a:latin typeface="Garamond"/>
                <a:cs typeface="Garamond"/>
              </a:rPr>
              <a:t>Myhill</a:t>
            </a:r>
            <a:r>
              <a:rPr lang="en-US" sz="2200" dirty="0" smtClean="0">
                <a:latin typeface="Garamond"/>
                <a:cs typeface="Garamond"/>
              </a:rPr>
              <a:t>, 2008)</a:t>
            </a:r>
          </a:p>
          <a:p>
            <a:pPr lvl="2"/>
            <a:r>
              <a:rPr lang="en-US" sz="2200" dirty="0" smtClean="0">
                <a:latin typeface="Garamond"/>
                <a:cs typeface="Garamond"/>
              </a:rPr>
              <a:t>#Adverbial Clauses</a:t>
            </a:r>
          </a:p>
          <a:p>
            <a:pPr marL="0" indent="0">
              <a:spcAft>
                <a:spcPts val="1200"/>
              </a:spcAft>
              <a:buNone/>
            </a:pPr>
            <a:r>
              <a:rPr lang="en-US" sz="2200" dirty="0">
                <a:latin typeface="Garamond"/>
                <a:cs typeface="Garamond"/>
              </a:rPr>
              <a:t>	</a:t>
            </a:r>
            <a:r>
              <a:rPr lang="en-US" sz="2200" dirty="0" smtClean="0">
                <a:latin typeface="Garamond"/>
                <a:cs typeface="Garamond"/>
              </a:rPr>
              <a:t>			AGE </a:t>
            </a:r>
            <a:r>
              <a:rPr lang="en-US" sz="2200" dirty="0" smtClean="0">
                <a:latin typeface="Wingdings"/>
                <a:ea typeface="Wingdings"/>
                <a:cs typeface="Wingdings"/>
                <a:sym typeface="Wingdings"/>
              </a:rPr>
              <a:t></a:t>
            </a:r>
            <a:r>
              <a:rPr lang="en-US" sz="2200" dirty="0">
                <a:latin typeface="Garamond"/>
                <a:cs typeface="Garamond"/>
                <a:sym typeface="Wingdings"/>
              </a:rPr>
              <a:t> </a:t>
            </a:r>
            <a:r>
              <a:rPr lang="en-US" sz="2200" dirty="0" smtClean="0">
                <a:latin typeface="Garamond"/>
                <a:cs typeface="Garamond"/>
              </a:rPr>
              <a:t>(O’Donnell et al., 1967; </a:t>
            </a:r>
            <a:r>
              <a:rPr lang="en-US" sz="2200" dirty="0" err="1" smtClean="0">
                <a:latin typeface="Garamond"/>
                <a:cs typeface="Garamond"/>
              </a:rPr>
              <a:t>Noyce</a:t>
            </a:r>
            <a:r>
              <a:rPr lang="en-US" sz="2200" dirty="0" smtClean="0">
                <a:latin typeface="Garamond"/>
                <a:cs typeface="Garamond"/>
              </a:rPr>
              <a:t> &amp; Christie, 1985)</a:t>
            </a:r>
          </a:p>
          <a:p>
            <a:pPr lvl="2"/>
            <a:r>
              <a:rPr lang="en-US" sz="2200" dirty="0" smtClean="0">
                <a:latin typeface="Garamond"/>
                <a:cs typeface="Garamond"/>
              </a:rPr>
              <a:t># Relative Clauses</a:t>
            </a:r>
          </a:p>
          <a:p>
            <a:pPr marL="0" indent="0">
              <a:spcAft>
                <a:spcPts val="600"/>
              </a:spcAft>
              <a:buNone/>
            </a:pPr>
            <a:r>
              <a:rPr lang="en-US" sz="2200" dirty="0">
                <a:latin typeface="Garamond"/>
                <a:cs typeface="Garamond"/>
              </a:rPr>
              <a:t>	</a:t>
            </a:r>
            <a:r>
              <a:rPr lang="en-US" sz="2200" dirty="0" smtClean="0">
                <a:latin typeface="Garamond"/>
                <a:cs typeface="Garamond"/>
              </a:rPr>
              <a:t>			AGE </a:t>
            </a:r>
            <a:r>
              <a:rPr lang="en-US" sz="2200" dirty="0" smtClean="0">
                <a:latin typeface="Wingdings"/>
                <a:ea typeface="Wingdings"/>
                <a:cs typeface="Wingdings"/>
                <a:sym typeface="Wingdings"/>
              </a:rPr>
              <a:t></a:t>
            </a:r>
            <a:endParaRPr lang="en-US" sz="2200" dirty="0" smtClean="0">
              <a:latin typeface="Garamond"/>
              <a:cs typeface="Garamond"/>
              <a:sym typeface="Wingdings"/>
            </a:endParaRPr>
          </a:p>
          <a:p>
            <a:pPr marL="0" indent="0">
              <a:spcAft>
                <a:spcPts val="1200"/>
              </a:spcAft>
              <a:buNone/>
            </a:pPr>
            <a:r>
              <a:rPr lang="en-US" sz="2200" dirty="0">
                <a:latin typeface="Garamond"/>
                <a:cs typeface="Garamond"/>
                <a:sym typeface="Wingdings"/>
              </a:rPr>
              <a:t>	</a:t>
            </a:r>
            <a:r>
              <a:rPr lang="en-US" sz="2200" dirty="0" smtClean="0">
                <a:latin typeface="Garamond"/>
                <a:cs typeface="Garamond"/>
                <a:sym typeface="Wingdings"/>
              </a:rPr>
              <a:t>			</a:t>
            </a:r>
            <a:r>
              <a:rPr lang="en-US" sz="2200" dirty="0" smtClean="0">
                <a:latin typeface="Garamond"/>
                <a:cs typeface="Garamond"/>
              </a:rPr>
              <a:t>QUALITY </a:t>
            </a:r>
            <a:r>
              <a:rPr lang="en-US" sz="2200" dirty="0" smtClean="0">
                <a:latin typeface="Wingdings"/>
                <a:ea typeface="Wingdings"/>
                <a:cs typeface="Wingdings"/>
                <a:sym typeface="Wingdings"/>
              </a:rPr>
              <a:t></a:t>
            </a:r>
            <a:r>
              <a:rPr lang="en-US" sz="2200" dirty="0" smtClean="0">
                <a:latin typeface="Garamond"/>
                <a:cs typeface="Garamond"/>
                <a:sym typeface="Wingdings"/>
              </a:rPr>
              <a:t> </a:t>
            </a:r>
            <a:r>
              <a:rPr lang="en-US" sz="2200" dirty="0" smtClean="0">
                <a:latin typeface="Garamond"/>
                <a:cs typeface="Garamond"/>
              </a:rPr>
              <a:t>(both </a:t>
            </a:r>
            <a:r>
              <a:rPr lang="en-US" sz="2200" dirty="0" err="1" smtClean="0">
                <a:latin typeface="Garamond"/>
                <a:cs typeface="Garamond"/>
              </a:rPr>
              <a:t>Golub</a:t>
            </a:r>
            <a:r>
              <a:rPr lang="en-US" sz="2200" dirty="0" smtClean="0">
                <a:latin typeface="Garamond"/>
                <a:cs typeface="Garamond"/>
              </a:rPr>
              <a:t> </a:t>
            </a:r>
            <a:r>
              <a:rPr lang="en-US" sz="2200" dirty="0">
                <a:latin typeface="Garamond"/>
                <a:cs typeface="Garamond"/>
              </a:rPr>
              <a:t>&amp; </a:t>
            </a:r>
            <a:r>
              <a:rPr lang="en-US" sz="2200" dirty="0" smtClean="0">
                <a:latin typeface="Garamond"/>
                <a:cs typeface="Garamond"/>
              </a:rPr>
              <a:t>Frederick</a:t>
            </a:r>
            <a:r>
              <a:rPr lang="en-US" sz="2200" dirty="0">
                <a:latin typeface="Garamond"/>
                <a:cs typeface="Garamond"/>
              </a:rPr>
              <a:t>, 1970)</a:t>
            </a:r>
          </a:p>
          <a:p>
            <a:pPr marL="0" indent="0">
              <a:spcAft>
                <a:spcPts val="1200"/>
              </a:spcAft>
              <a:buNone/>
            </a:pPr>
            <a:endParaRPr lang="en-US" sz="2200" dirty="0">
              <a:latin typeface="Garamond"/>
              <a:cs typeface="Garamond"/>
            </a:endParaRPr>
          </a:p>
          <a:p>
            <a:pPr marL="0" indent="0">
              <a:spcAft>
                <a:spcPts val="1200"/>
              </a:spcAft>
              <a:buNone/>
            </a:pPr>
            <a:endParaRPr lang="en-US" sz="2200" dirty="0" smtClean="0">
              <a:latin typeface="Garamond"/>
              <a:cs typeface="Garamond"/>
            </a:endParaRPr>
          </a:p>
          <a:p>
            <a:pPr lvl="2">
              <a:spcAft>
                <a:spcPts val="1200"/>
              </a:spcAft>
            </a:pPr>
            <a:endParaRPr lang="en-US" sz="2200" dirty="0" smtClean="0">
              <a:latin typeface="Garamond"/>
              <a:cs typeface="Garamond"/>
            </a:endParaRPr>
          </a:p>
          <a:p>
            <a:endParaRPr lang="en-US" sz="2200" dirty="0">
              <a:latin typeface="Garamond"/>
              <a:cs typeface="Garamond"/>
            </a:endParaRPr>
          </a:p>
        </p:txBody>
      </p:sp>
    </p:spTree>
    <p:extLst>
      <p:ext uri="{BB962C8B-B14F-4D97-AF65-F5344CB8AC3E}">
        <p14:creationId xmlns:p14="http://schemas.microsoft.com/office/powerpoint/2010/main" val="36288628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u="sng" dirty="0">
                <a:uFill>
                  <a:solidFill>
                    <a:srgbClr val="0000FF"/>
                  </a:solidFill>
                </a:uFill>
                <a:latin typeface="Garamond"/>
                <a:cs typeface="Garamond"/>
              </a:rPr>
              <a:t>Results</a:t>
            </a:r>
            <a:endParaRPr lang="en-US" dirty="0"/>
          </a:p>
        </p:txBody>
      </p:sp>
      <p:sp>
        <p:nvSpPr>
          <p:cNvPr id="3" name="Content Placeholder 2"/>
          <p:cNvSpPr>
            <a:spLocks noGrp="1"/>
          </p:cNvSpPr>
          <p:nvPr>
            <p:ph idx="1"/>
          </p:nvPr>
        </p:nvSpPr>
        <p:spPr>
          <a:xfrm>
            <a:off x="457200" y="1600200"/>
            <a:ext cx="8229600" cy="4020015"/>
          </a:xfrm>
        </p:spPr>
        <p:txBody>
          <a:bodyPr>
            <a:noAutofit/>
          </a:bodyPr>
          <a:lstStyle/>
          <a:p>
            <a:pPr>
              <a:spcBef>
                <a:spcPts val="0"/>
              </a:spcBef>
              <a:spcAft>
                <a:spcPts val="600"/>
              </a:spcAft>
              <a:buFont typeface="Wingdings" charset="2"/>
              <a:buChar char="§"/>
            </a:pPr>
            <a:r>
              <a:rPr lang="en-US" sz="2200" b="1" dirty="0" smtClean="0">
                <a:latin typeface="Garamond"/>
                <a:cs typeface="Garamond"/>
              </a:rPr>
              <a:t>DISCOURSE “FLOW”</a:t>
            </a:r>
          </a:p>
          <a:p>
            <a:pPr lvl="2">
              <a:spcBef>
                <a:spcPts val="0"/>
              </a:spcBef>
            </a:pPr>
            <a:r>
              <a:rPr lang="en-US" sz="2200" dirty="0" smtClean="0">
                <a:latin typeface="Garamond"/>
                <a:cs typeface="Garamond"/>
              </a:rPr>
              <a:t># Sentences with Subject Opening</a:t>
            </a:r>
          </a:p>
          <a:p>
            <a:pPr marL="0" indent="0">
              <a:spcBef>
                <a:spcPts val="0"/>
              </a:spcBef>
              <a:spcAft>
                <a:spcPts val="600"/>
              </a:spcAft>
              <a:buNone/>
            </a:pPr>
            <a:r>
              <a:rPr lang="en-US" sz="2200" dirty="0" smtClean="0">
                <a:latin typeface="Garamond"/>
                <a:cs typeface="Garamond"/>
              </a:rPr>
              <a:t>				QUAL 	</a:t>
            </a:r>
            <a:r>
              <a:rPr lang="en-US" sz="2200" dirty="0" smtClean="0">
                <a:latin typeface="Garamond"/>
                <a:ea typeface="Wingdings"/>
                <a:cs typeface="Garamond"/>
                <a:sym typeface="Wingdings"/>
              </a:rPr>
              <a:t></a:t>
            </a:r>
            <a:r>
              <a:rPr lang="en-US" sz="2200" dirty="0" smtClean="0">
                <a:latin typeface="Garamond"/>
                <a:cs typeface="Garamond"/>
                <a:sym typeface="Wingdings"/>
              </a:rPr>
              <a:t> 	(</a:t>
            </a:r>
            <a:r>
              <a:rPr lang="en-US" sz="2200" dirty="0" err="1" smtClean="0">
                <a:latin typeface="Garamond"/>
                <a:cs typeface="Garamond"/>
              </a:rPr>
              <a:t>Myhill</a:t>
            </a:r>
            <a:r>
              <a:rPr lang="en-US" sz="2200" dirty="0" smtClean="0">
                <a:latin typeface="Garamond"/>
                <a:cs typeface="Garamond"/>
              </a:rPr>
              <a:t>, 2008)</a:t>
            </a:r>
          </a:p>
          <a:p>
            <a:pPr lvl="2">
              <a:spcBef>
                <a:spcPts val="0"/>
              </a:spcBef>
            </a:pPr>
            <a:r>
              <a:rPr lang="en-US" sz="2200" dirty="0" smtClean="0">
                <a:latin typeface="Garamond"/>
                <a:cs typeface="Garamond"/>
              </a:rPr>
              <a:t># </a:t>
            </a:r>
            <a:r>
              <a:rPr lang="en-US" sz="2200" dirty="0">
                <a:latin typeface="Garamond"/>
                <a:cs typeface="Garamond"/>
              </a:rPr>
              <a:t>Sentences with </a:t>
            </a:r>
            <a:r>
              <a:rPr lang="en-US" sz="2200" dirty="0" smtClean="0">
                <a:latin typeface="Garamond"/>
                <a:cs typeface="Garamond"/>
              </a:rPr>
              <a:t>Non-Finite Adverbial </a:t>
            </a:r>
            <a:r>
              <a:rPr lang="en-US" sz="2200" dirty="0">
                <a:latin typeface="Garamond"/>
                <a:cs typeface="Garamond"/>
              </a:rPr>
              <a:t>Clause Opening</a:t>
            </a:r>
          </a:p>
          <a:p>
            <a:pPr marL="0" indent="0">
              <a:spcBef>
                <a:spcPts val="0"/>
              </a:spcBef>
              <a:spcAft>
                <a:spcPts val="600"/>
              </a:spcAft>
              <a:buNone/>
            </a:pPr>
            <a:r>
              <a:rPr lang="en-US" sz="2200" dirty="0">
                <a:latin typeface="Garamond"/>
                <a:cs typeface="Garamond"/>
              </a:rPr>
              <a:t>				QUAL </a:t>
            </a:r>
            <a:r>
              <a:rPr lang="en-US" sz="2200" dirty="0" smtClean="0">
                <a:latin typeface="Garamond"/>
                <a:cs typeface="Garamond"/>
              </a:rPr>
              <a:t>	</a:t>
            </a:r>
            <a:r>
              <a:rPr lang="en-US" sz="2200" dirty="0" smtClean="0">
                <a:latin typeface="Wingdings"/>
                <a:ea typeface="Wingdings"/>
                <a:cs typeface="Wingdings"/>
                <a:sym typeface="Wingdings"/>
              </a:rPr>
              <a:t></a:t>
            </a:r>
            <a:r>
              <a:rPr lang="en-US" sz="2200" dirty="0" smtClean="0">
                <a:latin typeface="Garamond"/>
                <a:cs typeface="Garamond"/>
                <a:sym typeface="Wingdings"/>
              </a:rPr>
              <a:t> 	</a:t>
            </a:r>
            <a:r>
              <a:rPr lang="en-US" sz="2200" dirty="0" smtClean="0">
                <a:latin typeface="Garamond"/>
                <a:cs typeface="Garamond"/>
              </a:rPr>
              <a:t>(</a:t>
            </a:r>
            <a:r>
              <a:rPr lang="en-US" sz="2200" dirty="0" err="1">
                <a:latin typeface="Garamond"/>
                <a:cs typeface="Garamond"/>
              </a:rPr>
              <a:t>Myhill</a:t>
            </a:r>
            <a:r>
              <a:rPr lang="en-US" sz="2200" dirty="0">
                <a:latin typeface="Garamond"/>
                <a:cs typeface="Garamond"/>
              </a:rPr>
              <a:t>, 2008)</a:t>
            </a:r>
          </a:p>
          <a:p>
            <a:pPr lvl="2">
              <a:spcBef>
                <a:spcPts val="0"/>
              </a:spcBef>
            </a:pPr>
            <a:r>
              <a:rPr lang="en-US" sz="2200" dirty="0" smtClean="0">
                <a:latin typeface="Garamond"/>
                <a:cs typeface="Garamond"/>
              </a:rPr>
              <a:t># Subject-Verb Inversions</a:t>
            </a:r>
          </a:p>
          <a:p>
            <a:pPr marL="0" indent="0">
              <a:spcBef>
                <a:spcPts val="0"/>
              </a:spcBef>
              <a:spcAft>
                <a:spcPts val="600"/>
              </a:spcAft>
              <a:buNone/>
            </a:pPr>
            <a:r>
              <a:rPr lang="en-US" sz="2200" dirty="0" smtClean="0">
                <a:latin typeface="Garamond"/>
                <a:cs typeface="Garamond"/>
              </a:rPr>
              <a:t>				QUAL 	</a:t>
            </a:r>
            <a:r>
              <a:rPr lang="en-US" sz="2200" dirty="0" smtClean="0">
                <a:latin typeface="Wingdings"/>
                <a:ea typeface="Wingdings"/>
                <a:cs typeface="Wingdings"/>
                <a:sym typeface="Wingdings"/>
              </a:rPr>
              <a:t></a:t>
            </a:r>
            <a:r>
              <a:rPr lang="en-US" sz="2200" dirty="0" smtClean="0">
                <a:latin typeface="Garamond"/>
                <a:cs typeface="Garamond"/>
                <a:sym typeface="Wingdings"/>
              </a:rPr>
              <a:t> 	</a:t>
            </a:r>
            <a:r>
              <a:rPr lang="en-US" sz="2200" dirty="0" smtClean="0">
                <a:latin typeface="Garamond"/>
                <a:cs typeface="Garamond"/>
              </a:rPr>
              <a:t>(</a:t>
            </a:r>
            <a:r>
              <a:rPr lang="en-US" sz="2200" dirty="0" err="1" smtClean="0">
                <a:latin typeface="Garamond"/>
                <a:cs typeface="Garamond"/>
              </a:rPr>
              <a:t>Myhill</a:t>
            </a:r>
            <a:r>
              <a:rPr lang="en-US" sz="2200" dirty="0" smtClean="0">
                <a:latin typeface="Garamond"/>
                <a:cs typeface="Garamond"/>
              </a:rPr>
              <a:t>, 2008)</a:t>
            </a:r>
          </a:p>
          <a:p>
            <a:pPr lvl="2">
              <a:spcBef>
                <a:spcPts val="0"/>
              </a:spcBef>
            </a:pPr>
            <a:r>
              <a:rPr lang="en-US" sz="2200" dirty="0" smtClean="0">
                <a:latin typeface="Garamond"/>
                <a:cs typeface="Garamond"/>
              </a:rPr>
              <a:t># Passives</a:t>
            </a:r>
          </a:p>
          <a:p>
            <a:pPr marL="0" indent="0">
              <a:spcBef>
                <a:spcPts val="0"/>
              </a:spcBef>
              <a:spcAft>
                <a:spcPts val="1200"/>
              </a:spcAft>
              <a:buNone/>
            </a:pPr>
            <a:r>
              <a:rPr lang="en-US" sz="2200" dirty="0" smtClean="0">
                <a:latin typeface="Garamond"/>
                <a:cs typeface="Garamond"/>
              </a:rPr>
              <a:t>				AGE 	</a:t>
            </a:r>
            <a:r>
              <a:rPr lang="en-US" sz="2200" dirty="0" smtClean="0">
                <a:latin typeface="Wingdings"/>
                <a:ea typeface="Wingdings"/>
                <a:cs typeface="Wingdings"/>
                <a:sym typeface="Wingdings"/>
              </a:rPr>
              <a:t></a:t>
            </a:r>
            <a:r>
              <a:rPr lang="en-US" sz="2200" dirty="0" smtClean="0">
                <a:latin typeface="Garamond"/>
                <a:cs typeface="Garamond"/>
                <a:sym typeface="Wingdings"/>
              </a:rPr>
              <a:t> 	</a:t>
            </a:r>
            <a:r>
              <a:rPr lang="en-US" sz="2200" dirty="0" smtClean="0">
                <a:latin typeface="Garamond"/>
                <a:cs typeface="Garamond"/>
              </a:rPr>
              <a:t>(Hunt, 1965)</a:t>
            </a:r>
          </a:p>
          <a:p>
            <a:pPr>
              <a:spcBef>
                <a:spcPts val="0"/>
              </a:spcBef>
              <a:spcAft>
                <a:spcPts val="1200"/>
              </a:spcAft>
            </a:pPr>
            <a:endParaRPr lang="en-US" sz="2200" dirty="0" smtClean="0">
              <a:latin typeface="Garamond"/>
              <a:cs typeface="Garamond"/>
            </a:endParaRPr>
          </a:p>
          <a:p>
            <a:pPr marL="0" indent="0">
              <a:spcBef>
                <a:spcPts val="0"/>
              </a:spcBef>
              <a:spcAft>
                <a:spcPts val="1200"/>
              </a:spcAft>
              <a:buNone/>
            </a:pPr>
            <a:endParaRPr lang="en-US" sz="2200" dirty="0" smtClean="0">
              <a:latin typeface="Garamond"/>
              <a:cs typeface="Garamond"/>
            </a:endParaRPr>
          </a:p>
          <a:p>
            <a:pPr marL="0" indent="0">
              <a:spcBef>
                <a:spcPts val="0"/>
              </a:spcBef>
              <a:spcAft>
                <a:spcPts val="1200"/>
              </a:spcAft>
              <a:buNone/>
            </a:pPr>
            <a:endParaRPr lang="en-US" sz="2200" dirty="0" smtClean="0">
              <a:latin typeface="Garamond"/>
              <a:cs typeface="Garamond"/>
            </a:endParaRPr>
          </a:p>
          <a:p>
            <a:pPr lvl="2">
              <a:spcBef>
                <a:spcPts val="0"/>
              </a:spcBef>
              <a:spcAft>
                <a:spcPts val="1200"/>
              </a:spcAft>
            </a:pPr>
            <a:endParaRPr lang="en-US" sz="2200" dirty="0" smtClean="0">
              <a:latin typeface="Garamond"/>
              <a:cs typeface="Garamond"/>
            </a:endParaRPr>
          </a:p>
          <a:p>
            <a:pPr>
              <a:spcBef>
                <a:spcPts val="0"/>
              </a:spcBef>
            </a:pPr>
            <a:endParaRPr lang="en-US" sz="2200" dirty="0">
              <a:latin typeface="Garamond"/>
              <a:cs typeface="Garamond"/>
            </a:endParaRPr>
          </a:p>
        </p:txBody>
      </p:sp>
    </p:spTree>
    <p:extLst>
      <p:ext uri="{BB962C8B-B14F-4D97-AF65-F5344CB8AC3E}">
        <p14:creationId xmlns:p14="http://schemas.microsoft.com/office/powerpoint/2010/main" val="33561380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u="sng" dirty="0">
                <a:uFill>
                  <a:solidFill>
                    <a:srgbClr val="0000FF"/>
                  </a:solidFill>
                </a:uFill>
                <a:latin typeface="Garamond"/>
                <a:cs typeface="Garamond"/>
              </a:rPr>
              <a:t>Results</a:t>
            </a:r>
            <a:endParaRPr lang="en-US" dirty="0"/>
          </a:p>
        </p:txBody>
      </p:sp>
      <p:sp>
        <p:nvSpPr>
          <p:cNvPr id="3" name="Content Placeholder 2"/>
          <p:cNvSpPr>
            <a:spLocks noGrp="1"/>
          </p:cNvSpPr>
          <p:nvPr>
            <p:ph idx="1"/>
          </p:nvPr>
        </p:nvSpPr>
        <p:spPr>
          <a:xfrm>
            <a:off x="457200" y="1600200"/>
            <a:ext cx="8229600" cy="4929094"/>
          </a:xfrm>
        </p:spPr>
        <p:txBody>
          <a:bodyPr>
            <a:noAutofit/>
          </a:bodyPr>
          <a:lstStyle/>
          <a:p>
            <a:pPr marL="0" indent="0">
              <a:spcBef>
                <a:spcPts val="0"/>
              </a:spcBef>
              <a:spcAft>
                <a:spcPts val="1800"/>
              </a:spcAft>
              <a:buNone/>
            </a:pPr>
            <a:r>
              <a:rPr lang="en-US" sz="2200" b="1" u="sng" dirty="0">
                <a:uFill>
                  <a:solidFill>
                    <a:srgbClr val="FF0000"/>
                  </a:solidFill>
                </a:uFill>
                <a:latin typeface="Garamond"/>
                <a:cs typeface="Garamond"/>
              </a:rPr>
              <a:t>PIECES OF A </a:t>
            </a:r>
            <a:r>
              <a:rPr lang="en-US" sz="2200" b="1" u="sng" dirty="0" smtClean="0">
                <a:uFill>
                  <a:solidFill>
                    <a:srgbClr val="FF0000"/>
                  </a:solidFill>
                </a:uFill>
                <a:latin typeface="Garamond"/>
                <a:cs typeface="Garamond"/>
              </a:rPr>
              <a:t>PUZZLE</a:t>
            </a:r>
            <a:r>
              <a:rPr lang="en-US" sz="2200" b="1" dirty="0" smtClean="0">
                <a:uFill>
                  <a:solidFill>
                    <a:srgbClr val="FF0000"/>
                  </a:solidFill>
                </a:uFill>
                <a:latin typeface="Garamond"/>
                <a:cs typeface="Garamond"/>
              </a:rPr>
              <a:t> #1</a:t>
            </a:r>
            <a:endParaRPr lang="en-US" sz="2200" b="1" u="sng" dirty="0">
              <a:uFill>
                <a:solidFill>
                  <a:srgbClr val="FF0000"/>
                </a:solidFill>
              </a:uFill>
              <a:latin typeface="Garamond"/>
              <a:cs typeface="Garamond"/>
            </a:endParaRPr>
          </a:p>
          <a:p>
            <a:pPr>
              <a:spcBef>
                <a:spcPts val="0"/>
              </a:spcBef>
              <a:spcAft>
                <a:spcPts val="1800"/>
              </a:spcAft>
              <a:buFont typeface="Wingdings" charset="2"/>
              <a:buChar char="§"/>
            </a:pPr>
            <a:r>
              <a:rPr lang="en-US" sz="2200" dirty="0" smtClean="0">
                <a:uFill>
                  <a:solidFill>
                    <a:srgbClr val="FF0000"/>
                  </a:solidFill>
                </a:uFill>
                <a:latin typeface="Garamond"/>
                <a:cs typeface="Garamond"/>
              </a:rPr>
              <a:t>Variation not necessarily continuous</a:t>
            </a:r>
          </a:p>
          <a:p>
            <a:pPr>
              <a:spcBef>
                <a:spcPts val="0"/>
              </a:spcBef>
              <a:spcAft>
                <a:spcPts val="1800"/>
              </a:spcAft>
              <a:buFont typeface="Wingdings" charset="2"/>
              <a:buChar char="§"/>
            </a:pPr>
            <a:r>
              <a:rPr lang="en-US" sz="2200" dirty="0">
                <a:uFill>
                  <a:solidFill>
                    <a:srgbClr val="FF0000"/>
                  </a:solidFill>
                </a:uFill>
                <a:latin typeface="Garamond"/>
                <a:cs typeface="Garamond"/>
              </a:rPr>
              <a:t>“Continuous”:	</a:t>
            </a:r>
          </a:p>
          <a:p>
            <a:pPr marL="0" indent="0">
              <a:spcBef>
                <a:spcPts val="0"/>
              </a:spcBef>
              <a:spcAft>
                <a:spcPts val="1800"/>
              </a:spcAft>
              <a:buNone/>
            </a:pPr>
            <a:r>
              <a:rPr lang="en-US" sz="2200" dirty="0" smtClean="0">
                <a:uFill>
                  <a:solidFill>
                    <a:srgbClr val="FF0000"/>
                  </a:solidFill>
                </a:uFill>
                <a:latin typeface="Garamond"/>
                <a:cs typeface="Garamond"/>
              </a:rPr>
              <a:t>		AGE 	</a:t>
            </a:r>
            <a:r>
              <a:rPr lang="en-US" sz="2200" dirty="0" smtClean="0">
                <a:uFill>
                  <a:solidFill>
                    <a:srgbClr val="FF0000"/>
                  </a:solidFill>
                </a:uFill>
                <a:latin typeface="Garamond"/>
                <a:ea typeface="Wingdings"/>
                <a:cs typeface="Garamond"/>
                <a:sym typeface="Wingdings"/>
              </a:rPr>
              <a:t></a:t>
            </a:r>
            <a:r>
              <a:rPr lang="en-US" sz="2200" dirty="0" smtClean="0">
                <a:uFill>
                  <a:solidFill>
                    <a:srgbClr val="FF0000"/>
                  </a:solidFill>
                </a:uFill>
                <a:latin typeface="Garamond"/>
                <a:cs typeface="Garamond"/>
              </a:rPr>
              <a:t>  	- 	</a:t>
            </a:r>
            <a:r>
              <a:rPr lang="en-US" sz="2200" b="1" dirty="0" smtClean="0">
                <a:uFill>
                  <a:solidFill>
                    <a:srgbClr val="FF0000"/>
                  </a:solidFill>
                </a:uFill>
                <a:latin typeface="Garamond"/>
                <a:cs typeface="Garamond"/>
              </a:rPr>
              <a:t>Passives</a:t>
            </a:r>
            <a:r>
              <a:rPr lang="en-US" sz="2200" dirty="0" smtClean="0">
                <a:uFill>
                  <a:solidFill>
                    <a:srgbClr val="FF0000"/>
                  </a:solidFill>
                </a:uFill>
                <a:latin typeface="Garamond"/>
                <a:cs typeface="Garamond"/>
              </a:rPr>
              <a:t> (Hunt, </a:t>
            </a:r>
            <a:r>
              <a:rPr lang="en-US" sz="2200" dirty="0">
                <a:uFill>
                  <a:solidFill>
                    <a:srgbClr val="FF0000"/>
                  </a:solidFill>
                </a:uFill>
                <a:latin typeface="Garamond"/>
                <a:cs typeface="Garamond"/>
              </a:rPr>
              <a:t>1965)</a:t>
            </a:r>
          </a:p>
          <a:p>
            <a:pPr marL="0" indent="0">
              <a:spcBef>
                <a:spcPts val="0"/>
              </a:spcBef>
              <a:spcAft>
                <a:spcPts val="1800"/>
              </a:spcAft>
              <a:buNone/>
            </a:pPr>
            <a:r>
              <a:rPr lang="en-US" sz="2200" dirty="0" smtClean="0">
                <a:uFill>
                  <a:solidFill>
                    <a:srgbClr val="FF0000"/>
                  </a:solidFill>
                </a:uFill>
                <a:latin typeface="Garamond"/>
                <a:cs typeface="Garamond"/>
              </a:rPr>
              <a:t>		QUAL 	</a:t>
            </a:r>
            <a:r>
              <a:rPr lang="en-US" sz="2200" dirty="0" smtClean="0">
                <a:uFill>
                  <a:solidFill>
                    <a:srgbClr val="FF0000"/>
                  </a:solidFill>
                </a:uFill>
                <a:latin typeface="Garamond"/>
                <a:ea typeface="Wingdings"/>
                <a:cs typeface="Garamond"/>
                <a:sym typeface="Wingdings"/>
              </a:rPr>
              <a:t></a:t>
            </a:r>
            <a:r>
              <a:rPr lang="en-US" sz="2200" dirty="0" smtClean="0">
                <a:uFill>
                  <a:solidFill>
                    <a:srgbClr val="FF0000"/>
                  </a:solidFill>
                </a:uFill>
                <a:latin typeface="Garamond"/>
                <a:cs typeface="Garamond"/>
              </a:rPr>
              <a:t> 	- 	</a:t>
            </a:r>
            <a:r>
              <a:rPr lang="en-US" sz="2200" b="1" dirty="0" smtClean="0">
                <a:uFill>
                  <a:solidFill>
                    <a:srgbClr val="FF0000"/>
                  </a:solidFill>
                </a:uFill>
                <a:latin typeface="Garamond"/>
                <a:cs typeface="Garamond"/>
              </a:rPr>
              <a:t>Coordinated </a:t>
            </a:r>
            <a:r>
              <a:rPr lang="en-US" sz="2200" b="1" dirty="0">
                <a:uFill>
                  <a:solidFill>
                    <a:srgbClr val="FF0000"/>
                  </a:solidFill>
                </a:uFill>
                <a:latin typeface="Garamond"/>
                <a:cs typeface="Garamond"/>
              </a:rPr>
              <a:t>Clauses </a:t>
            </a:r>
            <a:r>
              <a:rPr lang="en-US" sz="2200" dirty="0">
                <a:uFill>
                  <a:solidFill>
                    <a:srgbClr val="FF0000"/>
                  </a:solidFill>
                </a:uFill>
                <a:latin typeface="Garamond"/>
                <a:cs typeface="Garamond"/>
              </a:rPr>
              <a:t>(</a:t>
            </a:r>
            <a:r>
              <a:rPr lang="en-US" sz="2200" dirty="0" err="1">
                <a:uFill>
                  <a:solidFill>
                    <a:srgbClr val="FF0000"/>
                  </a:solidFill>
                </a:uFill>
                <a:latin typeface="Garamond"/>
                <a:cs typeface="Garamond"/>
              </a:rPr>
              <a:t>Myhill</a:t>
            </a:r>
            <a:r>
              <a:rPr lang="en-US" sz="2200" dirty="0">
                <a:uFill>
                  <a:solidFill>
                    <a:srgbClr val="FF0000"/>
                  </a:solidFill>
                </a:uFill>
                <a:latin typeface="Garamond"/>
                <a:cs typeface="Garamond"/>
              </a:rPr>
              <a:t>, 2008)</a:t>
            </a:r>
          </a:p>
          <a:p>
            <a:pPr>
              <a:spcBef>
                <a:spcPts val="0"/>
              </a:spcBef>
              <a:spcAft>
                <a:spcPts val="600"/>
              </a:spcAft>
              <a:buFont typeface="Wingdings" charset="2"/>
              <a:buChar char="§"/>
            </a:pPr>
            <a:endParaRPr lang="en-US" sz="2200" dirty="0" smtClean="0">
              <a:uFill>
                <a:solidFill>
                  <a:srgbClr val="FF0000"/>
                </a:solidFill>
              </a:uFill>
              <a:latin typeface="Garamond"/>
              <a:cs typeface="Garamond"/>
            </a:endParaRPr>
          </a:p>
        </p:txBody>
      </p:sp>
    </p:spTree>
    <p:extLst>
      <p:ext uri="{BB962C8B-B14F-4D97-AF65-F5344CB8AC3E}">
        <p14:creationId xmlns:p14="http://schemas.microsoft.com/office/powerpoint/2010/main" val="2122152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u="sng" dirty="0">
                <a:uFill>
                  <a:solidFill>
                    <a:srgbClr val="0000FF"/>
                  </a:solidFill>
                </a:uFill>
                <a:latin typeface="Garamond"/>
                <a:cs typeface="Garamond"/>
              </a:rPr>
              <a:t>Results</a:t>
            </a:r>
            <a:endParaRPr lang="en-US" dirty="0"/>
          </a:p>
        </p:txBody>
      </p:sp>
      <p:sp>
        <p:nvSpPr>
          <p:cNvPr id="3" name="Content Placeholder 2"/>
          <p:cNvSpPr>
            <a:spLocks noGrp="1"/>
          </p:cNvSpPr>
          <p:nvPr>
            <p:ph idx="1"/>
          </p:nvPr>
        </p:nvSpPr>
        <p:spPr>
          <a:xfrm>
            <a:off x="457200" y="1600200"/>
            <a:ext cx="8229600" cy="4929094"/>
          </a:xfrm>
        </p:spPr>
        <p:txBody>
          <a:bodyPr>
            <a:noAutofit/>
          </a:bodyPr>
          <a:lstStyle/>
          <a:p>
            <a:pPr marL="0" indent="0">
              <a:spcBef>
                <a:spcPts val="0"/>
              </a:spcBef>
              <a:spcAft>
                <a:spcPts val="1800"/>
              </a:spcAft>
              <a:buNone/>
            </a:pPr>
            <a:endParaRPr lang="en-US" sz="2200" dirty="0" smtClean="0">
              <a:uFill>
                <a:solidFill>
                  <a:srgbClr val="FF0000"/>
                </a:solidFill>
              </a:uFill>
              <a:latin typeface="Garamond"/>
              <a:cs typeface="Garamond"/>
            </a:endParaRPr>
          </a:p>
          <a:p>
            <a:pPr>
              <a:spcBef>
                <a:spcPts val="0"/>
              </a:spcBef>
              <a:spcAft>
                <a:spcPts val="1800"/>
              </a:spcAft>
              <a:buFont typeface="Wingdings" charset="2"/>
              <a:buChar char="§"/>
            </a:pPr>
            <a:r>
              <a:rPr lang="en-US" sz="2200" dirty="0" smtClean="0">
                <a:uFill>
                  <a:solidFill>
                    <a:srgbClr val="FF0000"/>
                  </a:solidFill>
                </a:uFill>
                <a:latin typeface="Garamond"/>
                <a:cs typeface="Garamond"/>
              </a:rPr>
              <a:t>Variation </a:t>
            </a:r>
            <a:r>
              <a:rPr lang="en-US" sz="2200" dirty="0">
                <a:uFill>
                  <a:solidFill>
                    <a:srgbClr val="FF0000"/>
                  </a:solidFill>
                </a:uFill>
                <a:latin typeface="Garamond"/>
                <a:cs typeface="Garamond"/>
              </a:rPr>
              <a:t>not necessarily continuous</a:t>
            </a:r>
          </a:p>
          <a:p>
            <a:pPr>
              <a:spcBef>
                <a:spcPts val="0"/>
              </a:spcBef>
              <a:spcAft>
                <a:spcPts val="1800"/>
              </a:spcAft>
              <a:buFont typeface="Wingdings" charset="2"/>
              <a:buChar char="§"/>
            </a:pPr>
            <a:r>
              <a:rPr lang="en-US" sz="2200" dirty="0" smtClean="0">
                <a:uFill>
                  <a:solidFill>
                    <a:srgbClr val="FF0000"/>
                  </a:solidFill>
                </a:uFill>
                <a:latin typeface="Garamond"/>
                <a:cs typeface="Garamond"/>
              </a:rPr>
              <a:t>“Pick ups”</a:t>
            </a:r>
          </a:p>
          <a:p>
            <a:pPr marL="0" indent="0">
              <a:spcBef>
                <a:spcPts val="0"/>
              </a:spcBef>
              <a:spcAft>
                <a:spcPts val="1200"/>
              </a:spcAft>
              <a:buNone/>
            </a:pPr>
            <a:r>
              <a:rPr lang="en-GB" sz="2200" b="1" dirty="0" smtClean="0">
                <a:latin typeface="Garamond"/>
                <a:cs typeface="Garamond"/>
              </a:rPr>
              <a:t>		NP Modification</a:t>
            </a:r>
            <a:r>
              <a:rPr lang="en-US" sz="2200" b="1" dirty="0" smtClean="0">
                <a:uFill>
                  <a:solidFill>
                    <a:srgbClr val="FF0000"/>
                  </a:solidFill>
                </a:uFill>
                <a:latin typeface="Garamond"/>
                <a:cs typeface="Garamond"/>
              </a:rPr>
              <a:t>:</a:t>
            </a:r>
            <a:r>
              <a:rPr lang="en-US" sz="2200" dirty="0" smtClean="0">
                <a:uFill>
                  <a:solidFill>
                    <a:srgbClr val="FF0000"/>
                  </a:solidFill>
                </a:uFill>
                <a:latin typeface="Garamond"/>
                <a:cs typeface="Garamond"/>
              </a:rPr>
              <a:t> 		</a:t>
            </a:r>
            <a:r>
              <a:rPr lang="en-GB" sz="2200" dirty="0" smtClean="0">
                <a:latin typeface="Garamond"/>
                <a:cs typeface="Garamond"/>
              </a:rPr>
              <a:t>postgrads&gt;11&gt;7=4 (R&amp;B, 2010)</a:t>
            </a:r>
          </a:p>
          <a:p>
            <a:pPr marL="0" indent="0">
              <a:spcBef>
                <a:spcPts val="0"/>
              </a:spcBef>
              <a:spcAft>
                <a:spcPts val="1800"/>
              </a:spcAft>
              <a:buNone/>
            </a:pPr>
            <a:r>
              <a:rPr lang="en-GB" sz="2200" dirty="0" smtClean="0">
                <a:latin typeface="Garamond"/>
                <a:cs typeface="Garamond"/>
              </a:rPr>
              <a:t>									cf. </a:t>
            </a:r>
            <a:r>
              <a:rPr lang="en-GB" sz="2200" dirty="0" err="1" smtClean="0">
                <a:latin typeface="Garamond"/>
                <a:cs typeface="Garamond"/>
              </a:rPr>
              <a:t>uni</a:t>
            </a:r>
            <a:r>
              <a:rPr lang="en-GB" sz="2200" dirty="0" smtClean="0">
                <a:latin typeface="Garamond"/>
                <a:cs typeface="Garamond"/>
              </a:rPr>
              <a:t>&gt;11&gt;9 (</a:t>
            </a:r>
            <a:r>
              <a:rPr lang="en-GB" sz="2200" dirty="0" err="1" smtClean="0">
                <a:latin typeface="Garamond"/>
                <a:cs typeface="Garamond"/>
              </a:rPr>
              <a:t>Crossley</a:t>
            </a:r>
            <a:r>
              <a:rPr lang="en-GB" sz="2200" dirty="0" smtClean="0">
                <a:latin typeface="Garamond"/>
                <a:cs typeface="Garamond"/>
              </a:rPr>
              <a:t> et al, 2011)</a:t>
            </a:r>
            <a:endParaRPr lang="en-US" sz="2200" dirty="0" smtClean="0">
              <a:uFill>
                <a:solidFill>
                  <a:srgbClr val="FF0000"/>
                </a:solidFill>
              </a:uFill>
              <a:latin typeface="Garamond"/>
              <a:cs typeface="Garamond"/>
            </a:endParaRPr>
          </a:p>
          <a:p>
            <a:pPr marL="0" indent="0">
              <a:spcBef>
                <a:spcPts val="0"/>
              </a:spcBef>
              <a:spcAft>
                <a:spcPts val="1800"/>
              </a:spcAft>
              <a:buNone/>
            </a:pPr>
            <a:r>
              <a:rPr lang="en-US" sz="2200" b="1" dirty="0" smtClean="0">
                <a:uFill>
                  <a:solidFill>
                    <a:srgbClr val="FF0000"/>
                  </a:solidFill>
                </a:uFill>
                <a:latin typeface="Garamond"/>
                <a:cs typeface="Garamond"/>
              </a:rPr>
              <a:t>		Participial Adjectives: 	</a:t>
            </a:r>
            <a:r>
              <a:rPr lang="en-US" sz="2200" dirty="0" smtClean="0">
                <a:uFill>
                  <a:solidFill>
                    <a:srgbClr val="FF0000"/>
                  </a:solidFill>
                </a:uFill>
                <a:latin typeface="Garamond"/>
                <a:cs typeface="Garamond"/>
              </a:rPr>
              <a:t>high&gt;medium=low (G&amp;F, 1970)</a:t>
            </a:r>
          </a:p>
        </p:txBody>
      </p:sp>
    </p:spTree>
    <p:extLst>
      <p:ext uri="{BB962C8B-B14F-4D97-AF65-F5344CB8AC3E}">
        <p14:creationId xmlns:p14="http://schemas.microsoft.com/office/powerpoint/2010/main" val="8071015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u="sng" dirty="0">
                <a:uFill>
                  <a:solidFill>
                    <a:srgbClr val="0000FF"/>
                  </a:solidFill>
                </a:uFill>
                <a:latin typeface="Garamond"/>
                <a:cs typeface="Garamond"/>
              </a:rPr>
              <a:t>Results</a:t>
            </a:r>
            <a:endParaRPr lang="en-US" dirty="0"/>
          </a:p>
        </p:txBody>
      </p:sp>
      <p:sp>
        <p:nvSpPr>
          <p:cNvPr id="3" name="Content Placeholder 2"/>
          <p:cNvSpPr>
            <a:spLocks noGrp="1"/>
          </p:cNvSpPr>
          <p:nvPr>
            <p:ph idx="1"/>
          </p:nvPr>
        </p:nvSpPr>
        <p:spPr>
          <a:xfrm>
            <a:off x="457200" y="1600200"/>
            <a:ext cx="8229600" cy="4929094"/>
          </a:xfrm>
        </p:spPr>
        <p:txBody>
          <a:bodyPr>
            <a:noAutofit/>
          </a:bodyPr>
          <a:lstStyle/>
          <a:p>
            <a:pPr marL="0" indent="0">
              <a:spcBef>
                <a:spcPts val="0"/>
              </a:spcBef>
              <a:spcAft>
                <a:spcPts val="1800"/>
              </a:spcAft>
              <a:buNone/>
            </a:pPr>
            <a:endParaRPr lang="en-US" sz="2200" b="1" u="sng" dirty="0" smtClean="0">
              <a:uFill>
                <a:solidFill>
                  <a:srgbClr val="FF0000"/>
                </a:solidFill>
              </a:uFill>
              <a:latin typeface="Garamond"/>
              <a:cs typeface="Garamond"/>
            </a:endParaRPr>
          </a:p>
          <a:p>
            <a:pPr>
              <a:spcBef>
                <a:spcPts val="0"/>
              </a:spcBef>
              <a:spcAft>
                <a:spcPts val="1800"/>
              </a:spcAft>
              <a:buFont typeface="Wingdings" charset="2"/>
              <a:buChar char="§"/>
            </a:pPr>
            <a:r>
              <a:rPr lang="en-US" sz="2200" dirty="0" smtClean="0">
                <a:uFill>
                  <a:solidFill>
                    <a:srgbClr val="FF0000"/>
                  </a:solidFill>
                </a:uFill>
                <a:latin typeface="Garamond"/>
                <a:cs typeface="Garamond"/>
              </a:rPr>
              <a:t>Variation </a:t>
            </a:r>
            <a:r>
              <a:rPr lang="en-US" sz="2200" dirty="0">
                <a:uFill>
                  <a:solidFill>
                    <a:srgbClr val="FF0000"/>
                  </a:solidFill>
                </a:uFill>
                <a:latin typeface="Garamond"/>
                <a:cs typeface="Garamond"/>
              </a:rPr>
              <a:t>not necessarily continuous</a:t>
            </a:r>
          </a:p>
          <a:p>
            <a:pPr>
              <a:spcBef>
                <a:spcPts val="0"/>
              </a:spcBef>
              <a:spcAft>
                <a:spcPts val="1800"/>
              </a:spcAft>
              <a:buFont typeface="Wingdings" charset="2"/>
              <a:buChar char="§"/>
            </a:pPr>
            <a:r>
              <a:rPr lang="en-US" sz="2200" dirty="0" smtClean="0">
                <a:uFill>
                  <a:solidFill>
                    <a:srgbClr val="FF0000"/>
                  </a:solidFill>
                </a:uFill>
                <a:latin typeface="Garamond"/>
                <a:cs typeface="Garamond"/>
              </a:rPr>
              <a:t>“Drop Offs”</a:t>
            </a:r>
          </a:p>
          <a:p>
            <a:pPr marL="0" indent="0">
              <a:spcBef>
                <a:spcPts val="0"/>
              </a:spcBef>
              <a:spcAft>
                <a:spcPts val="1800"/>
              </a:spcAft>
              <a:buNone/>
            </a:pPr>
            <a:r>
              <a:rPr lang="en-US" sz="2200" b="1" dirty="0" smtClean="0">
                <a:uFill>
                  <a:solidFill>
                    <a:srgbClr val="FF0000"/>
                  </a:solidFill>
                </a:uFill>
                <a:latin typeface="Garamond"/>
                <a:cs typeface="Garamond"/>
              </a:rPr>
              <a:t>		Adverbial Clauses:	</a:t>
            </a:r>
            <a:r>
              <a:rPr lang="en-US" sz="2200" dirty="0" smtClean="0">
                <a:uFill>
                  <a:solidFill>
                    <a:srgbClr val="FF0000"/>
                  </a:solidFill>
                </a:uFill>
                <a:latin typeface="Garamond"/>
                <a:cs typeface="Garamond"/>
              </a:rPr>
              <a:t> 	7=5&gt;3 (O’Donnell et al, 1967)</a:t>
            </a:r>
          </a:p>
          <a:p>
            <a:pPr marL="0" indent="0">
              <a:spcBef>
                <a:spcPts val="0"/>
              </a:spcBef>
              <a:spcAft>
                <a:spcPts val="1800"/>
              </a:spcAft>
              <a:buNone/>
            </a:pPr>
            <a:r>
              <a:rPr lang="en-US" sz="2200" b="1" dirty="0" smtClean="0">
                <a:uFill>
                  <a:solidFill>
                    <a:srgbClr val="FF0000"/>
                  </a:solidFill>
                </a:uFill>
                <a:latin typeface="Garamond"/>
                <a:cs typeface="Garamond"/>
              </a:rPr>
              <a:t>		Relative Clauses: 		</a:t>
            </a:r>
            <a:r>
              <a:rPr lang="en-US" sz="2200" dirty="0" smtClean="0">
                <a:uFill>
                  <a:solidFill>
                    <a:srgbClr val="FF0000"/>
                  </a:solidFill>
                </a:uFill>
                <a:latin typeface="Garamond"/>
                <a:cs typeface="Garamond"/>
              </a:rPr>
              <a:t>high=medium&gt;low (G&amp;F, 1970)</a:t>
            </a:r>
          </a:p>
        </p:txBody>
      </p:sp>
    </p:spTree>
    <p:extLst>
      <p:ext uri="{BB962C8B-B14F-4D97-AF65-F5344CB8AC3E}">
        <p14:creationId xmlns:p14="http://schemas.microsoft.com/office/powerpoint/2010/main" val="2845340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u="sng" dirty="0">
                <a:uFill>
                  <a:solidFill>
                    <a:srgbClr val="0000FF"/>
                  </a:solidFill>
                </a:uFill>
                <a:latin typeface="Garamond"/>
                <a:cs typeface="Garamond"/>
              </a:rPr>
              <a:t>Results</a:t>
            </a:r>
            <a:endParaRPr lang="en-US" dirty="0"/>
          </a:p>
        </p:txBody>
      </p:sp>
      <p:sp>
        <p:nvSpPr>
          <p:cNvPr id="3" name="Content Placeholder 2"/>
          <p:cNvSpPr>
            <a:spLocks noGrp="1"/>
          </p:cNvSpPr>
          <p:nvPr>
            <p:ph idx="1"/>
          </p:nvPr>
        </p:nvSpPr>
        <p:spPr>
          <a:xfrm>
            <a:off x="457200" y="1600200"/>
            <a:ext cx="8229600" cy="4929094"/>
          </a:xfrm>
        </p:spPr>
        <p:txBody>
          <a:bodyPr>
            <a:noAutofit/>
          </a:bodyPr>
          <a:lstStyle/>
          <a:p>
            <a:pPr marL="0" indent="0">
              <a:spcBef>
                <a:spcPts val="0"/>
              </a:spcBef>
              <a:spcAft>
                <a:spcPts val="1800"/>
              </a:spcAft>
              <a:buNone/>
            </a:pPr>
            <a:r>
              <a:rPr lang="en-US" sz="2200" b="1" u="sng" dirty="0" smtClean="0">
                <a:uFill>
                  <a:solidFill>
                    <a:srgbClr val="FF0000"/>
                  </a:solidFill>
                </a:uFill>
                <a:latin typeface="Garamond"/>
                <a:cs typeface="Garamond"/>
              </a:rPr>
              <a:t>PIECES OF A PUZZLE</a:t>
            </a:r>
            <a:r>
              <a:rPr lang="en-US" sz="2200" b="1" dirty="0" smtClean="0">
                <a:uFill>
                  <a:solidFill>
                    <a:srgbClr val="FF0000"/>
                  </a:solidFill>
                </a:uFill>
                <a:latin typeface="Garamond"/>
                <a:cs typeface="Garamond"/>
              </a:rPr>
              <a:t> #2</a:t>
            </a:r>
            <a:endParaRPr lang="en-US" sz="2200" b="1" u="sng" dirty="0" smtClean="0">
              <a:uFill>
                <a:solidFill>
                  <a:srgbClr val="FF0000"/>
                </a:solidFill>
              </a:uFill>
              <a:latin typeface="Garamond"/>
              <a:cs typeface="Garamond"/>
            </a:endParaRPr>
          </a:p>
          <a:p>
            <a:pPr>
              <a:spcBef>
                <a:spcPts val="0"/>
              </a:spcBef>
              <a:spcAft>
                <a:spcPts val="1800"/>
              </a:spcAft>
              <a:buFont typeface="Wingdings" charset="2"/>
              <a:buChar char="§"/>
            </a:pPr>
            <a:r>
              <a:rPr lang="en-US" sz="2200" dirty="0" smtClean="0">
                <a:uFill>
                  <a:solidFill>
                    <a:srgbClr val="FF0000"/>
                  </a:solidFill>
                </a:uFill>
                <a:latin typeface="Garamond"/>
                <a:cs typeface="Garamond"/>
              </a:rPr>
              <a:t>“Shifts”</a:t>
            </a:r>
          </a:p>
          <a:p>
            <a:pPr marL="0" indent="0">
              <a:spcBef>
                <a:spcPts val="0"/>
              </a:spcBef>
              <a:spcAft>
                <a:spcPts val="1800"/>
              </a:spcAft>
              <a:buNone/>
            </a:pPr>
            <a:r>
              <a:rPr lang="en-US" sz="2200" b="1" dirty="0" smtClean="0">
                <a:uFill>
                  <a:solidFill>
                    <a:srgbClr val="FF0000"/>
                  </a:solidFill>
                </a:uFill>
                <a:latin typeface="Garamond"/>
                <a:cs typeface="Garamond"/>
              </a:rPr>
              <a:t>		NP LENGTH:					</a:t>
            </a:r>
            <a:r>
              <a:rPr lang="en-US" sz="2200" dirty="0" smtClean="0">
                <a:uFill>
                  <a:solidFill>
                    <a:srgbClr val="FF0000"/>
                  </a:solidFill>
                </a:uFill>
                <a:latin typeface="Garamond"/>
                <a:cs typeface="Garamond"/>
              </a:rPr>
              <a:t>postgrads&gt;11=7=4</a:t>
            </a:r>
          </a:p>
          <a:p>
            <a:pPr marL="0" indent="0">
              <a:spcBef>
                <a:spcPts val="0"/>
              </a:spcBef>
              <a:spcAft>
                <a:spcPts val="1800"/>
              </a:spcAft>
              <a:buNone/>
            </a:pPr>
            <a:r>
              <a:rPr lang="en-US" sz="2200" b="1" dirty="0" smtClean="0">
                <a:uFill>
                  <a:solidFill>
                    <a:srgbClr val="FF0000"/>
                  </a:solidFill>
                </a:uFill>
                <a:latin typeface="Garamond"/>
                <a:cs typeface="Garamond"/>
              </a:rPr>
              <a:t>		NP </a:t>
            </a:r>
            <a:r>
              <a:rPr lang="en-US" sz="2200" b="1" dirty="0">
                <a:uFill>
                  <a:solidFill>
                    <a:srgbClr val="FF0000"/>
                  </a:solidFill>
                </a:uFill>
                <a:latin typeface="Garamond"/>
                <a:cs typeface="Garamond"/>
              </a:rPr>
              <a:t>ABSTRACTION:</a:t>
            </a:r>
            <a:r>
              <a:rPr lang="en-US" sz="2200" dirty="0">
                <a:uFill>
                  <a:solidFill>
                    <a:srgbClr val="FF0000"/>
                  </a:solidFill>
                </a:uFill>
                <a:latin typeface="Garamond"/>
                <a:cs typeface="Garamond"/>
              </a:rPr>
              <a:t>			postgrads&gt;11&gt;7&gt;4</a:t>
            </a:r>
          </a:p>
          <a:p>
            <a:pPr marL="0" indent="0">
              <a:spcBef>
                <a:spcPts val="0"/>
              </a:spcBef>
              <a:spcAft>
                <a:spcPts val="1800"/>
              </a:spcAft>
              <a:buNone/>
            </a:pPr>
            <a:r>
              <a:rPr lang="en-US" sz="2200" dirty="0">
                <a:uFill>
                  <a:solidFill>
                    <a:srgbClr val="FF0000"/>
                  </a:solidFill>
                </a:uFill>
                <a:latin typeface="Garamond"/>
                <a:cs typeface="Garamond"/>
              </a:rPr>
              <a:t>		</a:t>
            </a:r>
            <a:r>
              <a:rPr lang="en-US" sz="2200" b="1" dirty="0">
                <a:uFill>
                  <a:solidFill>
                    <a:srgbClr val="FF0000"/>
                  </a:solidFill>
                </a:uFill>
                <a:latin typeface="Garamond"/>
                <a:cs typeface="Garamond"/>
              </a:rPr>
              <a:t>NP MODIFICATION I:		</a:t>
            </a:r>
            <a:r>
              <a:rPr lang="en-US" sz="2200" dirty="0">
                <a:uFill>
                  <a:solidFill>
                    <a:srgbClr val="FF0000"/>
                  </a:solidFill>
                </a:uFill>
                <a:latin typeface="Garamond"/>
                <a:cs typeface="Garamond"/>
              </a:rPr>
              <a:t>postgrads&gt;11&gt;7=4</a:t>
            </a:r>
          </a:p>
          <a:p>
            <a:pPr marL="0" indent="0">
              <a:spcBef>
                <a:spcPts val="0"/>
              </a:spcBef>
              <a:spcAft>
                <a:spcPts val="1800"/>
              </a:spcAft>
              <a:buNone/>
            </a:pPr>
            <a:r>
              <a:rPr lang="en-US" sz="2200" dirty="0">
                <a:uFill>
                  <a:solidFill>
                    <a:srgbClr val="FF0000"/>
                  </a:solidFill>
                </a:uFill>
                <a:latin typeface="Garamond"/>
                <a:cs typeface="Garamond"/>
              </a:rPr>
              <a:t>		</a:t>
            </a:r>
            <a:r>
              <a:rPr lang="en-US" sz="2200" b="1" dirty="0">
                <a:uFill>
                  <a:solidFill>
                    <a:srgbClr val="FF0000"/>
                  </a:solidFill>
                </a:uFill>
                <a:latin typeface="Garamond"/>
                <a:cs typeface="Garamond"/>
              </a:rPr>
              <a:t>NP MODIFICATION II:		</a:t>
            </a:r>
            <a:r>
              <a:rPr lang="en-US" sz="2200" dirty="0">
                <a:uFill>
                  <a:solidFill>
                    <a:srgbClr val="FF0000"/>
                  </a:solidFill>
                </a:uFill>
                <a:latin typeface="Garamond"/>
                <a:cs typeface="Garamond"/>
              </a:rPr>
              <a:t>postgrads&gt;11=7=</a:t>
            </a:r>
            <a:r>
              <a:rPr lang="en-US" sz="2200" dirty="0" smtClean="0">
                <a:uFill>
                  <a:solidFill>
                    <a:srgbClr val="FF0000"/>
                  </a:solidFill>
                </a:uFill>
                <a:latin typeface="Garamond"/>
                <a:cs typeface="Garamond"/>
              </a:rPr>
              <a:t>4</a:t>
            </a:r>
          </a:p>
          <a:p>
            <a:pPr marL="0" indent="0">
              <a:spcBef>
                <a:spcPts val="0"/>
              </a:spcBef>
              <a:spcAft>
                <a:spcPts val="1800"/>
              </a:spcAft>
              <a:buNone/>
            </a:pPr>
            <a:endParaRPr lang="en-US" sz="2200" b="1" dirty="0">
              <a:uFill>
                <a:solidFill>
                  <a:srgbClr val="FF0000"/>
                </a:solidFill>
              </a:uFill>
              <a:latin typeface="Garamond"/>
              <a:cs typeface="Garamond"/>
            </a:endParaRPr>
          </a:p>
          <a:p>
            <a:pPr marL="0" indent="0">
              <a:spcBef>
                <a:spcPts val="0"/>
              </a:spcBef>
              <a:spcAft>
                <a:spcPts val="1800"/>
              </a:spcAft>
              <a:buNone/>
            </a:pPr>
            <a:r>
              <a:rPr lang="en-US" sz="2200" b="1" dirty="0" smtClean="0">
                <a:uFill>
                  <a:solidFill>
                    <a:srgbClr val="FF0000"/>
                  </a:solidFill>
                </a:uFill>
                <a:latin typeface="Garamond"/>
                <a:cs typeface="Garamond"/>
              </a:rPr>
              <a:t>											</a:t>
            </a:r>
            <a:r>
              <a:rPr lang="en-US" sz="2200" dirty="0" smtClean="0">
                <a:uFill>
                  <a:solidFill>
                    <a:srgbClr val="FF0000"/>
                  </a:solidFill>
                </a:uFill>
                <a:latin typeface="Garamond"/>
                <a:cs typeface="Garamond"/>
              </a:rPr>
              <a:t>(</a:t>
            </a:r>
            <a:r>
              <a:rPr lang="en-US" sz="2200" dirty="0" err="1" smtClean="0">
                <a:uFill>
                  <a:solidFill>
                    <a:srgbClr val="FF0000"/>
                  </a:solidFill>
                </a:uFill>
                <a:latin typeface="Garamond"/>
                <a:cs typeface="Garamond"/>
              </a:rPr>
              <a:t>Ravid</a:t>
            </a:r>
            <a:r>
              <a:rPr lang="en-US" sz="2200" dirty="0" smtClean="0">
                <a:uFill>
                  <a:solidFill>
                    <a:srgbClr val="FF0000"/>
                  </a:solidFill>
                </a:uFill>
                <a:latin typeface="Garamond"/>
                <a:cs typeface="Garamond"/>
              </a:rPr>
              <a:t> &amp; Berman, 2010)</a:t>
            </a:r>
          </a:p>
          <a:p>
            <a:pPr marL="0" indent="0">
              <a:spcBef>
                <a:spcPts val="0"/>
              </a:spcBef>
              <a:spcAft>
                <a:spcPts val="1800"/>
              </a:spcAft>
              <a:buNone/>
            </a:pPr>
            <a:endParaRPr lang="en-US" sz="2200" dirty="0" smtClean="0">
              <a:uFill>
                <a:solidFill>
                  <a:srgbClr val="FF0000"/>
                </a:solidFill>
              </a:uFill>
              <a:latin typeface="Garamond"/>
              <a:cs typeface="Garamond"/>
            </a:endParaRPr>
          </a:p>
        </p:txBody>
      </p:sp>
    </p:spTree>
    <p:extLst>
      <p:ext uri="{BB962C8B-B14F-4D97-AF65-F5344CB8AC3E}">
        <p14:creationId xmlns:p14="http://schemas.microsoft.com/office/powerpoint/2010/main" val="25430572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u="sng" dirty="0">
                <a:uFill>
                  <a:solidFill>
                    <a:srgbClr val="0000FF"/>
                  </a:solidFill>
                </a:uFill>
                <a:latin typeface="Garamond"/>
                <a:cs typeface="Garamond"/>
              </a:rPr>
              <a:t>Results</a:t>
            </a:r>
            <a:endParaRPr lang="en-US" dirty="0"/>
          </a:p>
        </p:txBody>
      </p:sp>
      <p:sp>
        <p:nvSpPr>
          <p:cNvPr id="3" name="Content Placeholder 2"/>
          <p:cNvSpPr>
            <a:spLocks noGrp="1"/>
          </p:cNvSpPr>
          <p:nvPr>
            <p:ph idx="1"/>
          </p:nvPr>
        </p:nvSpPr>
        <p:spPr>
          <a:xfrm>
            <a:off x="457200" y="1600200"/>
            <a:ext cx="8229600" cy="4929094"/>
          </a:xfrm>
        </p:spPr>
        <p:txBody>
          <a:bodyPr>
            <a:noAutofit/>
          </a:bodyPr>
          <a:lstStyle/>
          <a:p>
            <a:pPr marL="0" indent="0">
              <a:spcBef>
                <a:spcPts val="0"/>
              </a:spcBef>
              <a:spcAft>
                <a:spcPts val="1800"/>
              </a:spcAft>
              <a:buNone/>
            </a:pPr>
            <a:r>
              <a:rPr lang="en-US" sz="2200" b="1" u="sng" dirty="0" smtClean="0">
                <a:uFill>
                  <a:solidFill>
                    <a:srgbClr val="FF0000"/>
                  </a:solidFill>
                </a:uFill>
                <a:latin typeface="Garamond"/>
                <a:cs typeface="Garamond"/>
              </a:rPr>
              <a:t>PIECES OF A PUZZLE</a:t>
            </a:r>
            <a:r>
              <a:rPr lang="en-US" sz="2200" b="1" dirty="0" smtClean="0">
                <a:uFill>
                  <a:solidFill>
                    <a:srgbClr val="FF0000"/>
                  </a:solidFill>
                </a:uFill>
                <a:latin typeface="Garamond"/>
                <a:cs typeface="Garamond"/>
              </a:rPr>
              <a:t> #3</a:t>
            </a:r>
            <a:endParaRPr lang="en-US" sz="2200" b="1" u="sng" dirty="0" smtClean="0">
              <a:uFill>
                <a:solidFill>
                  <a:srgbClr val="FF0000"/>
                </a:solidFill>
              </a:uFill>
              <a:latin typeface="Garamond"/>
              <a:cs typeface="Garamond"/>
            </a:endParaRPr>
          </a:p>
          <a:p>
            <a:pPr>
              <a:spcBef>
                <a:spcPts val="0"/>
              </a:spcBef>
              <a:spcAft>
                <a:spcPts val="1800"/>
              </a:spcAft>
              <a:buFont typeface="Wingdings" charset="2"/>
              <a:buChar char="§"/>
            </a:pPr>
            <a:r>
              <a:rPr lang="en-US" sz="2200" dirty="0" smtClean="0">
                <a:uFill>
                  <a:solidFill>
                    <a:srgbClr val="FF0000"/>
                  </a:solidFill>
                </a:uFill>
                <a:latin typeface="Garamond"/>
                <a:cs typeface="Garamond"/>
              </a:rPr>
              <a:t>Two Developmental Strands</a:t>
            </a:r>
          </a:p>
          <a:p>
            <a:pPr>
              <a:spcBef>
                <a:spcPts val="0"/>
              </a:spcBef>
              <a:spcAft>
                <a:spcPts val="1800"/>
              </a:spcAft>
              <a:buFont typeface="Wingdings" charset="2"/>
              <a:buChar char="§"/>
            </a:pPr>
            <a:r>
              <a:rPr lang="en-US" sz="2200" dirty="0" smtClean="0">
                <a:uFill>
                  <a:solidFill>
                    <a:srgbClr val="FF0000"/>
                  </a:solidFill>
                </a:uFill>
                <a:latin typeface="Garamond"/>
                <a:cs typeface="Garamond"/>
              </a:rPr>
              <a:t>Sometimes align</a:t>
            </a:r>
          </a:p>
          <a:p>
            <a:pPr>
              <a:spcBef>
                <a:spcPts val="0"/>
              </a:spcBef>
              <a:spcAft>
                <a:spcPts val="1800"/>
              </a:spcAft>
              <a:buFont typeface="Wingdings" charset="2"/>
              <a:buChar char="§"/>
            </a:pPr>
            <a:r>
              <a:rPr lang="en-US" sz="2200" b="1" dirty="0" smtClean="0">
                <a:uFill>
                  <a:solidFill>
                    <a:srgbClr val="FF0000"/>
                  </a:solidFill>
                </a:uFill>
                <a:latin typeface="Garamond"/>
                <a:cs typeface="Garamond"/>
              </a:rPr>
              <a:t>Relative Clauses</a:t>
            </a:r>
            <a:endParaRPr lang="en-US" sz="2200" dirty="0" smtClean="0">
              <a:uFill>
                <a:solidFill>
                  <a:srgbClr val="FF0000"/>
                </a:solidFill>
              </a:uFill>
              <a:latin typeface="Garamond"/>
              <a:cs typeface="Garamond"/>
            </a:endParaRPr>
          </a:p>
          <a:p>
            <a:pPr lvl="2">
              <a:spcBef>
                <a:spcPts val="0"/>
              </a:spcBef>
              <a:spcAft>
                <a:spcPts val="1800"/>
              </a:spcAft>
            </a:pPr>
            <a:r>
              <a:rPr lang="en-US" sz="2200" dirty="0" smtClean="0">
                <a:uFill>
                  <a:solidFill>
                    <a:srgbClr val="FF0000"/>
                  </a:solidFill>
                </a:uFill>
                <a:latin typeface="Garamond"/>
                <a:cs typeface="Garamond"/>
              </a:rPr>
              <a:t>QUALITY </a:t>
            </a:r>
            <a:r>
              <a:rPr lang="en-US" sz="2200" dirty="0" smtClean="0">
                <a:uFill>
                  <a:solidFill>
                    <a:srgbClr val="FF0000"/>
                  </a:solidFill>
                </a:uFill>
                <a:latin typeface="Wingdings"/>
                <a:ea typeface="Wingdings"/>
                <a:cs typeface="Wingdings"/>
                <a:sym typeface="Wingdings"/>
              </a:rPr>
              <a:t></a:t>
            </a:r>
            <a:r>
              <a:rPr lang="en-US" sz="2200" dirty="0" smtClean="0">
                <a:uFill>
                  <a:solidFill>
                    <a:srgbClr val="FF0000"/>
                  </a:solidFill>
                </a:uFill>
                <a:latin typeface="Garamond"/>
                <a:cs typeface="Garamond"/>
              </a:rPr>
              <a:t>, AGE </a:t>
            </a:r>
            <a:r>
              <a:rPr lang="en-US" sz="2200" dirty="0">
                <a:uFill>
                  <a:solidFill>
                    <a:srgbClr val="FF0000"/>
                  </a:solidFill>
                </a:uFill>
                <a:latin typeface="Wingdings"/>
                <a:ea typeface="Wingdings"/>
                <a:cs typeface="Wingdings"/>
                <a:sym typeface="Wingdings"/>
              </a:rPr>
              <a:t></a:t>
            </a:r>
            <a:r>
              <a:rPr lang="en-US" sz="2200" dirty="0" smtClean="0">
                <a:uFill>
                  <a:solidFill>
                    <a:srgbClr val="FF0000"/>
                  </a:solidFill>
                </a:uFill>
                <a:latin typeface="Garamond"/>
                <a:cs typeface="Garamond"/>
              </a:rPr>
              <a:t>	(</a:t>
            </a:r>
            <a:r>
              <a:rPr lang="en-US" sz="2200" dirty="0" err="1" smtClean="0">
                <a:uFill>
                  <a:solidFill>
                    <a:srgbClr val="FF0000"/>
                  </a:solidFill>
                </a:uFill>
                <a:latin typeface="Garamond"/>
                <a:cs typeface="Garamond"/>
              </a:rPr>
              <a:t>Golub</a:t>
            </a:r>
            <a:r>
              <a:rPr lang="en-US" sz="2200" dirty="0" smtClean="0">
                <a:uFill>
                  <a:solidFill>
                    <a:srgbClr val="FF0000"/>
                  </a:solidFill>
                </a:uFill>
                <a:latin typeface="Garamond"/>
                <a:cs typeface="Garamond"/>
              </a:rPr>
              <a:t> &amp; Frederick, 1970)</a:t>
            </a:r>
          </a:p>
          <a:p>
            <a:pPr>
              <a:spcBef>
                <a:spcPts val="0"/>
              </a:spcBef>
              <a:spcAft>
                <a:spcPts val="1800"/>
              </a:spcAft>
              <a:buFont typeface="Wingdings" charset="2"/>
              <a:buChar char="§"/>
            </a:pPr>
            <a:r>
              <a:rPr lang="en-US" sz="2200" b="1" dirty="0" smtClean="0">
                <a:uFill>
                  <a:solidFill>
                    <a:srgbClr val="FF0000"/>
                  </a:solidFill>
                </a:uFill>
                <a:latin typeface="Garamond"/>
                <a:cs typeface="Garamond"/>
              </a:rPr>
              <a:t>	Modals</a:t>
            </a:r>
            <a:endParaRPr lang="en-US" sz="2200" dirty="0">
              <a:uFill>
                <a:solidFill>
                  <a:srgbClr val="FF0000"/>
                </a:solidFill>
              </a:uFill>
              <a:latin typeface="Garamond"/>
              <a:cs typeface="Garamond"/>
            </a:endParaRPr>
          </a:p>
          <a:p>
            <a:pPr lvl="2">
              <a:spcBef>
                <a:spcPts val="0"/>
              </a:spcBef>
              <a:spcAft>
                <a:spcPts val="1800"/>
              </a:spcAft>
            </a:pPr>
            <a:r>
              <a:rPr lang="en-US" sz="2200" dirty="0">
                <a:uFill>
                  <a:solidFill>
                    <a:srgbClr val="FF0000"/>
                  </a:solidFill>
                </a:uFill>
                <a:latin typeface="Garamond"/>
                <a:cs typeface="Garamond"/>
              </a:rPr>
              <a:t>QUALITY </a:t>
            </a:r>
            <a:r>
              <a:rPr lang="en-US" sz="2200" dirty="0">
                <a:uFill>
                  <a:solidFill>
                    <a:srgbClr val="FF0000"/>
                  </a:solidFill>
                </a:uFill>
                <a:latin typeface="Wingdings"/>
                <a:ea typeface="Wingdings"/>
                <a:cs typeface="Wingdings"/>
                <a:sym typeface="Wingdings"/>
              </a:rPr>
              <a:t></a:t>
            </a:r>
            <a:r>
              <a:rPr lang="en-US" sz="2200" dirty="0">
                <a:uFill>
                  <a:solidFill>
                    <a:srgbClr val="FF0000"/>
                  </a:solidFill>
                </a:uFill>
                <a:latin typeface="Garamond"/>
                <a:cs typeface="Garamond"/>
              </a:rPr>
              <a:t>, AGE </a:t>
            </a:r>
            <a:r>
              <a:rPr lang="en-US" sz="2200" dirty="0">
                <a:uFill>
                  <a:solidFill>
                    <a:srgbClr val="FF0000"/>
                  </a:solidFill>
                </a:uFill>
                <a:latin typeface="Wingdings"/>
                <a:ea typeface="Wingdings"/>
                <a:cs typeface="Wingdings"/>
                <a:sym typeface="Wingdings"/>
              </a:rPr>
              <a:t></a:t>
            </a:r>
            <a:r>
              <a:rPr lang="en-US" sz="2200" dirty="0">
                <a:uFill>
                  <a:solidFill>
                    <a:srgbClr val="FF0000"/>
                  </a:solidFill>
                </a:uFill>
                <a:latin typeface="Garamond"/>
                <a:cs typeface="Garamond"/>
              </a:rPr>
              <a:t>	(</a:t>
            </a:r>
            <a:r>
              <a:rPr lang="en-US" sz="2200" dirty="0" err="1">
                <a:uFill>
                  <a:solidFill>
                    <a:srgbClr val="FF0000"/>
                  </a:solidFill>
                </a:uFill>
                <a:latin typeface="Garamond"/>
                <a:cs typeface="Garamond"/>
              </a:rPr>
              <a:t>Golub</a:t>
            </a:r>
            <a:r>
              <a:rPr lang="en-US" sz="2200" dirty="0">
                <a:uFill>
                  <a:solidFill>
                    <a:srgbClr val="FF0000"/>
                  </a:solidFill>
                </a:uFill>
                <a:latin typeface="Garamond"/>
                <a:cs typeface="Garamond"/>
              </a:rPr>
              <a:t> &amp; Frederick, 1970)</a:t>
            </a:r>
          </a:p>
          <a:p>
            <a:pPr marL="0" indent="0">
              <a:spcBef>
                <a:spcPts val="0"/>
              </a:spcBef>
              <a:spcAft>
                <a:spcPts val="1800"/>
              </a:spcAft>
              <a:buNone/>
            </a:pPr>
            <a:endParaRPr lang="en-US" sz="2200" dirty="0" smtClean="0">
              <a:uFill>
                <a:solidFill>
                  <a:srgbClr val="FF0000"/>
                </a:solidFill>
              </a:uFill>
              <a:latin typeface="Garamond"/>
              <a:cs typeface="Garamond"/>
            </a:endParaRPr>
          </a:p>
        </p:txBody>
      </p:sp>
    </p:spTree>
    <p:extLst>
      <p:ext uri="{BB962C8B-B14F-4D97-AF65-F5344CB8AC3E}">
        <p14:creationId xmlns:p14="http://schemas.microsoft.com/office/powerpoint/2010/main" val="29546841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u="sng" dirty="0">
                <a:uFill>
                  <a:solidFill>
                    <a:srgbClr val="0000FF"/>
                  </a:solidFill>
                </a:uFill>
                <a:latin typeface="Garamond"/>
                <a:cs typeface="Garamond"/>
              </a:rPr>
              <a:t>Results</a:t>
            </a:r>
            <a:endParaRPr lang="en-US" dirty="0"/>
          </a:p>
        </p:txBody>
      </p:sp>
      <p:sp>
        <p:nvSpPr>
          <p:cNvPr id="3" name="Content Placeholder 2"/>
          <p:cNvSpPr>
            <a:spLocks noGrp="1"/>
          </p:cNvSpPr>
          <p:nvPr>
            <p:ph idx="1"/>
          </p:nvPr>
        </p:nvSpPr>
        <p:spPr>
          <a:xfrm>
            <a:off x="457200" y="1600200"/>
            <a:ext cx="8229600" cy="4929094"/>
          </a:xfrm>
        </p:spPr>
        <p:txBody>
          <a:bodyPr>
            <a:noAutofit/>
          </a:bodyPr>
          <a:lstStyle/>
          <a:p>
            <a:pPr marL="0" indent="0">
              <a:spcBef>
                <a:spcPts val="0"/>
              </a:spcBef>
              <a:spcAft>
                <a:spcPts val="1800"/>
              </a:spcAft>
              <a:buNone/>
            </a:pPr>
            <a:r>
              <a:rPr lang="en-US" sz="2200" b="1" u="sng" dirty="0" smtClean="0">
                <a:uFill>
                  <a:solidFill>
                    <a:srgbClr val="FF0000"/>
                  </a:solidFill>
                </a:uFill>
                <a:latin typeface="Garamond"/>
                <a:cs typeface="Garamond"/>
              </a:rPr>
              <a:t>PIECES OF A PUZZLE</a:t>
            </a:r>
            <a:r>
              <a:rPr lang="en-US" sz="2200" b="1" dirty="0" smtClean="0">
                <a:uFill>
                  <a:solidFill>
                    <a:srgbClr val="FF0000"/>
                  </a:solidFill>
                </a:uFill>
                <a:latin typeface="Garamond"/>
                <a:cs typeface="Garamond"/>
              </a:rPr>
              <a:t> #3</a:t>
            </a:r>
            <a:endParaRPr lang="en-US" sz="2200" b="1" u="sng" dirty="0" smtClean="0">
              <a:uFill>
                <a:solidFill>
                  <a:srgbClr val="FF0000"/>
                </a:solidFill>
              </a:uFill>
              <a:latin typeface="Garamond"/>
              <a:cs typeface="Garamond"/>
            </a:endParaRPr>
          </a:p>
          <a:p>
            <a:pPr>
              <a:spcBef>
                <a:spcPts val="0"/>
              </a:spcBef>
              <a:spcAft>
                <a:spcPts val="1800"/>
              </a:spcAft>
              <a:buFont typeface="Wingdings" charset="2"/>
              <a:buChar char="§"/>
            </a:pPr>
            <a:r>
              <a:rPr lang="en-US" sz="2200" dirty="0" smtClean="0">
                <a:uFill>
                  <a:solidFill>
                    <a:srgbClr val="FF0000"/>
                  </a:solidFill>
                </a:uFill>
                <a:latin typeface="Garamond"/>
                <a:cs typeface="Garamond"/>
              </a:rPr>
              <a:t>Two Developmental Strands</a:t>
            </a:r>
          </a:p>
          <a:p>
            <a:pPr>
              <a:spcBef>
                <a:spcPts val="0"/>
              </a:spcBef>
              <a:spcAft>
                <a:spcPts val="1800"/>
              </a:spcAft>
              <a:buFont typeface="Wingdings" charset="2"/>
              <a:buChar char="§"/>
            </a:pPr>
            <a:r>
              <a:rPr lang="en-US" sz="2200" dirty="0" smtClean="0">
                <a:uFill>
                  <a:solidFill>
                    <a:srgbClr val="FF0000"/>
                  </a:solidFill>
                </a:uFill>
                <a:latin typeface="Garamond"/>
                <a:cs typeface="Garamond"/>
              </a:rPr>
              <a:t>Sometimes don’t</a:t>
            </a:r>
          </a:p>
          <a:p>
            <a:pPr>
              <a:spcBef>
                <a:spcPts val="0"/>
              </a:spcBef>
              <a:spcAft>
                <a:spcPts val="1800"/>
              </a:spcAft>
              <a:buFont typeface="Wingdings" charset="2"/>
              <a:buChar char="§"/>
            </a:pPr>
            <a:r>
              <a:rPr lang="en-US" sz="2200" b="1" dirty="0" smtClean="0">
                <a:uFill>
                  <a:solidFill>
                    <a:srgbClr val="FF0000"/>
                  </a:solidFill>
                </a:uFill>
                <a:latin typeface="Garamond"/>
                <a:cs typeface="Garamond"/>
              </a:rPr>
              <a:t>Sentences with Adverbial Opening</a:t>
            </a:r>
            <a:endParaRPr lang="en-US" sz="2200" dirty="0" smtClean="0">
              <a:uFill>
                <a:solidFill>
                  <a:srgbClr val="FF0000"/>
                </a:solidFill>
              </a:uFill>
              <a:latin typeface="Garamond"/>
              <a:cs typeface="Garamond"/>
            </a:endParaRPr>
          </a:p>
          <a:p>
            <a:pPr lvl="2">
              <a:spcBef>
                <a:spcPts val="0"/>
              </a:spcBef>
              <a:spcAft>
                <a:spcPts val="1800"/>
              </a:spcAft>
            </a:pPr>
            <a:r>
              <a:rPr lang="en-US" sz="2200" dirty="0" smtClean="0">
                <a:uFill>
                  <a:solidFill>
                    <a:srgbClr val="FF0000"/>
                  </a:solidFill>
                </a:uFill>
                <a:latin typeface="Garamond"/>
                <a:cs typeface="Garamond"/>
              </a:rPr>
              <a:t>QUALITY:			Good=Average=Weak</a:t>
            </a:r>
          </a:p>
          <a:p>
            <a:pPr lvl="2">
              <a:spcBef>
                <a:spcPts val="0"/>
              </a:spcBef>
              <a:spcAft>
                <a:spcPts val="600"/>
              </a:spcAft>
            </a:pPr>
            <a:r>
              <a:rPr lang="en-US" sz="2200" dirty="0" err="1" smtClean="0">
                <a:uFill>
                  <a:solidFill>
                    <a:srgbClr val="FF0000"/>
                  </a:solidFill>
                </a:uFill>
                <a:latin typeface="Garamond"/>
                <a:cs typeface="Garamond"/>
              </a:rPr>
              <a:t>AGExQUALITY</a:t>
            </a:r>
            <a:r>
              <a:rPr lang="en-US" sz="2200" dirty="0" smtClean="0">
                <a:uFill>
                  <a:solidFill>
                    <a:srgbClr val="FF0000"/>
                  </a:solidFill>
                </a:uFill>
                <a:latin typeface="Garamond"/>
                <a:cs typeface="Garamond"/>
              </a:rPr>
              <a:t>:		Good=Average=Weak	@ 10</a:t>
            </a:r>
          </a:p>
          <a:p>
            <a:pPr marL="914400" lvl="2" indent="0">
              <a:spcBef>
                <a:spcPts val="0"/>
              </a:spcBef>
              <a:spcAft>
                <a:spcPts val="2400"/>
              </a:spcAft>
              <a:buNone/>
            </a:pPr>
            <a:r>
              <a:rPr lang="en-US" sz="2200" dirty="0">
                <a:uFill>
                  <a:solidFill>
                    <a:srgbClr val="FF0000"/>
                  </a:solidFill>
                </a:uFill>
                <a:latin typeface="Garamond"/>
                <a:cs typeface="Garamond"/>
              </a:rPr>
              <a:t>	</a:t>
            </a:r>
            <a:r>
              <a:rPr lang="en-US" sz="2200" dirty="0" smtClean="0">
                <a:uFill>
                  <a:solidFill>
                    <a:srgbClr val="FF0000"/>
                  </a:solidFill>
                </a:uFill>
                <a:latin typeface="Garamond"/>
                <a:cs typeface="Garamond"/>
              </a:rPr>
              <a:t>					Good&gt;Average&gt;Weak	@ 8 </a:t>
            </a:r>
          </a:p>
          <a:p>
            <a:pPr marL="914400" lvl="2" indent="0">
              <a:spcBef>
                <a:spcPts val="0"/>
              </a:spcBef>
              <a:spcAft>
                <a:spcPts val="1800"/>
              </a:spcAft>
              <a:buNone/>
            </a:pPr>
            <a:r>
              <a:rPr lang="en-US" sz="2200" dirty="0">
                <a:uFill>
                  <a:solidFill>
                    <a:srgbClr val="FF0000"/>
                  </a:solidFill>
                </a:uFill>
                <a:latin typeface="Garamond"/>
                <a:cs typeface="Garamond"/>
              </a:rPr>
              <a:t>	</a:t>
            </a:r>
            <a:r>
              <a:rPr lang="en-US" sz="2200" dirty="0" smtClean="0">
                <a:uFill>
                  <a:solidFill>
                    <a:srgbClr val="FF0000"/>
                  </a:solidFill>
                </a:uFill>
                <a:latin typeface="Garamond"/>
                <a:cs typeface="Garamond"/>
              </a:rPr>
              <a:t>										(</a:t>
            </a:r>
            <a:r>
              <a:rPr lang="en-US" sz="2200" dirty="0" err="1" smtClean="0">
                <a:uFill>
                  <a:solidFill>
                    <a:srgbClr val="FF0000"/>
                  </a:solidFill>
                </a:uFill>
                <a:latin typeface="Garamond"/>
                <a:cs typeface="Garamond"/>
              </a:rPr>
              <a:t>Myhill</a:t>
            </a:r>
            <a:r>
              <a:rPr lang="en-US" sz="2200" dirty="0" smtClean="0">
                <a:uFill>
                  <a:solidFill>
                    <a:srgbClr val="FF0000"/>
                  </a:solidFill>
                </a:uFill>
                <a:latin typeface="Garamond"/>
                <a:cs typeface="Garamond"/>
              </a:rPr>
              <a:t>, 2008)</a:t>
            </a:r>
          </a:p>
          <a:p>
            <a:pPr marL="0" indent="0">
              <a:spcBef>
                <a:spcPts val="0"/>
              </a:spcBef>
              <a:spcAft>
                <a:spcPts val="1800"/>
              </a:spcAft>
              <a:buNone/>
            </a:pPr>
            <a:r>
              <a:rPr lang="en-US" sz="2200" b="1" dirty="0" smtClean="0">
                <a:uFill>
                  <a:solidFill>
                    <a:srgbClr val="FF0000"/>
                  </a:solidFill>
                </a:uFill>
                <a:latin typeface="Garamond"/>
                <a:cs typeface="Garamond"/>
              </a:rPr>
              <a:t>	</a:t>
            </a:r>
            <a:endParaRPr lang="en-US" sz="2200" dirty="0" smtClean="0">
              <a:uFill>
                <a:solidFill>
                  <a:srgbClr val="FF0000"/>
                </a:solidFill>
              </a:uFill>
              <a:latin typeface="Garamond"/>
              <a:cs typeface="Garamond"/>
            </a:endParaRPr>
          </a:p>
        </p:txBody>
      </p:sp>
    </p:spTree>
    <p:extLst>
      <p:ext uri="{BB962C8B-B14F-4D97-AF65-F5344CB8AC3E}">
        <p14:creationId xmlns:p14="http://schemas.microsoft.com/office/powerpoint/2010/main" val="39136191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u="sng" dirty="0">
                <a:uFill>
                  <a:solidFill>
                    <a:srgbClr val="0000FF"/>
                  </a:solidFill>
                </a:uFill>
                <a:latin typeface="Garamond"/>
                <a:cs typeface="Garamond"/>
              </a:rPr>
              <a:t>Results</a:t>
            </a:r>
            <a:endParaRPr lang="en-US" dirty="0"/>
          </a:p>
        </p:txBody>
      </p:sp>
      <p:sp>
        <p:nvSpPr>
          <p:cNvPr id="3" name="Content Placeholder 2"/>
          <p:cNvSpPr>
            <a:spLocks noGrp="1"/>
          </p:cNvSpPr>
          <p:nvPr>
            <p:ph idx="1"/>
          </p:nvPr>
        </p:nvSpPr>
        <p:spPr>
          <a:xfrm>
            <a:off x="457200" y="1600200"/>
            <a:ext cx="8229600" cy="4929094"/>
          </a:xfrm>
        </p:spPr>
        <p:txBody>
          <a:bodyPr>
            <a:noAutofit/>
          </a:bodyPr>
          <a:lstStyle/>
          <a:p>
            <a:pPr marL="0" indent="0">
              <a:spcBef>
                <a:spcPts val="0"/>
              </a:spcBef>
              <a:spcAft>
                <a:spcPts val="1800"/>
              </a:spcAft>
              <a:buNone/>
            </a:pPr>
            <a:r>
              <a:rPr lang="en-US" sz="2200" b="1" u="sng" dirty="0" smtClean="0">
                <a:uFill>
                  <a:solidFill>
                    <a:srgbClr val="FF0000"/>
                  </a:solidFill>
                </a:uFill>
                <a:latin typeface="Garamond"/>
                <a:cs typeface="Garamond"/>
              </a:rPr>
              <a:t>PIECES OF A PUZZLE</a:t>
            </a:r>
            <a:r>
              <a:rPr lang="en-US" sz="2200" b="1" dirty="0" smtClean="0">
                <a:uFill>
                  <a:solidFill>
                    <a:srgbClr val="FF0000"/>
                  </a:solidFill>
                </a:uFill>
                <a:latin typeface="Garamond"/>
                <a:cs typeface="Garamond"/>
              </a:rPr>
              <a:t> #3</a:t>
            </a:r>
            <a:endParaRPr lang="en-US" sz="2200" b="1" u="sng" dirty="0" smtClean="0">
              <a:uFill>
                <a:solidFill>
                  <a:srgbClr val="FF0000"/>
                </a:solidFill>
              </a:uFill>
              <a:latin typeface="Garamond"/>
              <a:cs typeface="Garamond"/>
            </a:endParaRPr>
          </a:p>
          <a:p>
            <a:pPr>
              <a:spcBef>
                <a:spcPts val="0"/>
              </a:spcBef>
              <a:spcAft>
                <a:spcPts val="1800"/>
              </a:spcAft>
              <a:buFont typeface="Wingdings" charset="2"/>
              <a:buChar char="§"/>
            </a:pPr>
            <a:r>
              <a:rPr lang="en-US" sz="2200" dirty="0" smtClean="0">
                <a:uFill>
                  <a:solidFill>
                    <a:srgbClr val="FF0000"/>
                  </a:solidFill>
                </a:uFill>
                <a:latin typeface="Garamond"/>
                <a:cs typeface="Garamond"/>
              </a:rPr>
              <a:t>Two Developmental Strands</a:t>
            </a:r>
          </a:p>
          <a:p>
            <a:pPr>
              <a:spcBef>
                <a:spcPts val="0"/>
              </a:spcBef>
              <a:spcAft>
                <a:spcPts val="1800"/>
              </a:spcAft>
              <a:buFont typeface="Wingdings" charset="2"/>
              <a:buChar char="§"/>
            </a:pPr>
            <a:r>
              <a:rPr lang="en-US" sz="2200" dirty="0" smtClean="0">
                <a:uFill>
                  <a:solidFill>
                    <a:srgbClr val="FF0000"/>
                  </a:solidFill>
                </a:uFill>
                <a:latin typeface="Garamond"/>
                <a:cs typeface="Garamond"/>
              </a:rPr>
              <a:t>Sometimes don’t</a:t>
            </a:r>
          </a:p>
          <a:p>
            <a:pPr>
              <a:spcBef>
                <a:spcPts val="0"/>
              </a:spcBef>
              <a:spcAft>
                <a:spcPts val="1800"/>
              </a:spcAft>
              <a:buFont typeface="Wingdings" charset="2"/>
              <a:buChar char="§"/>
            </a:pPr>
            <a:r>
              <a:rPr lang="en-US" sz="2200" b="1" dirty="0" smtClean="0">
                <a:uFill>
                  <a:solidFill>
                    <a:srgbClr val="FF0000"/>
                  </a:solidFill>
                </a:uFill>
                <a:latin typeface="Garamond"/>
                <a:cs typeface="Garamond"/>
              </a:rPr>
              <a:t>Sentences with Non-Finite Adverbial Clause Opening</a:t>
            </a:r>
            <a:endParaRPr lang="en-US" sz="2200" dirty="0" smtClean="0">
              <a:uFill>
                <a:solidFill>
                  <a:srgbClr val="FF0000"/>
                </a:solidFill>
              </a:uFill>
              <a:latin typeface="Garamond"/>
              <a:cs typeface="Garamond"/>
            </a:endParaRPr>
          </a:p>
          <a:p>
            <a:pPr lvl="2">
              <a:spcBef>
                <a:spcPts val="0"/>
              </a:spcBef>
              <a:spcAft>
                <a:spcPts val="1800"/>
              </a:spcAft>
            </a:pPr>
            <a:r>
              <a:rPr lang="en-US" sz="2200" dirty="0" smtClean="0">
                <a:uFill>
                  <a:solidFill>
                    <a:srgbClr val="FF0000"/>
                  </a:solidFill>
                </a:uFill>
                <a:latin typeface="Garamond"/>
                <a:cs typeface="Garamond"/>
              </a:rPr>
              <a:t>QUALITY:			Good=Average=Weak</a:t>
            </a:r>
          </a:p>
          <a:p>
            <a:pPr lvl="2">
              <a:spcBef>
                <a:spcPts val="0"/>
              </a:spcBef>
              <a:spcAft>
                <a:spcPts val="600"/>
              </a:spcAft>
            </a:pPr>
            <a:r>
              <a:rPr lang="en-US" sz="2200" dirty="0" err="1" smtClean="0">
                <a:uFill>
                  <a:solidFill>
                    <a:srgbClr val="FF0000"/>
                  </a:solidFill>
                </a:uFill>
                <a:latin typeface="Garamond"/>
                <a:cs typeface="Garamond"/>
              </a:rPr>
              <a:t>AGExQUALITY</a:t>
            </a:r>
            <a:r>
              <a:rPr lang="en-US" sz="2200" dirty="0" smtClean="0">
                <a:uFill>
                  <a:solidFill>
                    <a:srgbClr val="FF0000"/>
                  </a:solidFill>
                </a:uFill>
                <a:latin typeface="Garamond"/>
                <a:cs typeface="Garamond"/>
              </a:rPr>
              <a:t>:		Good&gt;Average</a:t>
            </a:r>
            <a:r>
              <a:rPr lang="en-US" sz="2200" dirty="0">
                <a:uFill>
                  <a:solidFill>
                    <a:srgbClr val="FF0000"/>
                  </a:solidFill>
                </a:uFill>
                <a:latin typeface="Garamond"/>
                <a:cs typeface="Garamond"/>
              </a:rPr>
              <a:t>&gt;</a:t>
            </a:r>
            <a:r>
              <a:rPr lang="en-US" sz="2200" dirty="0" smtClean="0">
                <a:uFill>
                  <a:solidFill>
                    <a:srgbClr val="FF0000"/>
                  </a:solidFill>
                </a:uFill>
                <a:latin typeface="Garamond"/>
                <a:cs typeface="Garamond"/>
              </a:rPr>
              <a:t>Weak	@ 10</a:t>
            </a:r>
          </a:p>
          <a:p>
            <a:pPr marL="914400" lvl="2" indent="0">
              <a:spcBef>
                <a:spcPts val="0"/>
              </a:spcBef>
              <a:spcAft>
                <a:spcPts val="2400"/>
              </a:spcAft>
              <a:buNone/>
            </a:pPr>
            <a:r>
              <a:rPr lang="en-US" sz="2200" dirty="0">
                <a:uFill>
                  <a:solidFill>
                    <a:srgbClr val="FF0000"/>
                  </a:solidFill>
                </a:uFill>
                <a:latin typeface="Garamond"/>
                <a:cs typeface="Garamond"/>
              </a:rPr>
              <a:t>	</a:t>
            </a:r>
            <a:r>
              <a:rPr lang="en-US" sz="2200" dirty="0" smtClean="0">
                <a:uFill>
                  <a:solidFill>
                    <a:srgbClr val="FF0000"/>
                  </a:solidFill>
                </a:uFill>
                <a:latin typeface="Garamond"/>
                <a:cs typeface="Garamond"/>
              </a:rPr>
              <a:t>					Good</a:t>
            </a:r>
            <a:r>
              <a:rPr lang="en-US" sz="2200" dirty="0">
                <a:uFill>
                  <a:solidFill>
                    <a:srgbClr val="FF0000"/>
                  </a:solidFill>
                </a:uFill>
                <a:latin typeface="Garamond"/>
                <a:cs typeface="Garamond"/>
              </a:rPr>
              <a:t>=</a:t>
            </a:r>
            <a:r>
              <a:rPr lang="en-US" sz="2200" dirty="0" smtClean="0">
                <a:uFill>
                  <a:solidFill>
                    <a:srgbClr val="FF0000"/>
                  </a:solidFill>
                </a:uFill>
                <a:latin typeface="Garamond"/>
                <a:cs typeface="Garamond"/>
              </a:rPr>
              <a:t>Average=Weak	@ 8 </a:t>
            </a:r>
          </a:p>
          <a:p>
            <a:pPr marL="914400" lvl="2" indent="0">
              <a:spcBef>
                <a:spcPts val="0"/>
              </a:spcBef>
              <a:spcAft>
                <a:spcPts val="1800"/>
              </a:spcAft>
              <a:buNone/>
            </a:pPr>
            <a:r>
              <a:rPr lang="en-US" sz="2200" dirty="0">
                <a:uFill>
                  <a:solidFill>
                    <a:srgbClr val="FF0000"/>
                  </a:solidFill>
                </a:uFill>
                <a:latin typeface="Garamond"/>
                <a:cs typeface="Garamond"/>
              </a:rPr>
              <a:t>	</a:t>
            </a:r>
            <a:r>
              <a:rPr lang="en-US" sz="2200" dirty="0" smtClean="0">
                <a:uFill>
                  <a:solidFill>
                    <a:srgbClr val="FF0000"/>
                  </a:solidFill>
                </a:uFill>
                <a:latin typeface="Garamond"/>
                <a:cs typeface="Garamond"/>
              </a:rPr>
              <a:t>										(</a:t>
            </a:r>
            <a:r>
              <a:rPr lang="en-US" sz="2200" dirty="0" err="1" smtClean="0">
                <a:uFill>
                  <a:solidFill>
                    <a:srgbClr val="FF0000"/>
                  </a:solidFill>
                </a:uFill>
                <a:latin typeface="Garamond"/>
                <a:cs typeface="Garamond"/>
              </a:rPr>
              <a:t>Myhill</a:t>
            </a:r>
            <a:r>
              <a:rPr lang="en-US" sz="2200" dirty="0" smtClean="0">
                <a:uFill>
                  <a:solidFill>
                    <a:srgbClr val="FF0000"/>
                  </a:solidFill>
                </a:uFill>
                <a:latin typeface="Garamond"/>
                <a:cs typeface="Garamond"/>
              </a:rPr>
              <a:t>, 2008)</a:t>
            </a:r>
          </a:p>
          <a:p>
            <a:pPr marL="0" indent="0">
              <a:spcBef>
                <a:spcPts val="0"/>
              </a:spcBef>
              <a:spcAft>
                <a:spcPts val="1800"/>
              </a:spcAft>
              <a:buNone/>
            </a:pPr>
            <a:r>
              <a:rPr lang="en-US" sz="2200" b="1" dirty="0" smtClean="0">
                <a:uFill>
                  <a:solidFill>
                    <a:srgbClr val="FF0000"/>
                  </a:solidFill>
                </a:uFill>
                <a:latin typeface="Garamond"/>
                <a:cs typeface="Garamond"/>
              </a:rPr>
              <a:t>	</a:t>
            </a:r>
            <a:endParaRPr lang="en-US" sz="2200" dirty="0" smtClean="0">
              <a:uFill>
                <a:solidFill>
                  <a:srgbClr val="FF0000"/>
                </a:solidFill>
              </a:uFill>
              <a:latin typeface="Garamond"/>
              <a:cs typeface="Garamond"/>
            </a:endParaRPr>
          </a:p>
        </p:txBody>
      </p:sp>
    </p:spTree>
    <p:extLst>
      <p:ext uri="{BB962C8B-B14F-4D97-AF65-F5344CB8AC3E}">
        <p14:creationId xmlns:p14="http://schemas.microsoft.com/office/powerpoint/2010/main" val="149361112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u="sng" dirty="0">
                <a:uFill>
                  <a:solidFill>
                    <a:srgbClr val="0000FF"/>
                  </a:solidFill>
                </a:uFill>
                <a:latin typeface="Garamond"/>
                <a:cs typeface="Garamond"/>
              </a:rPr>
              <a:t>Results</a:t>
            </a:r>
            <a:endParaRPr lang="en-US" dirty="0"/>
          </a:p>
        </p:txBody>
      </p:sp>
      <p:sp>
        <p:nvSpPr>
          <p:cNvPr id="3" name="Content Placeholder 2"/>
          <p:cNvSpPr>
            <a:spLocks noGrp="1"/>
          </p:cNvSpPr>
          <p:nvPr>
            <p:ph idx="1"/>
          </p:nvPr>
        </p:nvSpPr>
        <p:spPr>
          <a:xfrm>
            <a:off x="457200" y="1600200"/>
            <a:ext cx="8229600" cy="4020015"/>
          </a:xfrm>
        </p:spPr>
        <p:txBody>
          <a:bodyPr>
            <a:normAutofit/>
          </a:bodyPr>
          <a:lstStyle/>
          <a:p>
            <a:pPr marL="0" indent="0">
              <a:spcBef>
                <a:spcPts val="0"/>
              </a:spcBef>
              <a:spcAft>
                <a:spcPts val="1800"/>
              </a:spcAft>
              <a:buNone/>
            </a:pPr>
            <a:r>
              <a:rPr lang="en-US" sz="2200" b="1" u="sng" dirty="0">
                <a:uFill>
                  <a:solidFill>
                    <a:srgbClr val="FF0000"/>
                  </a:solidFill>
                </a:uFill>
                <a:latin typeface="Garamond"/>
                <a:cs typeface="Garamond"/>
              </a:rPr>
              <a:t>PIECES OF A </a:t>
            </a:r>
            <a:r>
              <a:rPr lang="en-US" sz="2200" b="1" u="sng" dirty="0" smtClean="0">
                <a:uFill>
                  <a:solidFill>
                    <a:srgbClr val="FF0000"/>
                  </a:solidFill>
                </a:uFill>
                <a:latin typeface="Garamond"/>
                <a:cs typeface="Garamond"/>
              </a:rPr>
              <a:t>PUZZLE</a:t>
            </a:r>
            <a:r>
              <a:rPr lang="en-US" sz="2200" b="1" dirty="0" smtClean="0">
                <a:uFill>
                  <a:solidFill>
                    <a:srgbClr val="FF0000"/>
                  </a:solidFill>
                </a:uFill>
                <a:latin typeface="Garamond"/>
                <a:cs typeface="Garamond"/>
              </a:rPr>
              <a:t> #4</a:t>
            </a:r>
            <a:endParaRPr lang="en-US" sz="2200" b="1" u="sng" dirty="0">
              <a:uFill>
                <a:solidFill>
                  <a:srgbClr val="FF0000"/>
                </a:solidFill>
              </a:uFill>
              <a:latin typeface="Garamond"/>
              <a:cs typeface="Garamond"/>
            </a:endParaRPr>
          </a:p>
          <a:p>
            <a:pPr>
              <a:spcAft>
                <a:spcPts val="2400"/>
              </a:spcAft>
              <a:buFont typeface="Wingdings" charset="2"/>
              <a:buChar char="§"/>
            </a:pPr>
            <a:r>
              <a:rPr lang="en-US" sz="2200" dirty="0" smtClean="0">
                <a:latin typeface="Garamond"/>
                <a:cs typeface="Garamond"/>
              </a:rPr>
              <a:t>Contradictory Claims ?</a:t>
            </a:r>
            <a:endParaRPr lang="en-US" sz="2200" i="1" dirty="0" smtClean="0">
              <a:latin typeface="Garamond"/>
              <a:cs typeface="Garamond"/>
            </a:endParaRPr>
          </a:p>
          <a:p>
            <a:pPr marL="0" indent="0" algn="ctr">
              <a:buNone/>
            </a:pPr>
            <a:r>
              <a:rPr lang="en-US" sz="2200" i="1" dirty="0" smtClean="0">
                <a:latin typeface="Garamond"/>
                <a:cs typeface="Garamond"/>
              </a:rPr>
              <a:t>the </a:t>
            </a:r>
            <a:r>
              <a:rPr lang="en-US" sz="2200" i="1" dirty="0">
                <a:latin typeface="Garamond"/>
                <a:cs typeface="Garamond"/>
              </a:rPr>
              <a:t>evidence from our writers indicated an approach to mastery of clause use </a:t>
            </a:r>
            <a:r>
              <a:rPr lang="en-US" sz="2200" i="1" dirty="0" smtClean="0">
                <a:latin typeface="Garamond"/>
                <a:cs typeface="Garamond"/>
              </a:rPr>
              <a:t/>
            </a:r>
            <a:br>
              <a:rPr lang="en-US" sz="2200" i="1" dirty="0" smtClean="0">
                <a:latin typeface="Garamond"/>
                <a:cs typeface="Garamond"/>
              </a:rPr>
            </a:br>
            <a:r>
              <a:rPr lang="en-US" sz="2200" i="1" dirty="0" smtClean="0">
                <a:latin typeface="Garamond"/>
                <a:cs typeface="Garamond"/>
              </a:rPr>
              <a:t>before </a:t>
            </a:r>
            <a:r>
              <a:rPr lang="en-US" sz="2200" i="1" dirty="0">
                <a:latin typeface="Garamond"/>
                <a:cs typeface="Garamond"/>
              </a:rPr>
              <a:t>an understanding and use of functionally-equivalent phrases.</a:t>
            </a:r>
          </a:p>
          <a:p>
            <a:pPr marL="0" indent="0" algn="just">
              <a:spcAft>
                <a:spcPts val="1200"/>
              </a:spcAft>
              <a:buNone/>
            </a:pPr>
            <a:r>
              <a:rPr lang="en-US" sz="2200" i="1" dirty="0">
                <a:uFill>
                  <a:solidFill>
                    <a:srgbClr val="FF0000"/>
                  </a:solidFill>
                </a:uFill>
                <a:latin typeface="Garamond"/>
                <a:cs typeface="Garamond"/>
              </a:rPr>
              <a:t>	</a:t>
            </a:r>
            <a:r>
              <a:rPr lang="en-US" sz="2200" i="1" dirty="0" smtClean="0">
                <a:uFill>
                  <a:solidFill>
                    <a:srgbClr val="FF0000"/>
                  </a:solidFill>
                </a:uFill>
                <a:latin typeface="Garamond"/>
                <a:cs typeface="Garamond"/>
              </a:rPr>
              <a:t>											</a:t>
            </a:r>
            <a:r>
              <a:rPr lang="en-US" sz="2200" dirty="0" smtClean="0">
                <a:uFill>
                  <a:solidFill>
                    <a:srgbClr val="FF0000"/>
                  </a:solidFill>
                </a:uFill>
                <a:latin typeface="Garamond"/>
                <a:cs typeface="Garamond"/>
              </a:rPr>
              <a:t>- </a:t>
            </a:r>
            <a:r>
              <a:rPr lang="en-US" sz="2200" dirty="0" err="1" smtClean="0">
                <a:uFill>
                  <a:solidFill>
                    <a:srgbClr val="FF0000"/>
                  </a:solidFill>
                </a:uFill>
                <a:latin typeface="Garamond"/>
                <a:cs typeface="Garamond"/>
              </a:rPr>
              <a:t>Harpin</a:t>
            </a:r>
            <a:r>
              <a:rPr lang="en-US" sz="2200" dirty="0" smtClean="0">
                <a:uFill>
                  <a:solidFill>
                    <a:srgbClr val="FF0000"/>
                  </a:solidFill>
                </a:uFill>
                <a:latin typeface="Garamond"/>
                <a:cs typeface="Garamond"/>
              </a:rPr>
              <a:t> (1976)</a:t>
            </a:r>
          </a:p>
        </p:txBody>
      </p:sp>
    </p:spTree>
    <p:extLst>
      <p:ext uri="{BB962C8B-B14F-4D97-AF65-F5344CB8AC3E}">
        <p14:creationId xmlns:p14="http://schemas.microsoft.com/office/powerpoint/2010/main" val="226474243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uFill>
                  <a:solidFill>
                    <a:srgbClr val="0000FF"/>
                  </a:solidFill>
                </a:uFill>
                <a:latin typeface="Garamond"/>
                <a:cs typeface="Garamond"/>
              </a:rPr>
              <a:t>Growth in Grammar Project</a:t>
            </a:r>
            <a:endParaRPr lang="en-US" dirty="0">
              <a:uFill>
                <a:solidFill>
                  <a:srgbClr val="0000FF"/>
                </a:solidFill>
              </a:uFill>
            </a:endParaRPr>
          </a:p>
        </p:txBody>
      </p:sp>
      <p:sp>
        <p:nvSpPr>
          <p:cNvPr id="3" name="Content Placeholder 2"/>
          <p:cNvSpPr>
            <a:spLocks noGrp="1"/>
          </p:cNvSpPr>
          <p:nvPr>
            <p:ph idx="1"/>
          </p:nvPr>
        </p:nvSpPr>
        <p:spPr/>
        <p:txBody>
          <a:bodyPr>
            <a:normAutofit/>
          </a:bodyPr>
          <a:lstStyle/>
          <a:p>
            <a:pPr marL="0" indent="0">
              <a:spcAft>
                <a:spcPts val="2400"/>
              </a:spcAft>
              <a:buNone/>
            </a:pPr>
            <a:r>
              <a:rPr lang="en-US" sz="2400" b="1" u="sng" dirty="0" smtClean="0">
                <a:uFill>
                  <a:solidFill>
                    <a:srgbClr val="FF0000"/>
                  </a:solidFill>
                </a:uFill>
                <a:latin typeface="Garamond"/>
                <a:cs typeface="Garamond"/>
              </a:rPr>
              <a:t>RESEARCH QUESTIONS</a:t>
            </a:r>
            <a:endParaRPr lang="en-US" sz="2400" dirty="0" smtClean="0">
              <a:latin typeface="Garamond"/>
              <a:cs typeface="Garamond"/>
            </a:endParaRPr>
          </a:p>
          <a:p>
            <a:pPr marL="457200" indent="-457200">
              <a:spcAft>
                <a:spcPts val="1200"/>
              </a:spcAft>
              <a:buFont typeface="+mj-lt"/>
              <a:buAutoNum type="arabicParenR"/>
            </a:pPr>
            <a:r>
              <a:rPr lang="en-US" sz="2400" dirty="0" smtClean="0">
                <a:latin typeface="Garamond"/>
                <a:cs typeface="Garamond"/>
              </a:rPr>
              <a:t>How </a:t>
            </a:r>
            <a:r>
              <a:rPr lang="en-US" sz="2400" dirty="0">
                <a:latin typeface="Garamond"/>
                <a:cs typeface="Garamond"/>
              </a:rPr>
              <a:t>does children’s written </a:t>
            </a:r>
            <a:r>
              <a:rPr lang="en-US" sz="2400" dirty="0" smtClean="0">
                <a:latin typeface="Garamond"/>
                <a:cs typeface="Garamond"/>
              </a:rPr>
              <a:t>grammar change </a:t>
            </a:r>
            <a:r>
              <a:rPr lang="en-US" sz="2400" dirty="0">
                <a:latin typeface="Garamond"/>
                <a:cs typeface="Garamond"/>
              </a:rPr>
              <a:t>as they get older?</a:t>
            </a:r>
          </a:p>
          <a:p>
            <a:pPr marL="457200" indent="-457200">
              <a:spcAft>
                <a:spcPts val="1200"/>
              </a:spcAft>
              <a:buFont typeface="+mj-lt"/>
              <a:buAutoNum type="arabicParenR"/>
            </a:pPr>
            <a:r>
              <a:rPr lang="en-US" sz="2400" dirty="0" smtClean="0">
                <a:latin typeface="Garamond"/>
                <a:cs typeface="Garamond"/>
              </a:rPr>
              <a:t>How does it change depending on the quality of the writing?</a:t>
            </a:r>
          </a:p>
          <a:p>
            <a:pPr marL="457200" indent="-457200">
              <a:spcAft>
                <a:spcPts val="1200"/>
              </a:spcAft>
              <a:buFont typeface="+mj-lt"/>
              <a:buAutoNum type="arabicParenR"/>
            </a:pPr>
            <a:r>
              <a:rPr lang="en-US" sz="2400" dirty="0" smtClean="0">
                <a:latin typeface="Garamond"/>
                <a:cs typeface="Garamond"/>
              </a:rPr>
              <a:t>How does it change according to the kinds of writing asked of students?</a:t>
            </a:r>
          </a:p>
          <a:p>
            <a:pPr marL="457200" indent="-457200">
              <a:spcAft>
                <a:spcPts val="1200"/>
              </a:spcAft>
              <a:buFont typeface="+mj-lt"/>
              <a:buAutoNum type="arabicParenR"/>
            </a:pPr>
            <a:r>
              <a:rPr lang="en-US" sz="2400" dirty="0" smtClean="0">
                <a:latin typeface="Garamond"/>
                <a:cs typeface="Garamond"/>
              </a:rPr>
              <a:t>Are there differences between how children’s texts group “grammatically” and how they are grouped conceptually?</a:t>
            </a:r>
            <a:endParaRPr lang="en-US" sz="2400" dirty="0">
              <a:latin typeface="Garamond"/>
              <a:cs typeface="Garamond"/>
            </a:endParaRPr>
          </a:p>
          <a:p>
            <a:pPr>
              <a:buFont typeface="Wingdings" charset="2"/>
              <a:buChar char="§"/>
            </a:pPr>
            <a:endParaRPr lang="en-US" sz="2400" dirty="0">
              <a:latin typeface="Garamond"/>
              <a:cs typeface="Garamond"/>
            </a:endParaRPr>
          </a:p>
        </p:txBody>
      </p:sp>
    </p:spTree>
    <p:extLst>
      <p:ext uri="{BB962C8B-B14F-4D97-AF65-F5344CB8AC3E}">
        <p14:creationId xmlns:p14="http://schemas.microsoft.com/office/powerpoint/2010/main" val="73124581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u="sng" dirty="0">
                <a:uFill>
                  <a:solidFill>
                    <a:srgbClr val="0000FF"/>
                  </a:solidFill>
                </a:uFill>
                <a:latin typeface="Garamond"/>
                <a:cs typeface="Garamond"/>
              </a:rPr>
              <a:t>Results</a:t>
            </a:r>
            <a:endParaRPr lang="en-US" dirty="0"/>
          </a:p>
        </p:txBody>
      </p:sp>
      <p:sp>
        <p:nvSpPr>
          <p:cNvPr id="3" name="Content Placeholder 2"/>
          <p:cNvSpPr>
            <a:spLocks noGrp="1"/>
          </p:cNvSpPr>
          <p:nvPr>
            <p:ph idx="1"/>
          </p:nvPr>
        </p:nvSpPr>
        <p:spPr>
          <a:xfrm>
            <a:off x="457200" y="1600200"/>
            <a:ext cx="8229600" cy="4020015"/>
          </a:xfrm>
        </p:spPr>
        <p:txBody>
          <a:bodyPr>
            <a:normAutofit/>
          </a:bodyPr>
          <a:lstStyle/>
          <a:p>
            <a:pPr marL="0" indent="0">
              <a:spcAft>
                <a:spcPts val="1200"/>
              </a:spcAft>
              <a:buNone/>
            </a:pPr>
            <a:endParaRPr lang="en-US" sz="2200" b="1" u="sng" dirty="0" smtClean="0">
              <a:uFill>
                <a:solidFill>
                  <a:srgbClr val="FF0000"/>
                </a:solidFill>
              </a:uFill>
              <a:latin typeface="Garamond"/>
              <a:cs typeface="Garamond"/>
            </a:endParaRPr>
          </a:p>
          <a:p>
            <a:pPr>
              <a:spcAft>
                <a:spcPts val="2400"/>
              </a:spcAft>
              <a:buFont typeface="Wingdings" charset="2"/>
              <a:buChar char="§"/>
            </a:pPr>
            <a:r>
              <a:rPr lang="en-US" sz="2200" dirty="0" smtClean="0">
                <a:latin typeface="Garamond"/>
                <a:cs typeface="Garamond"/>
              </a:rPr>
              <a:t>Contradictory Claims ?</a:t>
            </a:r>
            <a:endParaRPr lang="en-US" sz="2200" i="1" dirty="0" smtClean="0">
              <a:latin typeface="Garamond"/>
              <a:cs typeface="Garamond"/>
            </a:endParaRPr>
          </a:p>
          <a:p>
            <a:pPr marL="0" indent="0" algn="just">
              <a:spcAft>
                <a:spcPts val="1200"/>
              </a:spcAft>
              <a:buNone/>
            </a:pPr>
            <a:r>
              <a:rPr lang="en-US" sz="2200" i="1" dirty="0" smtClean="0">
                <a:latin typeface="Garamond"/>
                <a:cs typeface="Garamond"/>
              </a:rPr>
              <a:t>If </a:t>
            </a:r>
            <a:r>
              <a:rPr lang="en-US" sz="2200" i="1" dirty="0">
                <a:latin typeface="Garamond"/>
                <a:cs typeface="Garamond"/>
              </a:rPr>
              <a:t>we think of children’s acquisition of writing skills as, in part, the replacement of the grammatical habits of conversational speech with the norms of adult writing, it seems that, at the stage represented by our child writing data, the children have already achieved much of this adaptation with respect to phrasal constructions (whether this means using more of one type or fewer of another type</a:t>
            </a:r>
            <a:r>
              <a:rPr lang="en-US" sz="2200" i="1" dirty="0" smtClean="0">
                <a:latin typeface="Garamond"/>
                <a:cs typeface="Garamond"/>
              </a:rPr>
              <a:t>)</a:t>
            </a:r>
          </a:p>
          <a:p>
            <a:pPr marL="0" indent="0" algn="just">
              <a:spcAft>
                <a:spcPts val="1200"/>
              </a:spcAft>
              <a:buNone/>
            </a:pPr>
            <a:r>
              <a:rPr lang="en-US" sz="2200" i="1" dirty="0">
                <a:uFill>
                  <a:solidFill>
                    <a:srgbClr val="FF0000"/>
                  </a:solidFill>
                </a:uFill>
                <a:latin typeface="Garamond"/>
                <a:cs typeface="Garamond"/>
              </a:rPr>
              <a:t>	</a:t>
            </a:r>
            <a:r>
              <a:rPr lang="en-US" sz="2200" i="1" dirty="0" smtClean="0">
                <a:uFill>
                  <a:solidFill>
                    <a:srgbClr val="FF0000"/>
                  </a:solidFill>
                </a:uFill>
                <a:latin typeface="Garamond"/>
                <a:cs typeface="Garamond"/>
              </a:rPr>
              <a:t>											</a:t>
            </a:r>
            <a:r>
              <a:rPr lang="en-US" sz="2200" dirty="0" smtClean="0">
                <a:uFill>
                  <a:solidFill>
                    <a:srgbClr val="FF0000"/>
                  </a:solidFill>
                </a:uFill>
                <a:latin typeface="Garamond"/>
                <a:cs typeface="Garamond"/>
              </a:rPr>
              <a:t>- Sampson (2003)</a:t>
            </a:r>
          </a:p>
        </p:txBody>
      </p:sp>
    </p:spTree>
    <p:extLst>
      <p:ext uri="{BB962C8B-B14F-4D97-AF65-F5344CB8AC3E}">
        <p14:creationId xmlns:p14="http://schemas.microsoft.com/office/powerpoint/2010/main" val="24690920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u="sng" dirty="0">
                <a:uFill>
                  <a:solidFill>
                    <a:srgbClr val="0000FF"/>
                  </a:solidFill>
                </a:uFill>
                <a:latin typeface="Garamond"/>
                <a:cs typeface="Garamond"/>
              </a:rPr>
              <a:t>Results</a:t>
            </a:r>
            <a:endParaRPr lang="en-US" dirty="0"/>
          </a:p>
        </p:txBody>
      </p:sp>
      <p:sp>
        <p:nvSpPr>
          <p:cNvPr id="3" name="Content Placeholder 2"/>
          <p:cNvSpPr>
            <a:spLocks noGrp="1"/>
          </p:cNvSpPr>
          <p:nvPr>
            <p:ph idx="1"/>
          </p:nvPr>
        </p:nvSpPr>
        <p:spPr>
          <a:xfrm>
            <a:off x="241891" y="1600200"/>
            <a:ext cx="8902109" cy="4930269"/>
          </a:xfrm>
        </p:spPr>
        <p:txBody>
          <a:bodyPr>
            <a:noAutofit/>
          </a:bodyPr>
          <a:lstStyle/>
          <a:p>
            <a:pPr marL="0" indent="0">
              <a:spcAft>
                <a:spcPts val="1200"/>
              </a:spcAft>
              <a:buNone/>
            </a:pPr>
            <a:endParaRPr lang="en-US" sz="2200" b="1" u="sng" dirty="0" smtClean="0">
              <a:uFill>
                <a:solidFill>
                  <a:srgbClr val="FF0000"/>
                </a:solidFill>
              </a:uFill>
              <a:latin typeface="Garamond"/>
              <a:cs typeface="Garamond"/>
            </a:endParaRPr>
          </a:p>
          <a:p>
            <a:pPr>
              <a:spcBef>
                <a:spcPts val="0"/>
              </a:spcBef>
              <a:spcAft>
                <a:spcPts val="1800"/>
              </a:spcAft>
              <a:buFont typeface="Wingdings" charset="2"/>
              <a:buChar char="§"/>
            </a:pPr>
            <a:r>
              <a:rPr lang="en-US" sz="2200" dirty="0" smtClean="0">
                <a:latin typeface="Garamond"/>
                <a:cs typeface="Garamond"/>
              </a:rPr>
              <a:t>Contradictory Claims	</a:t>
            </a:r>
            <a:r>
              <a:rPr lang="en-US" sz="2200" b="1" dirty="0" smtClean="0">
                <a:latin typeface="Garamond"/>
                <a:cs typeface="Garamond"/>
              </a:rPr>
              <a:t>	</a:t>
            </a:r>
            <a:r>
              <a:rPr lang="en-US" sz="2200" b="1" dirty="0" smtClean="0">
                <a:latin typeface="Garamond"/>
                <a:cs typeface="Garamond"/>
                <a:sym typeface="Wingdings"/>
              </a:rPr>
              <a:t> 		Impact of Wider </a:t>
            </a:r>
            <a:r>
              <a:rPr lang="en-US" sz="2200" b="1" dirty="0" err="1" smtClean="0">
                <a:latin typeface="Garamond"/>
                <a:cs typeface="Garamond"/>
                <a:sym typeface="Wingdings"/>
              </a:rPr>
              <a:t>Diatypic</a:t>
            </a:r>
            <a:r>
              <a:rPr lang="en-US" sz="2200" b="1" dirty="0" smtClean="0">
                <a:latin typeface="Garamond"/>
                <a:cs typeface="Garamond"/>
                <a:sym typeface="Wingdings"/>
              </a:rPr>
              <a:t> Context</a:t>
            </a:r>
            <a:endParaRPr lang="en-US" sz="2200" dirty="0" smtClean="0">
              <a:latin typeface="Garamond"/>
              <a:cs typeface="Garamond"/>
            </a:endParaRPr>
          </a:p>
        </p:txBody>
      </p:sp>
    </p:spTree>
    <p:extLst>
      <p:ext uri="{BB962C8B-B14F-4D97-AF65-F5344CB8AC3E}">
        <p14:creationId xmlns:p14="http://schemas.microsoft.com/office/powerpoint/2010/main" val="261999090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u="sng" dirty="0">
                <a:uFill>
                  <a:solidFill>
                    <a:srgbClr val="0000FF"/>
                  </a:solidFill>
                </a:uFill>
                <a:latin typeface="Garamond"/>
                <a:cs typeface="Garamond"/>
              </a:rPr>
              <a:t>Results</a:t>
            </a:r>
            <a:endParaRPr lang="en-US" dirty="0"/>
          </a:p>
        </p:txBody>
      </p:sp>
      <p:sp>
        <p:nvSpPr>
          <p:cNvPr id="3" name="Content Placeholder 2"/>
          <p:cNvSpPr>
            <a:spLocks noGrp="1"/>
          </p:cNvSpPr>
          <p:nvPr>
            <p:ph idx="1"/>
          </p:nvPr>
        </p:nvSpPr>
        <p:spPr>
          <a:xfrm>
            <a:off x="241891" y="1600200"/>
            <a:ext cx="8902109" cy="4930269"/>
          </a:xfrm>
        </p:spPr>
        <p:txBody>
          <a:bodyPr>
            <a:noAutofit/>
          </a:bodyPr>
          <a:lstStyle/>
          <a:p>
            <a:pPr>
              <a:spcBef>
                <a:spcPts val="0"/>
              </a:spcBef>
              <a:spcAft>
                <a:spcPts val="600"/>
              </a:spcAft>
              <a:buFont typeface="Wingdings" charset="2"/>
              <a:buChar char="§"/>
            </a:pPr>
            <a:r>
              <a:rPr lang="en-US" sz="2200" b="1" dirty="0" smtClean="0">
                <a:latin typeface="Garamond"/>
                <a:cs typeface="Garamond"/>
              </a:rPr>
              <a:t>Genre:</a:t>
            </a:r>
          </a:p>
          <a:p>
            <a:pPr lvl="1">
              <a:spcBef>
                <a:spcPts val="0"/>
              </a:spcBef>
              <a:spcAft>
                <a:spcPts val="2400"/>
              </a:spcAft>
              <a:buFont typeface="Arial"/>
              <a:buChar char="•"/>
            </a:pPr>
            <a:r>
              <a:rPr lang="en-US" sz="2200" dirty="0" smtClean="0">
                <a:latin typeface="Garamond"/>
                <a:cs typeface="Garamond"/>
              </a:rPr>
              <a:t>T-Unit Length:	A&gt;D&gt;N					</a:t>
            </a:r>
            <a:r>
              <a:rPr lang="en-US" sz="2200" dirty="0" smtClean="0">
                <a:latin typeface="Garamond"/>
                <a:cs typeface="Garamond"/>
              </a:rPr>
              <a:t>(C&amp;P, 1979)</a:t>
            </a:r>
            <a:endParaRPr lang="en-US" sz="2200" dirty="0">
              <a:latin typeface="Garamond"/>
              <a:cs typeface="Garamond"/>
            </a:endParaRPr>
          </a:p>
          <a:p>
            <a:pPr>
              <a:spcBef>
                <a:spcPts val="0"/>
              </a:spcBef>
              <a:spcAft>
                <a:spcPts val="600"/>
              </a:spcAft>
              <a:buFont typeface="Wingdings" charset="2"/>
              <a:buChar char="§"/>
            </a:pPr>
            <a:r>
              <a:rPr lang="en-US" sz="2200" b="1" dirty="0" smtClean="0">
                <a:latin typeface="Garamond"/>
                <a:cs typeface="Garamond"/>
              </a:rPr>
              <a:t>Audience:</a:t>
            </a:r>
            <a:endParaRPr lang="en-US" sz="2200" dirty="0" smtClean="0">
              <a:latin typeface="Garamond"/>
              <a:cs typeface="Garamond"/>
            </a:endParaRPr>
          </a:p>
          <a:p>
            <a:pPr lvl="1">
              <a:spcBef>
                <a:spcPts val="0"/>
              </a:spcBef>
              <a:spcAft>
                <a:spcPts val="2400"/>
              </a:spcAft>
              <a:buFont typeface="Arial"/>
              <a:buChar char="•"/>
            </a:pPr>
            <a:r>
              <a:rPr lang="en-US" sz="2200" dirty="0" smtClean="0">
                <a:latin typeface="Garamond"/>
                <a:cs typeface="Garamond"/>
              </a:rPr>
              <a:t>Clause Length: </a:t>
            </a:r>
            <a:r>
              <a:rPr lang="en-US" sz="2200" dirty="0">
                <a:latin typeface="Garamond"/>
                <a:cs typeface="Garamond"/>
              </a:rPr>
              <a:t>	</a:t>
            </a:r>
            <a:r>
              <a:rPr lang="en-US" sz="2200" dirty="0" smtClean="0">
                <a:latin typeface="Garamond"/>
                <a:cs typeface="Garamond"/>
              </a:rPr>
              <a:t>Teacher &gt; Friend			(C&amp;P, 1979)</a:t>
            </a:r>
          </a:p>
          <a:p>
            <a:pPr>
              <a:spcBef>
                <a:spcPts val="0"/>
              </a:spcBef>
              <a:spcAft>
                <a:spcPts val="600"/>
              </a:spcAft>
              <a:buFont typeface="Wingdings" charset="2"/>
              <a:buChar char="§"/>
            </a:pPr>
            <a:r>
              <a:rPr lang="en-US" sz="2200" b="1" dirty="0" smtClean="0">
                <a:latin typeface="Garamond"/>
                <a:cs typeface="Garamond"/>
              </a:rPr>
              <a:t>Task Prompt</a:t>
            </a:r>
            <a:r>
              <a:rPr lang="en-US" sz="2200" dirty="0" smtClean="0">
                <a:latin typeface="Garamond"/>
                <a:cs typeface="Garamond"/>
              </a:rPr>
              <a:t>:				</a:t>
            </a:r>
          </a:p>
          <a:p>
            <a:pPr lvl="1">
              <a:spcBef>
                <a:spcPts val="0"/>
              </a:spcBef>
              <a:spcAft>
                <a:spcPts val="600"/>
              </a:spcAft>
              <a:buFont typeface="Arial"/>
              <a:buChar char="•"/>
            </a:pPr>
            <a:r>
              <a:rPr lang="en-US" sz="2200" dirty="0">
                <a:latin typeface="Garamond"/>
                <a:cs typeface="Garamond"/>
              </a:rPr>
              <a:t>T-Unit Length: 	Abstract = Concrete</a:t>
            </a:r>
          </a:p>
          <a:p>
            <a:pPr marL="457200" lvl="1" indent="0">
              <a:spcBef>
                <a:spcPts val="0"/>
              </a:spcBef>
              <a:spcAft>
                <a:spcPts val="1200"/>
              </a:spcAft>
              <a:buNone/>
            </a:pPr>
            <a:r>
              <a:rPr lang="en-US" sz="2200" dirty="0">
                <a:latin typeface="Garamond"/>
                <a:cs typeface="Garamond"/>
              </a:rPr>
              <a:t>					</a:t>
            </a:r>
            <a:r>
              <a:rPr lang="en-US" sz="2200" dirty="0" err="1">
                <a:latin typeface="Garamond"/>
                <a:cs typeface="Garamond"/>
              </a:rPr>
              <a:t>Colour</a:t>
            </a:r>
            <a:r>
              <a:rPr lang="en-US" sz="2200" dirty="0">
                <a:latin typeface="Garamond"/>
                <a:cs typeface="Garamond"/>
              </a:rPr>
              <a:t> = Black &amp; White</a:t>
            </a:r>
          </a:p>
          <a:p>
            <a:pPr lvl="1">
              <a:spcBef>
                <a:spcPts val="0"/>
              </a:spcBef>
              <a:spcAft>
                <a:spcPts val="600"/>
              </a:spcAft>
              <a:buFont typeface="Arial"/>
              <a:buChar char="•"/>
            </a:pPr>
            <a:r>
              <a:rPr lang="en-US" sz="2200" dirty="0" smtClean="0">
                <a:latin typeface="Garamond"/>
                <a:cs typeface="Garamond"/>
              </a:rPr>
              <a:t>Clause </a:t>
            </a:r>
            <a:r>
              <a:rPr lang="en-US" sz="2200" dirty="0">
                <a:latin typeface="Garamond"/>
                <a:cs typeface="Garamond"/>
              </a:rPr>
              <a:t>Length: 	</a:t>
            </a:r>
            <a:r>
              <a:rPr lang="en-US" sz="2200" dirty="0" smtClean="0">
                <a:latin typeface="Garamond"/>
                <a:cs typeface="Garamond"/>
              </a:rPr>
              <a:t>Abstract &gt; Concrete</a:t>
            </a:r>
          </a:p>
          <a:p>
            <a:pPr marL="457200" lvl="1" indent="0">
              <a:spcBef>
                <a:spcPts val="0"/>
              </a:spcBef>
              <a:spcAft>
                <a:spcPts val="2400"/>
              </a:spcAft>
              <a:buNone/>
            </a:pPr>
            <a:r>
              <a:rPr lang="en-US" sz="2200" dirty="0" smtClean="0">
                <a:latin typeface="Garamond"/>
                <a:cs typeface="Garamond"/>
              </a:rPr>
              <a:t>					</a:t>
            </a:r>
            <a:r>
              <a:rPr lang="en-US" sz="2200" dirty="0" err="1" smtClean="0">
                <a:latin typeface="Garamond"/>
                <a:cs typeface="Garamond"/>
              </a:rPr>
              <a:t>Colour</a:t>
            </a:r>
            <a:r>
              <a:rPr lang="en-US" sz="2200" dirty="0" smtClean="0">
                <a:latin typeface="Garamond"/>
                <a:cs typeface="Garamond"/>
              </a:rPr>
              <a:t> &gt; Black &amp; White		(G&amp;F, 1970)</a:t>
            </a:r>
          </a:p>
        </p:txBody>
      </p:sp>
    </p:spTree>
    <p:extLst>
      <p:ext uri="{BB962C8B-B14F-4D97-AF65-F5344CB8AC3E}">
        <p14:creationId xmlns:p14="http://schemas.microsoft.com/office/powerpoint/2010/main" val="7916115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u="sng" dirty="0">
                <a:uFill>
                  <a:solidFill>
                    <a:srgbClr val="0000FF"/>
                  </a:solidFill>
                </a:uFill>
                <a:latin typeface="Garamond"/>
                <a:cs typeface="Garamond"/>
              </a:rPr>
              <a:t>Results</a:t>
            </a:r>
            <a:endParaRPr lang="en-US" dirty="0"/>
          </a:p>
        </p:txBody>
      </p:sp>
      <p:sp>
        <p:nvSpPr>
          <p:cNvPr id="3" name="Content Placeholder 2"/>
          <p:cNvSpPr>
            <a:spLocks noGrp="1"/>
          </p:cNvSpPr>
          <p:nvPr>
            <p:ph idx="1"/>
          </p:nvPr>
        </p:nvSpPr>
        <p:spPr>
          <a:xfrm>
            <a:off x="241891" y="1600200"/>
            <a:ext cx="8902109" cy="4930269"/>
          </a:xfrm>
        </p:spPr>
        <p:txBody>
          <a:bodyPr>
            <a:noAutofit/>
          </a:bodyPr>
          <a:lstStyle/>
          <a:p>
            <a:pPr>
              <a:spcBef>
                <a:spcPts val="0"/>
              </a:spcBef>
              <a:spcAft>
                <a:spcPts val="600"/>
              </a:spcAft>
              <a:buFont typeface="Wingdings" charset="2"/>
              <a:buChar char="§"/>
            </a:pPr>
            <a:r>
              <a:rPr lang="en-US" sz="2200" b="1" dirty="0" smtClean="0">
                <a:latin typeface="Garamond"/>
                <a:cs typeface="Garamond"/>
              </a:rPr>
              <a:t>Genre:</a:t>
            </a:r>
          </a:p>
          <a:p>
            <a:pPr lvl="1">
              <a:spcBef>
                <a:spcPts val="0"/>
              </a:spcBef>
              <a:spcAft>
                <a:spcPts val="600"/>
              </a:spcAft>
              <a:buFont typeface="Arial"/>
              <a:buChar char="•"/>
            </a:pPr>
            <a:r>
              <a:rPr lang="en-US" sz="2200" dirty="0" smtClean="0">
                <a:latin typeface="Garamond"/>
                <a:cs typeface="Garamond"/>
              </a:rPr>
              <a:t>T-Unit Length:	</a:t>
            </a:r>
          </a:p>
          <a:p>
            <a:pPr marL="457200" lvl="1" indent="0">
              <a:spcBef>
                <a:spcPts val="0"/>
              </a:spcBef>
              <a:buNone/>
            </a:pPr>
            <a:r>
              <a:rPr lang="en-US" sz="2200" dirty="0">
                <a:latin typeface="Garamond"/>
                <a:cs typeface="Garamond"/>
              </a:rPr>
              <a:t>	</a:t>
            </a:r>
            <a:r>
              <a:rPr lang="en-US" sz="2200" dirty="0" smtClean="0">
                <a:latin typeface="Garamond"/>
                <a:cs typeface="Garamond"/>
              </a:rPr>
              <a:t>	AGE</a:t>
            </a:r>
            <a:r>
              <a:rPr lang="en-US" sz="2200" dirty="0">
                <a:latin typeface="Garamond"/>
                <a:cs typeface="Garamond"/>
              </a:rPr>
              <a:t>	</a:t>
            </a:r>
            <a:r>
              <a:rPr lang="en-US" sz="2200" dirty="0" smtClean="0">
                <a:latin typeface="Garamond"/>
                <a:cs typeface="Garamond"/>
              </a:rPr>
              <a:t> 		@10:		A&gt;D&gt;N</a:t>
            </a:r>
          </a:p>
          <a:p>
            <a:pPr marL="457200" lvl="1" indent="0">
              <a:spcBef>
                <a:spcPts val="0"/>
              </a:spcBef>
              <a:spcAft>
                <a:spcPts val="1200"/>
              </a:spcAft>
              <a:buNone/>
            </a:pPr>
            <a:r>
              <a:rPr lang="en-US" sz="2200" dirty="0" smtClean="0">
                <a:latin typeface="Garamond"/>
                <a:cs typeface="Garamond"/>
              </a:rPr>
              <a:t>		</a:t>
            </a:r>
            <a:r>
              <a:rPr lang="en-US" sz="2200" dirty="0">
                <a:latin typeface="Garamond"/>
                <a:cs typeface="Garamond"/>
              </a:rPr>
              <a:t>	</a:t>
            </a:r>
            <a:r>
              <a:rPr lang="en-US" sz="2200" dirty="0" smtClean="0">
                <a:latin typeface="Garamond"/>
                <a:cs typeface="Garamond"/>
              </a:rPr>
              <a:t>			@6:			A&gt;N, A</a:t>
            </a:r>
            <a:r>
              <a:rPr lang="en-US" sz="2200" dirty="0" smtClean="0">
                <a:latin typeface="Garamond"/>
                <a:cs typeface="Garamond"/>
              </a:rPr>
              <a:t>=D, </a:t>
            </a:r>
            <a:r>
              <a:rPr lang="en-US" sz="2200" dirty="0" smtClean="0">
                <a:latin typeface="Garamond"/>
                <a:cs typeface="Garamond"/>
              </a:rPr>
              <a:t>D=N</a:t>
            </a:r>
          </a:p>
          <a:p>
            <a:pPr marL="457200" lvl="1" indent="0">
              <a:spcBef>
                <a:spcPts val="0"/>
              </a:spcBef>
              <a:buNone/>
            </a:pPr>
            <a:r>
              <a:rPr lang="en-US" sz="2200" dirty="0">
                <a:latin typeface="Garamond"/>
                <a:cs typeface="Garamond"/>
              </a:rPr>
              <a:t>	</a:t>
            </a:r>
            <a:r>
              <a:rPr lang="en-US" sz="2200" dirty="0" smtClean="0">
                <a:latin typeface="Garamond"/>
                <a:cs typeface="Garamond"/>
              </a:rPr>
              <a:t>	QUAL</a:t>
            </a:r>
            <a:r>
              <a:rPr lang="en-US" sz="2200" dirty="0">
                <a:latin typeface="Garamond"/>
                <a:cs typeface="Garamond"/>
              </a:rPr>
              <a:t>	</a:t>
            </a:r>
            <a:r>
              <a:rPr lang="en-US" sz="2200" dirty="0" smtClean="0">
                <a:latin typeface="Garamond"/>
                <a:cs typeface="Garamond"/>
              </a:rPr>
              <a:t> 		@ARG: 	Positive Relationship</a:t>
            </a:r>
          </a:p>
          <a:p>
            <a:pPr marL="457200" lvl="1" indent="0">
              <a:spcBef>
                <a:spcPts val="0"/>
              </a:spcBef>
              <a:spcAft>
                <a:spcPts val="1200"/>
              </a:spcAft>
              <a:buNone/>
            </a:pPr>
            <a:r>
              <a:rPr lang="en-US" sz="2200" dirty="0">
                <a:latin typeface="Garamond"/>
                <a:cs typeface="Garamond"/>
              </a:rPr>
              <a:t>	</a:t>
            </a:r>
            <a:r>
              <a:rPr lang="en-US" sz="2200" dirty="0" smtClean="0">
                <a:latin typeface="Garamond"/>
                <a:cs typeface="Garamond"/>
              </a:rPr>
              <a:t>					@NAR: 	Negative Relationship</a:t>
            </a:r>
            <a:endParaRPr lang="en-US" sz="2200" dirty="0">
              <a:latin typeface="Garamond"/>
              <a:cs typeface="Garamond"/>
            </a:endParaRPr>
          </a:p>
          <a:p>
            <a:pPr>
              <a:spcBef>
                <a:spcPts val="0"/>
              </a:spcBef>
              <a:spcAft>
                <a:spcPts val="600"/>
              </a:spcAft>
              <a:buFont typeface="Wingdings" charset="2"/>
              <a:buChar char="§"/>
            </a:pPr>
            <a:r>
              <a:rPr lang="en-US" sz="2200" b="1" dirty="0" smtClean="0">
                <a:latin typeface="Garamond"/>
                <a:cs typeface="Garamond"/>
              </a:rPr>
              <a:t>Audience:</a:t>
            </a:r>
            <a:endParaRPr lang="en-US" sz="2200" dirty="0" smtClean="0">
              <a:latin typeface="Garamond"/>
              <a:cs typeface="Garamond"/>
            </a:endParaRPr>
          </a:p>
          <a:p>
            <a:pPr lvl="1">
              <a:spcBef>
                <a:spcPts val="0"/>
              </a:spcBef>
              <a:spcAft>
                <a:spcPts val="600"/>
              </a:spcAft>
              <a:buFont typeface="Arial"/>
              <a:buChar char="•"/>
            </a:pPr>
            <a:r>
              <a:rPr lang="en-US" sz="2200" dirty="0" smtClean="0">
                <a:latin typeface="Garamond"/>
                <a:cs typeface="Garamond"/>
              </a:rPr>
              <a:t>Clause Length: </a:t>
            </a:r>
            <a:r>
              <a:rPr lang="en-US" sz="2200" dirty="0">
                <a:latin typeface="Garamond"/>
                <a:cs typeface="Garamond"/>
              </a:rPr>
              <a:t>	</a:t>
            </a:r>
            <a:endParaRPr lang="en-US" sz="2200" dirty="0" smtClean="0">
              <a:latin typeface="Garamond"/>
              <a:cs typeface="Garamond"/>
            </a:endParaRPr>
          </a:p>
          <a:p>
            <a:pPr marL="457200" lvl="1" indent="0">
              <a:spcBef>
                <a:spcPts val="0"/>
              </a:spcBef>
              <a:buNone/>
            </a:pPr>
            <a:r>
              <a:rPr lang="en-US" sz="2200" dirty="0">
                <a:latin typeface="Garamond"/>
                <a:cs typeface="Garamond"/>
              </a:rPr>
              <a:t>	</a:t>
            </a:r>
            <a:r>
              <a:rPr lang="en-US" sz="2200" dirty="0" smtClean="0">
                <a:latin typeface="Garamond"/>
                <a:cs typeface="Garamond"/>
              </a:rPr>
              <a:t>	AGE</a:t>
            </a:r>
            <a:r>
              <a:rPr lang="en-US" sz="2200" dirty="0">
                <a:latin typeface="Garamond"/>
                <a:cs typeface="Garamond"/>
              </a:rPr>
              <a:t>	</a:t>
            </a:r>
            <a:r>
              <a:rPr lang="en-US" sz="2200" dirty="0" smtClean="0">
                <a:latin typeface="Garamond"/>
                <a:cs typeface="Garamond"/>
              </a:rPr>
              <a:t>		@10: 		Teacher &gt; Friend</a:t>
            </a:r>
          </a:p>
          <a:p>
            <a:pPr marL="457200" lvl="1" indent="0">
              <a:spcBef>
                <a:spcPts val="0"/>
              </a:spcBef>
              <a:spcAft>
                <a:spcPts val="3000"/>
              </a:spcAft>
              <a:buNone/>
            </a:pPr>
            <a:r>
              <a:rPr lang="en-US" sz="2200" dirty="0">
                <a:latin typeface="Garamond"/>
                <a:cs typeface="Garamond"/>
              </a:rPr>
              <a:t>	</a:t>
            </a:r>
            <a:r>
              <a:rPr lang="en-US" sz="2200" dirty="0" smtClean="0">
                <a:latin typeface="Garamond"/>
                <a:cs typeface="Garamond"/>
              </a:rPr>
              <a:t>					@6:			Teacher = Friend</a:t>
            </a:r>
          </a:p>
          <a:p>
            <a:pPr marL="457200" lvl="1" indent="0">
              <a:spcBef>
                <a:spcPts val="0"/>
              </a:spcBef>
              <a:spcAft>
                <a:spcPts val="600"/>
              </a:spcAft>
              <a:buNone/>
            </a:pPr>
            <a:r>
              <a:rPr lang="en-US" sz="2200" dirty="0" smtClean="0">
                <a:latin typeface="Garamond"/>
                <a:cs typeface="Garamond"/>
              </a:rPr>
              <a:t>										(</a:t>
            </a:r>
            <a:r>
              <a:rPr lang="en-US" sz="2200" dirty="0" err="1" smtClean="0">
                <a:latin typeface="Garamond"/>
                <a:cs typeface="Garamond"/>
              </a:rPr>
              <a:t>Crowhurst</a:t>
            </a:r>
            <a:r>
              <a:rPr lang="en-US" sz="2200" dirty="0" smtClean="0">
                <a:latin typeface="Garamond"/>
                <a:cs typeface="Garamond"/>
              </a:rPr>
              <a:t>, 1980; C&amp;P, 1979)</a:t>
            </a:r>
          </a:p>
        </p:txBody>
      </p:sp>
    </p:spTree>
    <p:extLst>
      <p:ext uri="{BB962C8B-B14F-4D97-AF65-F5344CB8AC3E}">
        <p14:creationId xmlns:p14="http://schemas.microsoft.com/office/powerpoint/2010/main" val="1291003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u="sng" dirty="0">
                <a:uFill>
                  <a:solidFill>
                    <a:srgbClr val="0000FF"/>
                  </a:solidFill>
                </a:uFill>
                <a:latin typeface="Garamond"/>
                <a:cs typeface="Garamond"/>
              </a:rPr>
              <a:t>Results</a:t>
            </a:r>
            <a:endParaRPr lang="en-US" dirty="0"/>
          </a:p>
        </p:txBody>
      </p:sp>
      <p:sp>
        <p:nvSpPr>
          <p:cNvPr id="3" name="Content Placeholder 2"/>
          <p:cNvSpPr>
            <a:spLocks noGrp="1"/>
          </p:cNvSpPr>
          <p:nvPr>
            <p:ph idx="1"/>
          </p:nvPr>
        </p:nvSpPr>
        <p:spPr>
          <a:xfrm>
            <a:off x="241891" y="1600200"/>
            <a:ext cx="8902109" cy="4930269"/>
          </a:xfrm>
        </p:spPr>
        <p:txBody>
          <a:bodyPr>
            <a:noAutofit/>
          </a:bodyPr>
          <a:lstStyle/>
          <a:p>
            <a:pPr>
              <a:spcBef>
                <a:spcPts val="0"/>
              </a:spcBef>
              <a:spcAft>
                <a:spcPts val="600"/>
              </a:spcAft>
              <a:buFont typeface="Wingdings" charset="2"/>
              <a:buChar char="§"/>
            </a:pPr>
            <a:r>
              <a:rPr lang="en-US" sz="2200" b="1" dirty="0" smtClean="0">
                <a:latin typeface="Garamond"/>
                <a:cs typeface="Garamond"/>
              </a:rPr>
              <a:t>Genre:</a:t>
            </a:r>
          </a:p>
          <a:p>
            <a:pPr lvl="1">
              <a:spcBef>
                <a:spcPts val="0"/>
              </a:spcBef>
              <a:spcAft>
                <a:spcPts val="600"/>
              </a:spcAft>
              <a:buFont typeface="Arial"/>
              <a:buChar char="•"/>
            </a:pPr>
            <a:r>
              <a:rPr lang="en-US" sz="2200" dirty="0" smtClean="0">
                <a:latin typeface="Garamond"/>
                <a:cs typeface="Garamond"/>
              </a:rPr>
              <a:t>T-Unit Length:	</a:t>
            </a:r>
          </a:p>
          <a:p>
            <a:pPr marL="457200" lvl="1" indent="0">
              <a:spcBef>
                <a:spcPts val="0"/>
              </a:spcBef>
              <a:buNone/>
            </a:pPr>
            <a:r>
              <a:rPr lang="en-US" sz="2200" dirty="0">
                <a:latin typeface="Garamond"/>
                <a:cs typeface="Garamond"/>
              </a:rPr>
              <a:t>	</a:t>
            </a:r>
            <a:r>
              <a:rPr lang="en-US" sz="2200" dirty="0" smtClean="0">
                <a:latin typeface="Garamond"/>
                <a:cs typeface="Garamond"/>
              </a:rPr>
              <a:t>	AGE</a:t>
            </a:r>
            <a:r>
              <a:rPr lang="en-US" sz="2200" dirty="0">
                <a:latin typeface="Garamond"/>
                <a:cs typeface="Garamond"/>
              </a:rPr>
              <a:t>	</a:t>
            </a:r>
            <a:r>
              <a:rPr lang="en-US" sz="2200" dirty="0" smtClean="0">
                <a:latin typeface="Garamond"/>
                <a:cs typeface="Garamond"/>
              </a:rPr>
              <a:t> 		@10:		A&gt;D&gt;N</a:t>
            </a:r>
          </a:p>
          <a:p>
            <a:pPr marL="457200" lvl="1" indent="0">
              <a:spcBef>
                <a:spcPts val="0"/>
              </a:spcBef>
              <a:spcAft>
                <a:spcPts val="1200"/>
              </a:spcAft>
              <a:buNone/>
            </a:pPr>
            <a:r>
              <a:rPr lang="en-US" sz="2200" dirty="0" smtClean="0">
                <a:latin typeface="Garamond"/>
                <a:cs typeface="Garamond"/>
              </a:rPr>
              <a:t>		</a:t>
            </a:r>
            <a:r>
              <a:rPr lang="en-US" sz="2200" dirty="0">
                <a:latin typeface="Garamond"/>
                <a:cs typeface="Garamond"/>
              </a:rPr>
              <a:t>	</a:t>
            </a:r>
            <a:r>
              <a:rPr lang="en-US" sz="2200" dirty="0" smtClean="0">
                <a:latin typeface="Garamond"/>
                <a:cs typeface="Garamond"/>
              </a:rPr>
              <a:t>			@6:			A&gt;N, A</a:t>
            </a:r>
            <a:r>
              <a:rPr lang="en-US" sz="2200" dirty="0" smtClean="0">
                <a:latin typeface="Garamond"/>
                <a:cs typeface="Garamond"/>
              </a:rPr>
              <a:t>=D, </a:t>
            </a:r>
            <a:r>
              <a:rPr lang="en-US" sz="2200" dirty="0" smtClean="0">
                <a:latin typeface="Garamond"/>
                <a:cs typeface="Garamond"/>
              </a:rPr>
              <a:t>D=N</a:t>
            </a:r>
          </a:p>
          <a:p>
            <a:pPr marL="457200" lvl="1" indent="0">
              <a:spcBef>
                <a:spcPts val="0"/>
              </a:spcBef>
              <a:buNone/>
            </a:pPr>
            <a:r>
              <a:rPr lang="en-US" sz="2200" dirty="0">
                <a:latin typeface="Garamond"/>
                <a:cs typeface="Garamond"/>
              </a:rPr>
              <a:t>	</a:t>
            </a:r>
            <a:r>
              <a:rPr lang="en-US" sz="2200" dirty="0" smtClean="0">
                <a:latin typeface="Garamond"/>
                <a:cs typeface="Garamond"/>
              </a:rPr>
              <a:t>	QUAL</a:t>
            </a:r>
            <a:r>
              <a:rPr lang="en-US" sz="2200" dirty="0">
                <a:latin typeface="Garamond"/>
                <a:cs typeface="Garamond"/>
              </a:rPr>
              <a:t>	</a:t>
            </a:r>
            <a:r>
              <a:rPr lang="en-US" sz="2200" dirty="0" smtClean="0">
                <a:latin typeface="Garamond"/>
                <a:cs typeface="Garamond"/>
              </a:rPr>
              <a:t> 		@ARG: 	Positive Relationship</a:t>
            </a:r>
          </a:p>
          <a:p>
            <a:pPr marL="457200" lvl="1" indent="0">
              <a:spcBef>
                <a:spcPts val="0"/>
              </a:spcBef>
              <a:spcAft>
                <a:spcPts val="1200"/>
              </a:spcAft>
              <a:buNone/>
            </a:pPr>
            <a:r>
              <a:rPr lang="en-US" sz="2200" dirty="0">
                <a:latin typeface="Garamond"/>
                <a:cs typeface="Garamond"/>
              </a:rPr>
              <a:t>	</a:t>
            </a:r>
            <a:r>
              <a:rPr lang="en-US" sz="2200" dirty="0" smtClean="0">
                <a:latin typeface="Garamond"/>
                <a:cs typeface="Garamond"/>
              </a:rPr>
              <a:t>					@NAR: 	Negative Relationship</a:t>
            </a:r>
          </a:p>
          <a:p>
            <a:pPr marL="457200" lvl="1" indent="0">
              <a:spcBef>
                <a:spcPts val="0"/>
              </a:spcBef>
              <a:buNone/>
            </a:pPr>
            <a:r>
              <a:rPr lang="en-US" sz="2200" dirty="0">
                <a:latin typeface="Garamond"/>
                <a:cs typeface="Garamond"/>
              </a:rPr>
              <a:t>	</a:t>
            </a:r>
            <a:r>
              <a:rPr lang="en-US" sz="2200" dirty="0" smtClean="0">
                <a:latin typeface="Garamond"/>
                <a:cs typeface="Garamond"/>
              </a:rPr>
              <a:t>	</a:t>
            </a:r>
            <a:r>
              <a:rPr lang="en-US" sz="2200" dirty="0" err="1" smtClean="0">
                <a:latin typeface="Garamond"/>
                <a:cs typeface="Garamond"/>
              </a:rPr>
              <a:t>AGExQUAL</a:t>
            </a:r>
            <a:r>
              <a:rPr lang="en-US" sz="2200" dirty="0" smtClean="0">
                <a:latin typeface="Garamond"/>
                <a:cs typeface="Garamond"/>
              </a:rPr>
              <a:t>	@12:		ARG:	Positive Relationship</a:t>
            </a:r>
          </a:p>
          <a:p>
            <a:pPr marL="457200" lvl="1" indent="0">
              <a:spcBef>
                <a:spcPts val="0"/>
              </a:spcBef>
              <a:spcAft>
                <a:spcPts val="600"/>
              </a:spcAft>
              <a:buNone/>
            </a:pPr>
            <a:r>
              <a:rPr lang="en-US" sz="2200" dirty="0" smtClean="0">
                <a:latin typeface="Garamond"/>
                <a:cs typeface="Garamond"/>
              </a:rPr>
              <a:t>									NAR:	Negative Relationship	</a:t>
            </a:r>
          </a:p>
          <a:p>
            <a:pPr marL="457200" lvl="1" indent="0">
              <a:spcBef>
                <a:spcPts val="0"/>
              </a:spcBef>
              <a:buNone/>
            </a:pPr>
            <a:r>
              <a:rPr lang="en-US" sz="2200" dirty="0" smtClean="0">
                <a:latin typeface="Garamond"/>
                <a:cs typeface="Garamond"/>
              </a:rPr>
              <a:t>						@10:		ARG:	Positive Relationship</a:t>
            </a:r>
          </a:p>
          <a:p>
            <a:pPr marL="457200" lvl="1" indent="0">
              <a:spcBef>
                <a:spcPts val="0"/>
              </a:spcBef>
              <a:spcAft>
                <a:spcPts val="600"/>
              </a:spcAft>
              <a:buNone/>
            </a:pPr>
            <a:r>
              <a:rPr lang="en-US" sz="2200" dirty="0">
                <a:latin typeface="Garamond"/>
                <a:cs typeface="Garamond"/>
              </a:rPr>
              <a:t>	</a:t>
            </a:r>
            <a:r>
              <a:rPr lang="en-US" sz="2200" dirty="0" smtClean="0">
                <a:latin typeface="Garamond"/>
                <a:cs typeface="Garamond"/>
              </a:rPr>
              <a:t>								NAR:	No Relationship</a:t>
            </a:r>
          </a:p>
          <a:p>
            <a:pPr marL="457200" lvl="1" indent="0">
              <a:spcBef>
                <a:spcPts val="0"/>
              </a:spcBef>
              <a:buNone/>
            </a:pPr>
            <a:r>
              <a:rPr lang="en-US" sz="2200" dirty="0">
                <a:latin typeface="Garamond"/>
                <a:cs typeface="Garamond"/>
              </a:rPr>
              <a:t>	</a:t>
            </a:r>
            <a:r>
              <a:rPr lang="en-US" sz="2200" dirty="0" smtClean="0">
                <a:latin typeface="Garamond"/>
                <a:cs typeface="Garamond"/>
              </a:rPr>
              <a:t>					@6:			ARG:	No Relationship</a:t>
            </a:r>
          </a:p>
          <a:p>
            <a:pPr marL="457200" lvl="1" indent="0">
              <a:spcBef>
                <a:spcPts val="0"/>
              </a:spcBef>
              <a:spcAft>
                <a:spcPts val="600"/>
              </a:spcAft>
              <a:buNone/>
            </a:pPr>
            <a:r>
              <a:rPr lang="en-US" sz="2200" dirty="0">
                <a:latin typeface="Garamond"/>
                <a:cs typeface="Garamond"/>
              </a:rPr>
              <a:t>	</a:t>
            </a:r>
            <a:r>
              <a:rPr lang="en-US" sz="2200" dirty="0" smtClean="0">
                <a:latin typeface="Garamond"/>
                <a:cs typeface="Garamond"/>
              </a:rPr>
              <a:t>								NAR:	No Relationship	</a:t>
            </a:r>
            <a:endParaRPr lang="en-US" sz="2200" dirty="0">
              <a:latin typeface="Garamond"/>
              <a:cs typeface="Garamond"/>
            </a:endParaRPr>
          </a:p>
        </p:txBody>
      </p:sp>
    </p:spTree>
    <p:extLst>
      <p:ext uri="{BB962C8B-B14F-4D97-AF65-F5344CB8AC3E}">
        <p14:creationId xmlns:p14="http://schemas.microsoft.com/office/powerpoint/2010/main" val="2839943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u="sng" dirty="0">
                <a:uFill>
                  <a:solidFill>
                    <a:srgbClr val="0000FF"/>
                  </a:solidFill>
                </a:uFill>
                <a:latin typeface="Garamond"/>
                <a:cs typeface="Garamond"/>
              </a:rPr>
              <a:t>Results</a:t>
            </a:r>
            <a:endParaRPr lang="en-US" dirty="0"/>
          </a:p>
        </p:txBody>
      </p:sp>
      <p:grpSp>
        <p:nvGrpSpPr>
          <p:cNvPr id="6" name="Group 5"/>
          <p:cNvGrpSpPr/>
          <p:nvPr/>
        </p:nvGrpSpPr>
        <p:grpSpPr>
          <a:xfrm>
            <a:off x="4388011" y="1457950"/>
            <a:ext cx="4241888" cy="4670322"/>
            <a:chOff x="417581" y="-432583"/>
            <a:chExt cx="4243045" cy="4674749"/>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3155" r="18864" b="6070"/>
            <a:stretch/>
          </p:blipFill>
          <p:spPr bwMode="auto">
            <a:xfrm>
              <a:off x="417581" y="-432583"/>
              <a:ext cx="4243045" cy="4068583"/>
            </a:xfrm>
            <a:prstGeom prst="rect">
              <a:avLst/>
            </a:prstGeom>
            <a:noFill/>
            <a:ln>
              <a:noFill/>
            </a:ln>
            <a:extLst>
              <a:ext uri="{53640926-AAD7-44d8-BBD7-CCE9431645EC}">
                <a14:shadowObscured xmlns:a14="http://schemas.microsoft.com/office/drawing/2010/main"/>
              </a:ext>
            </a:extLst>
          </p:spPr>
        </p:pic>
        <p:sp>
          <p:nvSpPr>
            <p:cNvPr id="11" name="Text Box 160"/>
            <p:cNvSpPr txBox="1"/>
            <p:nvPr/>
          </p:nvSpPr>
          <p:spPr>
            <a:xfrm>
              <a:off x="841862" y="3841331"/>
              <a:ext cx="3627802" cy="400835"/>
            </a:xfrm>
            <a:prstGeom prst="rect">
              <a:avLst/>
            </a:prstGeom>
            <a:solidFill>
              <a:prstClr val="white"/>
            </a:solidFill>
            <a:ln>
              <a:noFill/>
            </a:ln>
            <a:effectLst/>
            <a:extLst>
              <a:ext uri="{C572A759-6A51-4108-AA02-DFA0A04FC94B}">
                <ma14:wrappingTextBoxFlag xmlns:ma14="http://schemas.microsoft.com/office/mac/drawingml/2011/main"/>
              </a:ext>
            </a:extLst>
          </p:spPr>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en-GB" sz="1100" b="1" dirty="0" smtClean="0">
                  <a:effectLst/>
                  <a:latin typeface="Arial"/>
                  <a:ea typeface="Times New Roman"/>
                  <a:cs typeface="Arial"/>
                </a:rPr>
                <a:t>Content </a:t>
              </a:r>
              <a:r>
                <a:rPr lang="en-GB" sz="1100" b="1" dirty="0">
                  <a:effectLst/>
                  <a:latin typeface="Arial"/>
                  <a:ea typeface="Times New Roman"/>
                  <a:cs typeface="Arial"/>
                </a:rPr>
                <a:t>Words per Clause</a:t>
              </a:r>
              <a:endParaRPr lang="en-GB" sz="1100" b="1" dirty="0">
                <a:effectLst/>
                <a:latin typeface="Arial"/>
                <a:ea typeface="Times New Roman"/>
                <a:cs typeface="Times New Roman"/>
              </a:endParaRPr>
            </a:p>
            <a:p>
              <a:pPr algn="ctr">
                <a:spcAft>
                  <a:spcPts val="0"/>
                </a:spcAft>
              </a:pPr>
              <a:r>
                <a:rPr lang="en-GB" sz="1100" b="1" dirty="0">
                  <a:effectLst/>
                  <a:latin typeface="Arial"/>
                  <a:ea typeface="Times New Roman"/>
                  <a:cs typeface="Arial"/>
                </a:rPr>
                <a:t> (Berman &amp; </a:t>
              </a:r>
              <a:r>
                <a:rPr lang="en-GB" sz="1100" b="1" dirty="0" err="1">
                  <a:effectLst/>
                  <a:latin typeface="Arial"/>
                  <a:ea typeface="Times New Roman"/>
                  <a:cs typeface="Arial"/>
                </a:rPr>
                <a:t>Ravid</a:t>
              </a:r>
              <a:r>
                <a:rPr lang="en-GB" sz="1100" b="1" dirty="0">
                  <a:effectLst/>
                  <a:latin typeface="Arial"/>
                  <a:ea typeface="Times New Roman"/>
                  <a:cs typeface="Arial"/>
                </a:rPr>
                <a:t>, 2009)</a:t>
              </a:r>
              <a:endParaRPr lang="en-GB" sz="1100" b="1" dirty="0">
                <a:effectLst/>
                <a:latin typeface="Arial"/>
                <a:ea typeface="Times New Roman"/>
                <a:cs typeface="Times New Roman"/>
              </a:endParaRPr>
            </a:p>
          </p:txBody>
        </p:sp>
      </p:grpSp>
      <p:grpSp>
        <p:nvGrpSpPr>
          <p:cNvPr id="7" name="Group 6"/>
          <p:cNvGrpSpPr/>
          <p:nvPr/>
        </p:nvGrpSpPr>
        <p:grpSpPr>
          <a:xfrm>
            <a:off x="212530" y="1607226"/>
            <a:ext cx="4209545" cy="4597545"/>
            <a:chOff x="118635" y="-425"/>
            <a:chExt cx="4210292" cy="4602999"/>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21205" b="4662"/>
            <a:stretch/>
          </p:blipFill>
          <p:spPr bwMode="auto">
            <a:xfrm>
              <a:off x="118635" y="-425"/>
              <a:ext cx="4210292" cy="4081537"/>
            </a:xfrm>
            <a:prstGeom prst="rect">
              <a:avLst/>
            </a:prstGeom>
            <a:noFill/>
            <a:ln>
              <a:noFill/>
            </a:ln>
            <a:extLst>
              <a:ext uri="{53640926-AAD7-44d8-BBD7-CCE9431645EC}">
                <a14:shadowObscured xmlns:a14="http://schemas.microsoft.com/office/drawing/2010/main"/>
              </a:ext>
            </a:extLst>
          </p:spPr>
        </p:pic>
        <p:sp>
          <p:nvSpPr>
            <p:cNvPr id="9" name="Text Box 201"/>
            <p:cNvSpPr txBox="1"/>
            <p:nvPr/>
          </p:nvSpPr>
          <p:spPr>
            <a:xfrm>
              <a:off x="267942" y="4125054"/>
              <a:ext cx="4000500" cy="477520"/>
            </a:xfrm>
            <a:prstGeom prst="rect">
              <a:avLst/>
            </a:prstGeom>
            <a:solidFill>
              <a:prstClr val="white"/>
            </a:solidFill>
            <a:ln>
              <a:noFill/>
            </a:ln>
            <a:effectLst/>
            <a:extLst>
              <a:ext uri="{C572A759-6A51-4108-AA02-DFA0A04FC94B}">
                <ma14:wrappingTextBoxFlag xmlns:ma14="http://schemas.microsoft.com/office/mac/drawingml/2011/main"/>
              </a:ext>
            </a:extLst>
          </p:spPr>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en-GB" sz="1100" b="1" dirty="0" smtClean="0">
                  <a:effectLst/>
                  <a:latin typeface="Arial"/>
                  <a:ea typeface="Times New Roman"/>
                  <a:cs typeface="Arial"/>
                </a:rPr>
                <a:t>Words per Clause</a:t>
              </a:r>
              <a:endParaRPr lang="en-GB" sz="1100" b="1" dirty="0">
                <a:effectLst/>
                <a:latin typeface="Arial"/>
                <a:ea typeface="Times New Roman"/>
                <a:cs typeface="Times New Roman"/>
              </a:endParaRPr>
            </a:p>
            <a:p>
              <a:pPr algn="ctr">
                <a:spcAft>
                  <a:spcPts val="0"/>
                </a:spcAft>
              </a:pPr>
              <a:r>
                <a:rPr lang="en-GB" sz="1100" b="1" dirty="0">
                  <a:effectLst/>
                  <a:latin typeface="Arial"/>
                  <a:ea typeface="Times New Roman"/>
                  <a:cs typeface="Arial"/>
                </a:rPr>
                <a:t> (Berman &amp; </a:t>
              </a:r>
              <a:r>
                <a:rPr lang="en-GB" sz="1100" b="1" dirty="0" err="1">
                  <a:effectLst/>
                  <a:latin typeface="Arial"/>
                  <a:ea typeface="Times New Roman"/>
                  <a:cs typeface="Arial"/>
                </a:rPr>
                <a:t>Ravid</a:t>
              </a:r>
              <a:r>
                <a:rPr lang="en-GB" sz="1100" b="1" dirty="0">
                  <a:effectLst/>
                  <a:latin typeface="Arial"/>
                  <a:ea typeface="Times New Roman"/>
                  <a:cs typeface="Arial"/>
                </a:rPr>
                <a:t>, 2009)</a:t>
              </a:r>
              <a:endParaRPr lang="en-GB" sz="1100" b="1" dirty="0">
                <a:effectLst/>
                <a:latin typeface="Arial"/>
                <a:ea typeface="Times New Roman"/>
                <a:cs typeface="Times New Roman"/>
              </a:endParaRPr>
            </a:p>
          </p:txBody>
        </p:sp>
      </p:grpSp>
    </p:spTree>
    <p:extLst>
      <p:ext uri="{BB962C8B-B14F-4D97-AF65-F5344CB8AC3E}">
        <p14:creationId xmlns:p14="http://schemas.microsoft.com/office/powerpoint/2010/main" val="7760509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u="sng" dirty="0">
                <a:uFill>
                  <a:solidFill>
                    <a:srgbClr val="0000FF"/>
                  </a:solidFill>
                </a:uFill>
                <a:latin typeface="Garamond"/>
                <a:cs typeface="Garamond"/>
              </a:rPr>
              <a:t>Results</a:t>
            </a:r>
            <a:endParaRPr lang="en-US" dirty="0"/>
          </a:p>
        </p:txBody>
      </p:sp>
      <p:sp>
        <p:nvSpPr>
          <p:cNvPr id="3" name="Content Placeholder 2"/>
          <p:cNvSpPr>
            <a:spLocks noGrp="1"/>
          </p:cNvSpPr>
          <p:nvPr>
            <p:ph idx="1"/>
          </p:nvPr>
        </p:nvSpPr>
        <p:spPr>
          <a:xfrm>
            <a:off x="241891" y="1600200"/>
            <a:ext cx="8902109" cy="4930269"/>
          </a:xfrm>
        </p:spPr>
        <p:txBody>
          <a:bodyPr>
            <a:noAutofit/>
          </a:bodyPr>
          <a:lstStyle/>
          <a:p>
            <a:pPr marL="0" indent="0">
              <a:spcBef>
                <a:spcPts val="0"/>
              </a:spcBef>
              <a:spcAft>
                <a:spcPts val="1800"/>
              </a:spcAft>
              <a:buNone/>
            </a:pPr>
            <a:r>
              <a:rPr lang="en-US" sz="2200" b="1" u="sng" dirty="0">
                <a:uFill>
                  <a:solidFill>
                    <a:srgbClr val="FF0000"/>
                  </a:solidFill>
                </a:uFill>
                <a:latin typeface="Garamond"/>
                <a:cs typeface="Garamond"/>
              </a:rPr>
              <a:t>PIECES OF A PUZZLE</a:t>
            </a:r>
            <a:r>
              <a:rPr lang="en-US" sz="2200" b="1" dirty="0">
                <a:uFill>
                  <a:solidFill>
                    <a:srgbClr val="FF0000"/>
                  </a:solidFill>
                </a:uFill>
                <a:latin typeface="Garamond"/>
                <a:cs typeface="Garamond"/>
              </a:rPr>
              <a:t> </a:t>
            </a:r>
            <a:r>
              <a:rPr lang="en-US" sz="2200" b="1" dirty="0" smtClean="0">
                <a:uFill>
                  <a:solidFill>
                    <a:srgbClr val="FF0000"/>
                  </a:solidFill>
                </a:uFill>
                <a:latin typeface="Garamond"/>
                <a:cs typeface="Garamond"/>
              </a:rPr>
              <a:t>#5</a:t>
            </a:r>
            <a:endParaRPr lang="en-US" sz="2200" b="1" u="sng" dirty="0">
              <a:uFill>
                <a:solidFill>
                  <a:srgbClr val="FF0000"/>
                </a:solidFill>
              </a:uFill>
              <a:latin typeface="Garamond"/>
              <a:cs typeface="Garamond"/>
            </a:endParaRPr>
          </a:p>
          <a:p>
            <a:pPr>
              <a:spcBef>
                <a:spcPts val="0"/>
              </a:spcBef>
              <a:spcAft>
                <a:spcPts val="1800"/>
              </a:spcAft>
              <a:buFont typeface="Wingdings" charset="2"/>
              <a:buChar char="§"/>
            </a:pPr>
            <a:r>
              <a:rPr lang="en-US" sz="2200" dirty="0" err="1" smtClean="0">
                <a:latin typeface="Garamond"/>
                <a:cs typeface="Garamond"/>
              </a:rPr>
              <a:t>Systematicity</a:t>
            </a:r>
            <a:r>
              <a:rPr lang="en-US" sz="2200" dirty="0" smtClean="0">
                <a:latin typeface="Garamond"/>
                <a:cs typeface="Garamond"/>
              </a:rPr>
              <a:t>?</a:t>
            </a:r>
          </a:p>
          <a:p>
            <a:pPr>
              <a:spcBef>
                <a:spcPts val="0"/>
              </a:spcBef>
              <a:spcAft>
                <a:spcPts val="600"/>
              </a:spcAft>
              <a:buFont typeface="Wingdings" charset="2"/>
              <a:buChar char="§"/>
            </a:pPr>
            <a:r>
              <a:rPr lang="en-US" sz="2200" b="1" dirty="0" err="1" smtClean="0">
                <a:latin typeface="Garamond"/>
                <a:cs typeface="Garamond"/>
              </a:rPr>
              <a:t>Kagan</a:t>
            </a:r>
            <a:r>
              <a:rPr lang="en-US" sz="2200" b="1" dirty="0" smtClean="0">
                <a:latin typeface="Garamond"/>
                <a:cs typeface="Garamond"/>
              </a:rPr>
              <a:t> (1980)</a:t>
            </a:r>
          </a:p>
          <a:p>
            <a:pPr lvl="2">
              <a:spcBef>
                <a:spcPts val="0"/>
              </a:spcBef>
              <a:spcAft>
                <a:spcPts val="1200"/>
              </a:spcAft>
            </a:pPr>
            <a:r>
              <a:rPr lang="en-US" sz="2200" dirty="0" smtClean="0">
                <a:latin typeface="Garamond"/>
                <a:cs typeface="Garamond"/>
              </a:rPr>
              <a:t>Re-writing exercise</a:t>
            </a:r>
          </a:p>
          <a:p>
            <a:pPr lvl="2">
              <a:spcBef>
                <a:spcPts val="0"/>
              </a:spcBef>
              <a:spcAft>
                <a:spcPts val="1200"/>
              </a:spcAft>
            </a:pPr>
            <a:r>
              <a:rPr lang="en-US" sz="2200" dirty="0" smtClean="0">
                <a:latin typeface="Garamond"/>
                <a:cs typeface="Garamond"/>
              </a:rPr>
              <a:t>@24.6yrs (college + high school </a:t>
            </a:r>
            <a:r>
              <a:rPr lang="en-US" sz="2200" dirty="0" err="1" smtClean="0">
                <a:latin typeface="Garamond"/>
                <a:cs typeface="Garamond"/>
              </a:rPr>
              <a:t>sophmore</a:t>
            </a:r>
            <a:r>
              <a:rPr lang="en-US" sz="2200" dirty="0" smtClean="0">
                <a:latin typeface="Garamond"/>
                <a:cs typeface="Garamond"/>
              </a:rPr>
              <a:t> + adults)</a:t>
            </a:r>
          </a:p>
          <a:p>
            <a:pPr lvl="2">
              <a:spcBef>
                <a:spcPts val="0"/>
              </a:spcBef>
              <a:spcAft>
                <a:spcPts val="1200"/>
              </a:spcAft>
            </a:pPr>
            <a:r>
              <a:rPr lang="en-US" sz="2200" dirty="0" smtClean="0">
                <a:latin typeface="Garamond"/>
                <a:cs typeface="Garamond"/>
              </a:rPr>
              <a:t>6 “Dimensions”</a:t>
            </a:r>
          </a:p>
          <a:p>
            <a:pPr lvl="2">
              <a:spcBef>
                <a:spcPts val="0"/>
              </a:spcBef>
            </a:pPr>
            <a:r>
              <a:rPr lang="en-US" sz="2200" dirty="0" smtClean="0">
                <a:latin typeface="Garamond"/>
                <a:cs typeface="Garamond"/>
              </a:rPr>
              <a:t>Dimension #6:	 	# Prepositional Phrases (+</a:t>
            </a:r>
            <a:r>
              <a:rPr lang="en-US" sz="2200" dirty="0" err="1" smtClean="0">
                <a:latin typeface="Garamond"/>
                <a:cs typeface="Garamond"/>
              </a:rPr>
              <a:t>ve</a:t>
            </a:r>
            <a:r>
              <a:rPr lang="en-US" sz="2200" dirty="0" smtClean="0">
                <a:latin typeface="Garamond"/>
                <a:cs typeface="Garamond"/>
              </a:rPr>
              <a:t>) </a:t>
            </a:r>
          </a:p>
          <a:p>
            <a:pPr marL="457200" lvl="1" indent="0">
              <a:spcBef>
                <a:spcPts val="0"/>
              </a:spcBef>
              <a:spcAft>
                <a:spcPts val="600"/>
              </a:spcAft>
              <a:buNone/>
            </a:pPr>
            <a:r>
              <a:rPr lang="en-US" sz="2200" dirty="0">
                <a:latin typeface="Garamond"/>
                <a:cs typeface="Garamond"/>
              </a:rPr>
              <a:t>	</a:t>
            </a:r>
            <a:r>
              <a:rPr lang="en-US" sz="2200" dirty="0" smtClean="0">
                <a:latin typeface="Garamond"/>
                <a:cs typeface="Garamond"/>
              </a:rPr>
              <a:t>						# “be” + “have” AUX (+</a:t>
            </a:r>
            <a:r>
              <a:rPr lang="en-US" sz="2200" dirty="0" err="1" smtClean="0">
                <a:latin typeface="Garamond"/>
                <a:cs typeface="Garamond"/>
              </a:rPr>
              <a:t>ve</a:t>
            </a:r>
            <a:r>
              <a:rPr lang="en-US" sz="2200" dirty="0" smtClean="0">
                <a:latin typeface="Garamond"/>
                <a:cs typeface="Garamond"/>
              </a:rPr>
              <a:t>)</a:t>
            </a:r>
          </a:p>
        </p:txBody>
      </p:sp>
    </p:spTree>
    <p:extLst>
      <p:ext uri="{BB962C8B-B14F-4D97-AF65-F5344CB8AC3E}">
        <p14:creationId xmlns:p14="http://schemas.microsoft.com/office/powerpoint/2010/main" val="19904516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u="sng" dirty="0">
                <a:uFill>
                  <a:solidFill>
                    <a:srgbClr val="0000FF"/>
                  </a:solidFill>
                </a:uFill>
                <a:latin typeface="Garamond"/>
                <a:cs typeface="Garamond"/>
              </a:rPr>
              <a:t>Results</a:t>
            </a:r>
            <a:endParaRPr lang="en-US" dirty="0"/>
          </a:p>
        </p:txBody>
      </p:sp>
      <p:sp>
        <p:nvSpPr>
          <p:cNvPr id="3" name="Content Placeholder 2"/>
          <p:cNvSpPr>
            <a:spLocks noGrp="1"/>
          </p:cNvSpPr>
          <p:nvPr>
            <p:ph idx="1"/>
          </p:nvPr>
        </p:nvSpPr>
        <p:spPr>
          <a:xfrm>
            <a:off x="241891" y="1600200"/>
            <a:ext cx="8902109" cy="4930269"/>
          </a:xfrm>
        </p:spPr>
        <p:txBody>
          <a:bodyPr>
            <a:noAutofit/>
          </a:bodyPr>
          <a:lstStyle/>
          <a:p>
            <a:pPr>
              <a:spcBef>
                <a:spcPts val="0"/>
              </a:spcBef>
              <a:spcAft>
                <a:spcPts val="600"/>
              </a:spcAft>
              <a:buFont typeface="Wingdings" charset="2"/>
              <a:buChar char="§"/>
            </a:pPr>
            <a:r>
              <a:rPr lang="en-US" sz="2200" b="1" dirty="0" smtClean="0">
                <a:latin typeface="Garamond"/>
                <a:cs typeface="Garamond"/>
              </a:rPr>
              <a:t>Dean &amp; Quinlan (2010)</a:t>
            </a:r>
          </a:p>
          <a:p>
            <a:pPr lvl="2">
              <a:spcBef>
                <a:spcPts val="0"/>
              </a:spcBef>
              <a:spcAft>
                <a:spcPts val="1200"/>
              </a:spcAft>
            </a:pPr>
            <a:r>
              <a:rPr lang="en-US" sz="2200" dirty="0" smtClean="0">
                <a:latin typeface="Garamond"/>
                <a:cs typeface="Garamond"/>
              </a:rPr>
              <a:t>Essay Writing (Descriptive, Persuasive)</a:t>
            </a:r>
          </a:p>
          <a:p>
            <a:pPr lvl="2">
              <a:spcBef>
                <a:spcPts val="0"/>
              </a:spcBef>
              <a:spcAft>
                <a:spcPts val="1200"/>
              </a:spcAft>
            </a:pPr>
            <a:r>
              <a:rPr lang="en-US" sz="2200" dirty="0" smtClean="0">
                <a:latin typeface="Garamond"/>
                <a:cs typeface="Garamond"/>
              </a:rPr>
              <a:t>@ 4</a:t>
            </a:r>
            <a:r>
              <a:rPr lang="en-US" sz="2200" baseline="30000" dirty="0" smtClean="0">
                <a:latin typeface="Garamond"/>
                <a:cs typeface="Garamond"/>
              </a:rPr>
              <a:t>th</a:t>
            </a:r>
            <a:r>
              <a:rPr lang="en-US" sz="2200" dirty="0" smtClean="0">
                <a:latin typeface="Garamond"/>
                <a:cs typeface="Garamond"/>
              </a:rPr>
              <a:t>, 6</a:t>
            </a:r>
            <a:r>
              <a:rPr lang="en-US" sz="2200" baseline="30000" dirty="0" smtClean="0">
                <a:latin typeface="Garamond"/>
                <a:cs typeface="Garamond"/>
              </a:rPr>
              <a:t>th</a:t>
            </a:r>
            <a:r>
              <a:rPr lang="en-US" sz="2200" dirty="0" smtClean="0">
                <a:latin typeface="Garamond"/>
                <a:cs typeface="Garamond"/>
              </a:rPr>
              <a:t>, 8</a:t>
            </a:r>
            <a:r>
              <a:rPr lang="en-US" sz="2200" baseline="30000" dirty="0" smtClean="0">
                <a:latin typeface="Garamond"/>
                <a:cs typeface="Garamond"/>
              </a:rPr>
              <a:t>th</a:t>
            </a:r>
            <a:r>
              <a:rPr lang="en-US" sz="2200" dirty="0" smtClean="0">
                <a:latin typeface="Garamond"/>
                <a:cs typeface="Garamond"/>
              </a:rPr>
              <a:t>, 10</a:t>
            </a:r>
            <a:r>
              <a:rPr lang="en-US" sz="2200" baseline="30000" dirty="0" smtClean="0">
                <a:latin typeface="Garamond"/>
                <a:cs typeface="Garamond"/>
              </a:rPr>
              <a:t>th</a:t>
            </a:r>
            <a:r>
              <a:rPr lang="en-US" sz="2200" dirty="0" smtClean="0">
                <a:latin typeface="Garamond"/>
                <a:cs typeface="Garamond"/>
              </a:rPr>
              <a:t>, 12</a:t>
            </a:r>
            <a:r>
              <a:rPr lang="en-US" sz="2200" baseline="30000" dirty="0" smtClean="0">
                <a:latin typeface="Garamond"/>
                <a:cs typeface="Garamond"/>
              </a:rPr>
              <a:t>th</a:t>
            </a:r>
            <a:r>
              <a:rPr lang="en-US" sz="2200" dirty="0" smtClean="0">
                <a:latin typeface="Garamond"/>
                <a:cs typeface="Garamond"/>
              </a:rPr>
              <a:t> grade</a:t>
            </a:r>
          </a:p>
          <a:p>
            <a:pPr lvl="2">
              <a:spcBef>
                <a:spcPts val="0"/>
              </a:spcBef>
            </a:pPr>
            <a:r>
              <a:rPr lang="en-US" sz="2200" dirty="0">
                <a:latin typeface="Garamond"/>
                <a:cs typeface="Garamond"/>
              </a:rPr>
              <a:t>e</a:t>
            </a:r>
            <a:r>
              <a:rPr lang="en-US" sz="2200" dirty="0" smtClean="0">
                <a:latin typeface="Garamond"/>
                <a:cs typeface="Garamond"/>
              </a:rPr>
              <a:t>.g. “Spoken Style”:		mental state verbs (+</a:t>
            </a:r>
            <a:r>
              <a:rPr lang="en-US" sz="2200" dirty="0" err="1" smtClean="0">
                <a:latin typeface="Garamond"/>
                <a:cs typeface="Garamond"/>
              </a:rPr>
              <a:t>ve</a:t>
            </a:r>
            <a:r>
              <a:rPr lang="en-US" sz="2200" dirty="0" smtClean="0">
                <a:latin typeface="Garamond"/>
                <a:cs typeface="Garamond"/>
              </a:rPr>
              <a:t>)</a:t>
            </a:r>
            <a:endParaRPr lang="en-US" sz="2200" dirty="0" smtClean="0">
              <a:latin typeface="Garamond"/>
              <a:cs typeface="Garamond"/>
            </a:endParaRPr>
          </a:p>
          <a:p>
            <a:pPr marL="914400" lvl="2" indent="0">
              <a:spcBef>
                <a:spcPts val="0"/>
              </a:spcBef>
              <a:buNone/>
            </a:pPr>
            <a:r>
              <a:rPr lang="en-US" sz="2200" dirty="0" smtClean="0">
                <a:latin typeface="Garamond"/>
                <a:cs typeface="Garamond"/>
              </a:rPr>
              <a:t>							conversation verbs (+</a:t>
            </a:r>
            <a:r>
              <a:rPr lang="en-US" sz="2200" dirty="0" err="1" smtClean="0">
                <a:latin typeface="Garamond"/>
                <a:cs typeface="Garamond"/>
              </a:rPr>
              <a:t>ve</a:t>
            </a:r>
            <a:r>
              <a:rPr lang="en-US" sz="2200" dirty="0" smtClean="0">
                <a:latin typeface="Garamond"/>
                <a:cs typeface="Garamond"/>
              </a:rPr>
              <a:t>)</a:t>
            </a:r>
            <a:endParaRPr lang="en-US" sz="2200" dirty="0">
              <a:latin typeface="Garamond"/>
              <a:cs typeface="Garamond"/>
            </a:endParaRPr>
          </a:p>
          <a:p>
            <a:pPr marL="914400" lvl="2" indent="0">
              <a:spcBef>
                <a:spcPts val="0"/>
              </a:spcBef>
              <a:buNone/>
            </a:pPr>
            <a:r>
              <a:rPr lang="en-US" sz="2200" dirty="0" smtClean="0">
                <a:latin typeface="Garamond"/>
                <a:cs typeface="Garamond"/>
              </a:rPr>
              <a:t>							first person singular pronouns (+</a:t>
            </a:r>
            <a:r>
              <a:rPr lang="en-US" sz="2200" dirty="0" err="1" smtClean="0">
                <a:latin typeface="Garamond"/>
                <a:cs typeface="Garamond"/>
              </a:rPr>
              <a:t>ve</a:t>
            </a:r>
            <a:r>
              <a:rPr lang="en-US" sz="2200" dirty="0" smtClean="0">
                <a:latin typeface="Garamond"/>
                <a:cs typeface="Garamond"/>
              </a:rPr>
              <a:t>)</a:t>
            </a:r>
          </a:p>
          <a:p>
            <a:pPr marL="3200400" lvl="7" indent="0">
              <a:spcBef>
                <a:spcPts val="0"/>
              </a:spcBef>
              <a:buNone/>
            </a:pPr>
            <a:r>
              <a:rPr lang="en-US" sz="2200" dirty="0" smtClean="0">
                <a:latin typeface="Garamond"/>
                <a:cs typeface="Garamond"/>
              </a:rPr>
              <a:t>		noun/verb </a:t>
            </a:r>
            <a:r>
              <a:rPr lang="en-US" sz="2200" dirty="0">
                <a:latin typeface="Garamond"/>
                <a:cs typeface="Garamond"/>
              </a:rPr>
              <a:t>r</a:t>
            </a:r>
            <a:r>
              <a:rPr lang="en-US" sz="2200" dirty="0" smtClean="0">
                <a:latin typeface="Garamond"/>
                <a:cs typeface="Garamond"/>
              </a:rPr>
              <a:t>atio (-</a:t>
            </a:r>
            <a:r>
              <a:rPr lang="en-US" sz="2200" dirty="0" err="1" smtClean="0">
                <a:latin typeface="Garamond"/>
                <a:cs typeface="Garamond"/>
              </a:rPr>
              <a:t>ve</a:t>
            </a:r>
            <a:r>
              <a:rPr lang="en-US" sz="2200" dirty="0" smtClean="0">
                <a:latin typeface="Garamond"/>
                <a:cs typeface="Garamond"/>
              </a:rPr>
              <a:t>)</a:t>
            </a:r>
          </a:p>
          <a:p>
            <a:pPr marL="2286000" lvl="5" indent="0">
              <a:spcBef>
                <a:spcPts val="0"/>
              </a:spcBef>
              <a:spcAft>
                <a:spcPts val="1200"/>
              </a:spcAft>
              <a:buNone/>
            </a:pPr>
            <a:r>
              <a:rPr lang="en-US" sz="2200" dirty="0" smtClean="0">
                <a:latin typeface="Garamond"/>
                <a:cs typeface="Garamond"/>
              </a:rPr>
              <a:t>				attributive adjectives (-</a:t>
            </a:r>
            <a:r>
              <a:rPr lang="en-US" sz="2200" dirty="0" err="1" smtClean="0">
                <a:latin typeface="Garamond"/>
                <a:cs typeface="Garamond"/>
              </a:rPr>
              <a:t>ve</a:t>
            </a:r>
            <a:r>
              <a:rPr lang="en-US" sz="2200" dirty="0" smtClean="0">
                <a:latin typeface="Garamond"/>
                <a:cs typeface="Garamond"/>
              </a:rPr>
              <a:t>)</a:t>
            </a:r>
            <a:endParaRPr lang="en-US" sz="2200" dirty="0">
              <a:latin typeface="Garamond"/>
              <a:cs typeface="Garamond"/>
            </a:endParaRPr>
          </a:p>
          <a:p>
            <a:pPr lvl="2">
              <a:spcBef>
                <a:spcPts val="0"/>
              </a:spcBef>
              <a:spcAft>
                <a:spcPts val="1200"/>
              </a:spcAft>
            </a:pPr>
            <a:r>
              <a:rPr lang="en-US" sz="2200" dirty="0" smtClean="0">
                <a:latin typeface="Garamond"/>
                <a:cs typeface="Garamond"/>
              </a:rPr>
              <a:t>AGE:			@4/6/8/10/12:		Negative Association</a:t>
            </a:r>
          </a:p>
          <a:p>
            <a:pPr lvl="2">
              <a:spcBef>
                <a:spcPts val="0"/>
              </a:spcBef>
            </a:pPr>
            <a:r>
              <a:rPr lang="en-US" sz="2200" dirty="0" smtClean="0">
                <a:latin typeface="Garamond"/>
                <a:cs typeface="Garamond"/>
              </a:rPr>
              <a:t>QUALITY:	@Persuasive:		Negative Association</a:t>
            </a:r>
          </a:p>
          <a:p>
            <a:pPr marL="2286000" lvl="5" indent="0">
              <a:spcBef>
                <a:spcPts val="0"/>
              </a:spcBef>
              <a:spcAft>
                <a:spcPts val="1200"/>
              </a:spcAft>
              <a:buNone/>
            </a:pPr>
            <a:r>
              <a:rPr lang="en-US" sz="2200" dirty="0">
                <a:latin typeface="Garamond"/>
                <a:cs typeface="Garamond"/>
              </a:rPr>
              <a:t>	</a:t>
            </a:r>
            <a:r>
              <a:rPr lang="en-US" sz="2200" dirty="0" smtClean="0">
                <a:latin typeface="Garamond"/>
                <a:cs typeface="Garamond"/>
              </a:rPr>
              <a:t>@Descriptive:		Positive Association</a:t>
            </a:r>
          </a:p>
        </p:txBody>
      </p:sp>
    </p:spTree>
    <p:extLst>
      <p:ext uri="{BB962C8B-B14F-4D97-AF65-F5344CB8AC3E}">
        <p14:creationId xmlns:p14="http://schemas.microsoft.com/office/powerpoint/2010/main" val="1088543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u="sng" dirty="0" smtClean="0">
                <a:uFill>
                  <a:solidFill>
                    <a:srgbClr val="0000FF"/>
                  </a:solidFill>
                </a:uFill>
                <a:latin typeface="Garamond"/>
                <a:cs typeface="Garamond"/>
              </a:rPr>
              <a:t>Conclusions</a:t>
            </a:r>
            <a:endParaRPr lang="en-US" dirty="0"/>
          </a:p>
        </p:txBody>
      </p:sp>
      <p:sp>
        <p:nvSpPr>
          <p:cNvPr id="3" name="Content Placeholder 2"/>
          <p:cNvSpPr>
            <a:spLocks noGrp="1"/>
          </p:cNvSpPr>
          <p:nvPr>
            <p:ph idx="1"/>
          </p:nvPr>
        </p:nvSpPr>
        <p:spPr>
          <a:xfrm>
            <a:off x="457200" y="1600200"/>
            <a:ext cx="8229600" cy="4020015"/>
          </a:xfrm>
        </p:spPr>
        <p:txBody>
          <a:bodyPr>
            <a:normAutofit fontScale="92500" lnSpcReduction="10000"/>
          </a:bodyPr>
          <a:lstStyle/>
          <a:p>
            <a:pPr>
              <a:spcBef>
                <a:spcPts val="0"/>
              </a:spcBef>
              <a:spcAft>
                <a:spcPts val="600"/>
              </a:spcAft>
              <a:buFont typeface="Wingdings" charset="2"/>
              <a:buChar char="§"/>
            </a:pPr>
            <a:r>
              <a:rPr lang="en-US" sz="2500" dirty="0" smtClean="0">
                <a:latin typeface="Garamond"/>
                <a:cs typeface="Garamond"/>
              </a:rPr>
              <a:t>Systematic ≠ Comprehensive</a:t>
            </a:r>
          </a:p>
          <a:p>
            <a:pPr>
              <a:spcAft>
                <a:spcPts val="2400"/>
              </a:spcAft>
              <a:buFont typeface="Wingdings" charset="2"/>
              <a:buChar char="§"/>
            </a:pPr>
            <a:r>
              <a:rPr lang="en-US" sz="2500" dirty="0" err="1" smtClean="0">
                <a:latin typeface="Garamond"/>
                <a:cs typeface="Garamond"/>
              </a:rPr>
              <a:t>Keywording</a:t>
            </a:r>
            <a:endParaRPr lang="en-US" sz="2500" dirty="0">
              <a:latin typeface="Garamond"/>
              <a:cs typeface="Garamond"/>
            </a:endParaRPr>
          </a:p>
          <a:p>
            <a:pPr>
              <a:spcAft>
                <a:spcPts val="1200"/>
              </a:spcAft>
              <a:buFont typeface="Wingdings" charset="2"/>
              <a:buChar char="§"/>
            </a:pPr>
            <a:r>
              <a:rPr lang="en-US" sz="2500" dirty="0" smtClean="0">
                <a:latin typeface="Garamond"/>
                <a:cs typeface="Garamond"/>
              </a:rPr>
              <a:t>A puzzle with lots of pieces </a:t>
            </a:r>
          </a:p>
          <a:p>
            <a:pPr>
              <a:spcAft>
                <a:spcPts val="1200"/>
              </a:spcAft>
              <a:buFont typeface="Wingdings" charset="2"/>
              <a:buChar char="§"/>
            </a:pPr>
            <a:r>
              <a:rPr lang="en-US" sz="2500" dirty="0" smtClean="0">
                <a:latin typeface="Garamond"/>
                <a:cs typeface="Garamond"/>
              </a:rPr>
              <a:t>2 dimensions, interacting with wider </a:t>
            </a:r>
            <a:r>
              <a:rPr lang="en-US" sz="2500" dirty="0" err="1" smtClean="0">
                <a:latin typeface="Garamond"/>
                <a:cs typeface="Garamond"/>
              </a:rPr>
              <a:t>diatypic</a:t>
            </a:r>
            <a:r>
              <a:rPr lang="en-US" sz="2500" dirty="0" smtClean="0">
                <a:latin typeface="Garamond"/>
                <a:cs typeface="Garamond"/>
              </a:rPr>
              <a:t> context</a:t>
            </a:r>
          </a:p>
          <a:p>
            <a:pPr>
              <a:spcAft>
                <a:spcPts val="1200"/>
              </a:spcAft>
              <a:buFont typeface="Wingdings" charset="2"/>
              <a:buChar char="§"/>
            </a:pPr>
            <a:r>
              <a:rPr lang="en-US" sz="2500" dirty="0" smtClean="0">
                <a:latin typeface="Garamond"/>
                <a:cs typeface="Garamond"/>
              </a:rPr>
              <a:t>How</a:t>
            </a:r>
            <a:r>
              <a:rPr lang="en-US" sz="2500" dirty="0">
                <a:latin typeface="Garamond"/>
                <a:cs typeface="Garamond"/>
              </a:rPr>
              <a:t>?</a:t>
            </a:r>
            <a:endParaRPr lang="en-US" sz="2500" dirty="0" smtClean="0">
              <a:latin typeface="Garamond"/>
              <a:cs typeface="Garamond"/>
            </a:endParaRPr>
          </a:p>
          <a:p>
            <a:pPr>
              <a:spcAft>
                <a:spcPts val="1200"/>
              </a:spcAft>
              <a:buFont typeface="Wingdings" charset="2"/>
              <a:buChar char="§"/>
            </a:pPr>
            <a:r>
              <a:rPr lang="en-US" sz="2500" dirty="0" smtClean="0">
                <a:latin typeface="Garamond"/>
                <a:cs typeface="Garamond"/>
              </a:rPr>
              <a:t>Why?</a:t>
            </a:r>
          </a:p>
          <a:p>
            <a:pPr>
              <a:spcAft>
                <a:spcPts val="1200"/>
              </a:spcAft>
              <a:buFont typeface="Wingdings" charset="2"/>
              <a:buChar char="§"/>
            </a:pPr>
            <a:r>
              <a:rPr lang="en-US" sz="2500" dirty="0" smtClean="0">
                <a:latin typeface="Garamond"/>
                <a:cs typeface="Garamond"/>
              </a:rPr>
              <a:t>New structures or newly deployed structures?</a:t>
            </a:r>
          </a:p>
          <a:p>
            <a:pPr>
              <a:spcAft>
                <a:spcPts val="1200"/>
              </a:spcAft>
              <a:buFont typeface="Wingdings" charset="2"/>
              <a:buChar char="§"/>
            </a:pPr>
            <a:endParaRPr lang="en-US" sz="2500" dirty="0" smtClean="0">
              <a:latin typeface="Garamond"/>
              <a:cs typeface="Garamond"/>
            </a:endParaRPr>
          </a:p>
          <a:p>
            <a:pPr marL="0" indent="0">
              <a:spcAft>
                <a:spcPts val="1200"/>
              </a:spcAft>
              <a:buNone/>
            </a:pPr>
            <a:endParaRPr lang="en-US" sz="2500" b="1" u="sng" dirty="0" smtClean="0">
              <a:uFill>
                <a:solidFill>
                  <a:srgbClr val="FF0000"/>
                </a:solidFill>
              </a:uFill>
              <a:latin typeface="Garamond"/>
              <a:cs typeface="Garamond"/>
            </a:endParaRPr>
          </a:p>
        </p:txBody>
      </p:sp>
    </p:spTree>
    <p:extLst>
      <p:ext uri="{BB962C8B-B14F-4D97-AF65-F5344CB8AC3E}">
        <p14:creationId xmlns:p14="http://schemas.microsoft.com/office/powerpoint/2010/main" val="39042578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u="sng" dirty="0" smtClean="0">
                <a:uFill>
                  <a:solidFill>
                    <a:srgbClr val="0000FF"/>
                  </a:solidFill>
                </a:uFill>
                <a:latin typeface="Garamond"/>
                <a:cs typeface="Garamond"/>
              </a:rPr>
              <a:t>References</a:t>
            </a:r>
            <a:endParaRPr lang="en-US" dirty="0"/>
          </a:p>
        </p:txBody>
      </p:sp>
      <p:sp>
        <p:nvSpPr>
          <p:cNvPr id="3" name="Content Placeholder 2"/>
          <p:cNvSpPr>
            <a:spLocks noGrp="1"/>
          </p:cNvSpPr>
          <p:nvPr>
            <p:ph idx="1"/>
          </p:nvPr>
        </p:nvSpPr>
        <p:spPr>
          <a:xfrm>
            <a:off x="457200" y="1600200"/>
            <a:ext cx="8229600" cy="4020015"/>
          </a:xfrm>
        </p:spPr>
        <p:txBody>
          <a:bodyPr>
            <a:noAutofit/>
          </a:bodyPr>
          <a:lstStyle/>
          <a:p>
            <a:pPr>
              <a:spcBef>
                <a:spcPts val="0"/>
              </a:spcBef>
              <a:spcAft>
                <a:spcPts val="600"/>
              </a:spcAft>
              <a:buFont typeface="Wingdings" charset="2"/>
              <a:buChar char="§"/>
            </a:pPr>
            <a:r>
              <a:rPr lang="en-US" sz="1600" dirty="0" smtClean="0">
                <a:uFill>
                  <a:solidFill>
                    <a:srgbClr val="FF0000"/>
                  </a:solidFill>
                </a:uFill>
                <a:latin typeface="Garamond"/>
                <a:cs typeface="Garamond"/>
                <a:sym typeface="Wingdings"/>
              </a:rPr>
              <a:t>Berman, R. A. </a:t>
            </a:r>
            <a:r>
              <a:rPr lang="en-US" sz="1600" dirty="0">
                <a:uFill>
                  <a:solidFill>
                    <a:srgbClr val="FF0000"/>
                  </a:solidFill>
                </a:uFill>
                <a:latin typeface="Garamond"/>
                <a:cs typeface="Garamond"/>
                <a:sym typeface="Wingdings"/>
              </a:rPr>
              <a:t>&amp; </a:t>
            </a:r>
            <a:r>
              <a:rPr lang="en-US" sz="1600" dirty="0" err="1" smtClean="0">
                <a:uFill>
                  <a:solidFill>
                    <a:srgbClr val="FF0000"/>
                  </a:solidFill>
                </a:uFill>
                <a:latin typeface="Garamond"/>
                <a:cs typeface="Garamond"/>
                <a:sym typeface="Wingdings"/>
              </a:rPr>
              <a:t>Ravid</a:t>
            </a:r>
            <a:r>
              <a:rPr lang="en-US" sz="1600" dirty="0" smtClean="0">
                <a:uFill>
                  <a:solidFill>
                    <a:srgbClr val="FF0000"/>
                  </a:solidFill>
                </a:uFill>
                <a:latin typeface="Garamond"/>
                <a:cs typeface="Garamond"/>
                <a:sym typeface="Wingdings"/>
              </a:rPr>
              <a:t>, D. (2009). Becoming a Literate Language User: Oral and Written Text 	Construction across Adolescence. </a:t>
            </a:r>
            <a:r>
              <a:rPr lang="de-DE" sz="1600" dirty="0">
                <a:latin typeface="Garamond"/>
                <a:cs typeface="Garamond"/>
              </a:rPr>
              <a:t>In D. R. Olson &amp; N. </a:t>
            </a:r>
            <a:r>
              <a:rPr lang="de-DE" sz="1600" dirty="0" smtClean="0">
                <a:latin typeface="Garamond"/>
                <a:cs typeface="Garamond"/>
              </a:rPr>
              <a:t>Torrance (</a:t>
            </a:r>
            <a:r>
              <a:rPr lang="de-DE" sz="1600" dirty="0" err="1" smtClean="0">
                <a:latin typeface="Garamond"/>
                <a:cs typeface="Garamond"/>
              </a:rPr>
              <a:t>eds</a:t>
            </a:r>
            <a:r>
              <a:rPr lang="de-DE" sz="1600" dirty="0" smtClean="0">
                <a:latin typeface="Garamond"/>
                <a:cs typeface="Garamond"/>
              </a:rPr>
              <a:t>.) </a:t>
            </a:r>
            <a:r>
              <a:rPr lang="de-DE" sz="1600" i="1" dirty="0">
                <a:latin typeface="Garamond"/>
                <a:cs typeface="Garamond"/>
              </a:rPr>
              <a:t>Cambridge Handbook </a:t>
            </a:r>
            <a:r>
              <a:rPr lang="de-DE" sz="1600" i="1" dirty="0" err="1" smtClean="0">
                <a:latin typeface="Garamond"/>
                <a:cs typeface="Garamond"/>
              </a:rPr>
              <a:t>of</a:t>
            </a:r>
            <a:r>
              <a:rPr lang="de-DE" sz="1600" i="1" dirty="0">
                <a:latin typeface="Garamond"/>
                <a:cs typeface="Garamond"/>
              </a:rPr>
              <a:t> </a:t>
            </a:r>
            <a:r>
              <a:rPr lang="de-DE" sz="1600" i="1" dirty="0" smtClean="0">
                <a:latin typeface="Garamond"/>
                <a:cs typeface="Garamond"/>
              </a:rPr>
              <a:t>	</a:t>
            </a:r>
            <a:r>
              <a:rPr lang="de-DE" sz="1600" i="1" dirty="0" err="1" smtClean="0">
                <a:latin typeface="Garamond"/>
                <a:cs typeface="Garamond"/>
              </a:rPr>
              <a:t>Literacy</a:t>
            </a:r>
            <a:r>
              <a:rPr lang="de-DE" sz="1600" dirty="0" smtClean="0">
                <a:latin typeface="Garamond"/>
                <a:cs typeface="Garamond"/>
              </a:rPr>
              <a:t> (</a:t>
            </a:r>
            <a:r>
              <a:rPr lang="de-DE" sz="1600" dirty="0">
                <a:latin typeface="Garamond"/>
                <a:cs typeface="Garamond"/>
              </a:rPr>
              <a:t>92-</a:t>
            </a:r>
            <a:r>
              <a:rPr lang="de-DE" sz="1600" dirty="0" smtClean="0">
                <a:latin typeface="Garamond"/>
                <a:cs typeface="Garamond"/>
              </a:rPr>
              <a:t>111). Cambridge: Cambridge University Press.</a:t>
            </a:r>
            <a:endParaRPr lang="en-US" sz="1600" dirty="0">
              <a:uFill>
                <a:solidFill>
                  <a:srgbClr val="FF0000"/>
                </a:solidFill>
              </a:uFill>
              <a:latin typeface="Garamond"/>
              <a:cs typeface="Garamond"/>
              <a:sym typeface="Wingdings"/>
            </a:endParaRPr>
          </a:p>
          <a:p>
            <a:pPr>
              <a:spcBef>
                <a:spcPts val="0"/>
              </a:spcBef>
              <a:spcAft>
                <a:spcPts val="600"/>
              </a:spcAft>
              <a:buFont typeface="Wingdings" charset="2"/>
              <a:buChar char="§"/>
            </a:pPr>
            <a:r>
              <a:rPr lang="en-US" sz="1600" dirty="0" err="1" smtClean="0">
                <a:latin typeface="Garamond"/>
                <a:cs typeface="Garamond"/>
                <a:sym typeface="Wingdings"/>
              </a:rPr>
              <a:t>Crossley</a:t>
            </a:r>
            <a:r>
              <a:rPr lang="en-US" sz="1600" dirty="0" smtClean="0">
                <a:latin typeface="Garamond"/>
                <a:cs typeface="Garamond"/>
                <a:sym typeface="Wingdings"/>
              </a:rPr>
              <a:t>, S. A. et al. (2011). The development of writing </a:t>
            </a:r>
            <a:r>
              <a:rPr lang="en-US" sz="1600" dirty="0">
                <a:latin typeface="Garamond"/>
                <a:cs typeface="Garamond"/>
                <a:sym typeface="Wingdings"/>
              </a:rPr>
              <a:t>p</a:t>
            </a:r>
            <a:r>
              <a:rPr lang="en-US" sz="1600" dirty="0" smtClean="0">
                <a:latin typeface="Garamond"/>
                <a:cs typeface="Garamond"/>
                <a:sym typeface="Wingdings"/>
              </a:rPr>
              <a:t>roficiency as a function of grade 	level: A </a:t>
            </a:r>
            <a:r>
              <a:rPr lang="en-US" sz="1600" dirty="0">
                <a:latin typeface="Garamond"/>
                <a:cs typeface="Garamond"/>
                <a:sym typeface="Wingdings"/>
              </a:rPr>
              <a:t>l</a:t>
            </a:r>
            <a:r>
              <a:rPr lang="en-US" sz="1600" dirty="0" smtClean="0">
                <a:latin typeface="Garamond"/>
                <a:cs typeface="Garamond"/>
                <a:sym typeface="Wingdings"/>
              </a:rPr>
              <a:t>inguistic analysis. </a:t>
            </a:r>
            <a:r>
              <a:rPr lang="en-US" sz="1600" i="1" dirty="0" smtClean="0">
                <a:latin typeface="Garamond"/>
                <a:cs typeface="Garamond"/>
                <a:sym typeface="Wingdings"/>
              </a:rPr>
              <a:t>Written Communication 28</a:t>
            </a:r>
            <a:r>
              <a:rPr lang="en-US" sz="1600" dirty="0" smtClean="0">
                <a:latin typeface="Garamond"/>
                <a:cs typeface="Garamond"/>
                <a:sym typeface="Wingdings"/>
              </a:rPr>
              <a:t>(3), 282-311.</a:t>
            </a:r>
          </a:p>
          <a:p>
            <a:pPr>
              <a:spcBef>
                <a:spcPts val="0"/>
              </a:spcBef>
              <a:spcAft>
                <a:spcPts val="600"/>
              </a:spcAft>
              <a:buFont typeface="Wingdings" charset="2"/>
              <a:buChar char="§"/>
            </a:pPr>
            <a:r>
              <a:rPr lang="en-US" sz="1600" dirty="0" err="1" smtClean="0">
                <a:uFill>
                  <a:solidFill>
                    <a:srgbClr val="FF0000"/>
                  </a:solidFill>
                </a:uFill>
                <a:latin typeface="Garamond"/>
                <a:cs typeface="Garamond"/>
                <a:sym typeface="Wingdings"/>
              </a:rPr>
              <a:t>Crowhurst</a:t>
            </a:r>
            <a:r>
              <a:rPr lang="en-US" sz="1600" dirty="0" smtClean="0">
                <a:uFill>
                  <a:solidFill>
                    <a:srgbClr val="FF0000"/>
                  </a:solidFill>
                </a:uFill>
                <a:latin typeface="Garamond"/>
                <a:cs typeface="Garamond"/>
                <a:sym typeface="Wingdings"/>
              </a:rPr>
              <a:t>, M. (1980). </a:t>
            </a:r>
            <a:r>
              <a:rPr lang="en-US" sz="1600" dirty="0">
                <a:latin typeface="Garamond"/>
                <a:cs typeface="Garamond"/>
              </a:rPr>
              <a:t>Syntactic </a:t>
            </a:r>
            <a:r>
              <a:rPr lang="en-US" sz="1600" dirty="0" smtClean="0">
                <a:latin typeface="Garamond"/>
                <a:cs typeface="Garamond"/>
              </a:rPr>
              <a:t>complexity </a:t>
            </a:r>
            <a:r>
              <a:rPr lang="en-US" sz="1600" dirty="0">
                <a:latin typeface="Garamond"/>
                <a:cs typeface="Garamond"/>
              </a:rPr>
              <a:t>and </a:t>
            </a:r>
            <a:r>
              <a:rPr lang="en-US" sz="1600" dirty="0" smtClean="0">
                <a:latin typeface="Garamond"/>
                <a:cs typeface="Garamond"/>
              </a:rPr>
              <a:t>teachers’ quality </a:t>
            </a:r>
            <a:r>
              <a:rPr lang="en-US" sz="1600" dirty="0">
                <a:latin typeface="Garamond"/>
                <a:cs typeface="Garamond"/>
              </a:rPr>
              <a:t>r</a:t>
            </a:r>
            <a:r>
              <a:rPr lang="en-US" sz="1600" dirty="0" smtClean="0">
                <a:latin typeface="Garamond"/>
                <a:cs typeface="Garamond"/>
              </a:rPr>
              <a:t>atings </a:t>
            </a:r>
            <a:r>
              <a:rPr lang="en-US" sz="1600" dirty="0">
                <a:latin typeface="Garamond"/>
                <a:cs typeface="Garamond"/>
              </a:rPr>
              <a:t>of </a:t>
            </a:r>
            <a:r>
              <a:rPr lang="en-US" sz="1600" dirty="0" smtClean="0">
                <a:latin typeface="Garamond"/>
                <a:cs typeface="Garamond"/>
              </a:rPr>
              <a:t>narrations </a:t>
            </a:r>
            <a:r>
              <a:rPr lang="en-US" sz="1600" dirty="0">
                <a:latin typeface="Garamond"/>
                <a:cs typeface="Garamond"/>
              </a:rPr>
              <a:t>and a</a:t>
            </a:r>
            <a:r>
              <a:rPr lang="en-US" sz="1600" dirty="0" smtClean="0">
                <a:latin typeface="Garamond"/>
                <a:cs typeface="Garamond"/>
              </a:rPr>
              <a:t>rguments. </a:t>
            </a:r>
            <a:r>
              <a:rPr lang="en-US" sz="1600" i="1" dirty="0">
                <a:latin typeface="Garamond"/>
                <a:cs typeface="Garamond"/>
              </a:rPr>
              <a:t>Research in the Teaching of English </a:t>
            </a:r>
            <a:r>
              <a:rPr lang="en-US" sz="1600" i="1" dirty="0" smtClean="0">
                <a:latin typeface="Garamond"/>
                <a:cs typeface="Garamond"/>
              </a:rPr>
              <a:t>14</a:t>
            </a:r>
            <a:r>
              <a:rPr lang="en-US" sz="1600" dirty="0" smtClean="0">
                <a:latin typeface="Garamond"/>
                <a:cs typeface="Garamond"/>
              </a:rPr>
              <a:t>(3), 223-213.</a:t>
            </a:r>
          </a:p>
          <a:p>
            <a:pPr>
              <a:spcBef>
                <a:spcPts val="0"/>
              </a:spcBef>
              <a:spcAft>
                <a:spcPts val="600"/>
              </a:spcAft>
              <a:buFont typeface="Wingdings" charset="2"/>
              <a:buChar char="§"/>
            </a:pPr>
            <a:r>
              <a:rPr lang="en-US" sz="1600" dirty="0" err="1" smtClean="0">
                <a:uFill>
                  <a:solidFill>
                    <a:srgbClr val="FF0000"/>
                  </a:solidFill>
                </a:uFill>
                <a:latin typeface="Garamond"/>
                <a:cs typeface="Garamond"/>
                <a:sym typeface="Wingdings"/>
              </a:rPr>
              <a:t>Crowhurst</a:t>
            </a:r>
            <a:r>
              <a:rPr lang="en-US" sz="1600" dirty="0" smtClean="0">
                <a:uFill>
                  <a:solidFill>
                    <a:srgbClr val="FF0000"/>
                  </a:solidFill>
                </a:uFill>
                <a:latin typeface="Garamond"/>
                <a:cs typeface="Garamond"/>
                <a:sym typeface="Wingdings"/>
              </a:rPr>
              <a:t>, M. &amp; </a:t>
            </a:r>
            <a:r>
              <a:rPr lang="en-US" sz="1600" dirty="0" err="1" smtClean="0">
                <a:uFill>
                  <a:solidFill>
                    <a:srgbClr val="FF0000"/>
                  </a:solidFill>
                </a:uFill>
                <a:latin typeface="Garamond"/>
                <a:cs typeface="Garamond"/>
                <a:sym typeface="Wingdings"/>
              </a:rPr>
              <a:t>Piché</a:t>
            </a:r>
            <a:r>
              <a:rPr lang="en-US" sz="1600" dirty="0" smtClean="0">
                <a:uFill>
                  <a:solidFill>
                    <a:srgbClr val="FF0000"/>
                  </a:solidFill>
                </a:uFill>
                <a:latin typeface="Garamond"/>
                <a:cs typeface="Garamond"/>
                <a:sym typeface="Wingdings"/>
              </a:rPr>
              <a:t>, G. L. (1979). </a:t>
            </a:r>
            <a:r>
              <a:rPr lang="en-US" sz="1600" dirty="0">
                <a:latin typeface="Garamond"/>
                <a:cs typeface="Garamond"/>
              </a:rPr>
              <a:t>Audience and </a:t>
            </a:r>
            <a:r>
              <a:rPr lang="en-US" sz="1600" dirty="0" smtClean="0">
                <a:latin typeface="Garamond"/>
                <a:cs typeface="Garamond"/>
              </a:rPr>
              <a:t>mode </a:t>
            </a:r>
            <a:r>
              <a:rPr lang="en-US" sz="1600" dirty="0">
                <a:latin typeface="Garamond"/>
                <a:cs typeface="Garamond"/>
              </a:rPr>
              <a:t>of </a:t>
            </a:r>
            <a:r>
              <a:rPr lang="en-US" sz="1600" dirty="0" smtClean="0">
                <a:latin typeface="Garamond"/>
                <a:cs typeface="Garamond"/>
              </a:rPr>
              <a:t>discourse </a:t>
            </a:r>
            <a:r>
              <a:rPr lang="en-US" sz="1600" dirty="0">
                <a:latin typeface="Garamond"/>
                <a:cs typeface="Garamond"/>
              </a:rPr>
              <a:t>e</a:t>
            </a:r>
            <a:r>
              <a:rPr lang="en-US" sz="1600" dirty="0" smtClean="0">
                <a:latin typeface="Garamond"/>
                <a:cs typeface="Garamond"/>
              </a:rPr>
              <a:t>ffects </a:t>
            </a:r>
            <a:r>
              <a:rPr lang="en-US" sz="1600" dirty="0">
                <a:latin typeface="Garamond"/>
                <a:cs typeface="Garamond"/>
              </a:rPr>
              <a:t>on </a:t>
            </a:r>
            <a:r>
              <a:rPr lang="en-US" sz="1600" dirty="0" smtClean="0">
                <a:latin typeface="Garamond"/>
                <a:cs typeface="Garamond"/>
              </a:rPr>
              <a:t>syntactic </a:t>
            </a:r>
            <a:r>
              <a:rPr lang="en-US" sz="1600" dirty="0">
                <a:latin typeface="Garamond"/>
                <a:cs typeface="Garamond"/>
              </a:rPr>
              <a:t>c</a:t>
            </a:r>
            <a:r>
              <a:rPr lang="en-US" sz="1600" dirty="0" smtClean="0">
                <a:latin typeface="Garamond"/>
                <a:cs typeface="Garamond"/>
              </a:rPr>
              <a:t>omplexity </a:t>
            </a:r>
            <a:r>
              <a:rPr lang="en-US" sz="1600" dirty="0">
                <a:latin typeface="Garamond"/>
                <a:cs typeface="Garamond"/>
              </a:rPr>
              <a:t>in </a:t>
            </a:r>
            <a:r>
              <a:rPr lang="en-US" sz="1600" dirty="0" smtClean="0">
                <a:latin typeface="Garamond"/>
                <a:cs typeface="Garamond"/>
              </a:rPr>
              <a:t>writing </a:t>
            </a:r>
            <a:r>
              <a:rPr lang="en-US" sz="1600" dirty="0">
                <a:latin typeface="Garamond"/>
                <a:cs typeface="Garamond"/>
              </a:rPr>
              <a:t>at </a:t>
            </a:r>
            <a:r>
              <a:rPr lang="en-US" sz="1600" dirty="0" smtClean="0">
                <a:latin typeface="Garamond"/>
                <a:cs typeface="Garamond"/>
              </a:rPr>
              <a:t>two grade levels. </a:t>
            </a:r>
            <a:r>
              <a:rPr lang="en-US" sz="1600" i="1" dirty="0" smtClean="0">
                <a:latin typeface="Garamond"/>
                <a:cs typeface="Garamond"/>
              </a:rPr>
              <a:t>Research in the Teaching of English 13</a:t>
            </a:r>
            <a:r>
              <a:rPr lang="en-US" sz="1600" dirty="0" smtClean="0">
                <a:latin typeface="Garamond"/>
                <a:cs typeface="Garamond"/>
              </a:rPr>
              <a:t>(2),101-109.</a:t>
            </a:r>
            <a:endParaRPr lang="en-US" sz="1600" dirty="0" smtClean="0">
              <a:uFill>
                <a:solidFill>
                  <a:srgbClr val="FF0000"/>
                </a:solidFill>
              </a:uFill>
              <a:latin typeface="Garamond"/>
              <a:cs typeface="Garamond"/>
              <a:sym typeface="Wingdings"/>
            </a:endParaRPr>
          </a:p>
          <a:p>
            <a:pPr>
              <a:spcBef>
                <a:spcPts val="0"/>
              </a:spcBef>
              <a:spcAft>
                <a:spcPts val="600"/>
              </a:spcAft>
              <a:buFont typeface="Wingdings" charset="2"/>
              <a:buChar char="§"/>
            </a:pPr>
            <a:r>
              <a:rPr lang="en-US" sz="1600" dirty="0" smtClean="0">
                <a:uFill>
                  <a:solidFill>
                    <a:srgbClr val="FF0000"/>
                  </a:solidFill>
                </a:uFill>
                <a:latin typeface="Garamond"/>
                <a:cs typeface="Garamond"/>
                <a:sym typeface="Wingdings"/>
              </a:rPr>
              <a:t>Dean</a:t>
            </a:r>
            <a:r>
              <a:rPr lang="en-US" sz="1600" dirty="0">
                <a:uFill>
                  <a:solidFill>
                    <a:srgbClr val="FF0000"/>
                  </a:solidFill>
                </a:uFill>
                <a:latin typeface="Garamond"/>
                <a:cs typeface="Garamond"/>
                <a:sym typeface="Wingdings"/>
              </a:rPr>
              <a:t>, P. &amp; Quinlan, T. (2010</a:t>
            </a:r>
            <a:r>
              <a:rPr lang="en-US" sz="1600" dirty="0" smtClean="0">
                <a:uFill>
                  <a:solidFill>
                    <a:srgbClr val="FF0000"/>
                  </a:solidFill>
                </a:uFill>
                <a:latin typeface="Garamond"/>
                <a:cs typeface="Garamond"/>
                <a:sym typeface="Wingdings"/>
              </a:rPr>
              <a:t>). </a:t>
            </a:r>
            <a:r>
              <a:rPr lang="en-US" sz="1600" dirty="0">
                <a:latin typeface="Garamond"/>
                <a:cs typeface="Garamond"/>
              </a:rPr>
              <a:t>What automated analyses of corpora can tell us about students’ 	writing skills. J</a:t>
            </a:r>
            <a:r>
              <a:rPr lang="en-US" sz="1600" i="1" dirty="0">
                <a:latin typeface="Garamond"/>
                <a:cs typeface="Garamond"/>
              </a:rPr>
              <a:t>ournal of Writing Research 2</a:t>
            </a:r>
            <a:r>
              <a:rPr lang="en-US" sz="1600" dirty="0">
                <a:latin typeface="Garamond"/>
                <a:cs typeface="Garamond"/>
              </a:rPr>
              <a:t>(2), 151-177.</a:t>
            </a:r>
          </a:p>
          <a:p>
            <a:pPr>
              <a:spcBef>
                <a:spcPts val="0"/>
              </a:spcBef>
              <a:spcAft>
                <a:spcPts val="600"/>
              </a:spcAft>
              <a:buFont typeface="Wingdings" charset="2"/>
              <a:buChar char="§"/>
            </a:pPr>
            <a:r>
              <a:rPr lang="en-US" sz="1600" dirty="0" err="1" smtClean="0">
                <a:uFill>
                  <a:solidFill>
                    <a:srgbClr val="FF0000"/>
                  </a:solidFill>
                </a:uFill>
                <a:latin typeface="Garamond"/>
                <a:cs typeface="Garamond"/>
                <a:sym typeface="Wingdings"/>
              </a:rPr>
              <a:t>Golub</a:t>
            </a:r>
            <a:r>
              <a:rPr lang="en-US" sz="1600" dirty="0" smtClean="0">
                <a:uFill>
                  <a:solidFill>
                    <a:srgbClr val="FF0000"/>
                  </a:solidFill>
                </a:uFill>
                <a:latin typeface="Garamond"/>
                <a:cs typeface="Garamond"/>
                <a:sym typeface="Wingdings"/>
              </a:rPr>
              <a:t>, L. S. &amp; Frederick, W. C. (1970). </a:t>
            </a:r>
            <a:r>
              <a:rPr lang="en-US" sz="1600" dirty="0">
                <a:latin typeface="Garamond"/>
                <a:cs typeface="Garamond"/>
              </a:rPr>
              <a:t>An </a:t>
            </a:r>
            <a:r>
              <a:rPr lang="en-US" sz="1600" dirty="0" smtClean="0">
                <a:latin typeface="Garamond"/>
                <a:cs typeface="Garamond"/>
              </a:rPr>
              <a:t>analysis </a:t>
            </a:r>
            <a:r>
              <a:rPr lang="en-US" sz="1600" dirty="0">
                <a:latin typeface="Garamond"/>
                <a:cs typeface="Garamond"/>
              </a:rPr>
              <a:t>of </a:t>
            </a:r>
            <a:r>
              <a:rPr lang="en-US" sz="1600" dirty="0" smtClean="0">
                <a:latin typeface="Garamond"/>
                <a:cs typeface="Garamond"/>
              </a:rPr>
              <a:t>children's </a:t>
            </a:r>
            <a:r>
              <a:rPr lang="en-US" sz="1600" dirty="0">
                <a:latin typeface="Garamond"/>
                <a:cs typeface="Garamond"/>
              </a:rPr>
              <a:t>w</a:t>
            </a:r>
            <a:r>
              <a:rPr lang="en-US" sz="1600" dirty="0" smtClean="0">
                <a:latin typeface="Garamond"/>
                <a:cs typeface="Garamond"/>
              </a:rPr>
              <a:t>riting </a:t>
            </a:r>
            <a:r>
              <a:rPr lang="en-US" sz="1600" dirty="0">
                <a:latin typeface="Garamond"/>
                <a:cs typeface="Garamond"/>
              </a:rPr>
              <a:t>under </a:t>
            </a:r>
            <a:r>
              <a:rPr lang="en-US" sz="1600" dirty="0" smtClean="0">
                <a:latin typeface="Garamond"/>
                <a:cs typeface="Garamond"/>
              </a:rPr>
              <a:t>different</a:t>
            </a:r>
            <a:r>
              <a:rPr lang="en-US" sz="1600" dirty="0">
                <a:latin typeface="Garamond"/>
                <a:cs typeface="Garamond"/>
              </a:rPr>
              <a:t> s</a:t>
            </a:r>
            <a:r>
              <a:rPr lang="en-US" sz="1600" dirty="0" smtClean="0">
                <a:latin typeface="Garamond"/>
                <a:cs typeface="Garamond"/>
              </a:rPr>
              <a:t>timulus </a:t>
            </a:r>
            <a:r>
              <a:rPr lang="en-US" sz="1600" dirty="0">
                <a:latin typeface="Garamond"/>
                <a:cs typeface="Garamond"/>
              </a:rPr>
              <a:t>c</a:t>
            </a:r>
            <a:r>
              <a:rPr lang="en-US" sz="1600" dirty="0" smtClean="0">
                <a:latin typeface="Garamond"/>
                <a:cs typeface="Garamond"/>
              </a:rPr>
              <a:t>onditions. </a:t>
            </a:r>
            <a:r>
              <a:rPr lang="en-US" sz="1600" i="1" dirty="0" smtClean="0">
                <a:latin typeface="Garamond"/>
                <a:cs typeface="Garamond"/>
              </a:rPr>
              <a:t>Research in the Teaching of English 4</a:t>
            </a:r>
            <a:r>
              <a:rPr lang="en-US" sz="1600" dirty="0" smtClean="0">
                <a:latin typeface="Garamond"/>
                <a:cs typeface="Garamond"/>
              </a:rPr>
              <a:t>(2), 168-180.</a:t>
            </a:r>
            <a:endParaRPr lang="en-US" sz="1600" dirty="0" smtClean="0">
              <a:uFill>
                <a:solidFill>
                  <a:srgbClr val="FF0000"/>
                </a:solidFill>
              </a:uFill>
              <a:latin typeface="Garamond"/>
              <a:cs typeface="Garamond"/>
              <a:sym typeface="Wingdings"/>
            </a:endParaRPr>
          </a:p>
          <a:p>
            <a:pPr>
              <a:spcBef>
                <a:spcPts val="0"/>
              </a:spcBef>
              <a:spcAft>
                <a:spcPts val="600"/>
              </a:spcAft>
              <a:buFont typeface="Wingdings" charset="2"/>
              <a:buChar char="§"/>
            </a:pPr>
            <a:r>
              <a:rPr lang="en-US" sz="1600" dirty="0" err="1" smtClean="0">
                <a:uFill>
                  <a:solidFill>
                    <a:srgbClr val="FF0000"/>
                  </a:solidFill>
                </a:uFill>
                <a:latin typeface="Garamond"/>
                <a:cs typeface="Garamond"/>
                <a:sym typeface="Wingdings"/>
              </a:rPr>
              <a:t>Harpin</a:t>
            </a:r>
            <a:r>
              <a:rPr lang="en-US" sz="1600" dirty="0" smtClean="0">
                <a:uFill>
                  <a:solidFill>
                    <a:srgbClr val="FF0000"/>
                  </a:solidFill>
                </a:uFill>
                <a:latin typeface="Garamond"/>
                <a:cs typeface="Garamond"/>
                <a:sym typeface="Wingdings"/>
              </a:rPr>
              <a:t>, W. (1976). </a:t>
            </a:r>
            <a:r>
              <a:rPr lang="en-US" sz="1600" i="1" dirty="0" smtClean="0">
                <a:latin typeface="Garamond"/>
                <a:cs typeface="Garamond"/>
                <a:sym typeface="Wingdings"/>
              </a:rPr>
              <a:t>The S</a:t>
            </a:r>
            <a:r>
              <a:rPr lang="en-US" sz="1600" i="1" dirty="0" smtClean="0">
                <a:latin typeface="Garamond"/>
                <a:cs typeface="Garamond"/>
              </a:rPr>
              <a:t>econd </a:t>
            </a:r>
            <a:r>
              <a:rPr lang="en-US" sz="1600" i="1" dirty="0">
                <a:latin typeface="Garamond"/>
                <a:cs typeface="Garamond"/>
              </a:rPr>
              <a:t>'R': Writing Development in the Junior </a:t>
            </a:r>
            <a:r>
              <a:rPr lang="en-US" sz="1600" i="1" dirty="0" smtClean="0">
                <a:latin typeface="Garamond"/>
                <a:cs typeface="Garamond"/>
              </a:rPr>
              <a:t>School</a:t>
            </a:r>
            <a:r>
              <a:rPr lang="en-US" sz="1600" dirty="0" smtClean="0">
                <a:latin typeface="Garamond"/>
                <a:cs typeface="Garamond"/>
              </a:rPr>
              <a:t>. London: Allen &amp; </a:t>
            </a:r>
            <a:r>
              <a:rPr lang="en-US" sz="1600" dirty="0" err="1" smtClean="0">
                <a:latin typeface="Garamond"/>
                <a:cs typeface="Garamond"/>
              </a:rPr>
              <a:t>Unwin</a:t>
            </a:r>
            <a:r>
              <a:rPr lang="en-US" sz="1600" dirty="0" smtClean="0">
                <a:latin typeface="Garamond"/>
                <a:cs typeface="Garamond"/>
              </a:rPr>
              <a:t>.</a:t>
            </a:r>
            <a:endParaRPr lang="en-US" sz="1600" dirty="0">
              <a:uFill>
                <a:solidFill>
                  <a:srgbClr val="FF0000"/>
                </a:solidFill>
              </a:uFill>
              <a:latin typeface="Garamond"/>
              <a:cs typeface="Garamond"/>
              <a:sym typeface="Wingdings"/>
            </a:endParaRPr>
          </a:p>
          <a:p>
            <a:pPr>
              <a:spcBef>
                <a:spcPts val="0"/>
              </a:spcBef>
              <a:spcAft>
                <a:spcPts val="600"/>
              </a:spcAft>
              <a:buFont typeface="Wingdings" charset="2"/>
              <a:buChar char="§"/>
            </a:pPr>
            <a:r>
              <a:rPr lang="en-US" sz="1600" dirty="0" smtClean="0">
                <a:uFill>
                  <a:solidFill>
                    <a:srgbClr val="FF0000"/>
                  </a:solidFill>
                </a:uFill>
                <a:latin typeface="Garamond"/>
                <a:cs typeface="Garamond"/>
                <a:sym typeface="Wingdings"/>
              </a:rPr>
              <a:t>Hunt, K. W. (1965). </a:t>
            </a:r>
            <a:r>
              <a:rPr lang="en-US" sz="1600" i="1" dirty="0" smtClean="0">
                <a:uFill>
                  <a:solidFill>
                    <a:srgbClr val="FF0000"/>
                  </a:solidFill>
                </a:uFill>
                <a:latin typeface="Garamond"/>
                <a:cs typeface="Garamond"/>
                <a:sym typeface="Wingdings"/>
              </a:rPr>
              <a:t>Grammatical Structures Written at Three Grade Levels</a:t>
            </a:r>
            <a:r>
              <a:rPr lang="en-US" sz="1600" dirty="0" smtClean="0">
                <a:uFill>
                  <a:solidFill>
                    <a:srgbClr val="FF0000"/>
                  </a:solidFill>
                </a:uFill>
                <a:latin typeface="Garamond"/>
                <a:cs typeface="Garamond"/>
                <a:sym typeface="Wingdings"/>
              </a:rPr>
              <a:t>. Champaign, IL: NCTE.</a:t>
            </a:r>
          </a:p>
        </p:txBody>
      </p:sp>
    </p:spTree>
    <p:extLst>
      <p:ext uri="{BB962C8B-B14F-4D97-AF65-F5344CB8AC3E}">
        <p14:creationId xmlns:p14="http://schemas.microsoft.com/office/powerpoint/2010/main" val="362621394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6-Punctuation-Grammar-Resources-Ecard.jpg"/>
          <p:cNvPicPr>
            <a:picLocks noChangeAspect="1"/>
          </p:cNvPicPr>
          <p:nvPr/>
        </p:nvPicPr>
        <p:blipFill rotWithShape="1">
          <a:blip r:embed="rId2">
            <a:extLst>
              <a:ext uri="{28A0092B-C50C-407E-A947-70E740481C1C}">
                <a14:useLocalDpi xmlns:a14="http://schemas.microsoft.com/office/drawing/2010/main" val="0"/>
              </a:ext>
            </a:extLst>
          </a:blip>
          <a:srcRect l="2119" r="5514"/>
          <a:stretch/>
        </p:blipFill>
        <p:spPr>
          <a:xfrm>
            <a:off x="-1" y="-14599"/>
            <a:ext cx="9203413" cy="6993043"/>
          </a:xfrm>
          <a:prstGeom prst="rect">
            <a:avLst/>
          </a:prstGeom>
        </p:spPr>
      </p:pic>
      <p:sp>
        <p:nvSpPr>
          <p:cNvPr id="8" name="TextBox 7"/>
          <p:cNvSpPr txBox="1"/>
          <p:nvPr/>
        </p:nvSpPr>
        <p:spPr>
          <a:xfrm>
            <a:off x="-1459828" y="310964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5570005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u="sng" dirty="0" smtClean="0">
                <a:uFill>
                  <a:solidFill>
                    <a:srgbClr val="0000FF"/>
                  </a:solidFill>
                </a:uFill>
                <a:latin typeface="Garamond"/>
                <a:cs typeface="Garamond"/>
              </a:rPr>
              <a:t>References</a:t>
            </a:r>
            <a:endParaRPr lang="en-US" dirty="0"/>
          </a:p>
        </p:txBody>
      </p:sp>
      <p:sp>
        <p:nvSpPr>
          <p:cNvPr id="3" name="Content Placeholder 2"/>
          <p:cNvSpPr>
            <a:spLocks noGrp="1"/>
          </p:cNvSpPr>
          <p:nvPr>
            <p:ph idx="1"/>
          </p:nvPr>
        </p:nvSpPr>
        <p:spPr>
          <a:xfrm>
            <a:off x="457200" y="1600200"/>
            <a:ext cx="8229600" cy="4750187"/>
          </a:xfrm>
        </p:spPr>
        <p:txBody>
          <a:bodyPr>
            <a:normAutofit lnSpcReduction="10000"/>
          </a:bodyPr>
          <a:lstStyle/>
          <a:p>
            <a:pPr>
              <a:spcBef>
                <a:spcPts val="0"/>
              </a:spcBef>
              <a:spcAft>
                <a:spcPts val="600"/>
              </a:spcAft>
              <a:buFont typeface="Wingdings" charset="2"/>
              <a:buChar char="§"/>
            </a:pPr>
            <a:r>
              <a:rPr lang="en-US" sz="1600" dirty="0" err="1">
                <a:uFill>
                  <a:solidFill>
                    <a:srgbClr val="FF0000"/>
                  </a:solidFill>
                </a:uFill>
                <a:latin typeface="Garamond"/>
                <a:cs typeface="Garamond"/>
                <a:sym typeface="Wingdings"/>
              </a:rPr>
              <a:t>Kagan</a:t>
            </a:r>
            <a:r>
              <a:rPr lang="en-US" sz="1600" dirty="0">
                <a:uFill>
                  <a:solidFill>
                    <a:srgbClr val="FF0000"/>
                  </a:solidFill>
                </a:uFill>
                <a:latin typeface="Garamond"/>
                <a:cs typeface="Garamond"/>
                <a:sym typeface="Wingdings"/>
              </a:rPr>
              <a:t>, D. M. (1980). Syntactic complexity and cognitive style. </a:t>
            </a:r>
            <a:r>
              <a:rPr lang="en-US" sz="1600" i="1" dirty="0">
                <a:uFill>
                  <a:solidFill>
                    <a:srgbClr val="FF0000"/>
                  </a:solidFill>
                </a:uFill>
                <a:latin typeface="Garamond"/>
                <a:cs typeface="Garamond"/>
                <a:sym typeface="Wingdings"/>
              </a:rPr>
              <a:t>Applied Psycholinguistics 1</a:t>
            </a:r>
            <a:r>
              <a:rPr lang="en-US" sz="1600" dirty="0">
                <a:uFill>
                  <a:solidFill>
                    <a:srgbClr val="FF0000"/>
                  </a:solidFill>
                </a:uFill>
                <a:latin typeface="Garamond"/>
                <a:cs typeface="Garamond"/>
                <a:sym typeface="Wingdings"/>
              </a:rPr>
              <a:t>(1),</a:t>
            </a:r>
            <a:r>
              <a:rPr lang="en-US" sz="1600" i="1" dirty="0">
                <a:uFill>
                  <a:solidFill>
                    <a:srgbClr val="FF0000"/>
                  </a:solidFill>
                </a:uFill>
                <a:latin typeface="Garamond"/>
                <a:cs typeface="Garamond"/>
                <a:sym typeface="Wingdings"/>
              </a:rPr>
              <a:t> </a:t>
            </a:r>
            <a:r>
              <a:rPr lang="en-US" sz="1600" dirty="0">
                <a:uFill>
                  <a:solidFill>
                    <a:srgbClr val="FF0000"/>
                  </a:solidFill>
                </a:uFill>
                <a:latin typeface="Garamond"/>
                <a:cs typeface="Garamond"/>
                <a:sym typeface="Wingdings"/>
              </a:rPr>
              <a:t>111-122.</a:t>
            </a:r>
          </a:p>
          <a:p>
            <a:pPr>
              <a:spcBef>
                <a:spcPts val="0"/>
              </a:spcBef>
              <a:spcAft>
                <a:spcPts val="600"/>
              </a:spcAft>
              <a:buFont typeface="Wingdings" charset="2"/>
              <a:buChar char="§"/>
            </a:pPr>
            <a:r>
              <a:rPr lang="en-US" sz="1600" dirty="0" err="1" smtClean="0">
                <a:latin typeface="Garamond"/>
                <a:cs typeface="Garamond"/>
              </a:rPr>
              <a:t>Loban</a:t>
            </a:r>
            <a:r>
              <a:rPr lang="en-US" sz="1600" dirty="0" smtClean="0">
                <a:latin typeface="Garamond"/>
                <a:cs typeface="Garamond"/>
              </a:rPr>
              <a:t>, </a:t>
            </a:r>
            <a:r>
              <a:rPr lang="en-US" sz="1600" dirty="0">
                <a:latin typeface="Garamond"/>
                <a:cs typeface="Garamond"/>
              </a:rPr>
              <a:t>W. (1976). </a:t>
            </a:r>
            <a:r>
              <a:rPr lang="en-US" sz="1600" i="1" dirty="0">
                <a:latin typeface="Garamond"/>
                <a:cs typeface="Garamond"/>
              </a:rPr>
              <a:t>Language development: Kindergarten through grade twelve. </a:t>
            </a:r>
            <a:r>
              <a:rPr lang="en-US" sz="1600" dirty="0">
                <a:latin typeface="Garamond"/>
                <a:cs typeface="Garamond"/>
              </a:rPr>
              <a:t>Urbana, IL: </a:t>
            </a:r>
            <a:r>
              <a:rPr lang="en-US" sz="1600" dirty="0" smtClean="0">
                <a:latin typeface="Garamond"/>
                <a:cs typeface="Garamond"/>
              </a:rPr>
              <a:t>NCTE. </a:t>
            </a:r>
            <a:endParaRPr lang="en-US" sz="1600" dirty="0">
              <a:uFill>
                <a:solidFill>
                  <a:srgbClr val="FF0000"/>
                </a:solidFill>
              </a:uFill>
              <a:latin typeface="Garamond"/>
              <a:cs typeface="Garamond"/>
              <a:sym typeface="Wingdings"/>
            </a:endParaRPr>
          </a:p>
          <a:p>
            <a:pPr>
              <a:spcBef>
                <a:spcPts val="0"/>
              </a:spcBef>
              <a:spcAft>
                <a:spcPts val="600"/>
              </a:spcAft>
              <a:buFont typeface="Wingdings" charset="2"/>
              <a:buChar char="§"/>
            </a:pPr>
            <a:r>
              <a:rPr lang="en-US" sz="1600" dirty="0" err="1" smtClean="0">
                <a:uFill>
                  <a:solidFill>
                    <a:srgbClr val="FF0000"/>
                  </a:solidFill>
                </a:uFill>
                <a:latin typeface="Garamond"/>
                <a:cs typeface="Garamond"/>
                <a:sym typeface="Wingdings"/>
              </a:rPr>
              <a:t>Myhill</a:t>
            </a:r>
            <a:r>
              <a:rPr lang="en-US" sz="1600" dirty="0" smtClean="0">
                <a:uFill>
                  <a:solidFill>
                    <a:srgbClr val="FF0000"/>
                  </a:solidFill>
                </a:uFill>
                <a:latin typeface="Garamond"/>
                <a:cs typeface="Garamond"/>
                <a:sym typeface="Wingdings"/>
              </a:rPr>
              <a:t>, D. A. (2008). </a:t>
            </a:r>
            <a:r>
              <a:rPr lang="en-US" sz="1600" dirty="0" smtClean="0">
                <a:latin typeface="Garamond"/>
                <a:cs typeface="Garamond"/>
              </a:rPr>
              <a:t>Towards a linguistic </a:t>
            </a:r>
            <a:r>
              <a:rPr lang="en-US" sz="1600" dirty="0">
                <a:latin typeface="Garamond"/>
                <a:cs typeface="Garamond"/>
              </a:rPr>
              <a:t>m</a:t>
            </a:r>
            <a:r>
              <a:rPr lang="en-US" sz="1600" dirty="0" smtClean="0">
                <a:latin typeface="Garamond"/>
                <a:cs typeface="Garamond"/>
              </a:rPr>
              <a:t>odel of sentence </a:t>
            </a:r>
            <a:r>
              <a:rPr lang="en-US" sz="1600" dirty="0">
                <a:latin typeface="Garamond"/>
                <a:cs typeface="Garamond"/>
              </a:rPr>
              <a:t>d</a:t>
            </a:r>
            <a:r>
              <a:rPr lang="en-US" sz="1600" dirty="0" smtClean="0">
                <a:latin typeface="Garamond"/>
                <a:cs typeface="Garamond"/>
              </a:rPr>
              <a:t>evelopment in writing. Language 	and </a:t>
            </a:r>
            <a:r>
              <a:rPr lang="en-US" sz="1600" dirty="0">
                <a:latin typeface="Garamond"/>
                <a:cs typeface="Garamond"/>
              </a:rPr>
              <a:t>e</a:t>
            </a:r>
            <a:r>
              <a:rPr lang="en-US" sz="1600" dirty="0" smtClean="0">
                <a:latin typeface="Garamond"/>
                <a:cs typeface="Garamond"/>
              </a:rPr>
              <a:t>ducation </a:t>
            </a:r>
            <a:r>
              <a:rPr lang="en-US" sz="1600" i="1" dirty="0" smtClean="0">
                <a:latin typeface="Garamond"/>
                <a:cs typeface="Garamond"/>
              </a:rPr>
              <a:t>22</a:t>
            </a:r>
            <a:r>
              <a:rPr lang="en-US" sz="1600" dirty="0" smtClean="0">
                <a:latin typeface="Garamond"/>
                <a:cs typeface="Garamond"/>
              </a:rPr>
              <a:t>(5), 271-288. </a:t>
            </a:r>
            <a:endParaRPr lang="en-US" sz="1600" dirty="0" smtClean="0">
              <a:uFill>
                <a:solidFill>
                  <a:srgbClr val="FF0000"/>
                </a:solidFill>
              </a:uFill>
              <a:latin typeface="Garamond"/>
              <a:cs typeface="Garamond"/>
              <a:sym typeface="Wingdings"/>
            </a:endParaRPr>
          </a:p>
          <a:p>
            <a:pPr>
              <a:spcBef>
                <a:spcPts val="0"/>
              </a:spcBef>
              <a:spcAft>
                <a:spcPts val="600"/>
              </a:spcAft>
              <a:buFont typeface="Wingdings" charset="2"/>
              <a:buChar char="§"/>
            </a:pPr>
            <a:r>
              <a:rPr lang="en-US" sz="1600" dirty="0" smtClean="0">
                <a:uFill>
                  <a:solidFill>
                    <a:srgbClr val="FF0000"/>
                  </a:solidFill>
                </a:uFill>
                <a:latin typeface="Garamond"/>
                <a:cs typeface="Garamond"/>
                <a:sym typeface="Wingdings"/>
              </a:rPr>
              <a:t>O’Donnell, R. C. et al. (1967). </a:t>
            </a:r>
            <a:r>
              <a:rPr lang="en-US" sz="1600" dirty="0" smtClean="0">
                <a:latin typeface="Garamond"/>
                <a:cs typeface="Garamond"/>
              </a:rPr>
              <a:t>A transformational </a:t>
            </a:r>
            <a:r>
              <a:rPr lang="en-US" sz="1600" dirty="0">
                <a:latin typeface="Garamond"/>
                <a:cs typeface="Garamond"/>
              </a:rPr>
              <a:t>a</a:t>
            </a:r>
            <a:r>
              <a:rPr lang="en-US" sz="1600" dirty="0" smtClean="0">
                <a:latin typeface="Garamond"/>
                <a:cs typeface="Garamond"/>
              </a:rPr>
              <a:t>nalysis of oral and written </a:t>
            </a:r>
            <a:r>
              <a:rPr lang="en-US" sz="1600" dirty="0">
                <a:latin typeface="Garamond"/>
                <a:cs typeface="Garamond"/>
              </a:rPr>
              <a:t>g</a:t>
            </a:r>
            <a:r>
              <a:rPr lang="en-US" sz="1600" dirty="0" smtClean="0">
                <a:latin typeface="Garamond"/>
                <a:cs typeface="Garamond"/>
              </a:rPr>
              <a:t>rammatical 	structures in the language of children in grades </a:t>
            </a:r>
            <a:r>
              <a:rPr lang="en-US" sz="1600" dirty="0">
                <a:latin typeface="Garamond"/>
                <a:cs typeface="Garamond"/>
              </a:rPr>
              <a:t>t</a:t>
            </a:r>
            <a:r>
              <a:rPr lang="en-US" sz="1600" dirty="0" smtClean="0">
                <a:latin typeface="Garamond"/>
                <a:cs typeface="Garamond"/>
              </a:rPr>
              <a:t>hree, five, and seven. </a:t>
            </a:r>
            <a:r>
              <a:rPr lang="en-US" sz="1600" i="1" dirty="0" smtClean="0">
                <a:latin typeface="Garamond"/>
                <a:cs typeface="Garamond"/>
              </a:rPr>
              <a:t>The Journal of 	Educational Research 61</a:t>
            </a:r>
            <a:r>
              <a:rPr lang="en-US" sz="1600" dirty="0" smtClean="0">
                <a:latin typeface="Garamond"/>
                <a:cs typeface="Garamond"/>
              </a:rPr>
              <a:t>(1), 35-39.</a:t>
            </a:r>
          </a:p>
          <a:p>
            <a:pPr>
              <a:spcBef>
                <a:spcPts val="0"/>
              </a:spcBef>
              <a:spcAft>
                <a:spcPts val="600"/>
              </a:spcAft>
              <a:buFont typeface="Wingdings" charset="2"/>
              <a:buChar char="§"/>
            </a:pPr>
            <a:r>
              <a:rPr lang="en-US" sz="1600" dirty="0" err="1" smtClean="0">
                <a:latin typeface="Garamond"/>
                <a:cs typeface="Garamond"/>
                <a:sym typeface="Wingdings"/>
              </a:rPr>
              <a:t>Olinghouse</a:t>
            </a:r>
            <a:r>
              <a:rPr lang="en-US" sz="1600" dirty="0" smtClean="0">
                <a:latin typeface="Garamond"/>
                <a:cs typeface="Garamond"/>
                <a:sym typeface="Wingdings"/>
              </a:rPr>
              <a:t>, N. G. &amp; Wilson, W. (2013). </a:t>
            </a:r>
            <a:r>
              <a:rPr lang="en-US" sz="1600" dirty="0" smtClean="0">
                <a:latin typeface="Garamond"/>
                <a:cs typeface="Garamond"/>
              </a:rPr>
              <a:t>The relationship between vocabulary and writing quality 	in three genres. </a:t>
            </a:r>
            <a:r>
              <a:rPr lang="en-US" sz="1600" i="1" dirty="0" smtClean="0">
                <a:latin typeface="Garamond"/>
                <a:cs typeface="Garamond"/>
              </a:rPr>
              <a:t>Reading &amp; Writing 26</a:t>
            </a:r>
            <a:r>
              <a:rPr lang="en-US" sz="1600" dirty="0" smtClean="0">
                <a:latin typeface="Garamond"/>
                <a:cs typeface="Garamond"/>
              </a:rPr>
              <a:t>(1), 45-65.</a:t>
            </a:r>
            <a:endParaRPr lang="en-US" sz="1600" dirty="0" smtClean="0">
              <a:uFill>
                <a:solidFill>
                  <a:srgbClr val="FF0000"/>
                </a:solidFill>
              </a:uFill>
              <a:latin typeface="Garamond"/>
              <a:cs typeface="Garamond"/>
              <a:sym typeface="Wingdings"/>
            </a:endParaRPr>
          </a:p>
          <a:p>
            <a:pPr>
              <a:spcBef>
                <a:spcPts val="0"/>
              </a:spcBef>
              <a:spcAft>
                <a:spcPts val="600"/>
              </a:spcAft>
              <a:buFont typeface="Wingdings" charset="2"/>
              <a:buChar char="§"/>
            </a:pPr>
            <a:r>
              <a:rPr lang="en-US" sz="1600" dirty="0" err="1" smtClean="0">
                <a:latin typeface="Garamond"/>
                <a:cs typeface="Garamond"/>
                <a:sym typeface="Wingdings"/>
              </a:rPr>
              <a:t>Ravid</a:t>
            </a:r>
            <a:r>
              <a:rPr lang="en-US" sz="1600" dirty="0" smtClean="0">
                <a:latin typeface="Garamond"/>
                <a:cs typeface="Garamond"/>
                <a:sym typeface="Wingdings"/>
              </a:rPr>
              <a:t>, D. &amp; Berman, R. A. (2010). Developing noun </a:t>
            </a:r>
            <a:r>
              <a:rPr lang="en-US" sz="1600" dirty="0">
                <a:latin typeface="Garamond"/>
                <a:cs typeface="Garamond"/>
                <a:sym typeface="Wingdings"/>
              </a:rPr>
              <a:t>p</a:t>
            </a:r>
            <a:r>
              <a:rPr lang="en-US" sz="1600" dirty="0" smtClean="0">
                <a:latin typeface="Garamond"/>
                <a:cs typeface="Garamond"/>
                <a:sym typeface="Wingdings"/>
              </a:rPr>
              <a:t>hrase </a:t>
            </a:r>
            <a:r>
              <a:rPr lang="en-US" sz="1600" dirty="0">
                <a:latin typeface="Garamond"/>
                <a:cs typeface="Garamond"/>
                <a:sym typeface="Wingdings"/>
              </a:rPr>
              <a:t>c</a:t>
            </a:r>
            <a:r>
              <a:rPr lang="en-US" sz="1600" dirty="0" smtClean="0">
                <a:latin typeface="Garamond"/>
                <a:cs typeface="Garamond"/>
                <a:sym typeface="Wingdings"/>
              </a:rPr>
              <a:t>omplexity at school: A text-	embedded cross-linguistic </a:t>
            </a:r>
            <a:r>
              <a:rPr lang="en-US" sz="1600" dirty="0">
                <a:latin typeface="Garamond"/>
                <a:cs typeface="Garamond"/>
                <a:sym typeface="Wingdings"/>
              </a:rPr>
              <a:t>a</a:t>
            </a:r>
            <a:r>
              <a:rPr lang="en-US" sz="1600" dirty="0" smtClean="0">
                <a:latin typeface="Garamond"/>
                <a:cs typeface="Garamond"/>
                <a:sym typeface="Wingdings"/>
              </a:rPr>
              <a:t>nalysis. </a:t>
            </a:r>
            <a:r>
              <a:rPr lang="en-US" sz="1600" i="1" dirty="0" smtClean="0">
                <a:latin typeface="Garamond"/>
                <a:cs typeface="Garamond"/>
                <a:sym typeface="Wingdings"/>
              </a:rPr>
              <a:t>First Language 30</a:t>
            </a:r>
            <a:r>
              <a:rPr lang="en-US" sz="1600" dirty="0" smtClean="0">
                <a:latin typeface="Garamond"/>
                <a:cs typeface="Garamond"/>
                <a:sym typeface="Wingdings"/>
              </a:rPr>
              <a:t>(1), 3-26.</a:t>
            </a:r>
          </a:p>
          <a:p>
            <a:pPr>
              <a:spcBef>
                <a:spcPts val="0"/>
              </a:spcBef>
              <a:spcAft>
                <a:spcPts val="600"/>
              </a:spcAft>
              <a:buFont typeface="Wingdings" charset="2"/>
              <a:buChar char="§"/>
            </a:pPr>
            <a:r>
              <a:rPr lang="en-US" sz="1600" dirty="0" smtClean="0">
                <a:uFill>
                  <a:solidFill>
                    <a:srgbClr val="FF0000"/>
                  </a:solidFill>
                </a:uFill>
                <a:latin typeface="Garamond"/>
                <a:cs typeface="Garamond"/>
                <a:sym typeface="Wingdings"/>
              </a:rPr>
              <a:t>Sampson, G. (2003). </a:t>
            </a:r>
            <a:r>
              <a:rPr lang="en-US" sz="1600" dirty="0">
                <a:latin typeface="Garamond"/>
                <a:cs typeface="Garamond"/>
              </a:rPr>
              <a:t>The structure of children’s writing:  moving from spoken to adult written </a:t>
            </a:r>
            <a:r>
              <a:rPr lang="en-US" sz="1600" dirty="0" smtClean="0">
                <a:latin typeface="Garamond"/>
                <a:cs typeface="Garamond"/>
              </a:rPr>
              <a:t>	norms</a:t>
            </a:r>
            <a:r>
              <a:rPr lang="en-US" sz="1600" dirty="0">
                <a:latin typeface="Garamond"/>
                <a:cs typeface="Garamond"/>
              </a:rPr>
              <a:t>. </a:t>
            </a:r>
            <a:r>
              <a:rPr lang="en-US" sz="1600" dirty="0" smtClean="0">
                <a:latin typeface="Garamond"/>
                <a:cs typeface="Garamond"/>
              </a:rPr>
              <a:t>In </a:t>
            </a:r>
            <a:r>
              <a:rPr lang="en-US" sz="1600" dirty="0">
                <a:latin typeface="Garamond"/>
                <a:cs typeface="Garamond"/>
              </a:rPr>
              <a:t>S. Granger and S. </a:t>
            </a:r>
            <a:r>
              <a:rPr lang="en-US" sz="1600" dirty="0" err="1">
                <a:latin typeface="Garamond"/>
                <a:cs typeface="Garamond"/>
              </a:rPr>
              <a:t>Petch</a:t>
            </a:r>
            <a:r>
              <a:rPr lang="en-US" sz="1600" dirty="0">
                <a:latin typeface="Garamond"/>
                <a:cs typeface="Garamond"/>
              </a:rPr>
              <a:t>-</a:t>
            </a:r>
            <a:r>
              <a:rPr lang="en-US" sz="1600" dirty="0" smtClean="0">
                <a:latin typeface="Garamond"/>
                <a:cs typeface="Garamond"/>
              </a:rPr>
              <a:t>Tyson (eds.). </a:t>
            </a:r>
            <a:r>
              <a:rPr lang="en-US" sz="1600" i="1" dirty="0">
                <a:latin typeface="Garamond"/>
                <a:cs typeface="Garamond"/>
              </a:rPr>
              <a:t>Extending the Scope of Corpus-Based </a:t>
            </a:r>
            <a:r>
              <a:rPr lang="en-US" sz="1600" i="1" dirty="0" smtClean="0">
                <a:latin typeface="Garamond"/>
                <a:cs typeface="Garamond"/>
              </a:rPr>
              <a:t>Research: New	Applications</a:t>
            </a:r>
            <a:r>
              <a:rPr lang="en-US" sz="1600" dirty="0" smtClean="0">
                <a:latin typeface="Garamond"/>
                <a:cs typeface="Garamond"/>
              </a:rPr>
              <a:t> (</a:t>
            </a:r>
            <a:r>
              <a:rPr lang="en-US" sz="1600" dirty="0" smtClean="0">
                <a:solidFill>
                  <a:srgbClr val="000000"/>
                </a:solidFill>
                <a:latin typeface="Garamond"/>
                <a:ea typeface="Lucida Grande"/>
                <a:cs typeface="Garamond"/>
              </a:rPr>
              <a:t>177</a:t>
            </a:r>
            <a:r>
              <a:rPr lang="en-US" sz="1600" dirty="0">
                <a:solidFill>
                  <a:srgbClr val="000000"/>
                </a:solidFill>
                <a:latin typeface="Garamond"/>
                <a:ea typeface="Lucida Grande"/>
                <a:cs typeface="Garamond"/>
              </a:rPr>
              <a:t>-</a:t>
            </a:r>
            <a:r>
              <a:rPr lang="en-US" sz="1600" dirty="0" smtClean="0">
                <a:solidFill>
                  <a:srgbClr val="000000"/>
                </a:solidFill>
                <a:latin typeface="Garamond"/>
                <a:ea typeface="Lucida Grande"/>
                <a:cs typeface="Garamond"/>
              </a:rPr>
              <a:t>193).</a:t>
            </a:r>
            <a:r>
              <a:rPr lang="en-US" sz="1600" dirty="0" smtClean="0">
                <a:latin typeface="Garamond"/>
                <a:cs typeface="Garamond"/>
              </a:rPr>
              <a:t> Amsterdam: </a:t>
            </a:r>
            <a:r>
              <a:rPr lang="en-US" sz="1600" dirty="0" err="1" smtClean="0">
                <a:latin typeface="Garamond"/>
                <a:cs typeface="Garamond"/>
              </a:rPr>
              <a:t>Rodopi</a:t>
            </a:r>
            <a:r>
              <a:rPr lang="en-US" sz="1600" dirty="0" smtClean="0">
                <a:latin typeface="Garamond"/>
                <a:cs typeface="Garamond"/>
              </a:rPr>
              <a:t>.</a:t>
            </a:r>
            <a:endParaRPr lang="en-US" sz="1600" dirty="0" smtClean="0">
              <a:uFill>
                <a:solidFill>
                  <a:srgbClr val="FF0000"/>
                </a:solidFill>
              </a:uFill>
              <a:latin typeface="Garamond"/>
              <a:cs typeface="Garamond"/>
              <a:sym typeface="Wingdings"/>
            </a:endParaRPr>
          </a:p>
          <a:p>
            <a:pPr>
              <a:spcBef>
                <a:spcPts val="0"/>
              </a:spcBef>
              <a:spcAft>
                <a:spcPts val="600"/>
              </a:spcAft>
              <a:buFont typeface="Wingdings" charset="2"/>
              <a:buChar char="§"/>
            </a:pPr>
            <a:r>
              <a:rPr lang="en-US" sz="1600" dirty="0" smtClean="0">
                <a:latin typeface="Garamond"/>
                <a:cs typeface="Garamond"/>
                <a:sym typeface="Wingdings"/>
              </a:rPr>
              <a:t>Veal, L. R. (1974). Syntactic measures and rated quality in the writing of young children. </a:t>
            </a:r>
            <a:r>
              <a:rPr lang="en-US" sz="1600" i="1" dirty="0" smtClean="0">
                <a:latin typeface="Garamond"/>
                <a:cs typeface="Garamond"/>
                <a:sym typeface="Wingdings"/>
              </a:rPr>
              <a:t>Studies in Language Education, Report 8</a:t>
            </a:r>
            <a:r>
              <a:rPr lang="en-US" sz="1600" dirty="0" smtClean="0">
                <a:latin typeface="Garamond"/>
                <a:cs typeface="Garamond"/>
                <a:sym typeface="Wingdings"/>
              </a:rPr>
              <a:t>. Athens, GA: University of Georgia.</a:t>
            </a:r>
            <a:endParaRPr lang="en-US" sz="1600" dirty="0">
              <a:latin typeface="Garamond"/>
              <a:cs typeface="Garamond"/>
              <a:sym typeface="Wingdings"/>
            </a:endParaRPr>
          </a:p>
        </p:txBody>
      </p:sp>
    </p:spTree>
    <p:extLst>
      <p:ext uri="{BB962C8B-B14F-4D97-AF65-F5344CB8AC3E}">
        <p14:creationId xmlns:p14="http://schemas.microsoft.com/office/powerpoint/2010/main" val="426515963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chemeClr val="bg1"/>
              </a:solidFill>
              <a:latin typeface="Garamond"/>
              <a:cs typeface="Garamond"/>
            </a:endParaRPr>
          </a:p>
        </p:txBody>
      </p:sp>
      <p:sp>
        <p:nvSpPr>
          <p:cNvPr id="3" name="Content Placeholder 2"/>
          <p:cNvSpPr>
            <a:spLocks noGrp="1"/>
          </p:cNvSpPr>
          <p:nvPr>
            <p:ph idx="1"/>
          </p:nvPr>
        </p:nvSpPr>
        <p:spPr/>
        <p:txBody>
          <a:bodyPr>
            <a:normAutofit/>
          </a:bodyPr>
          <a:lstStyle/>
          <a:p>
            <a:pPr marL="0" indent="0" algn="ctr">
              <a:buNone/>
            </a:pPr>
            <a:endParaRPr lang="en-US" sz="5000" dirty="0" smtClean="0">
              <a:solidFill>
                <a:schemeClr val="bg1"/>
              </a:solidFill>
              <a:latin typeface="Garamond"/>
              <a:cs typeface="Garamond"/>
            </a:endParaRPr>
          </a:p>
          <a:p>
            <a:pPr marL="0" indent="0" algn="ctr">
              <a:buNone/>
            </a:pPr>
            <a:r>
              <a:rPr lang="en-US" sz="5000" smtClean="0">
                <a:solidFill>
                  <a:schemeClr val="bg1"/>
                </a:solidFill>
                <a:latin typeface="Garamond"/>
                <a:cs typeface="Garamond"/>
              </a:rPr>
              <a:t>APPENDICES</a:t>
            </a:r>
            <a:endParaRPr lang="en-US" sz="5000" dirty="0"/>
          </a:p>
        </p:txBody>
      </p:sp>
    </p:spTree>
    <p:extLst>
      <p:ext uri="{BB962C8B-B14F-4D97-AF65-F5344CB8AC3E}">
        <p14:creationId xmlns:p14="http://schemas.microsoft.com/office/powerpoint/2010/main" val="296093693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17061325"/>
              </p:ext>
            </p:extLst>
          </p:nvPr>
        </p:nvGraphicFramePr>
        <p:xfrm>
          <a:off x="3053950" y="1595052"/>
          <a:ext cx="3036100" cy="4310767"/>
        </p:xfrm>
        <a:graphic>
          <a:graphicData uri="http://schemas.openxmlformats.org/drawingml/2006/table">
            <a:tbl>
              <a:tblPr/>
              <a:tblGrid>
                <a:gridCol w="2190502"/>
                <a:gridCol w="845598"/>
              </a:tblGrid>
              <a:tr h="241599">
                <a:tc>
                  <a:txBody>
                    <a:bodyPr/>
                    <a:lstStyle/>
                    <a:p>
                      <a:pPr algn="ctr" fontAlgn="ctr"/>
                      <a:r>
                        <a:rPr lang="en-US" sz="800" b="1" i="0" u="none" strike="noStrike">
                          <a:solidFill>
                            <a:srgbClr val="000000"/>
                          </a:solidFill>
                          <a:effectLst/>
                          <a:latin typeface="Calibri"/>
                        </a:rPr>
                        <a:t>ELIGIBLE DATABASES</a:t>
                      </a:r>
                    </a:p>
                  </a:txBody>
                  <a:tcPr marL="8053" marR="8053"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800" b="1" i="0" u="none" strike="noStrike">
                          <a:solidFill>
                            <a:srgbClr val="000000"/>
                          </a:solidFill>
                          <a:effectLst/>
                          <a:latin typeface="Calibri"/>
                        </a:rPr>
                        <a:t>ACCESSED                VIA</a:t>
                      </a:r>
                    </a:p>
                  </a:txBody>
                  <a:tcPr marL="8053" marR="8053"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25493">
                <a:tc>
                  <a:txBody>
                    <a:bodyPr/>
                    <a:lstStyle/>
                    <a:p>
                      <a:pPr algn="ctr" fontAlgn="ctr"/>
                      <a:r>
                        <a:rPr lang="en-US" sz="800" b="0" i="0" u="none" strike="noStrike">
                          <a:solidFill>
                            <a:srgbClr val="000000"/>
                          </a:solidFill>
                          <a:effectLst/>
                          <a:latin typeface="Calibri"/>
                        </a:rPr>
                        <a:t>Arts &amp; Humanities Citation Index</a:t>
                      </a:r>
                    </a:p>
                  </a:txBody>
                  <a:tcPr marL="8053" marR="8053"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Web of Science</a:t>
                      </a:r>
                    </a:p>
                  </a:txBody>
                  <a:tcPr marL="8053" marR="8053"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225493">
                <a:tc>
                  <a:txBody>
                    <a:bodyPr/>
                    <a:lstStyle/>
                    <a:p>
                      <a:pPr algn="ctr" fontAlgn="ctr"/>
                      <a:r>
                        <a:rPr lang="en-US" sz="800" b="0" i="0" u="none" strike="noStrike">
                          <a:solidFill>
                            <a:srgbClr val="000000"/>
                          </a:solidFill>
                          <a:effectLst/>
                          <a:latin typeface="Calibri"/>
                        </a:rPr>
                        <a:t>Australian Education Index</a:t>
                      </a:r>
                    </a:p>
                  </a:txBody>
                  <a:tcPr marL="8053" marR="8053"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err="1">
                          <a:solidFill>
                            <a:srgbClr val="000000"/>
                          </a:solidFill>
                          <a:effectLst/>
                          <a:latin typeface="Calibri"/>
                        </a:rPr>
                        <a:t>ProQuest</a:t>
                      </a:r>
                      <a:endParaRPr lang="en-US" sz="800" b="0" i="0" u="none" strike="noStrike" dirty="0">
                        <a:solidFill>
                          <a:srgbClr val="000000"/>
                        </a:solidFill>
                        <a:effectLst/>
                        <a:latin typeface="Calibri"/>
                      </a:endParaRPr>
                    </a:p>
                  </a:txBody>
                  <a:tcPr marL="8053" marR="8053"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225493">
                <a:tc>
                  <a:txBody>
                    <a:bodyPr/>
                    <a:lstStyle/>
                    <a:p>
                      <a:pPr algn="ctr" fontAlgn="ctr"/>
                      <a:r>
                        <a:rPr lang="en-US" sz="800" b="0" i="0" u="none" strike="noStrike">
                          <a:solidFill>
                            <a:srgbClr val="000000"/>
                          </a:solidFill>
                          <a:effectLst/>
                          <a:latin typeface="Calibri"/>
                        </a:rPr>
                        <a:t>Book Citation Index</a:t>
                      </a:r>
                    </a:p>
                  </a:txBody>
                  <a:tcPr marL="8053" marR="8053"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Web of Science</a:t>
                      </a:r>
                    </a:p>
                  </a:txBody>
                  <a:tcPr marL="8053" marR="8053"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225493">
                <a:tc>
                  <a:txBody>
                    <a:bodyPr/>
                    <a:lstStyle/>
                    <a:p>
                      <a:pPr algn="ctr" fontAlgn="ctr"/>
                      <a:r>
                        <a:rPr lang="en-US" sz="800" b="0" i="0" u="none" strike="noStrike">
                          <a:solidFill>
                            <a:srgbClr val="000000"/>
                          </a:solidFill>
                          <a:effectLst/>
                          <a:latin typeface="Calibri"/>
                        </a:rPr>
                        <a:t>British Education Index</a:t>
                      </a:r>
                    </a:p>
                  </a:txBody>
                  <a:tcPr marL="8053" marR="8053"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EBSCO Host</a:t>
                      </a:r>
                    </a:p>
                  </a:txBody>
                  <a:tcPr marL="8053" marR="8053"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225493">
                <a:tc>
                  <a:txBody>
                    <a:bodyPr/>
                    <a:lstStyle/>
                    <a:p>
                      <a:pPr algn="ctr" fontAlgn="ctr"/>
                      <a:r>
                        <a:rPr lang="en-US" sz="800" b="0" i="0" u="none" strike="noStrike">
                          <a:solidFill>
                            <a:srgbClr val="000000"/>
                          </a:solidFill>
                          <a:effectLst/>
                          <a:latin typeface="Calibri"/>
                        </a:rPr>
                        <a:t>Canadian Education Index (CBCA)</a:t>
                      </a:r>
                    </a:p>
                  </a:txBody>
                  <a:tcPr marL="8053" marR="8053"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err="1">
                          <a:solidFill>
                            <a:srgbClr val="000000"/>
                          </a:solidFill>
                          <a:effectLst/>
                          <a:latin typeface="Calibri"/>
                        </a:rPr>
                        <a:t>ProQuest</a:t>
                      </a:r>
                      <a:endParaRPr lang="en-US" sz="800" b="0" i="0" u="none" strike="noStrike" dirty="0">
                        <a:solidFill>
                          <a:srgbClr val="000000"/>
                        </a:solidFill>
                        <a:effectLst/>
                        <a:latin typeface="Calibri"/>
                      </a:endParaRPr>
                    </a:p>
                  </a:txBody>
                  <a:tcPr marL="8053" marR="8053"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225493">
                <a:tc>
                  <a:txBody>
                    <a:bodyPr/>
                    <a:lstStyle/>
                    <a:p>
                      <a:pPr algn="ctr" fontAlgn="ctr"/>
                      <a:r>
                        <a:rPr lang="en-US" sz="800" b="0" i="0" u="none" strike="noStrike">
                          <a:solidFill>
                            <a:srgbClr val="000000"/>
                          </a:solidFill>
                          <a:effectLst/>
                          <a:latin typeface="Calibri"/>
                        </a:rPr>
                        <a:t>Child Development &amp; Adolescent Studies</a:t>
                      </a:r>
                    </a:p>
                  </a:txBody>
                  <a:tcPr marL="8053" marR="8053"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EBSCO Host</a:t>
                      </a:r>
                    </a:p>
                  </a:txBody>
                  <a:tcPr marL="8053" marR="8053"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225493">
                <a:tc>
                  <a:txBody>
                    <a:bodyPr/>
                    <a:lstStyle/>
                    <a:p>
                      <a:pPr algn="ctr" fontAlgn="ctr"/>
                      <a:r>
                        <a:rPr lang="en-US" sz="800" b="0" i="0" u="none" strike="noStrike">
                          <a:solidFill>
                            <a:srgbClr val="000000"/>
                          </a:solidFill>
                          <a:effectLst/>
                          <a:latin typeface="Calibri"/>
                        </a:rPr>
                        <a:t>Conference Proceedings Citation Index</a:t>
                      </a:r>
                    </a:p>
                  </a:txBody>
                  <a:tcPr marL="8053" marR="8053"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Web of Science</a:t>
                      </a:r>
                    </a:p>
                  </a:txBody>
                  <a:tcPr marL="8053" marR="8053"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225493">
                <a:tc>
                  <a:txBody>
                    <a:bodyPr/>
                    <a:lstStyle/>
                    <a:p>
                      <a:pPr algn="ctr" fontAlgn="ctr"/>
                      <a:r>
                        <a:rPr lang="en-US" sz="800" b="0" i="0" u="none" strike="noStrike">
                          <a:solidFill>
                            <a:srgbClr val="000000"/>
                          </a:solidFill>
                          <a:effectLst/>
                          <a:latin typeface="Calibri"/>
                        </a:rPr>
                        <a:t>Education Abstracts</a:t>
                      </a:r>
                    </a:p>
                  </a:txBody>
                  <a:tcPr marL="8053" marR="8053"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EBSCO Host</a:t>
                      </a:r>
                    </a:p>
                  </a:txBody>
                  <a:tcPr marL="8053" marR="8053"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225493">
                <a:tc>
                  <a:txBody>
                    <a:bodyPr/>
                    <a:lstStyle/>
                    <a:p>
                      <a:pPr algn="ctr" fontAlgn="ctr"/>
                      <a:r>
                        <a:rPr lang="en-US" sz="800" b="0" i="0" u="none" strike="noStrike">
                          <a:solidFill>
                            <a:srgbClr val="000000"/>
                          </a:solidFill>
                          <a:effectLst/>
                          <a:latin typeface="Calibri"/>
                        </a:rPr>
                        <a:t>Education Research Complete</a:t>
                      </a:r>
                    </a:p>
                  </a:txBody>
                  <a:tcPr marL="8053" marR="8053"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EBSCO Host</a:t>
                      </a:r>
                    </a:p>
                  </a:txBody>
                  <a:tcPr marL="8053" marR="8053"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225493">
                <a:tc>
                  <a:txBody>
                    <a:bodyPr/>
                    <a:lstStyle/>
                    <a:p>
                      <a:pPr algn="ctr" fontAlgn="ctr"/>
                      <a:r>
                        <a:rPr lang="en-US" sz="800" b="0" i="0" u="none" strike="noStrike">
                          <a:solidFill>
                            <a:srgbClr val="000000"/>
                          </a:solidFill>
                          <a:effectLst/>
                          <a:latin typeface="Calibri"/>
                        </a:rPr>
                        <a:t>e-Journals</a:t>
                      </a:r>
                    </a:p>
                  </a:txBody>
                  <a:tcPr marL="8053" marR="8053"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EBSCO Host</a:t>
                      </a:r>
                    </a:p>
                  </a:txBody>
                  <a:tcPr marL="8053" marR="8053"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225493">
                <a:tc>
                  <a:txBody>
                    <a:bodyPr/>
                    <a:lstStyle/>
                    <a:p>
                      <a:pPr algn="ctr" fontAlgn="ctr"/>
                      <a:r>
                        <a:rPr lang="en-US" sz="800" b="0" i="0" u="none" strike="noStrike">
                          <a:solidFill>
                            <a:srgbClr val="000000"/>
                          </a:solidFill>
                          <a:effectLst/>
                          <a:latin typeface="Calibri"/>
                        </a:rPr>
                        <a:t>ERIC</a:t>
                      </a:r>
                    </a:p>
                  </a:txBody>
                  <a:tcPr marL="8053" marR="8053"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EBSCO Host</a:t>
                      </a:r>
                    </a:p>
                  </a:txBody>
                  <a:tcPr marL="8053" marR="8053"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225493">
                <a:tc>
                  <a:txBody>
                    <a:bodyPr/>
                    <a:lstStyle/>
                    <a:p>
                      <a:pPr algn="ctr" fontAlgn="ctr"/>
                      <a:r>
                        <a:rPr lang="en-US" sz="800" b="0" i="0" u="none" strike="noStrike">
                          <a:solidFill>
                            <a:srgbClr val="000000"/>
                          </a:solidFill>
                          <a:effectLst/>
                          <a:latin typeface="Calibri"/>
                        </a:rPr>
                        <a:t>JSTOR</a:t>
                      </a:r>
                    </a:p>
                  </a:txBody>
                  <a:tcPr marL="8053" marR="8053"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JSTOR</a:t>
                      </a:r>
                    </a:p>
                  </a:txBody>
                  <a:tcPr marL="8053" marR="8053"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225493">
                <a:tc>
                  <a:txBody>
                    <a:bodyPr/>
                    <a:lstStyle/>
                    <a:p>
                      <a:pPr algn="ctr" fontAlgn="ctr"/>
                      <a:r>
                        <a:rPr lang="en-US" sz="800" b="0" i="0" u="none" strike="noStrike">
                          <a:solidFill>
                            <a:srgbClr val="000000"/>
                          </a:solidFill>
                          <a:effectLst/>
                          <a:latin typeface="Calibri"/>
                        </a:rPr>
                        <a:t>Linguistic &amp; Language Behaviour Abstracts</a:t>
                      </a:r>
                    </a:p>
                  </a:txBody>
                  <a:tcPr marL="8053" marR="8053"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err="1">
                          <a:solidFill>
                            <a:srgbClr val="000000"/>
                          </a:solidFill>
                          <a:effectLst/>
                          <a:latin typeface="Calibri"/>
                        </a:rPr>
                        <a:t>ProQuest</a:t>
                      </a:r>
                      <a:endParaRPr lang="en-US" sz="800" b="0" i="0" u="none" strike="noStrike" dirty="0">
                        <a:solidFill>
                          <a:srgbClr val="000000"/>
                        </a:solidFill>
                        <a:effectLst/>
                        <a:latin typeface="Calibri"/>
                      </a:endParaRPr>
                    </a:p>
                  </a:txBody>
                  <a:tcPr marL="8053" marR="8053"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225493">
                <a:tc>
                  <a:txBody>
                    <a:bodyPr/>
                    <a:lstStyle/>
                    <a:p>
                      <a:pPr algn="ctr" fontAlgn="ctr"/>
                      <a:r>
                        <a:rPr lang="en-US" sz="800" b="0" i="0" u="none" strike="noStrike">
                          <a:solidFill>
                            <a:srgbClr val="000000"/>
                          </a:solidFill>
                          <a:effectLst/>
                          <a:latin typeface="Calibri"/>
                        </a:rPr>
                        <a:t>PsycArticles</a:t>
                      </a:r>
                    </a:p>
                  </a:txBody>
                  <a:tcPr marL="8053" marR="8053"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Ovid</a:t>
                      </a:r>
                    </a:p>
                  </a:txBody>
                  <a:tcPr marL="8053" marR="8053"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225493">
                <a:tc>
                  <a:txBody>
                    <a:bodyPr/>
                    <a:lstStyle/>
                    <a:p>
                      <a:pPr algn="ctr" fontAlgn="ctr"/>
                      <a:r>
                        <a:rPr lang="en-US" sz="800" b="0" i="0" u="none" strike="noStrike">
                          <a:solidFill>
                            <a:srgbClr val="000000"/>
                          </a:solidFill>
                          <a:effectLst/>
                          <a:latin typeface="Calibri"/>
                        </a:rPr>
                        <a:t>PsycINFO</a:t>
                      </a:r>
                    </a:p>
                  </a:txBody>
                  <a:tcPr marL="8053" marR="8053"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Ovid</a:t>
                      </a:r>
                    </a:p>
                  </a:txBody>
                  <a:tcPr marL="8053" marR="8053"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225493">
                <a:tc>
                  <a:txBody>
                    <a:bodyPr/>
                    <a:lstStyle/>
                    <a:p>
                      <a:pPr algn="ctr" fontAlgn="ctr"/>
                      <a:r>
                        <a:rPr lang="en-US" sz="800" b="0" i="0" u="none" strike="noStrike">
                          <a:solidFill>
                            <a:srgbClr val="000000"/>
                          </a:solidFill>
                          <a:effectLst/>
                          <a:latin typeface="Calibri"/>
                        </a:rPr>
                        <a:t>Psychology and Behavioral Sciences Collection</a:t>
                      </a:r>
                    </a:p>
                  </a:txBody>
                  <a:tcPr marL="8053" marR="8053"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EBSCO Host</a:t>
                      </a:r>
                    </a:p>
                  </a:txBody>
                  <a:tcPr marL="8053" marR="8053"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225493">
                <a:tc>
                  <a:txBody>
                    <a:bodyPr/>
                    <a:lstStyle/>
                    <a:p>
                      <a:pPr algn="ctr" fontAlgn="ctr"/>
                      <a:r>
                        <a:rPr lang="en-US" sz="800" b="0" i="0" u="none" strike="noStrike" dirty="0">
                          <a:solidFill>
                            <a:srgbClr val="000000"/>
                          </a:solidFill>
                          <a:effectLst/>
                          <a:latin typeface="Calibri"/>
                        </a:rPr>
                        <a:t>SCOPUS</a:t>
                      </a:r>
                    </a:p>
                  </a:txBody>
                  <a:tcPr marL="8053" marR="8053"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Elsevier</a:t>
                      </a:r>
                    </a:p>
                  </a:txBody>
                  <a:tcPr marL="8053" marR="8053"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225493">
                <a:tc>
                  <a:txBody>
                    <a:bodyPr/>
                    <a:lstStyle/>
                    <a:p>
                      <a:pPr algn="ctr" fontAlgn="ctr"/>
                      <a:r>
                        <a:rPr lang="en-US" sz="800" b="0" i="0" u="none" strike="noStrike">
                          <a:solidFill>
                            <a:srgbClr val="000000"/>
                          </a:solidFill>
                          <a:effectLst/>
                          <a:latin typeface="Calibri"/>
                        </a:rPr>
                        <a:t>Social Sciences Citation Index</a:t>
                      </a:r>
                    </a:p>
                  </a:txBody>
                  <a:tcPr marL="8053" marR="8053"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Web of Science</a:t>
                      </a:r>
                    </a:p>
                  </a:txBody>
                  <a:tcPr marL="8053" marR="8053"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bl>
          </a:graphicData>
        </a:graphic>
      </p:graphicFrame>
      <p:sp>
        <p:nvSpPr>
          <p:cNvPr id="5" name="Title 1"/>
          <p:cNvSpPr>
            <a:spLocks noGrp="1"/>
          </p:cNvSpPr>
          <p:nvPr>
            <p:ph type="title"/>
          </p:nvPr>
        </p:nvSpPr>
        <p:spPr/>
        <p:txBody>
          <a:bodyPr/>
          <a:lstStyle/>
          <a:p>
            <a:r>
              <a:rPr lang="en-GB" u="sng" dirty="0" smtClean="0">
                <a:uFill>
                  <a:solidFill>
                    <a:srgbClr val="0000FF"/>
                  </a:solidFill>
                </a:uFill>
                <a:latin typeface="Garamond"/>
                <a:cs typeface="Garamond"/>
              </a:rPr>
              <a:t>Eligible Databases</a:t>
            </a:r>
            <a:endParaRPr lang="en-GB" u="sng" dirty="0">
              <a:uFill>
                <a:solidFill>
                  <a:srgbClr val="0000FF"/>
                </a:solidFill>
              </a:uFill>
              <a:latin typeface="Garamond"/>
              <a:cs typeface="Garamond"/>
            </a:endParaRPr>
          </a:p>
        </p:txBody>
      </p:sp>
    </p:spTree>
    <p:extLst>
      <p:ext uri="{BB962C8B-B14F-4D97-AF65-F5344CB8AC3E}">
        <p14:creationId xmlns:p14="http://schemas.microsoft.com/office/powerpoint/2010/main" val="195567934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u="sng" dirty="0" smtClean="0">
                <a:uFill>
                  <a:solidFill>
                    <a:srgbClr val="0000FF"/>
                  </a:solidFill>
                </a:uFill>
                <a:latin typeface="Garamond"/>
                <a:cs typeface="Garamond"/>
              </a:rPr>
              <a:t>Search Terms I</a:t>
            </a:r>
            <a:endParaRPr lang="en-GB" u="sng" dirty="0">
              <a:uFill>
                <a:solidFill>
                  <a:srgbClr val="0000FF"/>
                </a:solidFill>
              </a:uFill>
              <a:latin typeface="Garamond"/>
              <a:cs typeface="Garamond"/>
            </a:endParaRPr>
          </a:p>
        </p:txBody>
      </p:sp>
      <p:graphicFrame>
        <p:nvGraphicFramePr>
          <p:cNvPr id="5" name="Table 4"/>
          <p:cNvGraphicFramePr>
            <a:graphicFrameLocks noGrp="1"/>
          </p:cNvGraphicFramePr>
          <p:nvPr/>
        </p:nvGraphicFramePr>
        <p:xfrm>
          <a:off x="2998745" y="1597928"/>
          <a:ext cx="3146509" cy="4530508"/>
        </p:xfrm>
        <a:graphic>
          <a:graphicData uri="http://schemas.openxmlformats.org/drawingml/2006/table">
            <a:tbl>
              <a:tblPr/>
              <a:tblGrid>
                <a:gridCol w="921109"/>
                <a:gridCol w="921109"/>
                <a:gridCol w="1304291"/>
              </a:tblGrid>
              <a:tr h="184222">
                <a:tc gridSpan="3">
                  <a:txBody>
                    <a:bodyPr/>
                    <a:lstStyle/>
                    <a:p>
                      <a:pPr algn="ctr" fontAlgn="ctr"/>
                      <a:r>
                        <a:rPr lang="en-US" sz="700" b="1" i="0" u="sng" strike="noStrike">
                          <a:solidFill>
                            <a:srgbClr val="FFFFFF"/>
                          </a:solidFill>
                          <a:effectLst/>
                          <a:latin typeface="Calibri"/>
                        </a:rPr>
                        <a:t>EBSCO HOST</a:t>
                      </a:r>
                    </a:p>
                  </a:txBody>
                  <a:tcPr marL="7369" marR="7369" marT="7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GB"/>
                    </a:p>
                  </a:txBody>
                  <a:tcPr/>
                </a:tc>
                <a:tc hMerge="1">
                  <a:txBody>
                    <a:bodyPr/>
                    <a:lstStyle/>
                    <a:p>
                      <a:endParaRPr lang="en-GB"/>
                    </a:p>
                  </a:txBody>
                  <a:tcPr/>
                </a:tc>
              </a:tr>
              <a:tr h="478977">
                <a:tc>
                  <a:txBody>
                    <a:bodyPr/>
                    <a:lstStyle/>
                    <a:p>
                      <a:pPr algn="ctr" fontAlgn="ctr"/>
                      <a:r>
                        <a:rPr lang="en-US" sz="700" b="1" i="0" u="none" strike="noStrike">
                          <a:solidFill>
                            <a:srgbClr val="000000"/>
                          </a:solidFill>
                          <a:effectLst/>
                          <a:latin typeface="Calibri"/>
                        </a:rPr>
                        <a:t>DATABASES</a:t>
                      </a:r>
                    </a:p>
                  </a:txBody>
                  <a:tcPr marL="7369" marR="7369" marT="7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700" b="0" i="0" u="none" strike="noStrike">
                          <a:solidFill>
                            <a:srgbClr val="000000"/>
                          </a:solidFill>
                          <a:effectLst/>
                          <a:latin typeface="Calibri"/>
                        </a:rPr>
                        <a:t>British Education Index, Child Development &amp; Adolescent Studies, eBook Education Collection(EBSCOhost), Education Abstracts (H. W. Wilson), e-Journals, ERC, ERIC, Psychology &amp; Behavioral Sciences Collection</a:t>
                      </a:r>
                    </a:p>
                  </a:txBody>
                  <a:tcPr marL="7369" marR="7369" marT="7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221066">
                <a:tc>
                  <a:txBody>
                    <a:bodyPr/>
                    <a:lstStyle/>
                    <a:p>
                      <a:pPr algn="ctr" fontAlgn="ctr"/>
                      <a:r>
                        <a:rPr lang="en-US" sz="700" b="1" i="0" u="none" strike="noStrike">
                          <a:solidFill>
                            <a:srgbClr val="000000"/>
                          </a:solidFill>
                          <a:effectLst/>
                          <a:latin typeface="Calibri"/>
                        </a:rPr>
                        <a:t>LIMIT TO</a:t>
                      </a:r>
                    </a:p>
                  </a:txBody>
                  <a:tcPr marL="7369" marR="7369" marT="7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a:rPr>
                        <a:t>English</a:t>
                      </a:r>
                    </a:p>
                  </a:txBody>
                  <a:tcPr marL="7369" marR="7369" marT="7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a:rPr>
                        <a:t>(i.e. published in English)</a:t>
                      </a:r>
                    </a:p>
                  </a:txBody>
                  <a:tcPr marL="7369" marR="7369" marT="7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1599">
                <a:tc>
                  <a:txBody>
                    <a:bodyPr/>
                    <a:lstStyle/>
                    <a:p>
                      <a:pPr algn="ctr" fontAlgn="ctr"/>
                      <a:r>
                        <a:rPr lang="en-US" sz="700" b="1" i="0" u="none" strike="noStrike">
                          <a:solidFill>
                            <a:srgbClr val="000000"/>
                          </a:solidFill>
                          <a:effectLst/>
                          <a:latin typeface="Calibri"/>
                        </a:rPr>
                        <a:t>SUBJECT TERMS</a:t>
                      </a:r>
                    </a:p>
                  </a:txBody>
                  <a:tcPr marL="7369" marR="7369" marT="7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700" b="0" i="0" u="none" strike="noStrike">
                          <a:solidFill>
                            <a:srgbClr val="000000"/>
                          </a:solidFill>
                          <a:effectLst/>
                          <a:latin typeface="Calibri"/>
                        </a:rPr>
                        <a:t>gramma* OR synta* OR lex* OR vocab* OR senten*</a:t>
                      </a:r>
                    </a:p>
                  </a:txBody>
                  <a:tcPr marL="7369" marR="7369" marT="7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113481">
                <a:tc>
                  <a:txBody>
                    <a:bodyPr/>
                    <a:lstStyle/>
                    <a:p>
                      <a:pPr algn="ctr" fontAlgn="ctr"/>
                      <a:r>
                        <a:rPr lang="en-US" sz="700" b="1" i="0" u="none" strike="noStrike">
                          <a:solidFill>
                            <a:srgbClr val="000000"/>
                          </a:solidFill>
                          <a:effectLst/>
                          <a:latin typeface="Calibri"/>
                        </a:rPr>
                        <a:t>"AND" SUBJECT TERMS</a:t>
                      </a:r>
                    </a:p>
                  </a:txBody>
                  <a:tcPr marL="7369" marR="7369" marT="7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700" b="0" i="0" u="none" strike="noStrike">
                          <a:solidFill>
                            <a:srgbClr val="000000"/>
                          </a:solidFill>
                          <a:effectLst/>
                          <a:latin typeface="Calibri"/>
                        </a:rPr>
                        <a:t>writ*</a:t>
                      </a:r>
                    </a:p>
                  </a:txBody>
                  <a:tcPr marL="7369" marR="7369" marT="7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552666">
                <a:tc>
                  <a:txBody>
                    <a:bodyPr/>
                    <a:lstStyle/>
                    <a:p>
                      <a:pPr algn="ctr" fontAlgn="ctr"/>
                      <a:r>
                        <a:rPr lang="en-US" sz="700" b="1" i="0" u="none" strike="noStrike">
                          <a:solidFill>
                            <a:srgbClr val="000000"/>
                          </a:solidFill>
                          <a:effectLst/>
                          <a:latin typeface="Calibri"/>
                        </a:rPr>
                        <a:t>"NOT" SUBJECT TERMS</a:t>
                      </a:r>
                    </a:p>
                  </a:txBody>
                  <a:tcPr marL="7369" marR="7369" marT="7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700" b="0" i="0" u="none" strike="noStrike">
                          <a:solidFill>
                            <a:srgbClr val="000000"/>
                          </a:solidFill>
                          <a:effectLst/>
                          <a:latin typeface="Calibri"/>
                        </a:rPr>
                        <a:t>second lang* OR foreign lang* OR esl OR ell OR efl OR eal OR esol OR tesol OR tefl OR english language learn* OR english as an additional language OR english as a foreign language OR english as a second language</a:t>
                      </a:r>
                    </a:p>
                  </a:txBody>
                  <a:tcPr marL="7369" marR="7369" marT="7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280017">
                <a:tc>
                  <a:txBody>
                    <a:bodyPr/>
                    <a:lstStyle/>
                    <a:p>
                      <a:pPr algn="ctr" fontAlgn="ctr"/>
                      <a:r>
                        <a:rPr lang="en-US" sz="700" b="1" i="0" u="none" strike="noStrike">
                          <a:solidFill>
                            <a:srgbClr val="000000"/>
                          </a:solidFill>
                          <a:effectLst/>
                          <a:latin typeface="Calibri"/>
                        </a:rPr>
                        <a:t>"AND" SUBJECT TERMS</a:t>
                      </a:r>
                    </a:p>
                  </a:txBody>
                  <a:tcPr marL="7369" marR="7369" marT="7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700" b="0" i="0" u="none" strike="noStrike">
                          <a:solidFill>
                            <a:srgbClr val="000000"/>
                          </a:solidFill>
                          <a:effectLst/>
                          <a:latin typeface="Calibri"/>
                        </a:rPr>
                        <a:t>schoo* OR educat* OR studen* OR child* OR developmen* OR acquisition OR adolescen*</a:t>
                      </a:r>
                    </a:p>
                  </a:txBody>
                  <a:tcPr marL="7369" marR="7369" marT="7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113481">
                <a:tc>
                  <a:txBody>
                    <a:bodyPr/>
                    <a:lstStyle/>
                    <a:p>
                      <a:pPr algn="ctr" fontAlgn="ctr"/>
                      <a:r>
                        <a:rPr lang="en-US" sz="700" b="1" i="0" u="none" strike="noStrike">
                          <a:solidFill>
                            <a:srgbClr val="000000"/>
                          </a:solidFill>
                          <a:effectLst/>
                          <a:latin typeface="Calibri"/>
                        </a:rPr>
                        <a:t>LIMIT TO</a:t>
                      </a:r>
                    </a:p>
                  </a:txBody>
                  <a:tcPr marL="7369" marR="7369" marT="7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700" b="0" i="0" u="none" strike="noStrike">
                          <a:solidFill>
                            <a:srgbClr val="000000"/>
                          </a:solidFill>
                          <a:effectLst/>
                          <a:latin typeface="Calibri"/>
                        </a:rPr>
                        <a:t>1945 - 2015</a:t>
                      </a:r>
                    </a:p>
                  </a:txBody>
                  <a:tcPr marL="7369" marR="7369" marT="7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113481">
                <a:tc>
                  <a:txBody>
                    <a:bodyPr/>
                    <a:lstStyle/>
                    <a:p>
                      <a:pPr algn="ctr" fontAlgn="ctr"/>
                      <a:r>
                        <a:rPr lang="en-US" sz="700" b="1" i="0" u="none" strike="noStrike">
                          <a:solidFill>
                            <a:srgbClr val="000000"/>
                          </a:solidFill>
                          <a:effectLst/>
                          <a:latin typeface="Calibri"/>
                        </a:rPr>
                        <a:t>LIMIT TO</a:t>
                      </a:r>
                    </a:p>
                  </a:txBody>
                  <a:tcPr marL="7369" marR="7369" marT="7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700" b="0" i="0" u="none" strike="noStrike">
                          <a:solidFill>
                            <a:srgbClr val="000000"/>
                          </a:solidFill>
                          <a:effectLst/>
                          <a:latin typeface="Calibri"/>
                        </a:rPr>
                        <a:t>scholarly (peer-reviewed journals)</a:t>
                      </a:r>
                    </a:p>
                  </a:txBody>
                  <a:tcPr marL="7369" marR="7369" marT="7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113481">
                <a:tc>
                  <a:txBody>
                    <a:bodyPr/>
                    <a:lstStyle/>
                    <a:p>
                      <a:pPr algn="ctr" fontAlgn="ctr"/>
                      <a:r>
                        <a:rPr lang="en-US" sz="700" b="1" i="0" u="none" strike="noStrike">
                          <a:solidFill>
                            <a:srgbClr val="000000"/>
                          </a:solidFill>
                          <a:effectLst/>
                          <a:latin typeface="Calibri"/>
                        </a:rPr>
                        <a:t>SEARCHED</a:t>
                      </a:r>
                    </a:p>
                  </a:txBody>
                  <a:tcPr marL="7369" marR="7369" marT="7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700" b="1" i="0" u="none" strike="noStrike">
                          <a:solidFill>
                            <a:srgbClr val="000000"/>
                          </a:solidFill>
                          <a:effectLst/>
                          <a:latin typeface="Calibri"/>
                        </a:rPr>
                        <a:t>31/07/2015</a:t>
                      </a:r>
                    </a:p>
                  </a:txBody>
                  <a:tcPr marL="7369" marR="7369" marT="7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700" b="1" i="0" u="none" strike="noStrike">
                          <a:solidFill>
                            <a:srgbClr val="000000"/>
                          </a:solidFill>
                          <a:effectLst/>
                          <a:latin typeface="Calibri"/>
                        </a:rPr>
                        <a:t>1608</a:t>
                      </a:r>
                    </a:p>
                  </a:txBody>
                  <a:tcPr marL="7369" marR="7369" marT="7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184222">
                <a:tc gridSpan="3">
                  <a:txBody>
                    <a:bodyPr/>
                    <a:lstStyle/>
                    <a:p>
                      <a:pPr algn="ctr" fontAlgn="ctr"/>
                      <a:r>
                        <a:rPr lang="en-US" sz="700" b="1" i="0" u="sng" strike="noStrike">
                          <a:solidFill>
                            <a:srgbClr val="FFFFFF"/>
                          </a:solidFill>
                          <a:effectLst/>
                          <a:latin typeface="Calibri"/>
                        </a:rPr>
                        <a:t>OVID</a:t>
                      </a:r>
                    </a:p>
                  </a:txBody>
                  <a:tcPr marL="7369" marR="7369" marT="7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GB"/>
                    </a:p>
                  </a:txBody>
                  <a:tcPr/>
                </a:tc>
                <a:tc hMerge="1">
                  <a:txBody>
                    <a:bodyPr/>
                    <a:lstStyle/>
                    <a:p>
                      <a:endParaRPr lang="en-GB"/>
                    </a:p>
                  </a:txBody>
                  <a:tcPr/>
                </a:tc>
              </a:tr>
              <a:tr h="113481">
                <a:tc>
                  <a:txBody>
                    <a:bodyPr/>
                    <a:lstStyle/>
                    <a:p>
                      <a:pPr algn="ctr" fontAlgn="ctr"/>
                      <a:r>
                        <a:rPr lang="en-US" sz="700" b="1" i="0" u="none" strike="noStrike">
                          <a:solidFill>
                            <a:srgbClr val="000000"/>
                          </a:solidFill>
                          <a:effectLst/>
                          <a:latin typeface="Calibri"/>
                        </a:rPr>
                        <a:t>DATABASES</a:t>
                      </a:r>
                    </a:p>
                  </a:txBody>
                  <a:tcPr marL="7369" marR="7369" marT="7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700" b="0" i="0" u="none" strike="noStrike">
                          <a:solidFill>
                            <a:srgbClr val="000000"/>
                          </a:solidFill>
                          <a:effectLst/>
                          <a:latin typeface="Calibri"/>
                        </a:rPr>
                        <a:t>PsycArticles, PsycINFO</a:t>
                      </a:r>
                    </a:p>
                  </a:txBody>
                  <a:tcPr marL="7369" marR="7369" marT="7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221066">
                <a:tc>
                  <a:txBody>
                    <a:bodyPr/>
                    <a:lstStyle/>
                    <a:p>
                      <a:pPr algn="ctr" fontAlgn="ctr"/>
                      <a:r>
                        <a:rPr lang="en-US" sz="700" b="1" i="0" u="none" strike="noStrike">
                          <a:solidFill>
                            <a:srgbClr val="000000"/>
                          </a:solidFill>
                          <a:effectLst/>
                          <a:latin typeface="Calibri"/>
                        </a:rPr>
                        <a:t>LIMIT TO</a:t>
                      </a:r>
                    </a:p>
                  </a:txBody>
                  <a:tcPr marL="7369" marR="7369" marT="7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a:rPr>
                        <a:t>English Language</a:t>
                      </a:r>
                    </a:p>
                  </a:txBody>
                  <a:tcPr marL="7369" marR="7369" marT="7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a:rPr>
                        <a:t>(i.e. published in English)</a:t>
                      </a:r>
                    </a:p>
                  </a:txBody>
                  <a:tcPr marL="7369" marR="7369" marT="7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1599">
                <a:tc>
                  <a:txBody>
                    <a:bodyPr/>
                    <a:lstStyle/>
                    <a:p>
                      <a:pPr algn="ctr" fontAlgn="ctr"/>
                      <a:r>
                        <a:rPr lang="en-US" sz="700" b="1" i="0" u="none" strike="noStrike">
                          <a:solidFill>
                            <a:srgbClr val="000000"/>
                          </a:solidFill>
                          <a:effectLst/>
                          <a:latin typeface="Calibri"/>
                        </a:rPr>
                        <a:t>ABSTRACT</a:t>
                      </a:r>
                    </a:p>
                  </a:txBody>
                  <a:tcPr marL="7369" marR="7369" marT="7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700" b="0" i="0" u="none" strike="noStrike">
                          <a:solidFill>
                            <a:srgbClr val="000000"/>
                          </a:solidFill>
                          <a:effectLst/>
                          <a:latin typeface="Calibri"/>
                        </a:rPr>
                        <a:t>gramma* OR synta* OR lex* OR vocab* OR senten*</a:t>
                      </a:r>
                    </a:p>
                  </a:txBody>
                  <a:tcPr marL="7369" marR="7369" marT="7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113481">
                <a:tc>
                  <a:txBody>
                    <a:bodyPr/>
                    <a:lstStyle/>
                    <a:p>
                      <a:pPr algn="ctr" fontAlgn="ctr"/>
                      <a:r>
                        <a:rPr lang="en-US" sz="700" b="1" i="0" u="none" strike="noStrike">
                          <a:solidFill>
                            <a:srgbClr val="000000"/>
                          </a:solidFill>
                          <a:effectLst/>
                          <a:latin typeface="Calibri"/>
                        </a:rPr>
                        <a:t>"AND" ABSTRACT</a:t>
                      </a:r>
                    </a:p>
                  </a:txBody>
                  <a:tcPr marL="7369" marR="7369" marT="7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700" b="0" i="0" u="none" strike="noStrike">
                          <a:solidFill>
                            <a:srgbClr val="000000"/>
                          </a:solidFill>
                          <a:effectLst/>
                          <a:latin typeface="Calibri"/>
                        </a:rPr>
                        <a:t>writ*</a:t>
                      </a:r>
                    </a:p>
                  </a:txBody>
                  <a:tcPr marL="7369" marR="7369" marT="7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552666">
                <a:tc>
                  <a:txBody>
                    <a:bodyPr/>
                    <a:lstStyle/>
                    <a:p>
                      <a:pPr algn="ctr" fontAlgn="ctr"/>
                      <a:r>
                        <a:rPr lang="en-US" sz="700" b="1" i="0" u="none" strike="noStrike">
                          <a:solidFill>
                            <a:srgbClr val="000000"/>
                          </a:solidFill>
                          <a:effectLst/>
                          <a:latin typeface="Calibri"/>
                        </a:rPr>
                        <a:t>"NOT" ABSTRACT</a:t>
                      </a:r>
                    </a:p>
                  </a:txBody>
                  <a:tcPr marL="7369" marR="7369" marT="7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700" b="0" i="0" u="none" strike="noStrike">
                          <a:solidFill>
                            <a:srgbClr val="000000"/>
                          </a:solidFill>
                          <a:effectLst/>
                          <a:latin typeface="Calibri"/>
                        </a:rPr>
                        <a:t>second lang* OR foreign lang* OR esl OR ell OR efl OR eal OR esol OR tesol OR tefl OR english language learn* OR english as an additional language OR english as a foreign language OR english as a second language</a:t>
                      </a:r>
                    </a:p>
                  </a:txBody>
                  <a:tcPr marL="7369" marR="7369" marT="7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280017">
                <a:tc>
                  <a:txBody>
                    <a:bodyPr/>
                    <a:lstStyle/>
                    <a:p>
                      <a:pPr algn="ctr" fontAlgn="ctr"/>
                      <a:r>
                        <a:rPr lang="en-US" sz="700" b="1" i="0" u="none" strike="noStrike">
                          <a:solidFill>
                            <a:srgbClr val="000000"/>
                          </a:solidFill>
                          <a:effectLst/>
                          <a:latin typeface="Calibri"/>
                        </a:rPr>
                        <a:t>"AND" ABSTRACT</a:t>
                      </a:r>
                    </a:p>
                  </a:txBody>
                  <a:tcPr marL="7369" marR="7369" marT="7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700" b="0" i="0" u="none" strike="noStrike">
                          <a:solidFill>
                            <a:srgbClr val="000000"/>
                          </a:solidFill>
                          <a:effectLst/>
                          <a:latin typeface="Calibri"/>
                        </a:rPr>
                        <a:t>schoo* OR educat* OR studen* OR child* OR developmen* OR acquisition OR adolescen*</a:t>
                      </a:r>
                    </a:p>
                  </a:txBody>
                  <a:tcPr marL="7369" marR="7369" marT="7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113481">
                <a:tc>
                  <a:txBody>
                    <a:bodyPr/>
                    <a:lstStyle/>
                    <a:p>
                      <a:pPr algn="ctr" fontAlgn="ctr"/>
                      <a:r>
                        <a:rPr lang="en-US" sz="700" b="1" i="0" u="none" strike="noStrike">
                          <a:solidFill>
                            <a:srgbClr val="000000"/>
                          </a:solidFill>
                          <a:effectLst/>
                          <a:latin typeface="Calibri"/>
                        </a:rPr>
                        <a:t>LIMIT TO</a:t>
                      </a:r>
                    </a:p>
                  </a:txBody>
                  <a:tcPr marL="7369" marR="7369" marT="7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700" b="0" i="0" u="none" strike="noStrike">
                          <a:solidFill>
                            <a:srgbClr val="000000"/>
                          </a:solidFill>
                          <a:effectLst/>
                          <a:latin typeface="Calibri"/>
                        </a:rPr>
                        <a:t>1945 - 2015</a:t>
                      </a:r>
                    </a:p>
                  </a:txBody>
                  <a:tcPr marL="7369" marR="7369" marT="7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113481">
                <a:tc>
                  <a:txBody>
                    <a:bodyPr/>
                    <a:lstStyle/>
                    <a:p>
                      <a:pPr algn="ctr" fontAlgn="ctr"/>
                      <a:r>
                        <a:rPr lang="en-US" sz="700" b="1" i="0" u="none" strike="noStrike">
                          <a:solidFill>
                            <a:srgbClr val="000000"/>
                          </a:solidFill>
                          <a:effectLst/>
                          <a:latin typeface="Calibri"/>
                        </a:rPr>
                        <a:t>SEARCHED</a:t>
                      </a:r>
                    </a:p>
                  </a:txBody>
                  <a:tcPr marL="7369" marR="7369" marT="7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700" b="1" i="0" u="none" strike="noStrike">
                          <a:solidFill>
                            <a:srgbClr val="000000"/>
                          </a:solidFill>
                          <a:effectLst/>
                          <a:latin typeface="Calibri"/>
                        </a:rPr>
                        <a:t>31/07/2015</a:t>
                      </a:r>
                    </a:p>
                  </a:txBody>
                  <a:tcPr marL="7369" marR="7369" marT="7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700" b="1" i="0" u="none" strike="noStrike" dirty="0">
                          <a:solidFill>
                            <a:srgbClr val="000000"/>
                          </a:solidFill>
                          <a:effectLst/>
                          <a:latin typeface="Calibri"/>
                        </a:rPr>
                        <a:t>3291</a:t>
                      </a:r>
                    </a:p>
                  </a:txBody>
                  <a:tcPr marL="7369" marR="7369" marT="7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bl>
          </a:graphicData>
        </a:graphic>
      </p:graphicFrame>
    </p:spTree>
    <p:extLst>
      <p:ext uri="{BB962C8B-B14F-4D97-AF65-F5344CB8AC3E}">
        <p14:creationId xmlns:p14="http://schemas.microsoft.com/office/powerpoint/2010/main" val="82425161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u="sng" dirty="0" smtClean="0">
                <a:uFill>
                  <a:solidFill>
                    <a:srgbClr val="0000FF"/>
                  </a:solidFill>
                </a:uFill>
                <a:latin typeface="Garamond"/>
                <a:cs typeface="Garamond"/>
              </a:rPr>
              <a:t>Search Terms II</a:t>
            </a:r>
            <a:endParaRPr lang="en-GB" u="sng" dirty="0">
              <a:uFill>
                <a:solidFill>
                  <a:srgbClr val="0000FF"/>
                </a:solidFill>
              </a:uFill>
              <a:latin typeface="Garamond"/>
              <a:cs typeface="Garamond"/>
            </a:endParaRPr>
          </a:p>
        </p:txBody>
      </p:sp>
      <p:graphicFrame>
        <p:nvGraphicFramePr>
          <p:cNvPr id="2" name="Table 1"/>
          <p:cNvGraphicFramePr>
            <a:graphicFrameLocks noGrp="1"/>
          </p:cNvGraphicFramePr>
          <p:nvPr/>
        </p:nvGraphicFramePr>
        <p:xfrm>
          <a:off x="3165460" y="1600202"/>
          <a:ext cx="2813080" cy="4525959"/>
        </p:xfrm>
        <a:graphic>
          <a:graphicData uri="http://schemas.openxmlformats.org/drawingml/2006/table">
            <a:tbl>
              <a:tblPr/>
              <a:tblGrid>
                <a:gridCol w="823501"/>
                <a:gridCol w="823501"/>
                <a:gridCol w="1166078"/>
              </a:tblGrid>
              <a:tr h="164700">
                <a:tc gridSpan="3">
                  <a:txBody>
                    <a:bodyPr/>
                    <a:lstStyle/>
                    <a:p>
                      <a:pPr algn="ctr" fontAlgn="ctr"/>
                      <a:r>
                        <a:rPr lang="en-US" sz="600" b="1" i="0" u="sng" strike="noStrike">
                          <a:solidFill>
                            <a:srgbClr val="FFFFFF"/>
                          </a:solidFill>
                          <a:effectLst/>
                          <a:latin typeface="Calibri"/>
                        </a:rPr>
                        <a:t>WEB OF SCIENCE (CORE COLLECTION)</a:t>
                      </a:r>
                    </a:p>
                  </a:txBody>
                  <a:tcPr marL="6588" marR="6588" marT="6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GB"/>
                    </a:p>
                  </a:txBody>
                  <a:tcPr/>
                </a:tc>
                <a:tc hMerge="1">
                  <a:txBody>
                    <a:bodyPr/>
                    <a:lstStyle/>
                    <a:p>
                      <a:endParaRPr lang="en-GB"/>
                    </a:p>
                  </a:txBody>
                  <a:tcPr/>
                </a:tc>
              </a:tr>
              <a:tr h="474337">
                <a:tc>
                  <a:txBody>
                    <a:bodyPr/>
                    <a:lstStyle/>
                    <a:p>
                      <a:pPr algn="ctr" fontAlgn="ctr"/>
                      <a:r>
                        <a:rPr lang="en-US" sz="600" b="1" i="0" u="none" strike="noStrike">
                          <a:solidFill>
                            <a:srgbClr val="000000"/>
                          </a:solidFill>
                          <a:effectLst/>
                          <a:latin typeface="Calibri"/>
                        </a:rPr>
                        <a:t>DATABASES</a:t>
                      </a:r>
                    </a:p>
                  </a:txBody>
                  <a:tcPr marL="6588" marR="6588" marT="6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600" b="0" i="0" u="none" strike="noStrike">
                          <a:solidFill>
                            <a:srgbClr val="000000"/>
                          </a:solidFill>
                          <a:effectLst/>
                          <a:latin typeface="Calibri"/>
                        </a:rPr>
                        <a:t>Science Citation Index, Social Sciences Citation Index, Arts &amp; Humanities Citation Index, Conference Proceedings Citation Index - Science, Conference Proceedings Citation Index - Social Science &amp; Humanities</a:t>
                      </a:r>
                    </a:p>
                  </a:txBody>
                  <a:tcPr marL="6588" marR="6588" marT="6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296460">
                <a:tc>
                  <a:txBody>
                    <a:bodyPr/>
                    <a:lstStyle/>
                    <a:p>
                      <a:pPr algn="ctr" fontAlgn="ctr"/>
                      <a:r>
                        <a:rPr lang="en-US" sz="600" b="1" i="0" u="none" strike="noStrike">
                          <a:solidFill>
                            <a:srgbClr val="000000"/>
                          </a:solidFill>
                          <a:effectLst/>
                          <a:latin typeface="Calibri"/>
                        </a:rPr>
                        <a:t>TOPIC</a:t>
                      </a:r>
                    </a:p>
                  </a:txBody>
                  <a:tcPr marL="6588" marR="6588" marT="6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600" b="0" i="0" u="none" strike="noStrike">
                          <a:solidFill>
                            <a:srgbClr val="000000"/>
                          </a:solidFill>
                          <a:effectLst/>
                          <a:latin typeface="Calibri"/>
                        </a:rPr>
                        <a:t>gramma* OR synta* OR lex* OR vocab* OR senten*</a:t>
                      </a:r>
                    </a:p>
                  </a:txBody>
                  <a:tcPr marL="6588" marR="6588" marT="6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101455">
                <a:tc>
                  <a:txBody>
                    <a:bodyPr/>
                    <a:lstStyle/>
                    <a:p>
                      <a:pPr algn="ctr" fontAlgn="ctr"/>
                      <a:r>
                        <a:rPr lang="en-US" sz="600" b="1" i="0" u="none" strike="noStrike">
                          <a:solidFill>
                            <a:srgbClr val="000000"/>
                          </a:solidFill>
                          <a:effectLst/>
                          <a:latin typeface="Calibri"/>
                        </a:rPr>
                        <a:t>"AND" TOPIC</a:t>
                      </a:r>
                    </a:p>
                  </a:txBody>
                  <a:tcPr marL="6588" marR="6588" marT="6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600" b="0" i="0" u="none" strike="noStrike">
                          <a:solidFill>
                            <a:srgbClr val="000000"/>
                          </a:solidFill>
                          <a:effectLst/>
                          <a:latin typeface="Calibri"/>
                        </a:rPr>
                        <a:t>writ*</a:t>
                      </a:r>
                    </a:p>
                  </a:txBody>
                  <a:tcPr marL="6588" marR="6588" marT="6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494101">
                <a:tc>
                  <a:txBody>
                    <a:bodyPr/>
                    <a:lstStyle/>
                    <a:p>
                      <a:pPr algn="ctr" fontAlgn="ctr"/>
                      <a:r>
                        <a:rPr lang="en-US" sz="600" b="1" i="0" u="none" strike="noStrike">
                          <a:solidFill>
                            <a:srgbClr val="000000"/>
                          </a:solidFill>
                          <a:effectLst/>
                          <a:latin typeface="Calibri"/>
                        </a:rPr>
                        <a:t>"NOT" TOPIC</a:t>
                      </a:r>
                    </a:p>
                  </a:txBody>
                  <a:tcPr marL="6588" marR="6588" marT="6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600" b="0" i="0" u="none" strike="noStrike">
                          <a:solidFill>
                            <a:srgbClr val="000000"/>
                          </a:solidFill>
                          <a:effectLst/>
                          <a:latin typeface="Calibri"/>
                        </a:rPr>
                        <a:t>second lang* OR foreign lang* OR esl OR ell OR efl OR eal OR esol OR tesol OR tefl OR english language learn* OR english as an additional language OR english as a foreign language OR english as a second language</a:t>
                      </a:r>
                    </a:p>
                  </a:txBody>
                  <a:tcPr marL="6588" marR="6588" marT="6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250344">
                <a:tc>
                  <a:txBody>
                    <a:bodyPr/>
                    <a:lstStyle/>
                    <a:p>
                      <a:pPr algn="ctr" fontAlgn="ctr"/>
                      <a:r>
                        <a:rPr lang="en-US" sz="600" b="1" i="0" u="none" strike="noStrike">
                          <a:solidFill>
                            <a:srgbClr val="000000"/>
                          </a:solidFill>
                          <a:effectLst/>
                          <a:latin typeface="Calibri"/>
                        </a:rPr>
                        <a:t>"AND" TOPIC</a:t>
                      </a:r>
                    </a:p>
                  </a:txBody>
                  <a:tcPr marL="6588" marR="6588" marT="6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600" b="0" i="0" u="none" strike="noStrike">
                          <a:solidFill>
                            <a:srgbClr val="000000"/>
                          </a:solidFill>
                          <a:effectLst/>
                          <a:latin typeface="Calibri"/>
                        </a:rPr>
                        <a:t>schoo* OR educat* OR studen* OR child* OR developmen* OR acquisition OR adolescen*</a:t>
                      </a:r>
                    </a:p>
                  </a:txBody>
                  <a:tcPr marL="6588" marR="6588" marT="6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101455">
                <a:tc>
                  <a:txBody>
                    <a:bodyPr/>
                    <a:lstStyle/>
                    <a:p>
                      <a:pPr algn="ctr" fontAlgn="ctr"/>
                      <a:r>
                        <a:rPr lang="en-US" sz="600" b="1" i="0" u="none" strike="noStrike">
                          <a:solidFill>
                            <a:srgbClr val="000000"/>
                          </a:solidFill>
                          <a:effectLst/>
                          <a:latin typeface="Calibri"/>
                        </a:rPr>
                        <a:t>LIMIT TO</a:t>
                      </a:r>
                    </a:p>
                  </a:txBody>
                  <a:tcPr marL="6588" marR="6588" marT="6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600" b="0" i="0" u="none" strike="noStrike">
                          <a:solidFill>
                            <a:srgbClr val="000000"/>
                          </a:solidFill>
                          <a:effectLst/>
                          <a:latin typeface="Calibri"/>
                        </a:rPr>
                        <a:t>1945 - 2015</a:t>
                      </a:r>
                    </a:p>
                  </a:txBody>
                  <a:tcPr marL="6588" marR="6588" marT="6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197640">
                <a:tc>
                  <a:txBody>
                    <a:bodyPr/>
                    <a:lstStyle/>
                    <a:p>
                      <a:pPr algn="ctr" fontAlgn="ctr"/>
                      <a:r>
                        <a:rPr lang="en-US" sz="600" b="1" i="0" u="none" strike="noStrike">
                          <a:solidFill>
                            <a:srgbClr val="000000"/>
                          </a:solidFill>
                          <a:effectLst/>
                          <a:latin typeface="Calibri"/>
                        </a:rPr>
                        <a:t>REFINE TO</a:t>
                      </a:r>
                    </a:p>
                  </a:txBody>
                  <a:tcPr marL="6588" marR="6588" marT="6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English Language</a:t>
                      </a:r>
                    </a:p>
                  </a:txBody>
                  <a:tcPr marL="6588" marR="6588" marT="6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(i.e. published in English)</a:t>
                      </a:r>
                    </a:p>
                  </a:txBody>
                  <a:tcPr marL="6588" marR="6588" marT="6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190">
                <a:tc>
                  <a:txBody>
                    <a:bodyPr/>
                    <a:lstStyle/>
                    <a:p>
                      <a:pPr algn="ctr" fontAlgn="ctr"/>
                      <a:r>
                        <a:rPr lang="en-US" sz="600" b="1" i="0" u="none" strike="noStrike">
                          <a:solidFill>
                            <a:srgbClr val="000000"/>
                          </a:solidFill>
                          <a:effectLst/>
                          <a:latin typeface="Calibri"/>
                        </a:rPr>
                        <a:t>RESEARCH AREAS</a:t>
                      </a:r>
                    </a:p>
                  </a:txBody>
                  <a:tcPr marL="6588" marR="6588" marT="6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600" b="0" i="0" u="none" strike="noStrike">
                          <a:solidFill>
                            <a:srgbClr val="000000"/>
                          </a:solidFill>
                          <a:effectLst/>
                          <a:latin typeface="Calibri"/>
                        </a:rPr>
                        <a:t>psychology, education educational research, linguistics, communication, behavioral sciences, sociology, social sciences and other topics</a:t>
                      </a:r>
                    </a:p>
                  </a:txBody>
                  <a:tcPr marL="6588" marR="6588" marT="6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101455">
                <a:tc>
                  <a:txBody>
                    <a:bodyPr/>
                    <a:lstStyle/>
                    <a:p>
                      <a:pPr algn="ctr" fontAlgn="ctr"/>
                      <a:r>
                        <a:rPr lang="en-US" sz="600" b="1" i="0" u="none" strike="noStrike">
                          <a:solidFill>
                            <a:srgbClr val="000000"/>
                          </a:solidFill>
                          <a:effectLst/>
                          <a:latin typeface="Calibri"/>
                        </a:rPr>
                        <a:t>SEARCHED</a:t>
                      </a:r>
                    </a:p>
                  </a:txBody>
                  <a:tcPr marL="6588" marR="6588" marT="6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600" b="1" i="0" u="none" strike="noStrike">
                          <a:solidFill>
                            <a:srgbClr val="000000"/>
                          </a:solidFill>
                          <a:effectLst/>
                          <a:latin typeface="Calibri"/>
                        </a:rPr>
                        <a:t>31/07/2015</a:t>
                      </a:r>
                    </a:p>
                  </a:txBody>
                  <a:tcPr marL="6588" marR="6588" marT="6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600" b="1" i="0" u="none" strike="noStrike">
                          <a:solidFill>
                            <a:srgbClr val="000000"/>
                          </a:solidFill>
                          <a:effectLst/>
                          <a:latin typeface="Calibri"/>
                        </a:rPr>
                        <a:t>1555</a:t>
                      </a:r>
                    </a:p>
                  </a:txBody>
                  <a:tcPr marL="6588" marR="6588" marT="6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164700">
                <a:tc gridSpan="3">
                  <a:txBody>
                    <a:bodyPr/>
                    <a:lstStyle/>
                    <a:p>
                      <a:pPr algn="ctr" fontAlgn="ctr"/>
                      <a:r>
                        <a:rPr lang="en-US" sz="600" b="1" i="0" u="sng" strike="noStrike">
                          <a:solidFill>
                            <a:srgbClr val="FFFFFF"/>
                          </a:solidFill>
                          <a:effectLst/>
                          <a:latin typeface="Calibri"/>
                        </a:rPr>
                        <a:t>SCOPUS</a:t>
                      </a:r>
                    </a:p>
                  </a:txBody>
                  <a:tcPr marL="6588" marR="6588" marT="6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GB"/>
                    </a:p>
                  </a:txBody>
                  <a:tcPr/>
                </a:tc>
                <a:tc hMerge="1">
                  <a:txBody>
                    <a:bodyPr/>
                    <a:lstStyle/>
                    <a:p>
                      <a:endParaRPr lang="en-GB"/>
                    </a:p>
                  </a:txBody>
                  <a:tcPr/>
                </a:tc>
              </a:tr>
              <a:tr h="101455">
                <a:tc>
                  <a:txBody>
                    <a:bodyPr/>
                    <a:lstStyle/>
                    <a:p>
                      <a:pPr algn="ctr" fontAlgn="ctr"/>
                      <a:r>
                        <a:rPr lang="en-US" sz="600" b="1" i="0" u="none" strike="noStrike">
                          <a:solidFill>
                            <a:srgbClr val="000000"/>
                          </a:solidFill>
                          <a:effectLst/>
                          <a:latin typeface="Calibri"/>
                        </a:rPr>
                        <a:t>DATABASES</a:t>
                      </a:r>
                    </a:p>
                  </a:txBody>
                  <a:tcPr marL="6588" marR="6588" marT="6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600" b="0" i="0" u="none" strike="noStrike">
                          <a:solidFill>
                            <a:srgbClr val="000000"/>
                          </a:solidFill>
                          <a:effectLst/>
                          <a:latin typeface="Calibri"/>
                        </a:rPr>
                        <a:t>SCOPUS</a:t>
                      </a:r>
                    </a:p>
                  </a:txBody>
                  <a:tcPr marL="6588" marR="6588" marT="6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296460">
                <a:tc>
                  <a:txBody>
                    <a:bodyPr/>
                    <a:lstStyle/>
                    <a:p>
                      <a:pPr algn="ctr" fontAlgn="ctr"/>
                      <a:r>
                        <a:rPr lang="en-US" sz="600" b="1" i="0" u="none" strike="noStrike">
                          <a:solidFill>
                            <a:srgbClr val="000000"/>
                          </a:solidFill>
                          <a:effectLst/>
                          <a:latin typeface="Calibri"/>
                        </a:rPr>
                        <a:t>TITLE-ABS-KEY</a:t>
                      </a:r>
                    </a:p>
                  </a:txBody>
                  <a:tcPr marL="6588" marR="6588" marT="6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600" b="0" i="0" u="none" strike="noStrike">
                          <a:solidFill>
                            <a:srgbClr val="000000"/>
                          </a:solidFill>
                          <a:effectLst/>
                          <a:latin typeface="Calibri"/>
                        </a:rPr>
                        <a:t>gramma* OR synta* OR lex* OR vocab* OR senten*</a:t>
                      </a:r>
                    </a:p>
                  </a:txBody>
                  <a:tcPr marL="6588" marR="6588" marT="6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101455">
                <a:tc>
                  <a:txBody>
                    <a:bodyPr/>
                    <a:lstStyle/>
                    <a:p>
                      <a:pPr algn="ctr" fontAlgn="ctr"/>
                      <a:r>
                        <a:rPr lang="en-US" sz="600" b="1" i="0" u="none" strike="noStrike">
                          <a:solidFill>
                            <a:srgbClr val="000000"/>
                          </a:solidFill>
                          <a:effectLst/>
                          <a:latin typeface="Calibri"/>
                        </a:rPr>
                        <a:t>"AND" TITLE-ABS-KEY</a:t>
                      </a:r>
                    </a:p>
                  </a:txBody>
                  <a:tcPr marL="6588" marR="6588" marT="6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600" b="0" i="0" u="none" strike="noStrike">
                          <a:solidFill>
                            <a:srgbClr val="000000"/>
                          </a:solidFill>
                          <a:effectLst/>
                          <a:latin typeface="Calibri"/>
                        </a:rPr>
                        <a:t>writ*</a:t>
                      </a:r>
                    </a:p>
                  </a:txBody>
                  <a:tcPr marL="6588" marR="6588" marT="6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494101">
                <a:tc>
                  <a:txBody>
                    <a:bodyPr/>
                    <a:lstStyle/>
                    <a:p>
                      <a:pPr algn="ctr" fontAlgn="ctr"/>
                      <a:r>
                        <a:rPr lang="en-US" sz="600" b="1" i="0" u="none" strike="noStrike">
                          <a:solidFill>
                            <a:srgbClr val="000000"/>
                          </a:solidFill>
                          <a:effectLst/>
                          <a:latin typeface="Calibri"/>
                        </a:rPr>
                        <a:t>"AND" TITLE-ABS-KEY</a:t>
                      </a:r>
                    </a:p>
                  </a:txBody>
                  <a:tcPr marL="6588" marR="6588" marT="6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600" b="0" i="0" u="none" strike="noStrike">
                          <a:solidFill>
                            <a:srgbClr val="000000"/>
                          </a:solidFill>
                          <a:effectLst/>
                          <a:latin typeface="Calibri"/>
                        </a:rPr>
                        <a:t>schoo* OR educat* OR studen* OR child* OR developmen* OR acquisition OR adolescen*</a:t>
                      </a:r>
                    </a:p>
                  </a:txBody>
                  <a:tcPr marL="6588" marR="6588" marT="6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494101">
                <a:tc>
                  <a:txBody>
                    <a:bodyPr/>
                    <a:lstStyle/>
                    <a:p>
                      <a:pPr algn="ctr" fontAlgn="ctr"/>
                      <a:r>
                        <a:rPr lang="en-US" sz="600" b="1" i="0" u="none" strike="noStrike">
                          <a:solidFill>
                            <a:srgbClr val="000000"/>
                          </a:solidFill>
                          <a:effectLst/>
                          <a:latin typeface="Calibri"/>
                        </a:rPr>
                        <a:t>"AND NOT" TITLE-ABS-KEY</a:t>
                      </a:r>
                    </a:p>
                  </a:txBody>
                  <a:tcPr marL="6588" marR="6588" marT="6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600" b="0" i="0" u="none" strike="noStrike">
                          <a:solidFill>
                            <a:srgbClr val="000000"/>
                          </a:solidFill>
                          <a:effectLst/>
                          <a:latin typeface="Calibri"/>
                        </a:rPr>
                        <a:t>"second lang*" OR "foreign lang*" OR esl OR ell OR efl OR eal OR esol OR tesol OR tefl OR "english language learn*" OR "english as an additional language" OR "english as a foreign language" OR "english as a second language"</a:t>
                      </a:r>
                    </a:p>
                  </a:txBody>
                  <a:tcPr marL="6588" marR="6588" marT="6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101455">
                <a:tc>
                  <a:txBody>
                    <a:bodyPr/>
                    <a:lstStyle/>
                    <a:p>
                      <a:pPr algn="ctr" fontAlgn="ctr"/>
                      <a:r>
                        <a:rPr lang="en-US" sz="600" b="1" i="0" u="none" strike="noStrike">
                          <a:solidFill>
                            <a:srgbClr val="000000"/>
                          </a:solidFill>
                          <a:effectLst/>
                          <a:latin typeface="Calibri"/>
                        </a:rPr>
                        <a:t>"AND" PUBYEAR AFT</a:t>
                      </a:r>
                    </a:p>
                  </a:txBody>
                  <a:tcPr marL="6588" marR="6588" marT="6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600" b="0" i="0" u="none" strike="noStrike">
                          <a:solidFill>
                            <a:srgbClr val="000000"/>
                          </a:solidFill>
                          <a:effectLst/>
                          <a:latin typeface="Calibri"/>
                        </a:rPr>
                        <a:t>1944</a:t>
                      </a:r>
                    </a:p>
                  </a:txBody>
                  <a:tcPr marL="6588" marR="6588" marT="6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197640">
                <a:tc>
                  <a:txBody>
                    <a:bodyPr/>
                    <a:lstStyle/>
                    <a:p>
                      <a:pPr algn="ctr" fontAlgn="ctr"/>
                      <a:r>
                        <a:rPr lang="en-US" sz="600" b="1" i="0" u="none" strike="noStrike">
                          <a:solidFill>
                            <a:srgbClr val="000000"/>
                          </a:solidFill>
                          <a:effectLst/>
                          <a:latin typeface="Calibri"/>
                        </a:rPr>
                        <a:t>LIMIT TO</a:t>
                      </a:r>
                    </a:p>
                  </a:txBody>
                  <a:tcPr marL="6588" marR="6588" marT="6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600" b="0" i="0" u="none" strike="noStrike">
                          <a:solidFill>
                            <a:srgbClr val="000000"/>
                          </a:solidFill>
                          <a:effectLst/>
                          <a:latin typeface="Calibri"/>
                        </a:rPr>
                        <a:t>english, social sciences, psychology, humanities, article, review, book chapter, book, journals, books, book series</a:t>
                      </a:r>
                    </a:p>
                  </a:txBody>
                  <a:tcPr marL="6588" marR="6588" marT="6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101455">
                <a:tc>
                  <a:txBody>
                    <a:bodyPr/>
                    <a:lstStyle/>
                    <a:p>
                      <a:pPr algn="ctr" fontAlgn="ctr"/>
                      <a:r>
                        <a:rPr lang="en-US" sz="600" b="1" i="0" u="none" strike="noStrike">
                          <a:solidFill>
                            <a:srgbClr val="000000"/>
                          </a:solidFill>
                          <a:effectLst/>
                          <a:latin typeface="Calibri"/>
                        </a:rPr>
                        <a:t>SEARCHED</a:t>
                      </a:r>
                    </a:p>
                  </a:txBody>
                  <a:tcPr marL="6588" marR="6588" marT="6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600" b="1" i="0" u="none" strike="noStrike">
                          <a:solidFill>
                            <a:srgbClr val="000000"/>
                          </a:solidFill>
                          <a:effectLst/>
                          <a:latin typeface="Calibri"/>
                        </a:rPr>
                        <a:t>31/07/2015</a:t>
                      </a:r>
                    </a:p>
                  </a:txBody>
                  <a:tcPr marL="6588" marR="6588" marT="6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600" b="1" i="0" u="none" strike="noStrike" dirty="0">
                          <a:solidFill>
                            <a:srgbClr val="000000"/>
                          </a:solidFill>
                          <a:effectLst/>
                          <a:latin typeface="Calibri"/>
                        </a:rPr>
                        <a:t>2847</a:t>
                      </a:r>
                    </a:p>
                  </a:txBody>
                  <a:tcPr marL="6588" marR="6588" marT="6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bl>
          </a:graphicData>
        </a:graphic>
      </p:graphicFrame>
    </p:spTree>
    <p:extLst>
      <p:ext uri="{BB962C8B-B14F-4D97-AF65-F5344CB8AC3E}">
        <p14:creationId xmlns:p14="http://schemas.microsoft.com/office/powerpoint/2010/main" val="57046214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509914" y="1600198"/>
          <a:ext cx="4124171" cy="4525967"/>
        </p:xfrm>
        <a:graphic>
          <a:graphicData uri="http://schemas.openxmlformats.org/drawingml/2006/table">
            <a:tbl>
              <a:tblPr/>
              <a:tblGrid>
                <a:gridCol w="1207310"/>
                <a:gridCol w="1207310"/>
                <a:gridCol w="1709551"/>
              </a:tblGrid>
              <a:tr h="148741">
                <a:tc gridSpan="3">
                  <a:txBody>
                    <a:bodyPr/>
                    <a:lstStyle/>
                    <a:p>
                      <a:pPr algn="ctr" fontAlgn="ctr"/>
                      <a:r>
                        <a:rPr lang="en-US" sz="900" b="1" i="0" u="sng" strike="noStrike">
                          <a:solidFill>
                            <a:srgbClr val="FFFFFF"/>
                          </a:solidFill>
                          <a:effectLst/>
                          <a:latin typeface="Calibri"/>
                        </a:rPr>
                        <a:t>PROQUEST DIALOGUE</a:t>
                      </a:r>
                    </a:p>
                  </a:txBody>
                  <a:tcPr marL="9658" marR="9658" marT="9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GB"/>
                    </a:p>
                  </a:txBody>
                  <a:tcPr/>
                </a:tc>
                <a:tc hMerge="1">
                  <a:txBody>
                    <a:bodyPr/>
                    <a:lstStyle/>
                    <a:p>
                      <a:endParaRPr lang="en-GB"/>
                    </a:p>
                  </a:txBody>
                  <a:tcPr/>
                </a:tc>
              </a:tr>
              <a:tr h="148741">
                <a:tc>
                  <a:txBody>
                    <a:bodyPr/>
                    <a:lstStyle/>
                    <a:p>
                      <a:pPr algn="ctr" fontAlgn="ctr"/>
                      <a:r>
                        <a:rPr lang="en-US" sz="900" b="1" i="0" u="none" strike="noStrike">
                          <a:solidFill>
                            <a:srgbClr val="000000"/>
                          </a:solidFill>
                          <a:effectLst/>
                          <a:latin typeface="Calibri"/>
                        </a:rPr>
                        <a:t>DATABASES</a:t>
                      </a:r>
                    </a:p>
                  </a:txBody>
                  <a:tcPr marL="9658" marR="9658" marT="9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900" b="0" i="0" u="none" strike="noStrike">
                          <a:solidFill>
                            <a:srgbClr val="000000"/>
                          </a:solidFill>
                          <a:effectLst/>
                          <a:latin typeface="Calibri"/>
                        </a:rPr>
                        <a:t>Australian Education Index</a:t>
                      </a:r>
                    </a:p>
                  </a:txBody>
                  <a:tcPr marL="9658" marR="9658" marT="9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434632">
                <a:tc>
                  <a:txBody>
                    <a:bodyPr/>
                    <a:lstStyle/>
                    <a:p>
                      <a:pPr algn="ctr" fontAlgn="ctr"/>
                      <a:r>
                        <a:rPr lang="en-US" sz="900" b="1" i="0" u="none" strike="noStrike">
                          <a:solidFill>
                            <a:srgbClr val="000000"/>
                          </a:solidFill>
                          <a:effectLst/>
                          <a:latin typeface="Calibri"/>
                        </a:rPr>
                        <a:t>ABSTRACT</a:t>
                      </a:r>
                    </a:p>
                  </a:txBody>
                  <a:tcPr marL="9658" marR="9658" marT="9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900" b="0" i="0" u="none" strike="noStrike">
                          <a:solidFill>
                            <a:srgbClr val="000000"/>
                          </a:solidFill>
                          <a:effectLst/>
                          <a:latin typeface="Calibri"/>
                        </a:rPr>
                        <a:t>gramma* OR synta* OR lex* OR vocab* OR senten*</a:t>
                      </a:r>
                    </a:p>
                  </a:txBody>
                  <a:tcPr marL="9658" marR="9658" marT="9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148741">
                <a:tc>
                  <a:txBody>
                    <a:bodyPr/>
                    <a:lstStyle/>
                    <a:p>
                      <a:pPr algn="ctr" fontAlgn="ctr"/>
                      <a:r>
                        <a:rPr lang="en-US" sz="900" b="1" i="0" u="none" strike="noStrike">
                          <a:solidFill>
                            <a:srgbClr val="000000"/>
                          </a:solidFill>
                          <a:effectLst/>
                          <a:latin typeface="Calibri"/>
                        </a:rPr>
                        <a:t>"AND" ABSTRACT</a:t>
                      </a:r>
                    </a:p>
                  </a:txBody>
                  <a:tcPr marL="9658" marR="9658" marT="9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900" b="0" i="0" u="none" strike="noStrike">
                          <a:solidFill>
                            <a:srgbClr val="000000"/>
                          </a:solidFill>
                          <a:effectLst/>
                          <a:latin typeface="Calibri"/>
                        </a:rPr>
                        <a:t>writ*</a:t>
                      </a:r>
                    </a:p>
                  </a:txBody>
                  <a:tcPr marL="9658" marR="9658" marT="9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724386">
                <a:tc>
                  <a:txBody>
                    <a:bodyPr/>
                    <a:lstStyle/>
                    <a:p>
                      <a:pPr algn="ctr" fontAlgn="ctr"/>
                      <a:r>
                        <a:rPr lang="en-US" sz="900" b="1" i="0" u="none" strike="noStrike">
                          <a:solidFill>
                            <a:srgbClr val="000000"/>
                          </a:solidFill>
                          <a:effectLst/>
                          <a:latin typeface="Calibri"/>
                        </a:rPr>
                        <a:t>"NOT" ABSTRACT</a:t>
                      </a:r>
                    </a:p>
                  </a:txBody>
                  <a:tcPr marL="9658" marR="9658" marT="9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900" b="0" i="0" u="none" strike="noStrike">
                          <a:solidFill>
                            <a:srgbClr val="000000"/>
                          </a:solidFill>
                          <a:effectLst/>
                          <a:latin typeface="Calibri"/>
                        </a:rPr>
                        <a:t>second lang* OR foreign lang* OR esl OR ell OR efl OR eal OR esol OR tesol OR tefl OR english language learn* OR english as an additional language OR english as a foreign language OR english as a second language</a:t>
                      </a:r>
                    </a:p>
                  </a:txBody>
                  <a:tcPr marL="9658" marR="9658" marT="9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724386">
                <a:tc>
                  <a:txBody>
                    <a:bodyPr/>
                    <a:lstStyle/>
                    <a:p>
                      <a:pPr algn="ctr" fontAlgn="ctr"/>
                      <a:r>
                        <a:rPr lang="en-US" sz="900" b="1" i="0" u="none" strike="noStrike">
                          <a:solidFill>
                            <a:srgbClr val="000000"/>
                          </a:solidFill>
                          <a:effectLst/>
                          <a:latin typeface="Calibri"/>
                        </a:rPr>
                        <a:t>"AND" ABSTRACT</a:t>
                      </a:r>
                    </a:p>
                  </a:txBody>
                  <a:tcPr marL="9658" marR="9658" marT="9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900" b="0" i="0" u="none" strike="noStrike">
                          <a:solidFill>
                            <a:srgbClr val="000000"/>
                          </a:solidFill>
                          <a:effectLst/>
                          <a:latin typeface="Calibri"/>
                        </a:rPr>
                        <a:t>schoo* OR educat* OR studen* OR child* OR developmen* OR acquisition OR adolescen*</a:t>
                      </a:r>
                    </a:p>
                  </a:txBody>
                  <a:tcPr marL="9658" marR="9658" marT="9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148741">
                <a:tc>
                  <a:txBody>
                    <a:bodyPr/>
                    <a:lstStyle/>
                    <a:p>
                      <a:pPr algn="ctr" fontAlgn="ctr"/>
                      <a:r>
                        <a:rPr lang="en-US" sz="900" b="1" i="0" u="none" strike="noStrike">
                          <a:solidFill>
                            <a:srgbClr val="000000"/>
                          </a:solidFill>
                          <a:effectLst/>
                          <a:latin typeface="Calibri"/>
                        </a:rPr>
                        <a:t>SEARCHED</a:t>
                      </a:r>
                    </a:p>
                  </a:txBody>
                  <a:tcPr marL="9658" marR="9658" marT="9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900" b="1" i="0" u="none" strike="noStrike">
                          <a:solidFill>
                            <a:srgbClr val="000000"/>
                          </a:solidFill>
                          <a:effectLst/>
                          <a:latin typeface="Calibri"/>
                        </a:rPr>
                        <a:t>31/07/2015</a:t>
                      </a:r>
                    </a:p>
                  </a:txBody>
                  <a:tcPr marL="9658" marR="9658" marT="9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900" b="1" i="0" u="none" strike="noStrike">
                          <a:solidFill>
                            <a:srgbClr val="000000"/>
                          </a:solidFill>
                          <a:effectLst/>
                          <a:latin typeface="Calibri"/>
                        </a:rPr>
                        <a:t>419</a:t>
                      </a:r>
                    </a:p>
                  </a:txBody>
                  <a:tcPr marL="9658" marR="9658" marT="9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148741">
                <a:tc gridSpan="3">
                  <a:txBody>
                    <a:bodyPr/>
                    <a:lstStyle/>
                    <a:p>
                      <a:pPr algn="ctr" fontAlgn="ctr"/>
                      <a:r>
                        <a:rPr lang="en-US" sz="900" b="1" i="0" u="sng" strike="noStrike">
                          <a:solidFill>
                            <a:srgbClr val="FFFFFF"/>
                          </a:solidFill>
                          <a:effectLst/>
                          <a:latin typeface="Calibri"/>
                        </a:rPr>
                        <a:t>JSTOR</a:t>
                      </a:r>
                    </a:p>
                  </a:txBody>
                  <a:tcPr marL="9658" marR="9658" marT="9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GB"/>
                    </a:p>
                  </a:txBody>
                  <a:tcPr/>
                </a:tc>
                <a:tc hMerge="1">
                  <a:txBody>
                    <a:bodyPr/>
                    <a:lstStyle/>
                    <a:p>
                      <a:endParaRPr lang="en-GB"/>
                    </a:p>
                  </a:txBody>
                  <a:tcPr/>
                </a:tc>
              </a:tr>
              <a:tr h="148741">
                <a:tc>
                  <a:txBody>
                    <a:bodyPr/>
                    <a:lstStyle/>
                    <a:p>
                      <a:pPr algn="ctr" fontAlgn="ctr"/>
                      <a:r>
                        <a:rPr lang="en-US" sz="900" b="1" i="0" u="none" strike="noStrike">
                          <a:solidFill>
                            <a:srgbClr val="000000"/>
                          </a:solidFill>
                          <a:effectLst/>
                          <a:latin typeface="Calibri"/>
                        </a:rPr>
                        <a:t>DATABASES</a:t>
                      </a:r>
                    </a:p>
                  </a:txBody>
                  <a:tcPr marL="9658" marR="9658" marT="9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900" b="0" i="0" u="none" strike="noStrike">
                          <a:solidFill>
                            <a:srgbClr val="000000"/>
                          </a:solidFill>
                          <a:effectLst/>
                          <a:latin typeface="Calibri"/>
                        </a:rPr>
                        <a:t>JSTOR</a:t>
                      </a:r>
                    </a:p>
                  </a:txBody>
                  <a:tcPr marL="9658" marR="9658" marT="9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434632">
                <a:tc>
                  <a:txBody>
                    <a:bodyPr/>
                    <a:lstStyle/>
                    <a:p>
                      <a:pPr algn="ctr" fontAlgn="ctr"/>
                      <a:r>
                        <a:rPr lang="en-US" sz="900" b="1" i="0" u="none" strike="noStrike">
                          <a:solidFill>
                            <a:srgbClr val="000000"/>
                          </a:solidFill>
                          <a:effectLst/>
                          <a:latin typeface="Calibri"/>
                        </a:rPr>
                        <a:t>ABSTRACT</a:t>
                      </a:r>
                    </a:p>
                  </a:txBody>
                  <a:tcPr marL="9658" marR="9658" marT="9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900" b="0" i="0" u="none" strike="noStrike">
                          <a:solidFill>
                            <a:srgbClr val="000000"/>
                          </a:solidFill>
                          <a:effectLst/>
                          <a:latin typeface="Calibri"/>
                        </a:rPr>
                        <a:t>gramma* OR synta* OR lex* OR vocab* OR senten*</a:t>
                      </a:r>
                    </a:p>
                  </a:txBody>
                  <a:tcPr marL="9658" marR="9658" marT="9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148741">
                <a:tc>
                  <a:txBody>
                    <a:bodyPr/>
                    <a:lstStyle/>
                    <a:p>
                      <a:pPr algn="ctr" fontAlgn="ctr"/>
                      <a:r>
                        <a:rPr lang="en-US" sz="900" b="1" i="0" u="none" strike="noStrike">
                          <a:solidFill>
                            <a:srgbClr val="000000"/>
                          </a:solidFill>
                          <a:effectLst/>
                          <a:latin typeface="Calibri"/>
                        </a:rPr>
                        <a:t>"AND" ABSTRACT</a:t>
                      </a:r>
                    </a:p>
                  </a:txBody>
                  <a:tcPr marL="9658" marR="9658" marT="9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900" b="0" i="0" u="none" strike="noStrike">
                          <a:solidFill>
                            <a:srgbClr val="000000"/>
                          </a:solidFill>
                          <a:effectLst/>
                          <a:latin typeface="Calibri"/>
                        </a:rPr>
                        <a:t>writ*</a:t>
                      </a:r>
                    </a:p>
                  </a:txBody>
                  <a:tcPr marL="9658" marR="9658" marT="9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289754">
                <a:tc>
                  <a:txBody>
                    <a:bodyPr/>
                    <a:lstStyle/>
                    <a:p>
                      <a:pPr algn="ctr" fontAlgn="ctr"/>
                      <a:r>
                        <a:rPr lang="en-US" sz="900" b="1" i="0" u="none" strike="noStrike">
                          <a:solidFill>
                            <a:srgbClr val="000000"/>
                          </a:solidFill>
                          <a:effectLst/>
                          <a:latin typeface="Calibri"/>
                        </a:rPr>
                        <a:t>"AND" ABSTRACT</a:t>
                      </a:r>
                    </a:p>
                  </a:txBody>
                  <a:tcPr marL="9658" marR="9658" marT="9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900" b="0" i="0" u="none" strike="noStrike">
                          <a:solidFill>
                            <a:srgbClr val="000000"/>
                          </a:solidFill>
                          <a:effectLst/>
                          <a:latin typeface="Calibri"/>
                        </a:rPr>
                        <a:t>schoo* OR educat* OR studen* OR child* OR developmen* OR acquisition OR adolescen*</a:t>
                      </a:r>
                    </a:p>
                  </a:txBody>
                  <a:tcPr marL="9658" marR="9658" marT="9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289754">
                <a:tc>
                  <a:txBody>
                    <a:bodyPr/>
                    <a:lstStyle/>
                    <a:p>
                      <a:pPr algn="ctr" fontAlgn="ctr"/>
                      <a:r>
                        <a:rPr lang="en-US" sz="900" b="1" i="0" u="none" strike="noStrike">
                          <a:solidFill>
                            <a:srgbClr val="000000"/>
                          </a:solidFill>
                          <a:effectLst/>
                          <a:latin typeface="Calibri"/>
                        </a:rPr>
                        <a:t>NARROW BY</a:t>
                      </a:r>
                    </a:p>
                  </a:txBody>
                  <a:tcPr marL="9658" marR="9658" marT="9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English Language</a:t>
                      </a:r>
                    </a:p>
                  </a:txBody>
                  <a:tcPr marL="9658" marR="9658" marT="9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(i.e. published in English)</a:t>
                      </a:r>
                    </a:p>
                  </a:txBody>
                  <a:tcPr marL="9658" marR="9658" marT="9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9754">
                <a:tc>
                  <a:txBody>
                    <a:bodyPr/>
                    <a:lstStyle/>
                    <a:p>
                      <a:pPr algn="ctr" fontAlgn="ctr"/>
                      <a:r>
                        <a:rPr lang="en-US" sz="900" b="1" i="0" u="none" strike="noStrike">
                          <a:solidFill>
                            <a:srgbClr val="000000"/>
                          </a:solidFill>
                          <a:effectLst/>
                          <a:latin typeface="Calibri"/>
                        </a:rPr>
                        <a:t>NARROW BY</a:t>
                      </a:r>
                    </a:p>
                  </a:txBody>
                  <a:tcPr marL="9658" marR="9658" marT="9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900" b="0" i="0" u="none" strike="noStrike">
                          <a:solidFill>
                            <a:srgbClr val="000000"/>
                          </a:solidFill>
                          <a:effectLst/>
                          <a:latin typeface="Calibri"/>
                        </a:rPr>
                        <a:t>articles, books, pamphlets, reviews</a:t>
                      </a:r>
                    </a:p>
                  </a:txBody>
                  <a:tcPr marL="9658" marR="9658" marT="9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148741">
                <a:tc>
                  <a:txBody>
                    <a:bodyPr/>
                    <a:lstStyle/>
                    <a:p>
                      <a:pPr algn="ctr" fontAlgn="ctr"/>
                      <a:r>
                        <a:rPr lang="en-US" sz="900" b="1" i="0" u="none" strike="noStrike">
                          <a:solidFill>
                            <a:srgbClr val="000000"/>
                          </a:solidFill>
                          <a:effectLst/>
                          <a:latin typeface="Calibri"/>
                        </a:rPr>
                        <a:t>NARROW BY</a:t>
                      </a:r>
                    </a:p>
                  </a:txBody>
                  <a:tcPr marL="9658" marR="9658" marT="9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900" b="0" i="0" u="none" strike="noStrike">
                          <a:solidFill>
                            <a:srgbClr val="000000"/>
                          </a:solidFill>
                          <a:effectLst/>
                          <a:latin typeface="Calibri"/>
                        </a:rPr>
                        <a:t>1945 - 2015</a:t>
                      </a:r>
                    </a:p>
                  </a:txBody>
                  <a:tcPr marL="9658" marR="9658" marT="9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148741">
                <a:tc>
                  <a:txBody>
                    <a:bodyPr/>
                    <a:lstStyle/>
                    <a:p>
                      <a:pPr algn="ctr" fontAlgn="ctr"/>
                      <a:r>
                        <a:rPr lang="en-US" sz="900" b="1" i="0" u="none" strike="noStrike">
                          <a:solidFill>
                            <a:srgbClr val="000000"/>
                          </a:solidFill>
                          <a:effectLst/>
                          <a:latin typeface="Calibri"/>
                        </a:rPr>
                        <a:t>SEARCHED</a:t>
                      </a:r>
                    </a:p>
                  </a:txBody>
                  <a:tcPr marL="9658" marR="9658" marT="9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900" b="1" i="0" u="none" strike="noStrike">
                          <a:solidFill>
                            <a:srgbClr val="000000"/>
                          </a:solidFill>
                          <a:effectLst/>
                          <a:latin typeface="Calibri"/>
                        </a:rPr>
                        <a:t>31/07/2015</a:t>
                      </a:r>
                    </a:p>
                  </a:txBody>
                  <a:tcPr marL="9658" marR="9658" marT="9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900" b="1" i="0" u="none" strike="noStrike" dirty="0">
                          <a:solidFill>
                            <a:srgbClr val="000000"/>
                          </a:solidFill>
                          <a:effectLst/>
                          <a:latin typeface="Calibri"/>
                        </a:rPr>
                        <a:t>699</a:t>
                      </a:r>
                    </a:p>
                  </a:txBody>
                  <a:tcPr marL="9658" marR="9658" marT="9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bl>
          </a:graphicData>
        </a:graphic>
      </p:graphicFrame>
      <p:sp>
        <p:nvSpPr>
          <p:cNvPr id="5" name="Title 1"/>
          <p:cNvSpPr>
            <a:spLocks noGrp="1"/>
          </p:cNvSpPr>
          <p:nvPr>
            <p:ph type="title"/>
          </p:nvPr>
        </p:nvSpPr>
        <p:spPr/>
        <p:txBody>
          <a:bodyPr/>
          <a:lstStyle/>
          <a:p>
            <a:r>
              <a:rPr lang="en-GB" u="sng" dirty="0" smtClean="0">
                <a:uFill>
                  <a:solidFill>
                    <a:srgbClr val="0000FF"/>
                  </a:solidFill>
                </a:uFill>
                <a:latin typeface="Garamond"/>
                <a:cs typeface="Garamond"/>
              </a:rPr>
              <a:t>Search Terms III</a:t>
            </a:r>
            <a:endParaRPr lang="en-GB" u="sng" dirty="0">
              <a:uFill>
                <a:solidFill>
                  <a:srgbClr val="0000FF"/>
                </a:solidFill>
              </a:uFill>
              <a:latin typeface="Garamond"/>
              <a:cs typeface="Garamond"/>
            </a:endParaRPr>
          </a:p>
        </p:txBody>
      </p:sp>
    </p:spTree>
    <p:extLst>
      <p:ext uri="{BB962C8B-B14F-4D97-AF65-F5344CB8AC3E}">
        <p14:creationId xmlns:p14="http://schemas.microsoft.com/office/powerpoint/2010/main" val="154757493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59828" y="3109641"/>
            <a:ext cx="184666" cy="369332"/>
          </a:xfrm>
          <a:prstGeom prst="rect">
            <a:avLst/>
          </a:prstGeom>
          <a:noFill/>
        </p:spPr>
        <p:txBody>
          <a:bodyPr wrap="none" rtlCol="0">
            <a:spAutoFit/>
          </a:bodyPr>
          <a:lstStyle/>
          <a:p>
            <a:endParaRPr lang="en-US" dirty="0"/>
          </a:p>
        </p:txBody>
      </p:sp>
      <p:pic>
        <p:nvPicPr>
          <p:cNvPr id="2" name="Picture 1" descr="calvin_and_hobbes_academia.jpg"/>
          <p:cNvPicPr>
            <a:picLocks noChangeAspect="1"/>
          </p:cNvPicPr>
          <p:nvPr/>
        </p:nvPicPr>
        <p:blipFill rotWithShape="1">
          <a:blip r:embed="rId2">
            <a:extLst>
              <a:ext uri="{28A0092B-C50C-407E-A947-70E740481C1C}">
                <a14:useLocalDpi xmlns:a14="http://schemas.microsoft.com/office/drawing/2010/main" val="0"/>
              </a:ext>
            </a:extLst>
          </a:blip>
          <a:srcRect r="49715"/>
          <a:stretch/>
        </p:blipFill>
        <p:spPr>
          <a:xfrm>
            <a:off x="1989105" y="-129"/>
            <a:ext cx="5429868" cy="6883638"/>
          </a:xfrm>
          <a:prstGeom prst="rect">
            <a:avLst/>
          </a:prstGeom>
        </p:spPr>
      </p:pic>
    </p:spTree>
    <p:extLst>
      <p:ext uri="{BB962C8B-B14F-4D97-AF65-F5344CB8AC3E}">
        <p14:creationId xmlns:p14="http://schemas.microsoft.com/office/powerpoint/2010/main" val="63054071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uFill>
                  <a:solidFill>
                    <a:srgbClr val="0000FF"/>
                  </a:solidFill>
                </a:uFill>
                <a:latin typeface="Garamond"/>
                <a:cs typeface="Garamond"/>
              </a:rPr>
              <a:t>Review Purpose</a:t>
            </a:r>
            <a:endParaRPr lang="en-US" dirty="0">
              <a:uFill>
                <a:solidFill>
                  <a:srgbClr val="0000FF"/>
                </a:solidFill>
              </a:uFill>
            </a:endParaRPr>
          </a:p>
        </p:txBody>
      </p:sp>
      <p:sp>
        <p:nvSpPr>
          <p:cNvPr id="3" name="Content Placeholder 2"/>
          <p:cNvSpPr>
            <a:spLocks noGrp="1"/>
          </p:cNvSpPr>
          <p:nvPr>
            <p:ph idx="1"/>
          </p:nvPr>
        </p:nvSpPr>
        <p:spPr/>
        <p:txBody>
          <a:bodyPr>
            <a:normAutofit/>
          </a:bodyPr>
          <a:lstStyle/>
          <a:p>
            <a:pPr>
              <a:buFont typeface="Wingdings" charset="2"/>
              <a:buChar char="§"/>
            </a:pPr>
            <a:endParaRPr lang="en-US" sz="2500" dirty="0" smtClean="0">
              <a:latin typeface="Garamond"/>
              <a:cs typeface="Garamond"/>
            </a:endParaRPr>
          </a:p>
          <a:p>
            <a:pPr>
              <a:buFont typeface="Wingdings" charset="2"/>
              <a:buChar char="§"/>
            </a:pPr>
            <a:r>
              <a:rPr lang="en-US" sz="2500" dirty="0" smtClean="0">
                <a:latin typeface="Garamond"/>
                <a:cs typeface="Garamond"/>
              </a:rPr>
              <a:t> Systematic overview of current state of “knowledge”</a:t>
            </a:r>
          </a:p>
          <a:p>
            <a:pPr>
              <a:buFont typeface="Wingdings" charset="2"/>
              <a:buChar char="§"/>
            </a:pPr>
            <a:endParaRPr lang="en-US" sz="2500" dirty="0" smtClean="0">
              <a:latin typeface="Garamond"/>
              <a:cs typeface="Garamond"/>
            </a:endParaRPr>
          </a:p>
          <a:p>
            <a:pPr>
              <a:buFont typeface="Wingdings" charset="2"/>
              <a:buChar char="§"/>
            </a:pPr>
            <a:r>
              <a:rPr lang="en-US" sz="2500" dirty="0" smtClean="0">
                <a:latin typeface="Garamond"/>
                <a:cs typeface="Garamond"/>
              </a:rPr>
              <a:t> Identify specific grammatical features to include within final analysis</a:t>
            </a:r>
            <a:endParaRPr lang="en-US" sz="2500" dirty="0">
              <a:latin typeface="Garamond"/>
              <a:cs typeface="Garamond"/>
            </a:endParaRPr>
          </a:p>
        </p:txBody>
      </p:sp>
    </p:spTree>
    <p:extLst>
      <p:ext uri="{BB962C8B-B14F-4D97-AF65-F5344CB8AC3E}">
        <p14:creationId xmlns:p14="http://schemas.microsoft.com/office/powerpoint/2010/main" val="27099968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uFill>
                  <a:solidFill>
                    <a:srgbClr val="0000FF"/>
                  </a:solidFill>
                </a:uFill>
                <a:latin typeface="Garamond"/>
                <a:cs typeface="Garamond"/>
              </a:rPr>
              <a:t>Review Question</a:t>
            </a:r>
            <a:endParaRPr lang="en-US" dirty="0">
              <a:uFill>
                <a:solidFill>
                  <a:srgbClr val="0000FF"/>
                </a:solidFill>
              </a:uFill>
            </a:endParaRPr>
          </a:p>
        </p:txBody>
      </p:sp>
      <p:sp>
        <p:nvSpPr>
          <p:cNvPr id="3" name="Content Placeholder 2"/>
          <p:cNvSpPr>
            <a:spLocks noGrp="1"/>
          </p:cNvSpPr>
          <p:nvPr>
            <p:ph idx="1"/>
          </p:nvPr>
        </p:nvSpPr>
        <p:spPr>
          <a:xfrm>
            <a:off x="836753" y="2494861"/>
            <a:ext cx="7586454" cy="2117293"/>
          </a:xfrm>
        </p:spPr>
        <p:txBody>
          <a:bodyPr>
            <a:normAutofit/>
          </a:bodyPr>
          <a:lstStyle/>
          <a:p>
            <a:pPr marL="0" indent="0" algn="ctr">
              <a:buNone/>
            </a:pPr>
            <a:r>
              <a:rPr lang="en-GB" sz="3000" dirty="0" smtClean="0">
                <a:latin typeface="Garamond"/>
                <a:cs typeface="Garamond"/>
              </a:rPr>
              <a:t>What grammatical features are associated with student writing development in English between the ages of 5 and 18?</a:t>
            </a:r>
            <a:endParaRPr lang="en-GB" sz="3000" dirty="0">
              <a:latin typeface="Garamond"/>
              <a:cs typeface="Garamond"/>
            </a:endParaRPr>
          </a:p>
        </p:txBody>
      </p:sp>
    </p:spTree>
    <p:extLst>
      <p:ext uri="{BB962C8B-B14F-4D97-AF65-F5344CB8AC3E}">
        <p14:creationId xmlns:p14="http://schemas.microsoft.com/office/powerpoint/2010/main" val="23998838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uFill>
                  <a:solidFill>
                    <a:srgbClr val="0000FF"/>
                  </a:solidFill>
                </a:uFill>
                <a:latin typeface="Garamond"/>
                <a:cs typeface="Garamond"/>
              </a:rPr>
              <a:t>Definitions</a:t>
            </a:r>
            <a:endParaRPr lang="en-GB" u="sng" dirty="0">
              <a:uFill>
                <a:solidFill>
                  <a:srgbClr val="0000FF"/>
                </a:solidFill>
              </a:uFill>
              <a:latin typeface="Garamond"/>
              <a:cs typeface="Garamond"/>
            </a:endParaRPr>
          </a:p>
        </p:txBody>
      </p:sp>
      <p:sp>
        <p:nvSpPr>
          <p:cNvPr id="3" name="Content Placeholder 2"/>
          <p:cNvSpPr>
            <a:spLocks noGrp="1"/>
          </p:cNvSpPr>
          <p:nvPr>
            <p:ph idx="1"/>
          </p:nvPr>
        </p:nvSpPr>
        <p:spPr/>
        <p:txBody>
          <a:bodyPr>
            <a:normAutofit/>
          </a:bodyPr>
          <a:lstStyle/>
          <a:p>
            <a:pPr algn="just">
              <a:lnSpc>
                <a:spcPct val="120000"/>
              </a:lnSpc>
              <a:buFont typeface="Wingdings" charset="2"/>
              <a:buChar char="§"/>
            </a:pPr>
            <a:r>
              <a:rPr lang="en-GB" sz="2500" b="1" dirty="0" smtClean="0">
                <a:latin typeface="Garamond"/>
                <a:cs typeface="Garamond"/>
              </a:rPr>
              <a:t>“Student Writing”</a:t>
            </a:r>
            <a:r>
              <a:rPr lang="en-GB" sz="2500" dirty="0" smtClean="0">
                <a:latin typeface="Garamond"/>
                <a:cs typeface="Garamond"/>
              </a:rPr>
              <a:t> </a:t>
            </a:r>
            <a:r>
              <a:rPr lang="en-GB" sz="2500" dirty="0">
                <a:latin typeface="Garamond"/>
                <a:cs typeface="Garamond"/>
              </a:rPr>
              <a:t>= any piece of </a:t>
            </a:r>
            <a:r>
              <a:rPr lang="en-GB" sz="2500" dirty="0" smtClean="0">
                <a:latin typeface="Garamond"/>
                <a:cs typeface="Garamond"/>
              </a:rPr>
              <a:t>extended, free-form written discourse produced by a student aged 5 -18</a:t>
            </a:r>
          </a:p>
          <a:p>
            <a:pPr algn="just">
              <a:lnSpc>
                <a:spcPct val="120000"/>
              </a:lnSpc>
              <a:buFont typeface="Wingdings" charset="2"/>
              <a:buChar char="§"/>
            </a:pPr>
            <a:endParaRPr lang="en-GB" sz="2500" dirty="0">
              <a:latin typeface="Garamond"/>
              <a:cs typeface="Garamond"/>
            </a:endParaRPr>
          </a:p>
          <a:p>
            <a:pPr algn="just">
              <a:lnSpc>
                <a:spcPct val="120000"/>
              </a:lnSpc>
              <a:buFont typeface="Wingdings" charset="2"/>
              <a:buChar char="§"/>
            </a:pPr>
            <a:r>
              <a:rPr lang="en-GB" sz="2500" b="1" dirty="0" smtClean="0">
                <a:latin typeface="Garamond"/>
                <a:cs typeface="Garamond"/>
              </a:rPr>
              <a:t>“Development”</a:t>
            </a:r>
            <a:r>
              <a:rPr lang="en-GB" sz="2500" dirty="0" smtClean="0">
                <a:latin typeface="Garamond"/>
                <a:cs typeface="Garamond"/>
              </a:rPr>
              <a:t> </a:t>
            </a:r>
            <a:r>
              <a:rPr lang="en-GB" sz="2500" dirty="0">
                <a:latin typeface="Garamond"/>
                <a:cs typeface="Garamond"/>
              </a:rPr>
              <a:t>= any association </a:t>
            </a:r>
            <a:r>
              <a:rPr lang="en-GB" sz="2500" dirty="0" smtClean="0">
                <a:latin typeface="Garamond"/>
                <a:cs typeface="Garamond"/>
              </a:rPr>
              <a:t>between the grammatical features of a piece of writing and</a:t>
            </a:r>
          </a:p>
          <a:p>
            <a:pPr marL="1257300" lvl="2" indent="-457200" algn="just">
              <a:lnSpc>
                <a:spcPct val="120000"/>
              </a:lnSpc>
              <a:buFont typeface="+mj-lt"/>
              <a:buAutoNum type="alphaLcParenR"/>
            </a:pPr>
            <a:r>
              <a:rPr lang="en-GB" sz="2500" dirty="0" smtClean="0">
                <a:latin typeface="Garamond"/>
                <a:cs typeface="Garamond"/>
              </a:rPr>
              <a:t>the biological/educational age </a:t>
            </a:r>
            <a:r>
              <a:rPr lang="en-GB" sz="2500" dirty="0">
                <a:latin typeface="Garamond"/>
                <a:cs typeface="Garamond"/>
              </a:rPr>
              <a:t>of </a:t>
            </a:r>
            <a:r>
              <a:rPr lang="en-GB" sz="2500" dirty="0" smtClean="0">
                <a:latin typeface="Garamond"/>
                <a:cs typeface="Garamond"/>
              </a:rPr>
              <a:t>the writer, or</a:t>
            </a:r>
          </a:p>
          <a:p>
            <a:pPr marL="1257300" lvl="2" indent="-457200" algn="just">
              <a:lnSpc>
                <a:spcPct val="120000"/>
              </a:lnSpc>
              <a:buFont typeface="+mj-lt"/>
              <a:buAutoNum type="alphaLcParenR"/>
            </a:pPr>
            <a:r>
              <a:rPr lang="en-GB" sz="2500" dirty="0" smtClean="0">
                <a:latin typeface="Garamond"/>
                <a:cs typeface="Garamond"/>
              </a:rPr>
              <a:t>the attainment level of that writing/its author</a:t>
            </a:r>
            <a:endParaRPr lang="en-GB" sz="2500" dirty="0">
              <a:latin typeface="Garamond"/>
              <a:cs typeface="Garamond"/>
            </a:endParaRPr>
          </a:p>
        </p:txBody>
      </p:sp>
    </p:spTree>
    <p:extLst>
      <p:ext uri="{BB962C8B-B14F-4D97-AF65-F5344CB8AC3E}">
        <p14:creationId xmlns:p14="http://schemas.microsoft.com/office/powerpoint/2010/main" val="380466264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uFill>
                  <a:solidFill>
                    <a:srgbClr val="0000FF"/>
                  </a:solidFill>
                </a:uFill>
                <a:latin typeface="Garamond"/>
                <a:cs typeface="Garamond"/>
              </a:rPr>
              <a:t>Definitions</a:t>
            </a:r>
            <a:endParaRPr lang="en-GB" u="sng" dirty="0">
              <a:uFill>
                <a:solidFill>
                  <a:srgbClr val="0000FF"/>
                </a:solidFill>
              </a:uFill>
              <a:latin typeface="Garamond"/>
              <a:cs typeface="Garamond"/>
            </a:endParaRPr>
          </a:p>
        </p:txBody>
      </p:sp>
      <p:sp>
        <p:nvSpPr>
          <p:cNvPr id="3" name="Content Placeholder 2"/>
          <p:cNvSpPr>
            <a:spLocks noGrp="1"/>
          </p:cNvSpPr>
          <p:nvPr>
            <p:ph idx="1"/>
          </p:nvPr>
        </p:nvSpPr>
        <p:spPr/>
        <p:txBody>
          <a:bodyPr>
            <a:noAutofit/>
          </a:bodyPr>
          <a:lstStyle/>
          <a:p>
            <a:pPr algn="just">
              <a:lnSpc>
                <a:spcPct val="120000"/>
              </a:lnSpc>
              <a:buFont typeface="Wingdings" charset="2"/>
              <a:buChar char="§"/>
            </a:pPr>
            <a:r>
              <a:rPr lang="en-GB" sz="2500" b="1" dirty="0" smtClean="0">
                <a:latin typeface="Garamond"/>
                <a:cs typeface="Garamond"/>
              </a:rPr>
              <a:t>“English”</a:t>
            </a:r>
            <a:r>
              <a:rPr lang="en-GB" sz="2500" dirty="0" smtClean="0">
                <a:latin typeface="Garamond"/>
                <a:cs typeface="Garamond"/>
              </a:rPr>
              <a:t> = any “Standard” version as produced by a student within Australia, Canada, New Zealand, UK, or USA.</a:t>
            </a:r>
          </a:p>
          <a:p>
            <a:pPr marL="0" indent="0" algn="just">
              <a:lnSpc>
                <a:spcPct val="120000"/>
              </a:lnSpc>
              <a:buNone/>
            </a:pPr>
            <a:endParaRPr lang="en-GB" sz="2500" b="1" dirty="0" smtClean="0">
              <a:latin typeface="Garamond"/>
              <a:cs typeface="Garamond"/>
            </a:endParaRPr>
          </a:p>
          <a:p>
            <a:pPr algn="just">
              <a:lnSpc>
                <a:spcPct val="120000"/>
              </a:lnSpc>
              <a:spcBef>
                <a:spcPts val="0"/>
              </a:spcBef>
              <a:buFont typeface="Wingdings" charset="2"/>
              <a:buChar char="§"/>
            </a:pPr>
            <a:r>
              <a:rPr lang="en-GB" sz="2500" b="1" dirty="0" smtClean="0">
                <a:latin typeface="Garamond"/>
                <a:cs typeface="Garamond"/>
              </a:rPr>
              <a:t>“Grammatical Feature”</a:t>
            </a:r>
            <a:r>
              <a:rPr lang="en-GB" sz="2500" dirty="0" smtClean="0">
                <a:latin typeface="Garamond"/>
                <a:cs typeface="Garamond"/>
              </a:rPr>
              <a:t> = any text </a:t>
            </a:r>
            <a:r>
              <a:rPr lang="en-GB" sz="2500" dirty="0">
                <a:latin typeface="Garamond"/>
                <a:cs typeface="Garamond"/>
              </a:rPr>
              <a:t>unit </a:t>
            </a:r>
            <a:r>
              <a:rPr lang="en-GB" sz="2500" dirty="0" smtClean="0">
                <a:latin typeface="Garamond"/>
                <a:cs typeface="Garamond"/>
              </a:rPr>
              <a:t>identifiable through:</a:t>
            </a:r>
          </a:p>
          <a:p>
            <a:pPr marL="1314450" lvl="2" indent="-514350" algn="just">
              <a:lnSpc>
                <a:spcPct val="120000"/>
              </a:lnSpc>
              <a:spcBef>
                <a:spcPts val="600"/>
              </a:spcBef>
              <a:buFont typeface="+mj-lt"/>
              <a:buAutoNum type="alphaLcParenR"/>
            </a:pPr>
            <a:r>
              <a:rPr lang="en-GB" sz="2500" dirty="0" smtClean="0">
                <a:latin typeface="Garamond"/>
                <a:cs typeface="Garamond"/>
              </a:rPr>
              <a:t>its part-of-speech</a:t>
            </a:r>
          </a:p>
          <a:p>
            <a:pPr marL="1314450" lvl="2" indent="-514350" algn="just">
              <a:lnSpc>
                <a:spcPct val="120000"/>
              </a:lnSpc>
              <a:spcBef>
                <a:spcPts val="600"/>
              </a:spcBef>
              <a:buFont typeface="+mj-lt"/>
              <a:buAutoNum type="alphaLcParenR"/>
            </a:pPr>
            <a:r>
              <a:rPr lang="en-GB" sz="2500" dirty="0" smtClean="0">
                <a:latin typeface="Garamond"/>
                <a:cs typeface="Garamond"/>
              </a:rPr>
              <a:t>a </a:t>
            </a:r>
            <a:r>
              <a:rPr lang="en-GB" sz="2500" dirty="0">
                <a:latin typeface="Garamond"/>
                <a:cs typeface="Garamond"/>
              </a:rPr>
              <a:t>structure constituted through </a:t>
            </a:r>
            <a:r>
              <a:rPr lang="en-GB" sz="2500" dirty="0" smtClean="0">
                <a:latin typeface="Garamond"/>
                <a:cs typeface="Garamond"/>
              </a:rPr>
              <a:t>a </a:t>
            </a:r>
            <a:r>
              <a:rPr lang="en-GB" sz="2500" dirty="0">
                <a:latin typeface="Garamond"/>
                <a:cs typeface="Garamond"/>
              </a:rPr>
              <a:t>part of </a:t>
            </a:r>
            <a:r>
              <a:rPr lang="en-GB" sz="2500" dirty="0" smtClean="0">
                <a:latin typeface="Garamond"/>
                <a:cs typeface="Garamond"/>
              </a:rPr>
              <a:t>speech</a:t>
            </a:r>
          </a:p>
          <a:p>
            <a:pPr marL="1314450" lvl="2" indent="-514350" algn="just">
              <a:lnSpc>
                <a:spcPct val="120000"/>
              </a:lnSpc>
              <a:spcBef>
                <a:spcPts val="600"/>
              </a:spcBef>
              <a:buFont typeface="+mj-lt"/>
              <a:buAutoNum type="alphaLcParenR"/>
            </a:pPr>
            <a:r>
              <a:rPr lang="en-GB" sz="2500" dirty="0" smtClean="0">
                <a:latin typeface="Garamond"/>
                <a:cs typeface="Garamond"/>
              </a:rPr>
              <a:t>its </a:t>
            </a:r>
            <a:r>
              <a:rPr lang="en-GB" sz="2500" dirty="0">
                <a:latin typeface="Garamond"/>
                <a:cs typeface="Garamond"/>
              </a:rPr>
              <a:t>function with respect to another such </a:t>
            </a:r>
            <a:r>
              <a:rPr lang="en-GB" sz="2500" dirty="0" smtClean="0">
                <a:latin typeface="Garamond"/>
                <a:cs typeface="Garamond"/>
              </a:rPr>
              <a:t>structure/part-of-speech</a:t>
            </a:r>
            <a:endParaRPr lang="en-GB" sz="2500" dirty="0">
              <a:latin typeface="Garamond"/>
              <a:cs typeface="Garamond"/>
            </a:endParaRPr>
          </a:p>
        </p:txBody>
      </p:sp>
    </p:spTree>
    <p:extLst>
      <p:ext uri="{BB962C8B-B14F-4D97-AF65-F5344CB8AC3E}">
        <p14:creationId xmlns:p14="http://schemas.microsoft.com/office/powerpoint/2010/main" val="321109663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1356</TotalTime>
  <Words>1797</Words>
  <Application>Microsoft Macintosh PowerPoint</Application>
  <PresentationFormat>On-screen Show (4:3)</PresentationFormat>
  <Paragraphs>420</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The Grammar of School-Age Writing Development: What do we Already  (Think we Maybe (don’t)) Know?  Mark Brenchley Phil Durrant</vt:lpstr>
      <vt:lpstr>Growth in Grammar Project</vt:lpstr>
      <vt:lpstr>Growth in Grammar Project</vt:lpstr>
      <vt:lpstr>PowerPoint Presentation</vt:lpstr>
      <vt:lpstr>PowerPoint Presentation</vt:lpstr>
      <vt:lpstr>Review Purpose</vt:lpstr>
      <vt:lpstr>Review Question</vt:lpstr>
      <vt:lpstr>Definitions</vt:lpstr>
      <vt:lpstr>Definitions</vt:lpstr>
      <vt:lpstr>Inclusion Criteria</vt:lpstr>
      <vt:lpstr>Coverage</vt:lpstr>
      <vt:lpstr>General Results</vt:lpstr>
      <vt:lpstr>General Results</vt:lpstr>
      <vt:lpstr>General Results</vt:lpstr>
      <vt:lpstr>General Results</vt:lpstr>
      <vt:lpstr>Provisos</vt:lpstr>
      <vt:lpstr>Results</vt:lpstr>
      <vt:lpstr>Results</vt:lpstr>
      <vt:lpstr>Results</vt:lpstr>
      <vt:lpstr>Results</vt:lpstr>
      <vt:lpstr>Results</vt:lpstr>
      <vt:lpstr>Results</vt:lpstr>
      <vt:lpstr>Results</vt:lpstr>
      <vt:lpstr>Results</vt:lpstr>
      <vt:lpstr>Results</vt:lpstr>
      <vt:lpstr>Results</vt:lpstr>
      <vt:lpstr>Results</vt:lpstr>
      <vt:lpstr>Results</vt:lpstr>
      <vt:lpstr>Results</vt:lpstr>
      <vt:lpstr>Results</vt:lpstr>
      <vt:lpstr>Results</vt:lpstr>
      <vt:lpstr>Results</vt:lpstr>
      <vt:lpstr>Results</vt:lpstr>
      <vt:lpstr>Results</vt:lpstr>
      <vt:lpstr>Results</vt:lpstr>
      <vt:lpstr>Results</vt:lpstr>
      <vt:lpstr>Results</vt:lpstr>
      <vt:lpstr>Conclusions</vt:lpstr>
      <vt:lpstr>References</vt:lpstr>
      <vt:lpstr>References</vt:lpstr>
      <vt:lpstr>PowerPoint Presentation</vt:lpstr>
      <vt:lpstr>Eligible Databases</vt:lpstr>
      <vt:lpstr>Search Terms I</vt:lpstr>
      <vt:lpstr>Search Terms II</vt:lpstr>
      <vt:lpstr>Search Terms III</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Grammatical Development in Student Writing: A Systematic Review</dc:title>
  <dc:creator>Mark Brenchley</dc:creator>
  <cp:lastModifiedBy>Mark Brenchley</cp:lastModifiedBy>
  <cp:revision>367</cp:revision>
  <dcterms:created xsi:type="dcterms:W3CDTF">2016-08-05T09:46:26Z</dcterms:created>
  <dcterms:modified xsi:type="dcterms:W3CDTF">2016-09-23T02:18:09Z</dcterms:modified>
</cp:coreProperties>
</file>