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F4167-2393-05DC-CFE8-458D8E18A8C7}" v="21" dt="2020-03-10T11:59:13.8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252C61-DCB8-4E16-843C-B8B2A05ED773}" type="datetimeFigureOut">
              <a:rPr lang="en-GB" smtClean="0"/>
              <a:t>10/03/2020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603347-50A1-4E91-96AD-D8E5E46EA9FE}" type="slidenum">
              <a:rPr lang="en-GB" smtClean="0"/>
              <a:t>‹#›</a:t>
            </a:fld>
            <a:endParaRPr lang="en-GB"/>
          </a:p>
        </p:txBody>
      </p:sp>
    </p:spTree>
    <p:extLst>
      <p:ext uri="{BB962C8B-B14F-4D97-AF65-F5344CB8AC3E}">
        <p14:creationId xmlns:p14="http://schemas.microsoft.com/office/powerpoint/2010/main" val="157019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685800" y="1143000"/>
            <a:ext cx="5486400" cy="3086100"/>
          </a:xfrm>
          <a:ln/>
        </p:spPr>
      </p:sp>
      <p:sp>
        <p:nvSpPr>
          <p:cNvPr id="78851" name="Notes Placeholder 2"/>
          <p:cNvSpPr>
            <a:spLocks noGrp="1"/>
          </p:cNvSpPr>
          <p:nvPr>
            <p:ph type="body" idx="1"/>
          </p:nvPr>
        </p:nvSpPr>
        <p:spPr>
          <a:noFill/>
        </p:spPr>
        <p:txBody>
          <a:bodyPr/>
          <a:lstStyle/>
          <a:p>
            <a:pPr eaLnBrk="1" hangingPunct="1">
              <a:spcBef>
                <a:spcPct val="0"/>
              </a:spcBef>
            </a:pPr>
            <a:r>
              <a:rPr lang="en-US" altLang="en-US" dirty="0"/>
              <a:t>Importance of</a:t>
            </a:r>
            <a:r>
              <a:rPr lang="en-US" altLang="en-US" baseline="0" dirty="0"/>
              <a:t> tasks that generate open-ended talk about language choices in an accessible way. </a:t>
            </a:r>
            <a:r>
              <a:rPr lang="en-US" altLang="en-US" dirty="0"/>
              <a:t>Read</a:t>
            </a:r>
            <a:r>
              <a:rPr lang="en-US" altLang="en-US" baseline="0" dirty="0"/>
              <a:t> the three astronauts’ descriptions of earth seen from space.</a:t>
            </a:r>
          </a:p>
          <a:p>
            <a:pPr eaLnBrk="1" hangingPunct="1">
              <a:spcBef>
                <a:spcPct val="0"/>
              </a:spcBef>
            </a:pPr>
            <a:r>
              <a:rPr lang="en-US" altLang="en-US" baseline="0" dirty="0"/>
              <a:t>Pairs: discuss which of the three descriptions works best for them and why. </a:t>
            </a:r>
          </a:p>
          <a:p>
            <a:pPr eaLnBrk="1" hangingPunct="1">
              <a:spcBef>
                <a:spcPct val="0"/>
              </a:spcBef>
            </a:pPr>
            <a:r>
              <a:rPr lang="en-US" altLang="en-US" baseline="0" dirty="0"/>
              <a:t>Feedback selectively – push for explanations of choices and why specific words or phrases work well.</a:t>
            </a:r>
          </a:p>
          <a:p>
            <a:pPr eaLnBrk="1" hangingPunct="1">
              <a:spcBef>
                <a:spcPct val="0"/>
              </a:spcBef>
            </a:pPr>
            <a:endParaRPr lang="en-US" altLang="en-US" baseline="0" dirty="0"/>
          </a:p>
          <a:p>
            <a:pPr eaLnBrk="1" hangingPunct="1">
              <a:spcBef>
                <a:spcPct val="0"/>
              </a:spcBef>
            </a:pPr>
            <a:r>
              <a:rPr lang="en-US" altLang="en-US" baseline="0" dirty="0"/>
              <a:t>Collaborative writing task: invent your own description of earth from space. Support: follow the pattern used in Description A i.e. Earth: (+ own description). Use any of the words/phrases in the descriptions but in a new order. Share with another pair and discuss similarities and preferences.</a:t>
            </a:r>
          </a:p>
          <a:p>
            <a:pPr eaLnBrk="1" hangingPunct="1">
              <a:spcBef>
                <a:spcPct val="0"/>
              </a:spcBef>
            </a:pPr>
            <a:r>
              <a:rPr lang="en-US" altLang="en-US" baseline="0" dirty="0"/>
              <a:t>Activities like this are designed to help students focus on writing choices, even if they are not able to articulate these in grammatical terms. There is scope for the teacher to put in grammatical descriptions in feedback, in order to make choices more specific – idea is to </a:t>
            </a:r>
            <a:r>
              <a:rPr lang="en-US" altLang="en-US" baseline="0" dirty="0" err="1"/>
              <a:t>naturalise</a:t>
            </a:r>
            <a:r>
              <a:rPr lang="en-US" altLang="en-US" baseline="0" dirty="0"/>
              <a:t> use of grammar in discussion through the use of examples – </a:t>
            </a:r>
            <a:r>
              <a:rPr lang="en-US" altLang="en-US" baseline="0" dirty="0" err="1"/>
              <a:t>modelled</a:t>
            </a:r>
            <a:r>
              <a:rPr lang="en-US" altLang="en-US" baseline="0" dirty="0"/>
              <a:t> on next slide.</a:t>
            </a:r>
            <a:endParaRPr lang="en-US" altLang="en-US" dirty="0"/>
          </a:p>
        </p:txBody>
      </p:sp>
      <p:sp>
        <p:nvSpPr>
          <p:cNvPr id="78852" name="Slide Number Placeholder 3"/>
          <p:cNvSpPr>
            <a:spLocks noGrp="1"/>
          </p:cNvSpPr>
          <p:nvPr>
            <p:ph type="sldNum" sz="quarter" idx="5"/>
          </p:nvPr>
        </p:nvSpPr>
        <p:spPr>
          <a:noFill/>
          <a:ln>
            <a:miter lim="800000"/>
            <a:headEnd/>
            <a:tailEnd/>
          </a:ln>
        </p:spPr>
        <p:txBody>
          <a:bodyPr/>
          <a:lstStyle/>
          <a:p>
            <a:fld id="{3CE61B22-66FC-4412-8DB2-38BE25025EDA}" type="slidenum">
              <a:rPr lang="en-GB" altLang="en-US" smtClean="0"/>
              <a:pPr/>
              <a:t>1</a:t>
            </a:fld>
            <a:endParaRPr lang="en-GB" altLang="en-US"/>
          </a:p>
        </p:txBody>
      </p:sp>
    </p:spTree>
    <p:extLst>
      <p:ext uri="{BB962C8B-B14F-4D97-AF65-F5344CB8AC3E}">
        <p14:creationId xmlns:p14="http://schemas.microsoft.com/office/powerpoint/2010/main" val="4287413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247801E-04FA-40C7-99A5-D05B7F60E4A5}"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1750355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47801E-04FA-40C7-99A5-D05B7F60E4A5}"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668591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47801E-04FA-40C7-99A5-D05B7F60E4A5}"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788866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47801E-04FA-40C7-99A5-D05B7F60E4A5}"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3027407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47801E-04FA-40C7-99A5-D05B7F60E4A5}"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86074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247801E-04FA-40C7-99A5-D05B7F60E4A5}"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403425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247801E-04FA-40C7-99A5-D05B7F60E4A5}"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372836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247801E-04FA-40C7-99A5-D05B7F60E4A5}"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34089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7801E-04FA-40C7-99A5-D05B7F60E4A5}"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406662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47801E-04FA-40C7-99A5-D05B7F60E4A5}"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1305808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47801E-04FA-40C7-99A5-D05B7F60E4A5}"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B8DB7D-BBC8-44E2-8089-635CBB8D7088}" type="slidenum">
              <a:rPr lang="en-GB" smtClean="0"/>
              <a:t>‹#›</a:t>
            </a:fld>
            <a:endParaRPr lang="en-GB"/>
          </a:p>
        </p:txBody>
      </p:sp>
    </p:spTree>
    <p:extLst>
      <p:ext uri="{BB962C8B-B14F-4D97-AF65-F5344CB8AC3E}">
        <p14:creationId xmlns:p14="http://schemas.microsoft.com/office/powerpoint/2010/main" val="363937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7801E-04FA-40C7-99A5-D05B7F60E4A5}"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8DB7D-BBC8-44E2-8089-635CBB8D7088}" type="slidenum">
              <a:rPr lang="en-GB" smtClean="0"/>
              <a:t>‹#›</a:t>
            </a:fld>
            <a:endParaRPr lang="en-GB"/>
          </a:p>
        </p:txBody>
      </p:sp>
    </p:spTree>
    <p:extLst>
      <p:ext uri="{BB962C8B-B14F-4D97-AF65-F5344CB8AC3E}">
        <p14:creationId xmlns:p14="http://schemas.microsoft.com/office/powerpoint/2010/main" val="3226524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75523" y="222323"/>
            <a:ext cx="8524875" cy="646331"/>
          </a:xfrm>
          <a:prstGeom prst="rect">
            <a:avLst/>
          </a:prstGeom>
          <a:noFill/>
        </p:spPr>
        <p:txBody>
          <a:bodyPr>
            <a:spAutoFit/>
          </a:bodyPr>
          <a:lstStyle/>
          <a:p>
            <a:pPr>
              <a:defRPr/>
            </a:pPr>
            <a:r>
              <a:rPr lang="en-GB" dirty="0">
                <a:latin typeface="Calibri" pitchFamily="34" charset="0"/>
                <a:cs typeface="Calibri" pitchFamily="34" charset="0"/>
              </a:rPr>
              <a:t>Look at the photographs of Earth as seen from space and read the astronauts’ descriptions. </a:t>
            </a:r>
            <a:r>
              <a:rPr lang="en-GB" altLang="ja-JP" dirty="0">
                <a:latin typeface="Calibri" pitchFamily="34" charset="0"/>
                <a:ea typeface="MS Mincho" pitchFamily="49" charset="-128"/>
                <a:cs typeface="Calibri" pitchFamily="34" charset="0"/>
              </a:rPr>
              <a:t> Which description paints the best picture for you? Explain your choice.</a:t>
            </a:r>
            <a:endParaRPr lang="en-GB" dirty="0">
              <a:latin typeface="Calibri" pitchFamily="34" charset="0"/>
              <a:cs typeface="Calibri" pitchFamily="34" charset="0"/>
            </a:endParaRPr>
          </a:p>
        </p:txBody>
      </p:sp>
      <p:pic>
        <p:nvPicPr>
          <p:cNvPr id="41987" name="Content Placeholder 3" descr="earth-from-space-1.jpg"/>
          <p:cNvPicPr>
            <a:picLocks noChangeAspect="1"/>
          </p:cNvPicPr>
          <p:nvPr/>
        </p:nvPicPr>
        <p:blipFill>
          <a:blip r:embed="rId3" cstate="print"/>
          <a:srcRect/>
          <a:stretch>
            <a:fillRect/>
          </a:stretch>
        </p:blipFill>
        <p:spPr bwMode="auto">
          <a:xfrm>
            <a:off x="1882142" y="870087"/>
            <a:ext cx="4033838" cy="2376488"/>
          </a:xfrm>
          <a:prstGeom prst="rect">
            <a:avLst/>
          </a:prstGeom>
          <a:noFill/>
          <a:ln w="9525">
            <a:noFill/>
            <a:miter lim="800000"/>
            <a:headEnd/>
            <a:tailEnd/>
          </a:ln>
        </p:spPr>
      </p:pic>
      <p:graphicFrame>
        <p:nvGraphicFramePr>
          <p:cNvPr id="6" name="Table 5"/>
          <p:cNvGraphicFramePr>
            <a:graphicFrameLocks noGrp="1"/>
          </p:cNvGraphicFramePr>
          <p:nvPr/>
        </p:nvGraphicFramePr>
        <p:xfrm>
          <a:off x="2027548" y="3450702"/>
          <a:ext cx="7992888" cy="2486713"/>
        </p:xfrm>
        <a:graphic>
          <a:graphicData uri="http://schemas.openxmlformats.org/drawingml/2006/table">
            <a:tbl>
              <a:tblPr/>
              <a:tblGrid>
                <a:gridCol w="678642">
                  <a:extLst>
                    <a:ext uri="{9D8B030D-6E8A-4147-A177-3AD203B41FA5}">
                      <a16:colId xmlns:a16="http://schemas.microsoft.com/office/drawing/2014/main" val="20000"/>
                    </a:ext>
                  </a:extLst>
                </a:gridCol>
                <a:gridCol w="7314246">
                  <a:extLst>
                    <a:ext uri="{9D8B030D-6E8A-4147-A177-3AD203B41FA5}">
                      <a16:colId xmlns:a16="http://schemas.microsoft.com/office/drawing/2014/main" val="20001"/>
                    </a:ext>
                  </a:extLst>
                </a:gridCol>
              </a:tblGrid>
              <a:tr h="657913">
                <a:tc>
                  <a:txBody>
                    <a:bodyPr/>
                    <a:lstStyle/>
                    <a:p>
                      <a:pPr>
                        <a:spcAft>
                          <a:spcPts val="0"/>
                        </a:spcAft>
                      </a:pPr>
                      <a:r>
                        <a:rPr lang="en-GB" sz="1600" dirty="0">
                          <a:latin typeface="Calibri" pitchFamily="34" charset="0"/>
                          <a:ea typeface="MS Mincho"/>
                          <a:cs typeface="Times New Roman"/>
                        </a:rPr>
                        <a:t>A</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2000" dirty="0">
                          <a:latin typeface="Calibri" pitchFamily="34" charset="0"/>
                          <a:ea typeface="MS Mincho"/>
                          <a:cs typeface="Times New Roman"/>
                        </a:rPr>
                        <a:t>Earth: a small, bubbly balloon hanging delicately in the nothingness of space. (Alfred Worden)</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a:spcAft>
                          <a:spcPts val="0"/>
                        </a:spcAft>
                      </a:pPr>
                      <a:r>
                        <a:rPr lang="en-GB" sz="1600">
                          <a:latin typeface="Calibri" pitchFamily="34" charset="0"/>
                          <a:ea typeface="MS Mincho"/>
                          <a:cs typeface="Times New Roman"/>
                        </a:rPr>
                        <a:t>B</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2000" dirty="0">
                          <a:latin typeface="Calibri" pitchFamily="34" charset="0"/>
                          <a:ea typeface="MS Mincho"/>
                          <a:cs typeface="Times New Roman"/>
                        </a:rPr>
                        <a:t>...the size of a marble, the most beautiful you can imagine. That beautiful, warm, living object</a:t>
                      </a:r>
                      <a:r>
                        <a:rPr lang="en-GB" sz="2000" baseline="0" dirty="0">
                          <a:latin typeface="Calibri" pitchFamily="34" charset="0"/>
                          <a:ea typeface="MS Mincho"/>
                          <a:cs typeface="Times New Roman"/>
                        </a:rPr>
                        <a:t> </a:t>
                      </a:r>
                      <a:r>
                        <a:rPr lang="en-GB" sz="2000" dirty="0">
                          <a:latin typeface="Calibri" pitchFamily="34" charset="0"/>
                          <a:ea typeface="MS Mincho"/>
                          <a:cs typeface="Times New Roman"/>
                        </a:rPr>
                        <a:t>looked so fragile, so delicate, that if you touched it with a finger it would crumble and fall apart. (James Irwin)</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14400">
                <a:tc>
                  <a:txBody>
                    <a:bodyPr/>
                    <a:lstStyle/>
                    <a:p>
                      <a:pPr>
                        <a:spcAft>
                          <a:spcPts val="0"/>
                        </a:spcAft>
                      </a:pPr>
                      <a:r>
                        <a:rPr lang="en-GB" sz="1600">
                          <a:latin typeface="Calibri" pitchFamily="34" charset="0"/>
                          <a:ea typeface="MS Mincho"/>
                          <a:cs typeface="Times New Roman"/>
                        </a:rPr>
                        <a:t>C</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2000" dirty="0">
                          <a:latin typeface="Calibri" pitchFamily="34" charset="0"/>
                          <a:ea typeface="MS Mincho"/>
                          <a:cs typeface="Times New Roman"/>
                        </a:rPr>
                        <a:t>...a sparkling blue and white jewel, a light, delicate sky-blue sphere laced with slowly swirling veils of white, rising gradually like a small pearl in a thick sea of black mystery. (Edgar Mitchell)   </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42002" name="Content Placeholder 3" descr="bluedot.jpg"/>
          <p:cNvPicPr>
            <a:picLocks noChangeAspect="1"/>
          </p:cNvPicPr>
          <p:nvPr/>
        </p:nvPicPr>
        <p:blipFill>
          <a:blip r:embed="rId4" cstate="print"/>
          <a:srcRect/>
          <a:stretch>
            <a:fillRect/>
          </a:stretch>
        </p:blipFill>
        <p:spPr bwMode="auto">
          <a:xfrm>
            <a:off x="6240016" y="930563"/>
            <a:ext cx="3887788" cy="2376488"/>
          </a:xfrm>
          <a:prstGeom prst="rect">
            <a:avLst/>
          </a:prstGeom>
          <a:noFill/>
          <a:ln w="9525">
            <a:noFill/>
            <a:miter lim="800000"/>
            <a:headEnd/>
            <a:tailEnd/>
          </a:ln>
        </p:spPr>
      </p:pic>
      <p:sp>
        <p:nvSpPr>
          <p:cNvPr id="7" name="TextBox 6"/>
          <p:cNvSpPr txBox="1"/>
          <p:nvPr/>
        </p:nvSpPr>
        <p:spPr>
          <a:xfrm>
            <a:off x="1631504" y="5931309"/>
            <a:ext cx="8784976" cy="923330"/>
          </a:xfrm>
          <a:prstGeom prst="rect">
            <a:avLst/>
          </a:prstGeom>
          <a:noFill/>
        </p:spPr>
        <p:txBody>
          <a:bodyPr wrap="square" rtlCol="0" anchor="t">
            <a:spAutoFit/>
          </a:bodyPr>
          <a:lstStyle/>
          <a:p>
            <a:pPr algn="ctr"/>
            <a:r>
              <a:rPr lang="en-GB" b="1" dirty="0">
                <a:latin typeface="Calibri"/>
                <a:cs typeface="Calibri"/>
              </a:rPr>
              <a:t>TASK in pairs: Invent your own description of earth from space. You can use any of the words or sentence structures from the examples above. Share your writing with another pair and explore, what is similar and what is different about your language choices?</a:t>
            </a:r>
          </a:p>
        </p:txBody>
      </p:sp>
      <p:sp>
        <p:nvSpPr>
          <p:cNvPr id="2" name="TextBox 1"/>
          <p:cNvSpPr txBox="1"/>
          <p:nvPr/>
        </p:nvSpPr>
        <p:spPr>
          <a:xfrm>
            <a:off x="10409382" y="65160"/>
            <a:ext cx="1636975" cy="6771084"/>
          </a:xfrm>
          <a:prstGeom prst="rect">
            <a:avLst/>
          </a:prstGeom>
          <a:solidFill>
            <a:schemeClr val="accent4">
              <a:lumMod val="40000"/>
              <a:lumOff val="60000"/>
            </a:schemeClr>
          </a:solidFill>
          <a:ln>
            <a:solidFill>
              <a:schemeClr val="tx1"/>
            </a:solidFill>
          </a:ln>
        </p:spPr>
        <p:txBody>
          <a:bodyPr wrap="square" rtlCol="0" anchor="t">
            <a:spAutoFit/>
          </a:bodyPr>
          <a:lstStyle/>
          <a:p>
            <a:pPr algn="ctr">
              <a:spcBef>
                <a:spcPct val="0"/>
              </a:spcBef>
            </a:pPr>
            <a:r>
              <a:rPr lang="en-US" altLang="en-US" sz="1400" b="1" i="1" dirty="0">
                <a:latin typeface="Arial" panose="020B0604020202020204" pitchFamily="34" charset="0"/>
                <a:cs typeface="Arial" panose="020B0604020202020204" pitchFamily="34" charset="0"/>
              </a:rPr>
              <a:t>Tips for Teachers</a:t>
            </a:r>
          </a:p>
          <a:p>
            <a:pPr>
              <a:spcBef>
                <a:spcPct val="0"/>
              </a:spcBef>
            </a:pPr>
            <a:endParaRPr lang="en-US" altLang="en-US" sz="1400" dirty="0">
              <a:latin typeface="Arial" panose="020B0604020202020204" pitchFamily="34" charset="0"/>
              <a:cs typeface="Arial" panose="020B0604020202020204" pitchFamily="34" charset="0"/>
            </a:endParaRPr>
          </a:p>
          <a:p>
            <a:pPr>
              <a:spcBef>
                <a:spcPct val="0"/>
              </a:spcBef>
            </a:pPr>
            <a:r>
              <a:rPr lang="en-US" altLang="en-US" sz="1400" baseline="0" dirty="0">
                <a:latin typeface="Arial" panose="020B0604020202020204" pitchFamily="34" charset="0"/>
                <a:cs typeface="Arial" panose="020B0604020202020204" pitchFamily="34" charset="0"/>
              </a:rPr>
              <a:t>Tasks</a:t>
            </a:r>
            <a:r>
              <a:rPr lang="en-US" altLang="en-US" sz="1400" dirty="0">
                <a:latin typeface="Arial" panose="020B0604020202020204" pitchFamily="34" charset="0"/>
                <a:cs typeface="Arial" panose="020B0604020202020204" pitchFamily="34" charset="0"/>
              </a:rPr>
              <a:t> like this that </a:t>
            </a:r>
            <a:r>
              <a:rPr lang="en-US" altLang="en-US" sz="1400" baseline="0" dirty="0">
                <a:latin typeface="Arial" panose="020B0604020202020204" pitchFamily="34" charset="0"/>
                <a:cs typeface="Arial" panose="020B0604020202020204" pitchFamily="34" charset="0"/>
              </a:rPr>
              <a:t>generate open-ended talk about language choices in an accessible way</a:t>
            </a:r>
            <a:r>
              <a:rPr lang="en-US" altLang="en-US" sz="1400" dirty="0">
                <a:latin typeface="Arial" panose="020B0604020202020204" pitchFamily="34" charset="0"/>
                <a:cs typeface="Arial" panose="020B0604020202020204" pitchFamily="34" charset="0"/>
              </a:rPr>
              <a:t> are really important.</a:t>
            </a:r>
            <a:r>
              <a:rPr lang="en-US" altLang="en-US" sz="1400" baseline="0" dirty="0">
                <a:latin typeface="Arial" panose="020B0604020202020204" pitchFamily="34" charset="0"/>
                <a:cs typeface="Arial" panose="020B0604020202020204" pitchFamily="34" charset="0"/>
              </a:rPr>
              <a:t> </a:t>
            </a:r>
          </a:p>
          <a:p>
            <a:pPr>
              <a:spcBef>
                <a:spcPct val="0"/>
              </a:spcBef>
            </a:pPr>
            <a:endParaRPr lang="en-US" altLang="en-US" sz="1400" dirty="0">
              <a:latin typeface="Arial" panose="020B0604020202020204" pitchFamily="34" charset="0"/>
              <a:cs typeface="Arial" panose="020B0604020202020204" pitchFamily="34" charset="0"/>
            </a:endParaRPr>
          </a:p>
          <a:p>
            <a:pPr>
              <a:spcBef>
                <a:spcPct val="0"/>
              </a:spcBef>
            </a:pPr>
            <a:r>
              <a:rPr lang="en-US" altLang="en-US" sz="1400" baseline="0" dirty="0">
                <a:latin typeface="Arial"/>
                <a:cs typeface="Arial"/>
              </a:rPr>
              <a:t>After reading the descriptions,</a:t>
            </a:r>
            <a:r>
              <a:rPr lang="en-US" altLang="en-US" sz="1400" dirty="0">
                <a:latin typeface="Arial"/>
                <a:cs typeface="Arial"/>
              </a:rPr>
              <a:t> you could ask pairs of students to </a:t>
            </a:r>
            <a:r>
              <a:rPr lang="en-US" altLang="en-US" sz="1400" baseline="0" dirty="0">
                <a:latin typeface="Arial"/>
                <a:cs typeface="Arial"/>
              </a:rPr>
              <a:t>discuss which of the three descriptions works best for them and </a:t>
            </a:r>
            <a:r>
              <a:rPr lang="en-US" altLang="en-US" sz="1400" b="1" baseline="0" dirty="0">
                <a:latin typeface="Arial"/>
                <a:cs typeface="Arial"/>
              </a:rPr>
              <a:t>why</a:t>
            </a:r>
            <a:r>
              <a:rPr lang="en-US" altLang="en-US" sz="1400" baseline="0" dirty="0">
                <a:latin typeface="Arial"/>
                <a:cs typeface="Arial"/>
              </a:rPr>
              <a:t>.</a:t>
            </a:r>
            <a:r>
              <a:rPr lang="en-US" altLang="en-US" sz="1400" dirty="0">
                <a:latin typeface="Arial"/>
                <a:cs typeface="Arial"/>
              </a:rPr>
              <a:t> </a:t>
            </a:r>
            <a:endParaRPr lang="en-US" altLang="en-US" sz="1400" baseline="0" dirty="0">
              <a:latin typeface="Arial" panose="020B0604020202020204" pitchFamily="34" charset="0"/>
              <a:cs typeface="Arial" panose="020B0604020202020204" pitchFamily="34" charset="0"/>
            </a:endParaRPr>
          </a:p>
          <a:p>
            <a:pPr>
              <a:spcBef>
                <a:spcPct val="0"/>
              </a:spcBef>
            </a:pPr>
            <a:r>
              <a:rPr lang="en-US" altLang="en-US" sz="1400" baseline="0" dirty="0">
                <a:latin typeface="Arial"/>
                <a:cs typeface="Arial"/>
              </a:rPr>
              <a:t>When</a:t>
            </a:r>
            <a:r>
              <a:rPr lang="en-US" altLang="en-US" sz="1400" dirty="0">
                <a:latin typeface="Arial"/>
                <a:cs typeface="Arial"/>
              </a:rPr>
              <a:t> you take feedback, </a:t>
            </a:r>
            <a:r>
              <a:rPr lang="en-US" altLang="en-US" sz="1400" baseline="0" dirty="0">
                <a:latin typeface="Arial"/>
                <a:cs typeface="Arial"/>
              </a:rPr>
              <a:t>push for explanations of choices and </a:t>
            </a:r>
            <a:r>
              <a:rPr lang="en-US" altLang="en-US" sz="1400" b="1" baseline="0" dirty="0">
                <a:latin typeface="Arial"/>
                <a:cs typeface="Arial"/>
              </a:rPr>
              <a:t>why</a:t>
            </a:r>
            <a:r>
              <a:rPr lang="en-US" altLang="en-US" sz="1400" baseline="0" dirty="0">
                <a:latin typeface="Arial"/>
                <a:cs typeface="Arial"/>
              </a:rPr>
              <a:t> specific words or phrases work well.</a:t>
            </a:r>
          </a:p>
          <a:p>
            <a:pPr>
              <a:spcBef>
                <a:spcPct val="0"/>
              </a:spcBef>
            </a:pPr>
            <a:endParaRPr lang="en-US" altLang="en-US" sz="1400" dirty="0">
              <a:latin typeface="Arial" panose="020B0604020202020204" pitchFamily="34" charset="0"/>
              <a:cs typeface="Arial" panose="020B0604020202020204" pitchFamily="34" charset="0"/>
            </a:endParaRPr>
          </a:p>
          <a:p>
            <a:pPr>
              <a:spcBef>
                <a:spcPct val="0"/>
              </a:spcBef>
            </a:pPr>
            <a:r>
              <a:rPr lang="en-US" altLang="en-US" sz="1400" baseline="0" dirty="0">
                <a:latin typeface="Arial" panose="020B0604020202020204" pitchFamily="34" charset="0"/>
                <a:cs typeface="Arial" panose="020B0604020202020204" pitchFamily="34" charset="0"/>
              </a:rPr>
              <a:t>You could then follow this with a written task. </a:t>
            </a:r>
          </a:p>
        </p:txBody>
      </p:sp>
      <p:cxnSp>
        <p:nvCxnSpPr>
          <p:cNvPr id="5" name="Straight Arrow Connector 4"/>
          <p:cNvCxnSpPr/>
          <p:nvPr/>
        </p:nvCxnSpPr>
        <p:spPr>
          <a:xfrm flipH="1">
            <a:off x="10233891" y="6493164"/>
            <a:ext cx="3509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872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444</Words>
  <Application>Microsoft Office PowerPoint</Application>
  <PresentationFormat>Widescreen</PresentationFormat>
  <Paragraphs>23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Newman, Ruth</dc:creator>
  <cp:lastModifiedBy>Newman, Ruth</cp:lastModifiedBy>
  <cp:revision>12</cp:revision>
  <dcterms:created xsi:type="dcterms:W3CDTF">2020-03-09T14:52:09Z</dcterms:created>
  <dcterms:modified xsi:type="dcterms:W3CDTF">2020-03-10T15:19:44Z</dcterms:modified>
</cp:coreProperties>
</file>