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wman, Ruth" initials="NR" lastIdx="1" clrIdx="0">
    <p:extLst>
      <p:ext uri="{19B8F6BF-5375-455C-9EA6-DF929625EA0E}">
        <p15:presenceInfo xmlns:p15="http://schemas.microsoft.com/office/powerpoint/2012/main" userId="S-1-5-21-2929260712-720396524-3344548481-2060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58F691-73A7-1244-C25A-7FCB51F02A16}" v="35" dt="2020-03-10T11:44:36.1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CA0FCE6-B4D4-4FC0-95A8-86FA7E198F08}"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208508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A0FCE6-B4D4-4FC0-95A8-86FA7E198F08}"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3918177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A0FCE6-B4D4-4FC0-95A8-86FA7E198F08}"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774732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A0FCE6-B4D4-4FC0-95A8-86FA7E198F08}"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1579088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A0FCE6-B4D4-4FC0-95A8-86FA7E198F08}"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355423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A0FCE6-B4D4-4FC0-95A8-86FA7E198F08}"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171971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CA0FCE6-B4D4-4FC0-95A8-86FA7E198F08}"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286678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A0FCE6-B4D4-4FC0-95A8-86FA7E198F08}"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2096446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0FCE6-B4D4-4FC0-95A8-86FA7E198F08}"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48463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A0FCE6-B4D4-4FC0-95A8-86FA7E198F08}"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3352661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A0FCE6-B4D4-4FC0-95A8-86FA7E198F08}"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199DF6-0C8E-4EA2-8D0A-958DFC5A6C5A}" type="slidenum">
              <a:rPr lang="en-GB" smtClean="0"/>
              <a:t>‹#›</a:t>
            </a:fld>
            <a:endParaRPr lang="en-GB"/>
          </a:p>
        </p:txBody>
      </p:sp>
    </p:spTree>
    <p:extLst>
      <p:ext uri="{BB962C8B-B14F-4D97-AF65-F5344CB8AC3E}">
        <p14:creationId xmlns:p14="http://schemas.microsoft.com/office/powerpoint/2010/main" val="2355259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0FCE6-B4D4-4FC0-95A8-86FA7E198F08}"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99DF6-0C8E-4EA2-8D0A-958DFC5A6C5A}" type="slidenum">
              <a:rPr lang="en-GB" smtClean="0"/>
              <a:t>‹#›</a:t>
            </a:fld>
            <a:endParaRPr lang="en-GB"/>
          </a:p>
        </p:txBody>
      </p:sp>
    </p:spTree>
    <p:extLst>
      <p:ext uri="{BB962C8B-B14F-4D97-AF65-F5344CB8AC3E}">
        <p14:creationId xmlns:p14="http://schemas.microsoft.com/office/powerpoint/2010/main" val="1933176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kingarthursknights.com/wp-content/uploads/2019/07/morg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504" y="116632"/>
            <a:ext cx="2915816" cy="416545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https://kingarthursknights.com/wp-content/uploads/2019/07/Tales_of_the_Round_table_based_on_the_tales_in_the_Book_of_romance_1908_1458031250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55840" y="620688"/>
            <a:ext cx="2952328" cy="4536504"/>
          </a:xfrm>
          <a:prstGeom prst="rect">
            <a:avLst/>
          </a:prstGeom>
          <a:noFill/>
          <a:ln>
            <a:noFill/>
          </a:ln>
        </p:spPr>
      </p:pic>
      <p:pic>
        <p:nvPicPr>
          <p:cNvPr id="5" name="Picture 4" descr="Walter Painting - Arthur Draws The Sword From The Stone by Walter Crane"/>
          <p:cNvPicPr/>
          <p:nvPr/>
        </p:nvPicPr>
        <p:blipFill>
          <a:blip r:embed="rId4">
            <a:extLst>
              <a:ext uri="{28A0092B-C50C-407E-A947-70E740481C1C}">
                <a14:useLocalDpi xmlns:a14="http://schemas.microsoft.com/office/drawing/2010/main" val="0"/>
              </a:ext>
            </a:extLst>
          </a:blip>
          <a:srcRect/>
          <a:stretch>
            <a:fillRect/>
          </a:stretch>
        </p:blipFill>
        <p:spPr bwMode="auto">
          <a:xfrm>
            <a:off x="7716688" y="2996953"/>
            <a:ext cx="2771800" cy="3758181"/>
          </a:xfrm>
          <a:prstGeom prst="rect">
            <a:avLst/>
          </a:prstGeom>
          <a:noFill/>
          <a:ln>
            <a:noFill/>
          </a:ln>
        </p:spPr>
      </p:pic>
      <p:sp>
        <p:nvSpPr>
          <p:cNvPr id="2" name="TextBox 1"/>
          <p:cNvSpPr txBox="1"/>
          <p:nvPr/>
        </p:nvSpPr>
        <p:spPr>
          <a:xfrm>
            <a:off x="378947" y="4630540"/>
            <a:ext cx="3816424" cy="1754326"/>
          </a:xfrm>
          <a:prstGeom prst="rect">
            <a:avLst/>
          </a:prstGeom>
          <a:solidFill>
            <a:srgbClr val="FFFFCC"/>
          </a:solidFill>
          <a:ln>
            <a:solidFill>
              <a:schemeClr val="tx1"/>
            </a:solidFill>
          </a:ln>
        </p:spPr>
        <p:txBody>
          <a:bodyPr wrap="square" rtlCol="0">
            <a:spAutoFit/>
          </a:bodyPr>
          <a:lstStyle/>
          <a:p>
            <a:r>
              <a:rPr lang="en-GB" dirty="0"/>
              <a:t>Describe your character.</a:t>
            </a:r>
          </a:p>
          <a:p>
            <a:endParaRPr lang="en-GB" dirty="0"/>
          </a:p>
          <a:p>
            <a:r>
              <a:rPr lang="en-GB" dirty="0"/>
              <a:t>Just write…</a:t>
            </a:r>
          </a:p>
          <a:p>
            <a:endParaRPr lang="en-GB" dirty="0"/>
          </a:p>
          <a:p>
            <a:r>
              <a:rPr lang="en-GB" dirty="0"/>
              <a:t>Let your pen take your imagination for a walk!</a:t>
            </a:r>
          </a:p>
        </p:txBody>
      </p:sp>
    </p:spTree>
    <p:extLst>
      <p:ext uri="{BB962C8B-B14F-4D97-AF65-F5344CB8AC3E}">
        <p14:creationId xmlns:p14="http://schemas.microsoft.com/office/powerpoint/2010/main" val="176785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88640"/>
            <a:ext cx="8229600" cy="1371600"/>
          </a:xfrm>
        </p:spPr>
        <p:txBody>
          <a:bodyPr/>
          <a:lstStyle/>
          <a:p>
            <a:r>
              <a:rPr lang="en-GB" dirty="0">
                <a:effectLst>
                  <a:outerShdw blurRad="38100" dist="38100" dir="2700000" algn="tl">
                    <a:srgbClr val="000000">
                      <a:alpha val="43137"/>
                    </a:srgbClr>
                  </a:outerShdw>
                </a:effectLst>
              </a:rPr>
              <a:t>Exploring Detail</a:t>
            </a:r>
          </a:p>
        </p:txBody>
      </p:sp>
      <p:sp>
        <p:nvSpPr>
          <p:cNvPr id="3" name="Content Placeholder 2"/>
          <p:cNvSpPr>
            <a:spLocks noGrp="1"/>
          </p:cNvSpPr>
          <p:nvPr>
            <p:ph idx="1"/>
          </p:nvPr>
        </p:nvSpPr>
        <p:spPr>
          <a:xfrm>
            <a:off x="1965193" y="1560240"/>
            <a:ext cx="8229600" cy="4824536"/>
          </a:xfrm>
        </p:spPr>
        <p:txBody>
          <a:bodyPr vert="horz" lIns="91440" tIns="45720" rIns="91440" bIns="45720" rtlCol="0" anchor="t">
            <a:normAutofit/>
          </a:bodyPr>
          <a:lstStyle/>
          <a:p>
            <a:pPr>
              <a:lnSpc>
                <a:spcPts val="2800"/>
              </a:lnSpc>
              <a:spcBef>
                <a:spcPts val="0"/>
              </a:spcBef>
              <a:spcAft>
                <a:spcPts val="600"/>
              </a:spcAft>
              <a:buSzPct val="80000"/>
              <a:buFont typeface="Wingdings" panose="05000000000000000000" pitchFamily="2" charset="2"/>
              <a:buChar char="q"/>
            </a:pPr>
            <a:r>
              <a:rPr lang="en-GB" sz="2000" dirty="0"/>
              <a:t>Go back to your ‘just write’ text and re-read it.  </a:t>
            </a:r>
          </a:p>
          <a:p>
            <a:pPr>
              <a:lnSpc>
                <a:spcPts val="2800"/>
              </a:lnSpc>
              <a:spcBef>
                <a:spcPts val="0"/>
              </a:spcBef>
              <a:spcAft>
                <a:spcPts val="600"/>
              </a:spcAft>
              <a:buSzPct val="80000"/>
              <a:buFont typeface="Wingdings" panose="05000000000000000000" pitchFamily="2" charset="2"/>
              <a:buChar char="q"/>
            </a:pPr>
            <a:endParaRPr lang="en-GB" sz="2000" dirty="0"/>
          </a:p>
          <a:p>
            <a:pPr>
              <a:lnSpc>
                <a:spcPts val="2800"/>
              </a:lnSpc>
              <a:spcBef>
                <a:spcPts val="0"/>
              </a:spcBef>
              <a:spcAft>
                <a:spcPts val="600"/>
              </a:spcAft>
              <a:buSzPct val="80000"/>
              <a:buFont typeface="Wingdings" panose="05000000000000000000" pitchFamily="2" charset="2"/>
              <a:buChar char="q"/>
            </a:pPr>
            <a:r>
              <a:rPr lang="en-GB" sz="2000" dirty="0"/>
              <a:t>Look again at your descriptions and add to them, amend them, or write down different options. Think about the detail you have provided in terms of the physical description of the character and establishing a visual image (e.g. clothes or other relevant objects/settings which help with characterisation (Arthurian myth).</a:t>
            </a:r>
          </a:p>
          <a:p>
            <a:pPr marL="0" indent="0">
              <a:lnSpc>
                <a:spcPts val="2800"/>
              </a:lnSpc>
              <a:spcBef>
                <a:spcPts val="0"/>
              </a:spcBef>
              <a:spcAft>
                <a:spcPts val="600"/>
              </a:spcAft>
              <a:buSzPct val="80000"/>
              <a:buNone/>
            </a:pPr>
            <a:endParaRPr lang="en-GB" sz="2000" dirty="0"/>
          </a:p>
          <a:p>
            <a:pPr>
              <a:lnSpc>
                <a:spcPts val="2800"/>
              </a:lnSpc>
              <a:spcBef>
                <a:spcPts val="0"/>
              </a:spcBef>
              <a:spcAft>
                <a:spcPts val="600"/>
              </a:spcAft>
              <a:buSzPct val="80000"/>
              <a:buFont typeface="Wingdings" panose="05000000000000000000" pitchFamily="2" charset="2"/>
              <a:buChar char="q"/>
            </a:pPr>
            <a:r>
              <a:rPr lang="en-GB" sz="2000" dirty="0"/>
              <a:t>This is still a messy, playful, exploratory piece of writing: don’t agonise over it!</a:t>
            </a:r>
          </a:p>
          <a:p>
            <a:pPr marL="0" indent="0">
              <a:lnSpc>
                <a:spcPts val="2800"/>
              </a:lnSpc>
              <a:spcBef>
                <a:spcPts val="0"/>
              </a:spcBef>
              <a:spcAft>
                <a:spcPts val="600"/>
              </a:spcAft>
              <a:buSzPct val="80000"/>
              <a:buNone/>
            </a:pPr>
            <a:endParaRPr lang="en-GB" sz="2000" dirty="0">
              <a:solidFill>
                <a:srgbClr val="FF0000"/>
              </a:solidFill>
            </a:endParaRPr>
          </a:p>
          <a:p>
            <a:pPr>
              <a:lnSpc>
                <a:spcPts val="3000"/>
              </a:lnSpc>
              <a:spcBef>
                <a:spcPts val="0"/>
              </a:spcBef>
              <a:spcAft>
                <a:spcPts val="600"/>
              </a:spcAft>
              <a:buSzPct val="80000"/>
              <a:buFont typeface="Wingdings" panose="05000000000000000000" pitchFamily="2" charset="2"/>
              <a:buChar char="q"/>
            </a:pPr>
            <a:endParaRPr lang="en-GB" sz="2000" dirty="0"/>
          </a:p>
          <a:p>
            <a:pPr>
              <a:lnSpc>
                <a:spcPts val="3000"/>
              </a:lnSpc>
              <a:spcBef>
                <a:spcPts val="0"/>
              </a:spcBef>
              <a:spcAft>
                <a:spcPts val="600"/>
              </a:spcAft>
              <a:buSzPct val="80000"/>
              <a:buFont typeface="Wingdings" panose="05000000000000000000" pitchFamily="2" charset="2"/>
              <a:buChar char="q"/>
            </a:pPr>
            <a:endParaRPr lang="en-GB" dirty="0"/>
          </a:p>
        </p:txBody>
      </p:sp>
    </p:spTree>
    <p:extLst>
      <p:ext uri="{BB962C8B-B14F-4D97-AF65-F5344CB8AC3E}">
        <p14:creationId xmlns:p14="http://schemas.microsoft.com/office/powerpoint/2010/main" val="110240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88640"/>
            <a:ext cx="8507288" cy="1371600"/>
          </a:xfrm>
        </p:spPr>
        <p:txBody>
          <a:bodyPr/>
          <a:lstStyle/>
          <a:p>
            <a:r>
              <a:rPr lang="en-GB" dirty="0">
                <a:effectLst>
                  <a:outerShdw blurRad="38100" dist="38100" dir="2700000" algn="tl">
                    <a:srgbClr val="000000">
                      <a:alpha val="43137"/>
                    </a:srgbClr>
                  </a:outerShdw>
                </a:effectLst>
              </a:rPr>
              <a:t>Noun phrases to establish character</a:t>
            </a:r>
          </a:p>
        </p:txBody>
      </p:sp>
      <p:sp>
        <p:nvSpPr>
          <p:cNvPr id="3" name="Content Placeholder 2"/>
          <p:cNvSpPr>
            <a:spLocks noGrp="1"/>
          </p:cNvSpPr>
          <p:nvPr>
            <p:ph idx="1"/>
          </p:nvPr>
        </p:nvSpPr>
        <p:spPr>
          <a:xfrm>
            <a:off x="1965193" y="1560240"/>
            <a:ext cx="8229600" cy="4824536"/>
          </a:xfrm>
        </p:spPr>
        <p:txBody>
          <a:bodyPr/>
          <a:lstStyle/>
          <a:p>
            <a:pPr marL="0" indent="0">
              <a:lnSpc>
                <a:spcPts val="2800"/>
              </a:lnSpc>
              <a:spcBef>
                <a:spcPts val="0"/>
              </a:spcBef>
              <a:spcAft>
                <a:spcPts val="600"/>
              </a:spcAft>
              <a:buSzPct val="80000"/>
              <a:buNone/>
            </a:pPr>
            <a:endParaRPr lang="en-GB" sz="2000" dirty="0">
              <a:solidFill>
                <a:srgbClr val="FF0000"/>
              </a:solidFill>
            </a:endParaRPr>
          </a:p>
          <a:p>
            <a:pPr>
              <a:lnSpc>
                <a:spcPts val="3000"/>
              </a:lnSpc>
              <a:spcBef>
                <a:spcPts val="0"/>
              </a:spcBef>
              <a:spcAft>
                <a:spcPts val="600"/>
              </a:spcAft>
              <a:buSzPct val="80000"/>
              <a:buFont typeface="Wingdings" panose="05000000000000000000" pitchFamily="2" charset="2"/>
              <a:buChar char="q"/>
            </a:pPr>
            <a:endParaRPr lang="en-GB" sz="2000" dirty="0"/>
          </a:p>
          <a:p>
            <a:pPr>
              <a:lnSpc>
                <a:spcPts val="3000"/>
              </a:lnSpc>
              <a:spcBef>
                <a:spcPts val="0"/>
              </a:spcBef>
              <a:spcAft>
                <a:spcPts val="600"/>
              </a:spcAft>
              <a:buSzPct val="80000"/>
              <a:buFont typeface="Wingdings" panose="05000000000000000000" pitchFamily="2" charset="2"/>
              <a:buChar char="q"/>
            </a:pPr>
            <a:endParaRPr lang="en-GB" dirty="0"/>
          </a:p>
        </p:txBody>
      </p:sp>
      <p:sp>
        <p:nvSpPr>
          <p:cNvPr id="4" name="TextBox 3"/>
          <p:cNvSpPr txBox="1"/>
          <p:nvPr/>
        </p:nvSpPr>
        <p:spPr>
          <a:xfrm>
            <a:off x="1981200" y="1988841"/>
            <a:ext cx="8075240" cy="4529445"/>
          </a:xfrm>
          <a:prstGeom prst="rect">
            <a:avLst/>
          </a:prstGeom>
          <a:noFill/>
        </p:spPr>
        <p:txBody>
          <a:bodyPr wrap="square" rtlCol="0" anchor="t">
            <a:spAutoFit/>
          </a:bodyPr>
          <a:lstStyle/>
          <a:p>
            <a:pPr>
              <a:lnSpc>
                <a:spcPts val="2800"/>
              </a:lnSpc>
              <a:spcAft>
                <a:spcPts val="600"/>
              </a:spcAft>
            </a:pPr>
            <a:r>
              <a:rPr lang="en-GB" dirty="0"/>
              <a:t>Well-chosen noun phrases can create strong visual detail about characters:</a:t>
            </a:r>
          </a:p>
          <a:p>
            <a:pPr>
              <a:lnSpc>
                <a:spcPts val="2800"/>
              </a:lnSpc>
              <a:spcAft>
                <a:spcPts val="600"/>
              </a:spcAft>
            </a:pPr>
            <a:endParaRPr lang="en-GB" dirty="0"/>
          </a:p>
          <a:p>
            <a:pPr>
              <a:lnSpc>
                <a:spcPts val="2800"/>
              </a:lnSpc>
              <a:spcAft>
                <a:spcPts val="600"/>
              </a:spcAft>
            </a:pPr>
            <a:r>
              <a:rPr lang="en-GB" dirty="0"/>
              <a:t>… a </a:t>
            </a:r>
            <a:r>
              <a:rPr lang="en-GB" b="1" dirty="0">
                <a:solidFill>
                  <a:srgbClr val="FF0000"/>
                </a:solidFill>
              </a:rPr>
              <a:t>lady,</a:t>
            </a:r>
            <a:r>
              <a:rPr lang="en-GB" dirty="0"/>
              <a:t> dark-haired and beautiful, wearing a gown of wine-red;</a:t>
            </a:r>
          </a:p>
          <a:p>
            <a:pPr>
              <a:lnSpc>
                <a:spcPts val="2800"/>
              </a:lnSpc>
              <a:spcAft>
                <a:spcPts val="600"/>
              </a:spcAft>
            </a:pPr>
            <a:r>
              <a:rPr lang="en-GB" dirty="0"/>
              <a:t>… the burial </a:t>
            </a:r>
            <a:r>
              <a:rPr lang="en-GB" b="1" dirty="0">
                <a:solidFill>
                  <a:srgbClr val="FF0000"/>
                </a:solidFill>
              </a:rPr>
              <a:t>casket </a:t>
            </a:r>
            <a:r>
              <a:rPr lang="en-GB" dirty="0"/>
              <a:t>of a knight </a:t>
            </a:r>
          </a:p>
          <a:p>
            <a:pPr>
              <a:lnSpc>
                <a:spcPts val="2800"/>
              </a:lnSpc>
              <a:spcAft>
                <a:spcPts val="600"/>
              </a:spcAft>
            </a:pPr>
            <a:r>
              <a:rPr lang="en-GB" dirty="0"/>
              <a:t>… her </a:t>
            </a:r>
            <a:r>
              <a:rPr lang="en-GB" b="1" dirty="0">
                <a:solidFill>
                  <a:srgbClr val="FF0000"/>
                </a:solidFill>
              </a:rPr>
              <a:t>fingers</a:t>
            </a:r>
            <a:r>
              <a:rPr lang="en-GB" dirty="0"/>
              <a:t>, long, white and dancing, </a:t>
            </a:r>
          </a:p>
          <a:p>
            <a:pPr>
              <a:lnSpc>
                <a:spcPts val="2800"/>
              </a:lnSpc>
              <a:spcAft>
                <a:spcPts val="600"/>
              </a:spcAft>
            </a:pPr>
            <a:r>
              <a:rPr lang="en-GB" dirty="0"/>
              <a:t>… the </a:t>
            </a:r>
            <a:r>
              <a:rPr lang="en-GB" b="1" dirty="0">
                <a:solidFill>
                  <a:srgbClr val="FF0000"/>
                </a:solidFill>
              </a:rPr>
              <a:t>hood</a:t>
            </a:r>
            <a:r>
              <a:rPr lang="en-GB" dirty="0"/>
              <a:t> of his dark cloak, </a:t>
            </a:r>
          </a:p>
          <a:p>
            <a:pPr>
              <a:lnSpc>
                <a:spcPts val="2800"/>
              </a:lnSpc>
              <a:spcAft>
                <a:spcPts val="600"/>
              </a:spcAft>
            </a:pPr>
            <a:r>
              <a:rPr lang="en-GB" dirty="0"/>
              <a:t>… his </a:t>
            </a:r>
            <a:r>
              <a:rPr lang="en-GB" b="1" dirty="0">
                <a:solidFill>
                  <a:srgbClr val="FF0000"/>
                </a:solidFill>
              </a:rPr>
              <a:t>face</a:t>
            </a:r>
            <a:r>
              <a:rPr lang="en-GB" dirty="0"/>
              <a:t>, parchment-silver and etched with age</a:t>
            </a:r>
          </a:p>
          <a:p>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360623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88640"/>
            <a:ext cx="8229600" cy="1371600"/>
          </a:xfrm>
        </p:spPr>
        <p:txBody>
          <a:bodyPr/>
          <a:lstStyle/>
          <a:p>
            <a:r>
              <a:rPr lang="en-GB" dirty="0">
                <a:effectLst>
                  <a:outerShdw blurRad="38100" dist="38100" dir="2700000" algn="tl">
                    <a:srgbClr val="000000">
                      <a:alpha val="43137"/>
                    </a:srgbClr>
                  </a:outerShdw>
                </a:effectLst>
              </a:rPr>
              <a:t>Exploring Detail</a:t>
            </a:r>
          </a:p>
        </p:txBody>
      </p:sp>
      <p:sp>
        <p:nvSpPr>
          <p:cNvPr id="3" name="Content Placeholder 2"/>
          <p:cNvSpPr>
            <a:spLocks noGrp="1"/>
          </p:cNvSpPr>
          <p:nvPr>
            <p:ph idx="1"/>
          </p:nvPr>
        </p:nvSpPr>
        <p:spPr>
          <a:xfrm>
            <a:off x="347869" y="1391977"/>
            <a:ext cx="8229600" cy="4824536"/>
          </a:xfrm>
        </p:spPr>
        <p:txBody>
          <a:bodyPr vert="horz" lIns="91440" tIns="45720" rIns="91440" bIns="45720" rtlCol="0" anchor="t">
            <a:normAutofit/>
          </a:bodyPr>
          <a:lstStyle/>
          <a:p>
            <a:pPr>
              <a:lnSpc>
                <a:spcPts val="2800"/>
              </a:lnSpc>
              <a:spcBef>
                <a:spcPts val="0"/>
              </a:spcBef>
              <a:spcAft>
                <a:spcPts val="600"/>
              </a:spcAft>
              <a:buSzPct val="80000"/>
              <a:buFont typeface="Wingdings" panose="05000000000000000000" pitchFamily="2" charset="2"/>
              <a:buChar char="q"/>
            </a:pPr>
            <a:endParaRPr lang="en-GB" sz="2000" dirty="0"/>
          </a:p>
          <a:p>
            <a:pPr>
              <a:lnSpc>
                <a:spcPts val="2800"/>
              </a:lnSpc>
              <a:spcBef>
                <a:spcPts val="0"/>
              </a:spcBef>
              <a:spcAft>
                <a:spcPts val="600"/>
              </a:spcAft>
              <a:buSzPct val="80000"/>
              <a:buFont typeface="Wingdings" panose="05000000000000000000" pitchFamily="2" charset="2"/>
              <a:buChar char="q"/>
            </a:pPr>
            <a:r>
              <a:rPr lang="en-GB" sz="2000" dirty="0"/>
              <a:t>Look again at your descriptions of your Arthurian character. Refine your descriptions by making a list of noun phrases to describe your character.  Keep thinking about the visual detail you want to convey.</a:t>
            </a:r>
          </a:p>
          <a:p>
            <a:pPr marL="0" indent="0">
              <a:lnSpc>
                <a:spcPts val="2800"/>
              </a:lnSpc>
              <a:spcBef>
                <a:spcPts val="0"/>
              </a:spcBef>
              <a:spcAft>
                <a:spcPts val="600"/>
              </a:spcAft>
              <a:buSzPct val="80000"/>
              <a:buNone/>
            </a:pPr>
            <a:endParaRPr lang="en-GB" sz="2000" dirty="0"/>
          </a:p>
          <a:p>
            <a:pPr>
              <a:lnSpc>
                <a:spcPts val="2800"/>
              </a:lnSpc>
              <a:spcBef>
                <a:spcPts val="0"/>
              </a:spcBef>
              <a:spcAft>
                <a:spcPts val="600"/>
              </a:spcAft>
              <a:buSzPct val="80000"/>
              <a:buFont typeface="Wingdings" panose="05000000000000000000" pitchFamily="2" charset="2"/>
              <a:buChar char="q"/>
            </a:pPr>
            <a:r>
              <a:rPr lang="en-GB" sz="2000" dirty="0">
                <a:solidFill>
                  <a:srgbClr val="FF0000"/>
                </a:solidFill>
              </a:rPr>
              <a:t>Choose one noun phrase/image that you are pleased with, and one you are less happy with, and then explain your thinking to a partner.</a:t>
            </a:r>
            <a:endParaRPr lang="en-GB" sz="2000" dirty="0">
              <a:solidFill>
                <a:srgbClr val="FF0000"/>
              </a:solidFill>
              <a:cs typeface="Calibri"/>
            </a:endParaRPr>
          </a:p>
          <a:p>
            <a:pPr>
              <a:lnSpc>
                <a:spcPts val="3000"/>
              </a:lnSpc>
              <a:spcBef>
                <a:spcPts val="0"/>
              </a:spcBef>
              <a:spcAft>
                <a:spcPts val="600"/>
              </a:spcAft>
              <a:buSzPct val="80000"/>
              <a:buFont typeface="Wingdings" panose="05000000000000000000" pitchFamily="2" charset="2"/>
              <a:buChar char="q"/>
            </a:pPr>
            <a:endParaRPr lang="en-GB" sz="2000" dirty="0"/>
          </a:p>
          <a:p>
            <a:pPr>
              <a:lnSpc>
                <a:spcPts val="3000"/>
              </a:lnSpc>
              <a:spcBef>
                <a:spcPts val="0"/>
              </a:spcBef>
              <a:spcAft>
                <a:spcPts val="600"/>
              </a:spcAft>
              <a:buSzPct val="80000"/>
              <a:buFont typeface="Wingdings" panose="05000000000000000000" pitchFamily="2" charset="2"/>
              <a:buChar char="q"/>
            </a:pPr>
            <a:endParaRPr lang="en-GB" dirty="0"/>
          </a:p>
        </p:txBody>
      </p:sp>
      <p:sp>
        <p:nvSpPr>
          <p:cNvPr id="4" name="TextBox 3"/>
          <p:cNvSpPr txBox="1"/>
          <p:nvPr/>
        </p:nvSpPr>
        <p:spPr>
          <a:xfrm>
            <a:off x="8577469" y="1957585"/>
            <a:ext cx="3518453" cy="3785652"/>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GB" sz="1600" b="1" i="1" dirty="0">
                <a:latin typeface="Arial" panose="020B0604020202020204" pitchFamily="34" charset="0"/>
                <a:cs typeface="Arial" panose="020B0604020202020204" pitchFamily="34" charset="0"/>
              </a:rPr>
              <a:t>Tips for Teachers</a:t>
            </a:r>
          </a:p>
          <a:p>
            <a:pPr algn="ctr"/>
            <a:endParaRPr lang="en-GB" sz="1600" b="1" i="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This is the important bit! Here, encourage students to </a:t>
            </a:r>
            <a:r>
              <a:rPr lang="en-GB" sz="1600" i="1" dirty="0">
                <a:latin typeface="Arial" panose="020B0604020202020204" pitchFamily="34" charset="0"/>
                <a:cs typeface="Arial" panose="020B0604020202020204" pitchFamily="34" charset="0"/>
              </a:rPr>
              <a:t>explain</a:t>
            </a:r>
            <a:r>
              <a:rPr lang="en-GB" sz="1600" dirty="0">
                <a:latin typeface="Arial" panose="020B0604020202020204" pitchFamily="34" charset="0"/>
                <a:cs typeface="Arial" panose="020B0604020202020204" pitchFamily="34" charset="0"/>
              </a:rPr>
              <a:t> and </a:t>
            </a:r>
            <a:r>
              <a:rPr lang="en-GB" sz="1600" i="1" dirty="0">
                <a:latin typeface="Arial" panose="020B0604020202020204" pitchFamily="34" charset="0"/>
                <a:cs typeface="Arial" panose="020B0604020202020204" pitchFamily="34" charset="0"/>
              </a:rPr>
              <a:t>justif</a:t>
            </a:r>
            <a:r>
              <a:rPr lang="en-GB" sz="1600" dirty="0">
                <a:latin typeface="Arial" panose="020B0604020202020204" pitchFamily="34" charset="0"/>
                <a:cs typeface="Arial" panose="020B0604020202020204" pitchFamily="34" charset="0"/>
              </a:rPr>
              <a:t>y their choices to each other. You could also encourage students to take it in turns to ask a question that probes choices (you could model these or have questions displayed) and which help to develop the writing further. You could then let students develop their piece into a longer description, and then allow further opportunities to discuss their work. </a:t>
            </a:r>
          </a:p>
        </p:txBody>
      </p:sp>
      <p:sp>
        <p:nvSpPr>
          <p:cNvPr id="5" name="Left Arrow 4"/>
          <p:cNvSpPr/>
          <p:nvPr/>
        </p:nvSpPr>
        <p:spPr>
          <a:xfrm>
            <a:off x="7792378" y="4036291"/>
            <a:ext cx="785091" cy="1293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20843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317</Words>
  <Application>Microsoft Office PowerPoint</Application>
  <PresentationFormat>Widescreen</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Exploring Detail</vt:lpstr>
      <vt:lpstr>Noun phrases to establish character</vt:lpstr>
      <vt:lpstr>Exploring Detail</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Newman, Ruth</dc:creator>
  <cp:lastModifiedBy>Newman, Ruth</cp:lastModifiedBy>
  <cp:revision>17</cp:revision>
  <dcterms:created xsi:type="dcterms:W3CDTF">2020-03-05T11:53:21Z</dcterms:created>
  <dcterms:modified xsi:type="dcterms:W3CDTF">2020-03-10T15:16:28Z</dcterms:modified>
</cp:coreProperties>
</file>