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  <p:sldId id="259" r:id="rId4"/>
    <p:sldId id="274" r:id="rId5"/>
    <p:sldId id="273" r:id="rId6"/>
    <p:sldId id="260" r:id="rId7"/>
    <p:sldId id="261" r:id="rId8"/>
    <p:sldId id="272" r:id="rId9"/>
    <p:sldId id="269" r:id="rId10"/>
    <p:sldId id="262" r:id="rId11"/>
    <p:sldId id="263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man, Ruth" initials="NR" lastIdx="9" clrIdx="0">
    <p:extLst>
      <p:ext uri="{19B8F6BF-5375-455C-9EA6-DF929625EA0E}">
        <p15:presenceInfo xmlns:p15="http://schemas.microsoft.com/office/powerpoint/2012/main" userId="S-1-5-21-2929260712-720396524-3344548481-206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38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7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10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28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7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62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5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1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48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79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77F8-7046-4EA6-B9B7-0DC5C3B5A8AC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3A71-53DD-4B20-B101-F3F6FEE89F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09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36487" y="885674"/>
            <a:ext cx="9719025" cy="378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Establishing Character</a:t>
            </a:r>
          </a:p>
          <a:p>
            <a:pPr algn="ctr"/>
            <a:endParaRPr lang="en-GB" sz="3600" b="1" dirty="0" smtClean="0"/>
          </a:p>
          <a:p>
            <a:r>
              <a:rPr lang="en-GB" sz="2400" i="1" dirty="0" smtClean="0"/>
              <a:t>Learning Objectives:</a:t>
            </a:r>
          </a:p>
          <a:p>
            <a:endParaRPr lang="en-GB" sz="2400" i="1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i="1" dirty="0" smtClean="0"/>
              <a:t>Be </a:t>
            </a:r>
            <a:r>
              <a:rPr lang="en-GB" sz="2400" i="1" dirty="0"/>
              <a:t>able to use nouns and verbs to create a first impression of a character.</a:t>
            </a: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i="1" dirty="0"/>
              <a:t>Be able to use similes and contrast to develop a first impression of a character. </a:t>
            </a:r>
            <a:endParaRPr lang="en-GB" sz="2400" i="1" dirty="0" smtClean="0"/>
          </a:p>
          <a:p>
            <a:endParaRPr lang="en-GB" sz="2400" i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i="1" dirty="0"/>
              <a:t>Be able to explain and question choices in writing.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7618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457" y="996287"/>
            <a:ext cx="1065890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 pairs, take it in turns to </a:t>
            </a:r>
            <a:r>
              <a:rPr lang="en-GB" b="1" dirty="0" smtClean="0"/>
              <a:t>share and explain </a:t>
            </a:r>
            <a:r>
              <a:rPr lang="en-GB" dirty="0" smtClean="0"/>
              <a:t>your choices: 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What similes did you use and what impression did they give?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457" y="3248167"/>
            <a:ext cx="10658901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You should also </a:t>
            </a:r>
            <a:r>
              <a:rPr lang="en-GB" b="1" dirty="0" smtClean="0"/>
              <a:t>respond</a:t>
            </a:r>
            <a:r>
              <a:rPr lang="en-GB" dirty="0" smtClean="0"/>
              <a:t> to your peer’s work and explanation, perhaps by making a comment or asking a question e.g.: </a:t>
            </a:r>
          </a:p>
          <a:p>
            <a:endParaRPr lang="en-GB" dirty="0"/>
          </a:p>
          <a:p>
            <a:r>
              <a:rPr lang="en-GB" i="1" dirty="0" smtClean="0"/>
              <a:t>I like your choice of ….</a:t>
            </a:r>
          </a:p>
          <a:p>
            <a:r>
              <a:rPr lang="en-GB" i="1" dirty="0" smtClean="0"/>
              <a:t>Why this simile? </a:t>
            </a:r>
          </a:p>
        </p:txBody>
      </p:sp>
    </p:spTree>
    <p:extLst>
      <p:ext uri="{BB962C8B-B14F-4D97-AF65-F5344CB8AC3E}">
        <p14:creationId xmlns:p14="http://schemas.microsoft.com/office/powerpoint/2010/main" val="241117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218" y="832513"/>
            <a:ext cx="1039959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Having reflected on your writing, and shared this in pairs, take a few minutes to develop your description further.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577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0662" y="901148"/>
            <a:ext cx="758024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 smtClean="0"/>
              <a:t>How have your </a:t>
            </a:r>
            <a:r>
              <a:rPr lang="en-GB" i="1" dirty="0" smtClean="0"/>
              <a:t>choices </a:t>
            </a:r>
            <a:r>
              <a:rPr lang="en-GB" i="1" dirty="0" smtClean="0"/>
              <a:t>developed the impression of your character?</a:t>
            </a:r>
          </a:p>
          <a:p>
            <a:endParaRPr lang="en-GB" i="1" dirty="0"/>
          </a:p>
          <a:p>
            <a:r>
              <a:rPr lang="en-GB" i="1" dirty="0"/>
              <a:t>How did talking about/ questioning writing choices develop your </a:t>
            </a:r>
            <a:r>
              <a:rPr lang="en-GB" i="1" dirty="0" smtClean="0"/>
              <a:t>writing?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1198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EC5888C1-C083-41F2-B32E-735FC48E398A}"/>
              </a:ext>
            </a:extLst>
          </p:cNvPr>
          <p:cNvSpPr txBox="1">
            <a:spLocks/>
          </p:cNvSpPr>
          <p:nvPr/>
        </p:nvSpPr>
        <p:spPr>
          <a:xfrm>
            <a:off x="294023" y="715916"/>
            <a:ext cx="8843560" cy="502541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black shadow dropped down into the circle. </a:t>
            </a:r>
          </a:p>
          <a:p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42645" y="4668135"/>
            <a:ext cx="656457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What/ who is the ‘black shadow’? </a:t>
            </a:r>
          </a:p>
          <a:p>
            <a:r>
              <a:rPr lang="en-GB" b="1" i="1" dirty="0" smtClean="0"/>
              <a:t>What does the verb ‘dropped’ suggest?</a:t>
            </a:r>
          </a:p>
          <a:p>
            <a:r>
              <a:rPr lang="en-GB" b="1" i="1" dirty="0" smtClean="0"/>
              <a:t>What is the ‘circle’? </a:t>
            </a:r>
          </a:p>
          <a:p>
            <a:r>
              <a:rPr lang="en-GB" b="1" i="1" dirty="0" smtClean="0"/>
              <a:t>What atmosphere do you think the writer is trying to create here?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2079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680" y="1201653"/>
            <a:ext cx="112457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black shadow dropped down into the circle. </a:t>
            </a:r>
          </a:p>
          <a:p>
            <a:endParaRPr lang="en-GB" sz="2800" dirty="0"/>
          </a:p>
          <a:p>
            <a:r>
              <a:rPr lang="en-GB" sz="2800" dirty="0" smtClean="0"/>
              <a:t>It was </a:t>
            </a:r>
            <a:r>
              <a:rPr lang="en-GB" sz="2800" dirty="0" err="1" smtClean="0"/>
              <a:t>Bagheera</a:t>
            </a:r>
            <a:r>
              <a:rPr lang="en-GB" sz="2800" dirty="0" smtClean="0"/>
              <a:t> the Black Panther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345248" y="4430407"/>
            <a:ext cx="5540991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/>
              <a:t>What is our first impression of this character</a:t>
            </a:r>
            <a:r>
              <a:rPr lang="en-GB" b="1" i="1" dirty="0" smtClean="0"/>
              <a:t>?</a:t>
            </a:r>
          </a:p>
          <a:p>
            <a:r>
              <a:rPr lang="en-GB" b="1" i="1" dirty="0" smtClean="0"/>
              <a:t>What impression does the name ‘</a:t>
            </a:r>
            <a:r>
              <a:rPr lang="en-GB" b="1" i="1" dirty="0" err="1" smtClean="0"/>
              <a:t>Bagheera</a:t>
            </a:r>
            <a:r>
              <a:rPr lang="en-GB" b="1" i="1" dirty="0" smtClean="0"/>
              <a:t>’ give?</a:t>
            </a:r>
          </a:p>
          <a:p>
            <a:r>
              <a:rPr lang="en-GB" b="1" i="1" dirty="0" smtClean="0"/>
              <a:t>What about the definite article ‘the’..?</a:t>
            </a:r>
          </a:p>
          <a:p>
            <a:r>
              <a:rPr lang="en-GB" b="1" i="1" dirty="0"/>
              <a:t>What is the effect of referring to the ‘black shadow’ first</a:t>
            </a:r>
            <a:r>
              <a:rPr lang="en-GB" b="1" i="1" dirty="0" smtClean="0"/>
              <a:t>?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95889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137" y="1114567"/>
            <a:ext cx="112457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800" dirty="0" smtClean="0">
                <a:solidFill>
                  <a:srgbClr val="7030A0"/>
                </a:solidFill>
              </a:rPr>
              <a:t>black shadow </a:t>
            </a:r>
            <a:r>
              <a:rPr lang="en-GB" sz="2800" dirty="0" smtClean="0">
                <a:solidFill>
                  <a:srgbClr val="FF0000"/>
                </a:solidFill>
              </a:rPr>
              <a:t>dropped</a:t>
            </a:r>
            <a:r>
              <a:rPr lang="en-GB" sz="2800" dirty="0" smtClean="0"/>
              <a:t> down into the circle. </a:t>
            </a:r>
          </a:p>
          <a:p>
            <a:endParaRPr lang="en-GB" sz="2800" dirty="0"/>
          </a:p>
          <a:p>
            <a:r>
              <a:rPr lang="en-GB" sz="2800" dirty="0" smtClean="0"/>
              <a:t>It was </a:t>
            </a:r>
            <a:r>
              <a:rPr lang="en-GB" sz="2800" dirty="0" err="1" smtClean="0">
                <a:solidFill>
                  <a:srgbClr val="7030A0"/>
                </a:solidFill>
              </a:rPr>
              <a:t>Bagheera</a:t>
            </a:r>
            <a:r>
              <a:rPr lang="en-GB" sz="2800" dirty="0" smtClean="0"/>
              <a:t> </a:t>
            </a:r>
            <a:r>
              <a:rPr lang="en-GB" sz="2800" b="1" dirty="0" smtClean="0"/>
              <a:t>the</a:t>
            </a:r>
            <a:r>
              <a:rPr lang="en-GB" sz="2800" dirty="0" smtClean="0"/>
              <a:t> </a:t>
            </a:r>
            <a:r>
              <a:rPr lang="en-GB" sz="2800" dirty="0" smtClean="0">
                <a:solidFill>
                  <a:srgbClr val="7030A0"/>
                </a:solidFill>
              </a:rPr>
              <a:t>Black Panther</a:t>
            </a:r>
            <a:endParaRPr lang="en-GB" sz="2800" dirty="0">
              <a:solidFill>
                <a:srgbClr val="7030A0"/>
              </a:solidFill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2671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137" y="504967"/>
            <a:ext cx="112457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black shadow dropped down into the circle. </a:t>
            </a:r>
          </a:p>
          <a:p>
            <a:endParaRPr lang="en-GB" sz="2800" dirty="0"/>
          </a:p>
          <a:p>
            <a:r>
              <a:rPr lang="en-GB" sz="2800" dirty="0" smtClean="0"/>
              <a:t>It was </a:t>
            </a:r>
            <a:r>
              <a:rPr lang="en-GB" sz="2800" dirty="0" err="1" smtClean="0"/>
              <a:t>Bagheera</a:t>
            </a:r>
            <a:r>
              <a:rPr lang="en-GB" sz="2800" dirty="0" smtClean="0"/>
              <a:t> the Black Panther, inky black all over, but with the panther markings showing up in certain lights like the pattern of watered silk. Everybody knew </a:t>
            </a:r>
            <a:r>
              <a:rPr lang="en-GB" sz="2800" dirty="0" err="1" smtClean="0"/>
              <a:t>Bagheera</a:t>
            </a:r>
            <a:r>
              <a:rPr lang="en-GB" sz="2800" dirty="0" smtClean="0"/>
              <a:t>, and nobody dared to cross his path; for he was as cunning as the wolf, as bold as the wild buffalo, and as reckless as the wounded elephant. But he had a voice as soft as wild honey dripping from a tree, and a skin softer than down.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225979" y="5238790"/>
            <a:ext cx="554099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How is our first impression of this character developed here?</a:t>
            </a:r>
            <a:endParaRPr lang="en-GB" i="1" dirty="0" smtClean="0"/>
          </a:p>
          <a:p>
            <a:r>
              <a:rPr lang="en-GB" b="1" i="1" dirty="0" smtClean="0"/>
              <a:t>What words and phrases create this impression?</a:t>
            </a:r>
          </a:p>
          <a:p>
            <a:r>
              <a:rPr lang="en-GB" b="1" i="1" dirty="0" smtClean="0"/>
              <a:t>What do the similes suggest? 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02366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137" y="504967"/>
            <a:ext cx="112457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 </a:t>
            </a:r>
            <a:r>
              <a:rPr lang="en-GB" sz="2800" b="1" dirty="0" smtClean="0">
                <a:solidFill>
                  <a:srgbClr val="7030A0"/>
                </a:solidFill>
              </a:rPr>
              <a:t>black shadow </a:t>
            </a:r>
            <a:r>
              <a:rPr lang="en-GB" sz="2800" b="1" dirty="0" smtClean="0">
                <a:solidFill>
                  <a:srgbClr val="FF0000"/>
                </a:solidFill>
              </a:rPr>
              <a:t>dropped</a:t>
            </a:r>
            <a:r>
              <a:rPr lang="en-GB" sz="2800" dirty="0" smtClean="0"/>
              <a:t> down into the circle. </a:t>
            </a:r>
          </a:p>
          <a:p>
            <a:endParaRPr lang="en-GB" sz="2800" dirty="0"/>
          </a:p>
          <a:p>
            <a:r>
              <a:rPr lang="en-GB" sz="2800" dirty="0" smtClean="0"/>
              <a:t>It was </a:t>
            </a:r>
            <a:r>
              <a:rPr lang="en-GB" sz="2800" b="1" dirty="0" err="1" smtClean="0">
                <a:solidFill>
                  <a:srgbClr val="7030A0"/>
                </a:solidFill>
              </a:rPr>
              <a:t>Bagheera</a:t>
            </a:r>
            <a:r>
              <a:rPr lang="en-GB" sz="2800" dirty="0" smtClean="0"/>
              <a:t> the </a:t>
            </a:r>
            <a:r>
              <a:rPr lang="en-GB" sz="2800" b="1" dirty="0" smtClean="0">
                <a:solidFill>
                  <a:srgbClr val="7030A0"/>
                </a:solidFill>
              </a:rPr>
              <a:t>Black Panther</a:t>
            </a:r>
            <a:r>
              <a:rPr lang="en-GB" sz="2800" dirty="0" smtClean="0"/>
              <a:t>, inky black all over, but with the panther markings showing up in certain lights</a:t>
            </a:r>
            <a:r>
              <a:rPr lang="en-GB" sz="2800" b="1" dirty="0" smtClean="0"/>
              <a:t> </a:t>
            </a:r>
            <a:r>
              <a:rPr lang="en-GB" sz="2800" b="1" dirty="0" smtClean="0">
                <a:solidFill>
                  <a:srgbClr val="00B050"/>
                </a:solidFill>
              </a:rPr>
              <a:t>like the pattern of watered silk</a:t>
            </a:r>
            <a:r>
              <a:rPr lang="en-GB" sz="2800" dirty="0" smtClean="0"/>
              <a:t>. Everybody knew </a:t>
            </a:r>
            <a:r>
              <a:rPr lang="en-GB" sz="2800" dirty="0" err="1" smtClean="0"/>
              <a:t>Bagheera</a:t>
            </a:r>
            <a:r>
              <a:rPr lang="en-GB" sz="2800" dirty="0" smtClean="0"/>
              <a:t>, and nobody dared to cross his path; for he was </a:t>
            </a:r>
            <a:r>
              <a:rPr lang="en-GB" sz="2800" b="1" dirty="0" smtClean="0">
                <a:solidFill>
                  <a:srgbClr val="00B050"/>
                </a:solidFill>
              </a:rPr>
              <a:t>as cunning as the wolf, as bold as the wild buffalo</a:t>
            </a:r>
            <a:r>
              <a:rPr lang="en-GB" sz="2800" dirty="0" smtClean="0">
                <a:solidFill>
                  <a:srgbClr val="00B050"/>
                </a:solidFill>
              </a:rPr>
              <a:t>, and </a:t>
            </a:r>
            <a:r>
              <a:rPr lang="en-GB" sz="2800" b="1" dirty="0" smtClean="0">
                <a:solidFill>
                  <a:srgbClr val="00B050"/>
                </a:solidFill>
              </a:rPr>
              <a:t>as reckless as the wounded elephant</a:t>
            </a:r>
            <a:r>
              <a:rPr lang="en-GB" sz="2800" dirty="0" smtClean="0">
                <a:solidFill>
                  <a:srgbClr val="00B050"/>
                </a:solidFill>
              </a:rPr>
              <a:t>.</a:t>
            </a:r>
            <a:r>
              <a:rPr lang="en-GB" sz="2800" dirty="0" smtClean="0"/>
              <a:t> </a:t>
            </a:r>
            <a:r>
              <a:rPr lang="en-GB" sz="2800" b="1" dirty="0" smtClean="0"/>
              <a:t>But</a:t>
            </a:r>
            <a:r>
              <a:rPr lang="en-GB" sz="2800" dirty="0" smtClean="0"/>
              <a:t> he had </a:t>
            </a:r>
            <a:r>
              <a:rPr lang="en-GB" sz="2800" b="1" dirty="0" smtClean="0">
                <a:solidFill>
                  <a:srgbClr val="00B050"/>
                </a:solidFill>
              </a:rPr>
              <a:t>a voice as soft as wild honey dripping from a tree</a:t>
            </a:r>
            <a:r>
              <a:rPr lang="en-GB" sz="2800" dirty="0" smtClean="0"/>
              <a:t>, and a skin softer than down.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7246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036" y="600501"/>
            <a:ext cx="1024193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Replace </a:t>
            </a:r>
            <a:r>
              <a:rPr lang="en-GB" dirty="0" smtClean="0"/>
              <a:t>the </a:t>
            </a:r>
            <a:r>
              <a:rPr lang="en-GB" b="1" dirty="0" smtClean="0">
                <a:solidFill>
                  <a:srgbClr val="7030A0"/>
                </a:solidFill>
              </a:rPr>
              <a:t>noun phrases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FF0000"/>
                </a:solidFill>
              </a:rPr>
              <a:t>verb</a:t>
            </a:r>
            <a:r>
              <a:rPr lang="en-GB" dirty="0" smtClean="0"/>
              <a:t> </a:t>
            </a:r>
            <a:r>
              <a:rPr lang="en-GB" dirty="0" smtClean="0"/>
              <a:t>in the text below to create a first impression of either a wolf, buffalo or elephant. </a:t>
            </a:r>
          </a:p>
          <a:p>
            <a:endParaRPr lang="en-GB" dirty="0"/>
          </a:p>
          <a:p>
            <a:r>
              <a:rPr lang="en-GB" i="1" dirty="0" smtClean="0"/>
              <a:t>What impression do you want to give of the character?</a:t>
            </a:r>
          </a:p>
          <a:p>
            <a:endParaRPr lang="en-GB" dirty="0"/>
          </a:p>
          <a:p>
            <a:r>
              <a:rPr lang="en-GB" dirty="0" smtClean="0"/>
              <a:t>Think about: 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7030A0"/>
                </a:solidFill>
              </a:rPr>
              <a:t>noun phrases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verb</a:t>
            </a:r>
            <a:r>
              <a:rPr lang="en-GB" dirty="0" smtClean="0"/>
              <a:t> </a:t>
            </a:r>
            <a:r>
              <a:rPr lang="en-GB" dirty="0" smtClean="0"/>
              <a:t>you use to create an impression of the character; </a:t>
            </a:r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7030A0"/>
                </a:solidFill>
              </a:rPr>
              <a:t>name</a:t>
            </a:r>
            <a:r>
              <a:rPr lang="en-GB" dirty="0" smtClean="0"/>
              <a:t> you choose and what this suggests about the character</a:t>
            </a:r>
            <a:r>
              <a:rPr lang="en-GB" dirty="0"/>
              <a:t>.</a:t>
            </a: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96036" y="3693734"/>
            <a:ext cx="109591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</a:t>
            </a:r>
            <a:r>
              <a:rPr lang="en-GB" b="1" dirty="0">
                <a:solidFill>
                  <a:srgbClr val="7030A0"/>
                </a:solidFill>
              </a:rPr>
              <a:t>black shadow </a:t>
            </a:r>
            <a:r>
              <a:rPr lang="en-GB" b="1" dirty="0">
                <a:solidFill>
                  <a:srgbClr val="FF0000"/>
                </a:solidFill>
              </a:rPr>
              <a:t>dropped</a:t>
            </a:r>
            <a:r>
              <a:rPr lang="en-GB" dirty="0"/>
              <a:t> down into the circle. </a:t>
            </a:r>
          </a:p>
          <a:p>
            <a:endParaRPr lang="en-GB" dirty="0"/>
          </a:p>
          <a:p>
            <a:r>
              <a:rPr lang="en-GB" dirty="0"/>
              <a:t>It was </a:t>
            </a:r>
            <a:r>
              <a:rPr lang="en-GB" b="1" dirty="0" err="1">
                <a:solidFill>
                  <a:srgbClr val="7030A0"/>
                </a:solidFill>
              </a:rPr>
              <a:t>Bagheera</a:t>
            </a:r>
            <a:r>
              <a:rPr lang="en-GB" dirty="0"/>
              <a:t> the </a:t>
            </a:r>
            <a:r>
              <a:rPr lang="en-GB" b="1" dirty="0">
                <a:solidFill>
                  <a:srgbClr val="7030A0"/>
                </a:solidFill>
              </a:rPr>
              <a:t>Black </a:t>
            </a:r>
            <a:r>
              <a:rPr lang="en-GB" b="1" dirty="0" smtClean="0">
                <a:solidFill>
                  <a:srgbClr val="7030A0"/>
                </a:solidFill>
              </a:rPr>
              <a:t>Panther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A ________    _________   into </a:t>
            </a:r>
            <a:r>
              <a:rPr lang="en-GB" b="1" dirty="0"/>
              <a:t>the circle. </a:t>
            </a:r>
          </a:p>
          <a:p>
            <a:endParaRPr lang="en-GB" b="1" dirty="0"/>
          </a:p>
          <a:p>
            <a:r>
              <a:rPr lang="en-GB" b="1" dirty="0"/>
              <a:t>It was </a:t>
            </a:r>
            <a:r>
              <a:rPr lang="en-GB" b="1" dirty="0" smtClean="0"/>
              <a:t>_______the________________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7959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457" y="996287"/>
            <a:ext cx="10658901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 pairs, take it in turns to </a:t>
            </a:r>
            <a:r>
              <a:rPr lang="en-GB" b="1" dirty="0" smtClean="0"/>
              <a:t>share and explain </a:t>
            </a:r>
            <a:r>
              <a:rPr lang="en-GB" dirty="0" smtClean="0"/>
              <a:t>your choices: 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Which animal did you choose?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What impression did you want to give of the animal?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Why the name?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What verb </a:t>
            </a:r>
            <a:r>
              <a:rPr lang="en-GB" i="1" dirty="0" smtClean="0"/>
              <a:t>choice </a:t>
            </a:r>
            <a:r>
              <a:rPr lang="en-GB" i="1" dirty="0" smtClean="0"/>
              <a:t>did you make and what impression </a:t>
            </a:r>
            <a:r>
              <a:rPr lang="en-GB" i="1" dirty="0" smtClean="0"/>
              <a:t>does it give</a:t>
            </a:r>
            <a:r>
              <a:rPr lang="en-GB" i="1" dirty="0" smtClean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457" y="3248167"/>
            <a:ext cx="10658901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You should also </a:t>
            </a:r>
            <a:r>
              <a:rPr lang="en-GB" b="1" dirty="0" smtClean="0"/>
              <a:t>respond</a:t>
            </a:r>
            <a:r>
              <a:rPr lang="en-GB" dirty="0" smtClean="0"/>
              <a:t> to your peer’s work and explanation, perhaps by making a comment or asking a question e.g.: </a:t>
            </a:r>
          </a:p>
          <a:p>
            <a:endParaRPr lang="en-GB" dirty="0"/>
          </a:p>
          <a:p>
            <a:r>
              <a:rPr lang="en-GB" i="1" dirty="0" smtClean="0"/>
              <a:t>I like your choice of </a:t>
            </a:r>
            <a:r>
              <a:rPr lang="en-GB" i="1" dirty="0" smtClean="0"/>
              <a:t>verb/name </a:t>
            </a:r>
            <a:r>
              <a:rPr lang="en-GB" i="1" dirty="0" smtClean="0"/>
              <a:t>here because it gives the impression that your character is…</a:t>
            </a:r>
          </a:p>
          <a:p>
            <a:r>
              <a:rPr lang="en-GB" i="1" dirty="0" smtClean="0"/>
              <a:t>Why did you choose that verb? </a:t>
            </a:r>
          </a:p>
          <a:p>
            <a:r>
              <a:rPr lang="en-GB" i="1" dirty="0" smtClean="0"/>
              <a:t>Perhaps if you chose this verb….</a:t>
            </a:r>
          </a:p>
        </p:txBody>
      </p:sp>
    </p:spTree>
    <p:extLst>
      <p:ext uri="{BB962C8B-B14F-4D97-AF65-F5344CB8AC3E}">
        <p14:creationId xmlns:p14="http://schemas.microsoft.com/office/powerpoint/2010/main" val="322310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036" y="1105598"/>
            <a:ext cx="778611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Continue your passage, using </a:t>
            </a:r>
            <a:r>
              <a:rPr lang="en-GB" dirty="0" smtClean="0"/>
              <a:t>similes (and contrast?) </a:t>
            </a:r>
            <a:r>
              <a:rPr lang="en-GB" dirty="0" smtClean="0"/>
              <a:t>to develop an impression of your character.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96036" y="1959428"/>
            <a:ext cx="109591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</a:t>
            </a:r>
            <a:r>
              <a:rPr lang="en-GB" b="1" dirty="0">
                <a:solidFill>
                  <a:srgbClr val="7030A0"/>
                </a:solidFill>
              </a:rPr>
              <a:t>black shadow </a:t>
            </a:r>
            <a:r>
              <a:rPr lang="en-GB" b="1" dirty="0">
                <a:solidFill>
                  <a:srgbClr val="FF0000"/>
                </a:solidFill>
              </a:rPr>
              <a:t>dropped</a:t>
            </a:r>
            <a:r>
              <a:rPr lang="en-GB" dirty="0"/>
              <a:t> down into the circle. </a:t>
            </a:r>
          </a:p>
          <a:p>
            <a:endParaRPr lang="en-GB" dirty="0"/>
          </a:p>
          <a:p>
            <a:r>
              <a:rPr lang="en-GB" dirty="0"/>
              <a:t>It was </a:t>
            </a:r>
            <a:r>
              <a:rPr lang="en-GB" b="1" dirty="0" err="1">
                <a:solidFill>
                  <a:srgbClr val="7030A0"/>
                </a:solidFill>
              </a:rPr>
              <a:t>Bagheera</a:t>
            </a:r>
            <a:r>
              <a:rPr lang="en-GB" dirty="0"/>
              <a:t> the </a:t>
            </a:r>
            <a:r>
              <a:rPr lang="en-GB" b="1" dirty="0">
                <a:solidFill>
                  <a:srgbClr val="7030A0"/>
                </a:solidFill>
              </a:rPr>
              <a:t>Black Panther</a:t>
            </a:r>
            <a:r>
              <a:rPr lang="en-GB" dirty="0"/>
              <a:t>, inky black all over, but with the panther markings showing up in certain lights</a:t>
            </a:r>
            <a:r>
              <a:rPr lang="en-GB" b="1" dirty="0"/>
              <a:t> </a:t>
            </a:r>
            <a:r>
              <a:rPr lang="en-GB" b="1" dirty="0">
                <a:solidFill>
                  <a:srgbClr val="00B050"/>
                </a:solidFill>
              </a:rPr>
              <a:t>like the pattern of watered silk</a:t>
            </a:r>
            <a:r>
              <a:rPr lang="en-GB" dirty="0"/>
              <a:t>. Everybody knew </a:t>
            </a:r>
            <a:r>
              <a:rPr lang="en-GB" dirty="0" err="1"/>
              <a:t>Bagheera</a:t>
            </a:r>
            <a:r>
              <a:rPr lang="en-GB" dirty="0"/>
              <a:t>, and nobody dared to cross his path; for he was </a:t>
            </a:r>
            <a:r>
              <a:rPr lang="en-GB" b="1" dirty="0">
                <a:solidFill>
                  <a:srgbClr val="00B050"/>
                </a:solidFill>
              </a:rPr>
              <a:t>as cunning as the wolf, as bold as the wild buffalo</a:t>
            </a:r>
            <a:r>
              <a:rPr lang="en-GB" dirty="0">
                <a:solidFill>
                  <a:srgbClr val="00B050"/>
                </a:solidFill>
              </a:rPr>
              <a:t>, and </a:t>
            </a:r>
            <a:r>
              <a:rPr lang="en-GB" b="1" dirty="0">
                <a:solidFill>
                  <a:srgbClr val="00B050"/>
                </a:solidFill>
              </a:rPr>
              <a:t>as reckless as the wounded elephant</a:t>
            </a:r>
            <a:r>
              <a:rPr lang="en-GB" dirty="0">
                <a:solidFill>
                  <a:srgbClr val="00B050"/>
                </a:solidFill>
              </a:rPr>
              <a:t>.</a:t>
            </a:r>
            <a:r>
              <a:rPr lang="en-GB" dirty="0"/>
              <a:t> </a:t>
            </a:r>
            <a:r>
              <a:rPr lang="en-GB" b="1" dirty="0"/>
              <a:t>But</a:t>
            </a:r>
            <a:r>
              <a:rPr lang="en-GB" dirty="0"/>
              <a:t> he had </a:t>
            </a:r>
            <a:r>
              <a:rPr lang="en-GB" b="1" dirty="0">
                <a:solidFill>
                  <a:srgbClr val="00B050"/>
                </a:solidFill>
              </a:rPr>
              <a:t>a voice as soft as wild honey dripping from a tree</a:t>
            </a:r>
            <a:r>
              <a:rPr lang="en-GB" dirty="0"/>
              <a:t>, and </a:t>
            </a:r>
            <a:r>
              <a:rPr lang="en-GB" b="1" dirty="0">
                <a:solidFill>
                  <a:srgbClr val="00B050"/>
                </a:solidFill>
              </a:rPr>
              <a:t>a skin softer than down.</a:t>
            </a:r>
          </a:p>
        </p:txBody>
      </p:sp>
    </p:spTree>
    <p:extLst>
      <p:ext uri="{BB962C8B-B14F-4D97-AF65-F5344CB8AC3E}">
        <p14:creationId xmlns:p14="http://schemas.microsoft.com/office/powerpoint/2010/main" val="104647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791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Newman, Ruth</dc:creator>
  <cp:lastModifiedBy>Newman, Ruth</cp:lastModifiedBy>
  <cp:revision>27</cp:revision>
  <dcterms:created xsi:type="dcterms:W3CDTF">2020-11-23T14:24:00Z</dcterms:created>
  <dcterms:modified xsi:type="dcterms:W3CDTF">2022-05-03T10:39:14Z</dcterms:modified>
</cp:coreProperties>
</file>