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08CD04-F691-4F4E-9B21-90D78DE28228}" v="24" dt="2020-03-10T12:02:07.5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14E6F39-C736-451A-A7E9-102FF7B46A0D}"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B70F6-9E23-4C39-8D90-3B86EADE97F4}" type="slidenum">
              <a:rPr lang="en-GB" smtClean="0"/>
              <a:t>‹#›</a:t>
            </a:fld>
            <a:endParaRPr lang="en-GB"/>
          </a:p>
        </p:txBody>
      </p:sp>
    </p:spTree>
    <p:extLst>
      <p:ext uri="{BB962C8B-B14F-4D97-AF65-F5344CB8AC3E}">
        <p14:creationId xmlns:p14="http://schemas.microsoft.com/office/powerpoint/2010/main" val="1751860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4E6F39-C736-451A-A7E9-102FF7B46A0D}"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B70F6-9E23-4C39-8D90-3B86EADE97F4}" type="slidenum">
              <a:rPr lang="en-GB" smtClean="0"/>
              <a:t>‹#›</a:t>
            </a:fld>
            <a:endParaRPr lang="en-GB"/>
          </a:p>
        </p:txBody>
      </p:sp>
    </p:spTree>
    <p:extLst>
      <p:ext uri="{BB962C8B-B14F-4D97-AF65-F5344CB8AC3E}">
        <p14:creationId xmlns:p14="http://schemas.microsoft.com/office/powerpoint/2010/main" val="15011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4E6F39-C736-451A-A7E9-102FF7B46A0D}"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B70F6-9E23-4C39-8D90-3B86EADE97F4}" type="slidenum">
              <a:rPr lang="en-GB" smtClean="0"/>
              <a:t>‹#›</a:t>
            </a:fld>
            <a:endParaRPr lang="en-GB"/>
          </a:p>
        </p:txBody>
      </p:sp>
    </p:spTree>
    <p:extLst>
      <p:ext uri="{BB962C8B-B14F-4D97-AF65-F5344CB8AC3E}">
        <p14:creationId xmlns:p14="http://schemas.microsoft.com/office/powerpoint/2010/main" val="1067006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4E6F39-C736-451A-A7E9-102FF7B46A0D}"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B70F6-9E23-4C39-8D90-3B86EADE97F4}" type="slidenum">
              <a:rPr lang="en-GB" smtClean="0"/>
              <a:t>‹#›</a:t>
            </a:fld>
            <a:endParaRPr lang="en-GB"/>
          </a:p>
        </p:txBody>
      </p:sp>
    </p:spTree>
    <p:extLst>
      <p:ext uri="{BB962C8B-B14F-4D97-AF65-F5344CB8AC3E}">
        <p14:creationId xmlns:p14="http://schemas.microsoft.com/office/powerpoint/2010/main" val="2500785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4E6F39-C736-451A-A7E9-102FF7B46A0D}" type="datetimeFigureOut">
              <a:rPr lang="en-GB" smtClean="0"/>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B70F6-9E23-4C39-8D90-3B86EADE97F4}" type="slidenum">
              <a:rPr lang="en-GB" smtClean="0"/>
              <a:t>‹#›</a:t>
            </a:fld>
            <a:endParaRPr lang="en-GB"/>
          </a:p>
        </p:txBody>
      </p:sp>
    </p:spTree>
    <p:extLst>
      <p:ext uri="{BB962C8B-B14F-4D97-AF65-F5344CB8AC3E}">
        <p14:creationId xmlns:p14="http://schemas.microsoft.com/office/powerpoint/2010/main" val="4120510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14E6F39-C736-451A-A7E9-102FF7B46A0D}"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0B70F6-9E23-4C39-8D90-3B86EADE97F4}" type="slidenum">
              <a:rPr lang="en-GB" smtClean="0"/>
              <a:t>‹#›</a:t>
            </a:fld>
            <a:endParaRPr lang="en-GB"/>
          </a:p>
        </p:txBody>
      </p:sp>
    </p:spTree>
    <p:extLst>
      <p:ext uri="{BB962C8B-B14F-4D97-AF65-F5344CB8AC3E}">
        <p14:creationId xmlns:p14="http://schemas.microsoft.com/office/powerpoint/2010/main" val="2011940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14E6F39-C736-451A-A7E9-102FF7B46A0D}" type="datetimeFigureOut">
              <a:rPr lang="en-GB" smtClean="0"/>
              <a:t>10/03/2020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0B70F6-9E23-4C39-8D90-3B86EADE97F4}" type="slidenum">
              <a:rPr lang="en-GB" smtClean="0"/>
              <a:t>‹#›</a:t>
            </a:fld>
            <a:endParaRPr lang="en-GB"/>
          </a:p>
        </p:txBody>
      </p:sp>
    </p:spTree>
    <p:extLst>
      <p:ext uri="{BB962C8B-B14F-4D97-AF65-F5344CB8AC3E}">
        <p14:creationId xmlns:p14="http://schemas.microsoft.com/office/powerpoint/2010/main" val="1180116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14E6F39-C736-451A-A7E9-102FF7B46A0D}" type="datetimeFigureOut">
              <a:rPr lang="en-GB" smtClean="0"/>
              <a:t>10/03/2020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0B70F6-9E23-4C39-8D90-3B86EADE97F4}" type="slidenum">
              <a:rPr lang="en-GB" smtClean="0"/>
              <a:t>‹#›</a:t>
            </a:fld>
            <a:endParaRPr lang="en-GB"/>
          </a:p>
        </p:txBody>
      </p:sp>
    </p:spTree>
    <p:extLst>
      <p:ext uri="{BB962C8B-B14F-4D97-AF65-F5344CB8AC3E}">
        <p14:creationId xmlns:p14="http://schemas.microsoft.com/office/powerpoint/2010/main" val="1753882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E6F39-C736-451A-A7E9-102FF7B46A0D}" type="datetimeFigureOut">
              <a:rPr lang="en-GB" smtClean="0"/>
              <a:t>10/03/2020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0B70F6-9E23-4C39-8D90-3B86EADE97F4}" type="slidenum">
              <a:rPr lang="en-GB" smtClean="0"/>
              <a:t>‹#›</a:t>
            </a:fld>
            <a:endParaRPr lang="en-GB"/>
          </a:p>
        </p:txBody>
      </p:sp>
    </p:spTree>
    <p:extLst>
      <p:ext uri="{BB962C8B-B14F-4D97-AF65-F5344CB8AC3E}">
        <p14:creationId xmlns:p14="http://schemas.microsoft.com/office/powerpoint/2010/main" val="3476173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4E6F39-C736-451A-A7E9-102FF7B46A0D}"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0B70F6-9E23-4C39-8D90-3B86EADE97F4}" type="slidenum">
              <a:rPr lang="en-GB" smtClean="0"/>
              <a:t>‹#›</a:t>
            </a:fld>
            <a:endParaRPr lang="en-GB"/>
          </a:p>
        </p:txBody>
      </p:sp>
    </p:spTree>
    <p:extLst>
      <p:ext uri="{BB962C8B-B14F-4D97-AF65-F5344CB8AC3E}">
        <p14:creationId xmlns:p14="http://schemas.microsoft.com/office/powerpoint/2010/main" val="2476150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4E6F39-C736-451A-A7E9-102FF7B46A0D}" type="datetimeFigureOut">
              <a:rPr lang="en-GB" smtClean="0"/>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0B70F6-9E23-4C39-8D90-3B86EADE97F4}" type="slidenum">
              <a:rPr lang="en-GB" smtClean="0"/>
              <a:t>‹#›</a:t>
            </a:fld>
            <a:endParaRPr lang="en-GB"/>
          </a:p>
        </p:txBody>
      </p:sp>
    </p:spTree>
    <p:extLst>
      <p:ext uri="{BB962C8B-B14F-4D97-AF65-F5344CB8AC3E}">
        <p14:creationId xmlns:p14="http://schemas.microsoft.com/office/powerpoint/2010/main" val="2578233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E6F39-C736-451A-A7E9-102FF7B46A0D}" type="datetimeFigureOut">
              <a:rPr lang="en-GB" smtClean="0"/>
              <a:t>10/03/2020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0B70F6-9E23-4C39-8D90-3B86EADE97F4}" type="slidenum">
              <a:rPr lang="en-GB" smtClean="0"/>
              <a:t>‹#›</a:t>
            </a:fld>
            <a:endParaRPr lang="en-GB"/>
          </a:p>
        </p:txBody>
      </p:sp>
    </p:spTree>
    <p:extLst>
      <p:ext uri="{BB962C8B-B14F-4D97-AF65-F5344CB8AC3E}">
        <p14:creationId xmlns:p14="http://schemas.microsoft.com/office/powerpoint/2010/main" val="548346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1049" y="188640"/>
            <a:ext cx="8229600" cy="1371600"/>
          </a:xfrm>
        </p:spPr>
        <p:txBody>
          <a:bodyPr/>
          <a:lstStyle/>
          <a:p>
            <a:r>
              <a:rPr lang="en-GB" dirty="0">
                <a:effectLst>
                  <a:outerShdw blurRad="38100" dist="38100" dir="2700000" algn="tl">
                    <a:srgbClr val="000000">
                      <a:alpha val="43137"/>
                    </a:srgbClr>
                  </a:outerShdw>
                </a:effectLst>
              </a:rPr>
              <a:t>The Power of Choice</a:t>
            </a:r>
          </a:p>
        </p:txBody>
      </p:sp>
      <p:sp>
        <p:nvSpPr>
          <p:cNvPr id="3" name="Content Placeholder 2"/>
          <p:cNvSpPr>
            <a:spLocks noGrp="1"/>
          </p:cNvSpPr>
          <p:nvPr>
            <p:ph idx="1"/>
          </p:nvPr>
        </p:nvSpPr>
        <p:spPr>
          <a:xfrm>
            <a:off x="891365" y="1486064"/>
            <a:ext cx="5542039" cy="4273018"/>
          </a:xfrm>
          <a:solidFill>
            <a:srgbClr val="EFF9FF"/>
          </a:solidFill>
          <a:ln>
            <a:solidFill>
              <a:schemeClr val="tx1"/>
            </a:solidFill>
          </a:ln>
        </p:spPr>
        <p:txBody>
          <a:bodyPr/>
          <a:lstStyle/>
          <a:p>
            <a:pPr marL="82296" indent="0">
              <a:lnSpc>
                <a:spcPts val="2800"/>
              </a:lnSpc>
              <a:spcBef>
                <a:spcPts val="0"/>
              </a:spcBef>
              <a:buNone/>
            </a:pPr>
            <a:r>
              <a:rPr lang="en-US" sz="2000" dirty="0"/>
              <a:t>I found him in the garage on a Sunday afternoon. It was the day after we moved into Falconer Road. The winter was ending. Mum had said we’d be moving just in time for the spring.  Nobody else was there.  Just me.  The others were inside the house with Doctor Death, worrying about the baby.</a:t>
            </a:r>
            <a:endParaRPr lang="en-GB" sz="2000" dirty="0"/>
          </a:p>
          <a:p>
            <a:pPr marL="82296" indent="0">
              <a:lnSpc>
                <a:spcPts val="2800"/>
              </a:lnSpc>
              <a:spcBef>
                <a:spcPts val="0"/>
              </a:spcBef>
              <a:buNone/>
            </a:pPr>
            <a:r>
              <a:rPr lang="en-US" sz="2000" dirty="0"/>
              <a:t> </a:t>
            </a:r>
            <a:endParaRPr lang="en-GB" sz="2000" dirty="0"/>
          </a:p>
          <a:p>
            <a:pPr marL="82296" indent="0">
              <a:lnSpc>
                <a:spcPts val="2800"/>
              </a:lnSpc>
              <a:spcBef>
                <a:spcPts val="0"/>
              </a:spcBef>
              <a:buNone/>
            </a:pPr>
            <a:r>
              <a:rPr lang="en-US" sz="2000" dirty="0"/>
              <a:t>He was lying in there [</a:t>
            </a:r>
            <a:r>
              <a:rPr lang="en-US" sz="2000" dirty="0">
                <a:solidFill>
                  <a:srgbClr val="EFF9FF"/>
                </a:solidFill>
              </a:rPr>
              <a:t>in the darkness behind the tea chests, in the dust and dirt </a:t>
            </a:r>
            <a:r>
              <a:rPr lang="en-US" sz="2000" u="sng" dirty="0"/>
              <a:t>]</a:t>
            </a:r>
            <a:r>
              <a:rPr lang="en-US" sz="2000" dirty="0"/>
              <a:t>.   It was as if he’d been there forever.</a:t>
            </a:r>
            <a:endParaRPr lang="en-GB" sz="2000" dirty="0"/>
          </a:p>
        </p:txBody>
      </p:sp>
      <p:pic>
        <p:nvPicPr>
          <p:cNvPr id="1028" name="Picture 4" descr="Skelli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512781">
            <a:off x="7001982" y="1677248"/>
            <a:ext cx="1629079" cy="250627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652635" y="4715908"/>
            <a:ext cx="2327773" cy="646331"/>
          </a:xfrm>
          <a:prstGeom prst="rect">
            <a:avLst/>
          </a:prstGeom>
          <a:noFill/>
          <a:ln>
            <a:solidFill>
              <a:schemeClr val="tx1"/>
            </a:solidFill>
          </a:ln>
        </p:spPr>
        <p:txBody>
          <a:bodyPr wrap="square" rtlCol="0">
            <a:spAutoFit/>
          </a:bodyPr>
          <a:lstStyle/>
          <a:p>
            <a:pPr algn="ctr"/>
            <a:r>
              <a:rPr lang="en-GB" dirty="0"/>
              <a:t>What do you think goes in the gap?</a:t>
            </a:r>
          </a:p>
        </p:txBody>
      </p:sp>
      <p:sp>
        <p:nvSpPr>
          <p:cNvPr id="4" name="TextBox 3"/>
          <p:cNvSpPr txBox="1"/>
          <p:nvPr/>
        </p:nvSpPr>
        <p:spPr>
          <a:xfrm>
            <a:off x="9236364" y="188640"/>
            <a:ext cx="2512291" cy="6186309"/>
          </a:xfrm>
          <a:prstGeom prst="rect">
            <a:avLst/>
          </a:prstGeom>
          <a:solidFill>
            <a:schemeClr val="accent4">
              <a:lumMod val="40000"/>
              <a:lumOff val="60000"/>
            </a:schemeClr>
          </a:solidFill>
          <a:ln>
            <a:solidFill>
              <a:schemeClr val="tx1"/>
            </a:solidFill>
          </a:ln>
        </p:spPr>
        <p:txBody>
          <a:bodyPr wrap="square" rtlCol="0" anchor="t">
            <a:spAutoFit/>
          </a:bodyPr>
          <a:lstStyle/>
          <a:p>
            <a:pPr algn="ctr"/>
            <a:r>
              <a:rPr lang="en-GB" b="1" i="1" dirty="0">
                <a:latin typeface="Arial" panose="020B0604020202020204" pitchFamily="34" charset="0"/>
                <a:cs typeface="Arial" panose="020B0604020202020204" pitchFamily="34" charset="0"/>
              </a:rPr>
              <a:t>Tips for Teachers</a:t>
            </a:r>
          </a:p>
          <a:p>
            <a:endParaRPr lang="en-GB" dirty="0">
              <a:latin typeface="Arial" panose="020B0604020202020204" pitchFamily="34" charset="0"/>
              <a:cs typeface="Arial" panose="020B0604020202020204" pitchFamily="34" charset="0"/>
            </a:endParaRPr>
          </a:p>
          <a:p>
            <a:r>
              <a:rPr lang="en-GB" dirty="0">
                <a:latin typeface="Arial"/>
                <a:cs typeface="Arial"/>
              </a:rPr>
              <a:t>For this task, students are asked students to discuss what they think could go in the gap. They could come up with an idea together, or,  they could come up with ideas individually and then compare. The key thing is that students are encouraged to </a:t>
            </a:r>
            <a:r>
              <a:rPr lang="en-GB" b="1" dirty="0">
                <a:latin typeface="Arial"/>
                <a:cs typeface="Arial"/>
              </a:rPr>
              <a:t>explain</a:t>
            </a:r>
            <a:r>
              <a:rPr lang="en-GB" dirty="0">
                <a:latin typeface="Arial"/>
                <a:cs typeface="Arial"/>
              </a:rPr>
              <a:t> and </a:t>
            </a:r>
            <a:r>
              <a:rPr lang="en-GB" b="1" dirty="0">
                <a:latin typeface="Arial"/>
                <a:cs typeface="Arial"/>
              </a:rPr>
              <a:t>justify</a:t>
            </a:r>
            <a:r>
              <a:rPr lang="en-GB" dirty="0">
                <a:latin typeface="Arial"/>
                <a:cs typeface="Arial"/>
              </a:rPr>
              <a:t> their choices. It would be good here too to explore </a:t>
            </a:r>
            <a:r>
              <a:rPr lang="en-GB" b="1" dirty="0">
                <a:latin typeface="Arial"/>
                <a:cs typeface="Arial"/>
              </a:rPr>
              <a:t>how </a:t>
            </a:r>
            <a:r>
              <a:rPr lang="en-GB" dirty="0">
                <a:latin typeface="Arial"/>
                <a:cs typeface="Arial"/>
              </a:rPr>
              <a:t>their choices were informed by their reading of the text.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7760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155</Words>
  <Application>Microsoft Office PowerPoint</Application>
  <PresentationFormat>Widescreen</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Power of Choice</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Power of Choice</dc:title>
  <dc:creator>Newman, Ruth</dc:creator>
  <cp:lastModifiedBy>Newman, Ruth</cp:lastModifiedBy>
  <cp:revision>10</cp:revision>
  <dcterms:created xsi:type="dcterms:W3CDTF">2020-03-05T12:45:08Z</dcterms:created>
  <dcterms:modified xsi:type="dcterms:W3CDTF">2020-03-10T15:20:23Z</dcterms:modified>
</cp:coreProperties>
</file>