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DF205A-1676-4C80-8AC6-B83618E71ACC}" v="39" dt="2020-03-10T11:40:55.8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-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D060F-11AB-40D9-AF2B-220FFB190FBB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9B086-CDBA-427C-9A4D-C5244A13F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70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Noun phrases for description, here at the start of the novel, establishing both</a:t>
            </a:r>
            <a:r>
              <a:rPr lang="en-GB" baseline="0" dirty="0"/>
              <a:t> setting and mood/atmosphere. Craft of the author is to use descriptions that will entice the reader into a particular world. The purpose of knowing about expanded noun phrases is obvious – in terms of reading, they provide essential images for us to process and build understanding of what is happening; what we might predict and speculate about; what genre we think we are reading, and so on. Connections are being made with our prior reading experience and our more general knowledge (</a:t>
            </a:r>
            <a:r>
              <a:rPr lang="en-GB" baseline="0" dirty="0" err="1"/>
              <a:t>eg</a:t>
            </a:r>
            <a:r>
              <a:rPr lang="en-GB" baseline="0" dirty="0"/>
              <a:t> what objects an ‘emporium’ might contain, and how one might differ from a mere ‘shop’). Purpose of writing task – to check understanding of the world the author is creating </a:t>
            </a:r>
          </a:p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B61E7-AB66-40CC-97DD-EFF984CDB7AB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142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1028-9773-47D6-AC05-BC12B3B3723F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30A35-F5EC-42F9-9BB4-165A46683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66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1028-9773-47D6-AC05-BC12B3B3723F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30A35-F5EC-42F9-9BB4-165A46683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494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1028-9773-47D6-AC05-BC12B3B3723F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30A35-F5EC-42F9-9BB4-165A46683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939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1028-9773-47D6-AC05-BC12B3B3723F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30A35-F5EC-42F9-9BB4-165A46683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42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1028-9773-47D6-AC05-BC12B3B3723F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30A35-F5EC-42F9-9BB4-165A46683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16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1028-9773-47D6-AC05-BC12B3B3723F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30A35-F5EC-42F9-9BB4-165A46683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25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1028-9773-47D6-AC05-BC12B3B3723F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30A35-F5EC-42F9-9BB4-165A46683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63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1028-9773-47D6-AC05-BC12B3B3723F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30A35-F5EC-42F9-9BB4-165A46683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297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1028-9773-47D6-AC05-BC12B3B3723F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30A35-F5EC-42F9-9BB4-165A46683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486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1028-9773-47D6-AC05-BC12B3B3723F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30A35-F5EC-42F9-9BB4-165A46683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274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1028-9773-47D6-AC05-BC12B3B3723F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30A35-F5EC-42F9-9BB4-165A46683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42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A1028-9773-47D6-AC05-BC12B3B3723F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30A35-F5EC-42F9-9BB4-165A46683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820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elen\Pictures\51-oKwrE2FL._SX327_BO1,204,203,200_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074517"/>
            <a:ext cx="3454624" cy="5450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78624" y="188641"/>
            <a:ext cx="5688632" cy="707886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2200" dirty="0">
                <a:latin typeface="Calibri" pitchFamily="34" charset="0"/>
                <a:cs typeface="Calibri" pitchFamily="34" charset="0"/>
              </a:rPr>
              <a:t>  Look at the noun phrases that are used to  </a:t>
            </a:r>
          </a:p>
          <a:p>
            <a:r>
              <a:rPr lang="en-GB" sz="2200" dirty="0">
                <a:latin typeface="Calibri"/>
                <a:cs typeface="Calibri"/>
              </a:rPr>
              <a:t>  describe the Nowhere Emporium. </a:t>
            </a:r>
            <a:r>
              <a:rPr lang="en-GB" sz="2200" b="1" i="1" dirty="0">
                <a:latin typeface="Calibri"/>
                <a:cs typeface="Calibri"/>
              </a:rPr>
              <a:t>How well do they match the picture on the front cover of </a:t>
            </a:r>
            <a:endParaRPr lang="en-GB" sz="2200" b="1" i="1" dirty="0">
              <a:latin typeface="Calibri" pitchFamily="34" charset="0"/>
              <a:cs typeface="Calibri" pitchFamily="34" charset="0"/>
            </a:endParaRPr>
          </a:p>
          <a:p>
            <a:r>
              <a:rPr lang="en-GB" sz="2200" b="1" i="1" dirty="0">
                <a:latin typeface="Calibri" pitchFamily="34" charset="0"/>
                <a:cs typeface="Calibri" pitchFamily="34" charset="0"/>
              </a:rPr>
              <a:t>  the book?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2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GB" sz="22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shop</a:t>
            </a:r>
            <a:r>
              <a:rPr lang="en-GB" sz="22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from nowhere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2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hidden </a:t>
            </a:r>
            <a:r>
              <a:rPr lang="en-GB" sz="22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secrets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2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bricks</a:t>
            </a:r>
            <a:r>
              <a:rPr lang="en-GB" sz="22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the colour of midnight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2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bricks</a:t>
            </a:r>
            <a:r>
              <a:rPr lang="en-GB" sz="22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that shimmered and sparkled under the glow of the gas streetlamps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2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 golden </a:t>
            </a:r>
            <a:r>
              <a:rPr lang="en-GB" sz="22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gate</a:t>
            </a:r>
            <a:r>
              <a:rPr lang="en-GB" sz="22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so fine and intricate that some wondrous spider might have spun it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2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 </a:t>
            </a:r>
            <a:r>
              <a:rPr lang="en-GB" sz="22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glimmer</a:t>
            </a:r>
            <a:r>
              <a:rPr lang="en-GB" sz="22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of movement in the entranceway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2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GB" sz="22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door</a:t>
            </a:r>
            <a:r>
              <a:rPr lang="en-GB" sz="22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to a world of </a:t>
            </a:r>
            <a:r>
              <a:rPr lang="en-GB" sz="22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breathtaking</a:t>
            </a:r>
            <a:r>
              <a:rPr lang="en-GB" sz="22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magic and looming danger</a:t>
            </a:r>
            <a:endParaRPr lang="en-GB" sz="2200" dirty="0">
              <a:latin typeface="Calibri" pitchFamily="34" charset="0"/>
              <a:cs typeface="Calibri" pitchFamily="34" charset="0"/>
            </a:endParaRPr>
          </a:p>
          <a:p>
            <a:r>
              <a:rPr lang="en-GB" sz="2200" dirty="0">
                <a:latin typeface="Calibri" pitchFamily="34" charset="0"/>
                <a:cs typeface="Calibri" pitchFamily="34" charset="0"/>
              </a:rPr>
              <a:t>   </a:t>
            </a:r>
            <a:r>
              <a:rPr lang="en-GB" sz="2200" b="1" i="1" dirty="0">
                <a:latin typeface="Calibri" pitchFamily="34" charset="0"/>
                <a:cs typeface="Calibri" pitchFamily="34" charset="0"/>
              </a:rPr>
              <a:t>From the way it’s described, would you want</a:t>
            </a:r>
          </a:p>
          <a:p>
            <a:r>
              <a:rPr lang="en-GB" sz="2200" b="1" i="1" dirty="0">
                <a:latin typeface="Calibri" pitchFamily="34" charset="0"/>
                <a:cs typeface="Calibri" pitchFamily="34" charset="0"/>
              </a:rPr>
              <a:t>   to go inside this shop? </a:t>
            </a:r>
          </a:p>
          <a:p>
            <a:r>
              <a:rPr lang="en-GB" sz="2200" b="1" i="1" dirty="0">
                <a:latin typeface="Calibri" pitchFamily="34" charset="0"/>
                <a:cs typeface="Calibri" pitchFamily="34" charset="0"/>
              </a:rPr>
              <a:t>   What objects do you think you might find </a:t>
            </a:r>
          </a:p>
          <a:p>
            <a:r>
              <a:rPr lang="en-GB" sz="2200" b="1" i="1" dirty="0">
                <a:latin typeface="Calibri" pitchFamily="34" charset="0"/>
                <a:cs typeface="Calibri" pitchFamily="34" charset="0"/>
              </a:rPr>
              <a:t>   inside? </a:t>
            </a:r>
            <a:r>
              <a:rPr lang="en-GB" sz="2200" dirty="0">
                <a:latin typeface="Calibri" pitchFamily="34" charset="0"/>
                <a:cs typeface="Calibri" pitchFamily="34" charset="0"/>
              </a:rPr>
              <a:t>Use noun phrases to describe one of </a:t>
            </a:r>
          </a:p>
          <a:p>
            <a:r>
              <a:rPr lang="en-GB" sz="2200" dirty="0">
                <a:latin typeface="Calibri" pitchFamily="34" charset="0"/>
                <a:cs typeface="Calibri" pitchFamily="34" charset="0"/>
              </a:rPr>
              <a:t>   them so we can imagine it too. </a:t>
            </a:r>
          </a:p>
          <a:p>
            <a:endParaRPr lang="en-GB" dirty="0">
              <a:latin typeface="Calibri" pitchFamily="34" charset="0"/>
              <a:cs typeface="Calibri" pitchFamily="34" charset="0"/>
            </a:endParaRPr>
          </a:p>
          <a:p>
            <a:endParaRPr lang="en-GB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781BEE-7FE8-412D-AB7C-04059E61190C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-55418" y="164846"/>
            <a:ext cx="48862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i="1" dirty="0">
                <a:latin typeface="Calibri" pitchFamily="34" charset="0"/>
                <a:cs typeface="Calibri" pitchFamily="34" charset="0"/>
              </a:rPr>
              <a:t>Questions</a:t>
            </a:r>
            <a:r>
              <a:rPr lang="en-GB" sz="3600" dirty="0">
                <a:latin typeface="Calibri" pitchFamily="34" charset="0"/>
                <a:cs typeface="Calibri" pitchFamily="34" charset="0"/>
              </a:rPr>
              <a:t> about noun phrases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594109" y="188641"/>
            <a:ext cx="1597891" cy="640175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GB" sz="1400" b="1" i="1" dirty="0"/>
              <a:t>Tips for Teachers</a:t>
            </a:r>
            <a:endParaRPr lang="en-GB" sz="1400" dirty="0"/>
          </a:p>
          <a:p>
            <a:endParaRPr lang="en-GB" sz="1200" dirty="0"/>
          </a:p>
          <a:p>
            <a:r>
              <a:rPr lang="en-GB" sz="1200" dirty="0"/>
              <a:t>In the example here, the questions are quite precise and encourage students to think about the effect of a particular feature  – noun phrases – and to discuss their effects, </a:t>
            </a:r>
            <a:r>
              <a:rPr lang="en-GB" sz="1200"/>
              <a:t>and then to make </a:t>
            </a:r>
            <a:r>
              <a:rPr lang="en-GB" sz="1200" dirty="0"/>
              <a:t>predictions. </a:t>
            </a:r>
          </a:p>
          <a:p>
            <a:endParaRPr lang="en-GB" sz="1200" dirty="0"/>
          </a:p>
          <a:p>
            <a:r>
              <a:rPr lang="en-GB" sz="1200" dirty="0"/>
              <a:t>Planning questions like this in advance can be really  helpful. These questions could be used to prompt whole </a:t>
            </a:r>
            <a:r>
              <a:rPr lang="en-GB" sz="1200"/>
              <a:t>class discussion, or, </a:t>
            </a:r>
            <a:r>
              <a:rPr lang="en-GB" sz="1200" dirty="0"/>
              <a:t>students could talk through the questions in pairs before feeding back. Remember too to think about how you might respond to students’ feedback – what follow up questions could you ask?</a:t>
            </a:r>
          </a:p>
          <a:p>
            <a:endParaRPr lang="en-GB" sz="1200" dirty="0"/>
          </a:p>
          <a:p>
            <a:r>
              <a:rPr lang="en-GB" sz="1200" dirty="0"/>
              <a:t>You could then ask students to write their own noun phrase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9316962" y="6158455"/>
            <a:ext cx="1337623" cy="39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808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389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Exeter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Newman, Ruth</dc:creator>
  <cp:lastModifiedBy>Newman, Ruth</cp:lastModifiedBy>
  <cp:revision>23</cp:revision>
  <dcterms:created xsi:type="dcterms:W3CDTF">2020-03-09T14:26:32Z</dcterms:created>
  <dcterms:modified xsi:type="dcterms:W3CDTF">2020-03-10T15:24:34Z</dcterms:modified>
</cp:coreProperties>
</file>