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handoutMasterIdLst>
    <p:handoutMasterId r:id="rId58"/>
  </p:handoutMasterIdLst>
  <p:sldIdLst>
    <p:sldId id="261" r:id="rId2"/>
    <p:sldId id="262" r:id="rId3"/>
    <p:sldId id="263" r:id="rId4"/>
    <p:sldId id="264" r:id="rId5"/>
    <p:sldId id="265" r:id="rId6"/>
    <p:sldId id="266" r:id="rId7"/>
    <p:sldId id="333" r:id="rId8"/>
    <p:sldId id="334" r:id="rId9"/>
    <p:sldId id="269" r:id="rId10"/>
    <p:sldId id="270" r:id="rId11"/>
    <p:sldId id="271" r:id="rId12"/>
    <p:sldId id="272" r:id="rId13"/>
    <p:sldId id="273" r:id="rId14"/>
    <p:sldId id="274" r:id="rId15"/>
    <p:sldId id="267" r:id="rId16"/>
    <p:sldId id="322" r:id="rId17"/>
    <p:sldId id="345" r:id="rId18"/>
    <p:sldId id="335" r:id="rId19"/>
    <p:sldId id="279" r:id="rId20"/>
    <p:sldId id="281" r:id="rId21"/>
    <p:sldId id="282" r:id="rId22"/>
    <p:sldId id="340" r:id="rId23"/>
    <p:sldId id="283" r:id="rId24"/>
    <p:sldId id="285" r:id="rId25"/>
    <p:sldId id="286" r:id="rId26"/>
    <p:sldId id="346" r:id="rId27"/>
    <p:sldId id="347" r:id="rId28"/>
    <p:sldId id="288" r:id="rId29"/>
    <p:sldId id="289" r:id="rId30"/>
    <p:sldId id="290" r:id="rId31"/>
    <p:sldId id="291" r:id="rId32"/>
    <p:sldId id="292" r:id="rId33"/>
    <p:sldId id="294" r:id="rId34"/>
    <p:sldId id="295" r:id="rId35"/>
    <p:sldId id="297" r:id="rId36"/>
    <p:sldId id="304" r:id="rId37"/>
    <p:sldId id="306" r:id="rId38"/>
    <p:sldId id="348" r:id="rId39"/>
    <p:sldId id="307" r:id="rId40"/>
    <p:sldId id="308" r:id="rId41"/>
    <p:sldId id="309" r:id="rId42"/>
    <p:sldId id="326" r:id="rId43"/>
    <p:sldId id="328" r:id="rId44"/>
    <p:sldId id="311" r:id="rId45"/>
    <p:sldId id="313" r:id="rId46"/>
    <p:sldId id="329" r:id="rId47"/>
    <p:sldId id="332" r:id="rId48"/>
    <p:sldId id="314" r:id="rId49"/>
    <p:sldId id="315" r:id="rId50"/>
    <p:sldId id="349" r:id="rId51"/>
    <p:sldId id="316" r:id="rId52"/>
    <p:sldId id="318" r:id="rId53"/>
    <p:sldId id="319" r:id="rId54"/>
    <p:sldId id="320" r:id="rId55"/>
    <p:sldId id="321" r:id="rId56"/>
  </p:sldIdLst>
  <p:sldSz cx="12192000" cy="6858000"/>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7636" y="0"/>
            <a:ext cx="2951163" cy="498852"/>
          </a:xfrm>
          <a:prstGeom prst="rect">
            <a:avLst/>
          </a:prstGeom>
        </p:spPr>
        <p:txBody>
          <a:bodyPr vert="horz" lIns="91440" tIns="45720" rIns="91440" bIns="45720" rtlCol="0"/>
          <a:lstStyle>
            <a:lvl1pPr algn="r">
              <a:defRPr sz="1200"/>
            </a:lvl1pPr>
          </a:lstStyle>
          <a:p>
            <a:fld id="{A72A7061-FD2B-403F-B038-2B95F2AA5AC0}" type="datetimeFigureOut">
              <a:rPr lang="en-GB" smtClean="0"/>
              <a:t>03/05/2022</a:t>
            </a:fld>
            <a:endParaRPr lang="en-GB"/>
          </a:p>
        </p:txBody>
      </p:sp>
      <p:sp>
        <p:nvSpPr>
          <p:cNvPr id="4" name="Footer Placeholder 3"/>
          <p:cNvSpPr>
            <a:spLocks noGrp="1"/>
          </p:cNvSpPr>
          <p:nvPr>
            <p:ph type="ftr" sz="quarter" idx="2"/>
          </p:nvPr>
        </p:nvSpPr>
        <p:spPr>
          <a:xfrm>
            <a:off x="0" y="9443662"/>
            <a:ext cx="2951163" cy="49885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7636" y="9443662"/>
            <a:ext cx="2951163" cy="498851"/>
          </a:xfrm>
          <a:prstGeom prst="rect">
            <a:avLst/>
          </a:prstGeom>
        </p:spPr>
        <p:txBody>
          <a:bodyPr vert="horz" lIns="91440" tIns="45720" rIns="91440" bIns="45720" rtlCol="0" anchor="b"/>
          <a:lstStyle>
            <a:lvl1pPr algn="r">
              <a:defRPr sz="1200"/>
            </a:lvl1pPr>
          </a:lstStyle>
          <a:p>
            <a:fld id="{8E738E24-589B-4009-AF68-28B3F701846A}" type="slidenum">
              <a:rPr lang="en-GB" smtClean="0"/>
              <a:t>‹#›</a:t>
            </a:fld>
            <a:endParaRPr lang="en-GB"/>
          </a:p>
        </p:txBody>
      </p:sp>
    </p:spTree>
    <p:extLst>
      <p:ext uri="{BB962C8B-B14F-4D97-AF65-F5344CB8AC3E}">
        <p14:creationId xmlns:p14="http://schemas.microsoft.com/office/powerpoint/2010/main" val="13931568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E255DFB1-9B74-4EDA-9F6F-2F09B2FD487C}" type="datetimeFigureOut">
              <a:rPr lang="en-GB" smtClean="0"/>
              <a:t>03/05/2022</a:t>
            </a:fld>
            <a:endParaRPr lang="en-GB"/>
          </a:p>
        </p:txBody>
      </p:sp>
      <p:sp>
        <p:nvSpPr>
          <p:cNvPr id="4" name="Slide Image Placeholder 3"/>
          <p:cNvSpPr>
            <a:spLocks noGrp="1" noRot="1" noChangeAspect="1"/>
          </p:cNvSpPr>
          <p:nvPr>
            <p:ph type="sldImg" idx="2"/>
          </p:nvPr>
        </p:nvSpPr>
        <p:spPr>
          <a:xfrm>
            <a:off x="422275" y="1243013"/>
            <a:ext cx="5965825" cy="3355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99994FA0-9484-4DB2-A26E-908E01BAFD1E}" type="slidenum">
              <a:rPr lang="en-GB" smtClean="0"/>
              <a:t>‹#›</a:t>
            </a:fld>
            <a:endParaRPr lang="en-GB"/>
          </a:p>
        </p:txBody>
      </p:sp>
    </p:spTree>
    <p:extLst>
      <p:ext uri="{BB962C8B-B14F-4D97-AF65-F5344CB8AC3E}">
        <p14:creationId xmlns:p14="http://schemas.microsoft.com/office/powerpoint/2010/main" val="4087420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8C648E7-3A21-4E05-9F45-05274052E9C8}" type="slidenum">
              <a:rPr lang="en-US" smtClean="0"/>
              <a:pPr/>
              <a:t>11</a:t>
            </a:fld>
            <a:endParaRPr lang="en-US"/>
          </a:p>
        </p:txBody>
      </p:sp>
    </p:spTree>
    <p:extLst>
      <p:ext uri="{BB962C8B-B14F-4D97-AF65-F5344CB8AC3E}">
        <p14:creationId xmlns:p14="http://schemas.microsoft.com/office/powerpoint/2010/main" val="293657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Teacher modelling her own composing choices; invites suggestions for an adjective to describe a necklace</a:t>
            </a:r>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19</a:t>
            </a:fld>
            <a:endParaRPr lang="en-US"/>
          </a:p>
        </p:txBody>
      </p:sp>
    </p:spTree>
    <p:extLst>
      <p:ext uri="{BB962C8B-B14F-4D97-AF65-F5344CB8AC3E}">
        <p14:creationId xmlns:p14="http://schemas.microsoft.com/office/powerpoint/2010/main" val="3642059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Closed question to establish understanding</a:t>
            </a:r>
            <a:r>
              <a:rPr lang="en-GB" baseline="0" dirty="0" smtClean="0"/>
              <a:t> of the where the subject is, in order to create space for the subsequent discussion of the effectiveness of a subject-verb inversion.  The second question is an opening up question.</a:t>
            </a:r>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23</a:t>
            </a:fld>
            <a:endParaRPr lang="en-US"/>
          </a:p>
        </p:txBody>
      </p:sp>
    </p:spTree>
    <p:extLst>
      <p:ext uri="{BB962C8B-B14F-4D97-AF65-F5344CB8AC3E}">
        <p14:creationId xmlns:p14="http://schemas.microsoft.com/office/powerpoint/2010/main" val="38340359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Thinking time before writing</a:t>
            </a:r>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24</a:t>
            </a:fld>
            <a:endParaRPr lang="en-US"/>
          </a:p>
        </p:txBody>
      </p:sp>
    </p:spTree>
    <p:extLst>
      <p:ext uri="{BB962C8B-B14F-4D97-AF65-F5344CB8AC3E}">
        <p14:creationId xmlns:p14="http://schemas.microsoft.com/office/powerpoint/2010/main" val="3987594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Discussing the written description of witch Morgana based on a BBC Merlin episode.  Look at how the question</a:t>
            </a:r>
            <a:r>
              <a:rPr lang="en-GB" baseline="0" dirty="0" smtClean="0"/>
              <a:t>s invite more elaboration.</a:t>
            </a:r>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25</a:t>
            </a:fld>
            <a:endParaRPr lang="en-US"/>
          </a:p>
        </p:txBody>
      </p:sp>
    </p:spTree>
    <p:extLst>
      <p:ext uri="{BB962C8B-B14F-4D97-AF65-F5344CB8AC3E}">
        <p14:creationId xmlns:p14="http://schemas.microsoft.com/office/powerpoint/2010/main" val="1020766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CDB61E7-AB66-40CC-97DD-EFF984CDB7AB}" type="slidenum">
              <a:rPr lang="en-GB" smtClean="0"/>
              <a:pPr/>
              <a:t>30</a:t>
            </a:fld>
            <a:endParaRPr lang="en-GB"/>
          </a:p>
        </p:txBody>
      </p:sp>
    </p:spTree>
    <p:extLst>
      <p:ext uri="{BB962C8B-B14F-4D97-AF65-F5344CB8AC3E}">
        <p14:creationId xmlns:p14="http://schemas.microsoft.com/office/powerpoint/2010/main" val="392564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Supporting students’ textual understanding – the style of question is important here because it explains the effect of the text – Dickens’ characterisation deliberately draws from Pip (and the reader) both fear and pity; Pip’s mixed reaction in  this first meeting encapsulates the nature of the life-long relationship between </a:t>
            </a:r>
            <a:r>
              <a:rPr lang="en-GB" baseline="0" dirty="0" err="1" smtClean="0"/>
              <a:t>Magwitch</a:t>
            </a:r>
            <a:r>
              <a:rPr lang="en-GB" baseline="0" dirty="0" smtClean="0"/>
              <a:t> and Pip.</a:t>
            </a:r>
          </a:p>
          <a:p>
            <a:r>
              <a:rPr lang="en-GB" baseline="0" dirty="0" smtClean="0"/>
              <a:t>Naming these effects, then probing the text for linguistic detail (see next slide) is an important way of scaffolding learning. GCSE expects independent understanding of effects of language choices as exemplified by style of exam questions e.g. ‘How are language and structure used?’</a:t>
            </a:r>
          </a:p>
        </p:txBody>
      </p:sp>
      <p:sp>
        <p:nvSpPr>
          <p:cNvPr id="4" name="Slide Number Placeholder 3"/>
          <p:cNvSpPr>
            <a:spLocks noGrp="1"/>
          </p:cNvSpPr>
          <p:nvPr>
            <p:ph type="sldNum" sz="quarter" idx="10"/>
          </p:nvPr>
        </p:nvSpPr>
        <p:spPr/>
        <p:txBody>
          <a:bodyPr/>
          <a:lstStyle/>
          <a:p>
            <a:fld id="{38A1B173-494A-4405-BE01-BFC9AEC53747}" type="slidenum">
              <a:rPr lang="en-GB" smtClean="0"/>
              <a:pPr/>
              <a:t>31</a:t>
            </a:fld>
            <a:endParaRPr lang="en-GB" dirty="0"/>
          </a:p>
        </p:txBody>
      </p:sp>
    </p:spTree>
    <p:extLst>
      <p:ext uri="{BB962C8B-B14F-4D97-AF65-F5344CB8AC3E}">
        <p14:creationId xmlns:p14="http://schemas.microsoft.com/office/powerpoint/2010/main" val="127540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The colour coding is deliberate here – a useful way of highlighting patterns in the text. What does it make us notice about the balance between the reader’s sympathy and fear? </a:t>
            </a:r>
          </a:p>
        </p:txBody>
      </p:sp>
      <p:sp>
        <p:nvSpPr>
          <p:cNvPr id="4" name="Slide Number Placeholder 3"/>
          <p:cNvSpPr>
            <a:spLocks noGrp="1"/>
          </p:cNvSpPr>
          <p:nvPr>
            <p:ph type="sldNum" sz="quarter" idx="10"/>
          </p:nvPr>
        </p:nvSpPr>
        <p:spPr/>
        <p:txBody>
          <a:bodyPr/>
          <a:lstStyle/>
          <a:p>
            <a:fld id="{38A1B173-494A-4405-BE01-BFC9AEC53747}" type="slidenum">
              <a:rPr lang="en-GB" smtClean="0"/>
              <a:pPr/>
              <a:t>32</a:t>
            </a:fld>
            <a:endParaRPr lang="en-GB" dirty="0"/>
          </a:p>
        </p:txBody>
      </p:sp>
    </p:spTree>
    <p:extLst>
      <p:ext uri="{BB962C8B-B14F-4D97-AF65-F5344CB8AC3E}">
        <p14:creationId xmlns:p14="http://schemas.microsoft.com/office/powerpoint/2010/main" val="1883691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B363FCE-22E2-4EA1-9536-2912F8610DEA}" type="datetimeFigureOut">
              <a:rPr lang="en-GB" smtClean="0"/>
              <a:t>03/05/2022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2F1540-77E5-4BDB-9F87-BA8D5ABC117B}" type="slidenum">
              <a:rPr lang="en-GB" smtClean="0"/>
              <a:t>‹#›</a:t>
            </a:fld>
            <a:endParaRPr lang="en-GB"/>
          </a:p>
        </p:txBody>
      </p:sp>
    </p:spTree>
    <p:extLst>
      <p:ext uri="{BB962C8B-B14F-4D97-AF65-F5344CB8AC3E}">
        <p14:creationId xmlns:p14="http://schemas.microsoft.com/office/powerpoint/2010/main" val="794651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363FCE-22E2-4EA1-9536-2912F8610DEA}" type="datetimeFigureOut">
              <a:rPr lang="en-GB" smtClean="0"/>
              <a:t>03/05/2022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2F1540-77E5-4BDB-9F87-BA8D5ABC117B}" type="slidenum">
              <a:rPr lang="en-GB" smtClean="0"/>
              <a:t>‹#›</a:t>
            </a:fld>
            <a:endParaRPr lang="en-GB"/>
          </a:p>
        </p:txBody>
      </p:sp>
    </p:spTree>
    <p:extLst>
      <p:ext uri="{BB962C8B-B14F-4D97-AF65-F5344CB8AC3E}">
        <p14:creationId xmlns:p14="http://schemas.microsoft.com/office/powerpoint/2010/main" val="2479759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363FCE-22E2-4EA1-9536-2912F8610DEA}" type="datetimeFigureOut">
              <a:rPr lang="en-GB" smtClean="0"/>
              <a:t>03/05/2022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2F1540-77E5-4BDB-9F87-BA8D5ABC117B}" type="slidenum">
              <a:rPr lang="en-GB" smtClean="0"/>
              <a:t>‹#›</a:t>
            </a:fld>
            <a:endParaRPr lang="en-GB"/>
          </a:p>
        </p:txBody>
      </p:sp>
    </p:spTree>
    <p:extLst>
      <p:ext uri="{BB962C8B-B14F-4D97-AF65-F5344CB8AC3E}">
        <p14:creationId xmlns:p14="http://schemas.microsoft.com/office/powerpoint/2010/main" val="1339872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363FCE-22E2-4EA1-9536-2912F8610DEA}" type="datetimeFigureOut">
              <a:rPr lang="en-GB" smtClean="0"/>
              <a:t>03/05/2022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2F1540-77E5-4BDB-9F87-BA8D5ABC117B}" type="slidenum">
              <a:rPr lang="en-GB" smtClean="0"/>
              <a:t>‹#›</a:t>
            </a:fld>
            <a:endParaRPr lang="en-GB"/>
          </a:p>
        </p:txBody>
      </p:sp>
    </p:spTree>
    <p:extLst>
      <p:ext uri="{BB962C8B-B14F-4D97-AF65-F5344CB8AC3E}">
        <p14:creationId xmlns:p14="http://schemas.microsoft.com/office/powerpoint/2010/main" val="958943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B363FCE-22E2-4EA1-9536-2912F8610DEA}" type="datetimeFigureOut">
              <a:rPr lang="en-GB" smtClean="0"/>
              <a:t>03/05/2022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2F1540-77E5-4BDB-9F87-BA8D5ABC117B}" type="slidenum">
              <a:rPr lang="en-GB" smtClean="0"/>
              <a:t>‹#›</a:t>
            </a:fld>
            <a:endParaRPr lang="en-GB"/>
          </a:p>
        </p:txBody>
      </p:sp>
    </p:spTree>
    <p:extLst>
      <p:ext uri="{BB962C8B-B14F-4D97-AF65-F5344CB8AC3E}">
        <p14:creationId xmlns:p14="http://schemas.microsoft.com/office/powerpoint/2010/main" val="977750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B363FCE-22E2-4EA1-9536-2912F8610DEA}" type="datetimeFigureOut">
              <a:rPr lang="en-GB" smtClean="0"/>
              <a:t>03/05/2022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2F1540-77E5-4BDB-9F87-BA8D5ABC117B}" type="slidenum">
              <a:rPr lang="en-GB" smtClean="0"/>
              <a:t>‹#›</a:t>
            </a:fld>
            <a:endParaRPr lang="en-GB"/>
          </a:p>
        </p:txBody>
      </p:sp>
    </p:spTree>
    <p:extLst>
      <p:ext uri="{BB962C8B-B14F-4D97-AF65-F5344CB8AC3E}">
        <p14:creationId xmlns:p14="http://schemas.microsoft.com/office/powerpoint/2010/main" val="2657859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B363FCE-22E2-4EA1-9536-2912F8610DEA}" type="datetimeFigureOut">
              <a:rPr lang="en-GB" smtClean="0"/>
              <a:t>03/05/2022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2F1540-77E5-4BDB-9F87-BA8D5ABC117B}" type="slidenum">
              <a:rPr lang="en-GB" smtClean="0"/>
              <a:t>‹#›</a:t>
            </a:fld>
            <a:endParaRPr lang="en-GB"/>
          </a:p>
        </p:txBody>
      </p:sp>
    </p:spTree>
    <p:extLst>
      <p:ext uri="{BB962C8B-B14F-4D97-AF65-F5344CB8AC3E}">
        <p14:creationId xmlns:p14="http://schemas.microsoft.com/office/powerpoint/2010/main" val="1617546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B363FCE-22E2-4EA1-9536-2912F8610DEA}" type="datetimeFigureOut">
              <a:rPr lang="en-GB" smtClean="0"/>
              <a:t>03/05/2022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2F1540-77E5-4BDB-9F87-BA8D5ABC117B}" type="slidenum">
              <a:rPr lang="en-GB" smtClean="0"/>
              <a:t>‹#›</a:t>
            </a:fld>
            <a:endParaRPr lang="en-GB"/>
          </a:p>
        </p:txBody>
      </p:sp>
    </p:spTree>
    <p:extLst>
      <p:ext uri="{BB962C8B-B14F-4D97-AF65-F5344CB8AC3E}">
        <p14:creationId xmlns:p14="http://schemas.microsoft.com/office/powerpoint/2010/main" val="3268153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363FCE-22E2-4EA1-9536-2912F8610DEA}" type="datetimeFigureOut">
              <a:rPr lang="en-GB" smtClean="0"/>
              <a:t>03/05/2022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2F1540-77E5-4BDB-9F87-BA8D5ABC117B}" type="slidenum">
              <a:rPr lang="en-GB" smtClean="0"/>
              <a:t>‹#›</a:t>
            </a:fld>
            <a:endParaRPr lang="en-GB"/>
          </a:p>
        </p:txBody>
      </p:sp>
    </p:spTree>
    <p:extLst>
      <p:ext uri="{BB962C8B-B14F-4D97-AF65-F5344CB8AC3E}">
        <p14:creationId xmlns:p14="http://schemas.microsoft.com/office/powerpoint/2010/main" val="3365254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B363FCE-22E2-4EA1-9536-2912F8610DEA}" type="datetimeFigureOut">
              <a:rPr lang="en-GB" smtClean="0"/>
              <a:t>03/05/2022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2F1540-77E5-4BDB-9F87-BA8D5ABC117B}" type="slidenum">
              <a:rPr lang="en-GB" smtClean="0"/>
              <a:t>‹#›</a:t>
            </a:fld>
            <a:endParaRPr lang="en-GB"/>
          </a:p>
        </p:txBody>
      </p:sp>
    </p:spTree>
    <p:extLst>
      <p:ext uri="{BB962C8B-B14F-4D97-AF65-F5344CB8AC3E}">
        <p14:creationId xmlns:p14="http://schemas.microsoft.com/office/powerpoint/2010/main" val="1214773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B363FCE-22E2-4EA1-9536-2912F8610DEA}" type="datetimeFigureOut">
              <a:rPr lang="en-GB" smtClean="0"/>
              <a:t>03/05/2022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2F1540-77E5-4BDB-9F87-BA8D5ABC117B}" type="slidenum">
              <a:rPr lang="en-GB" smtClean="0"/>
              <a:t>‹#›</a:t>
            </a:fld>
            <a:endParaRPr lang="en-GB"/>
          </a:p>
        </p:txBody>
      </p:sp>
    </p:spTree>
    <p:extLst>
      <p:ext uri="{BB962C8B-B14F-4D97-AF65-F5344CB8AC3E}">
        <p14:creationId xmlns:p14="http://schemas.microsoft.com/office/powerpoint/2010/main" val="3824469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363FCE-22E2-4EA1-9536-2912F8610DEA}" type="datetimeFigureOut">
              <a:rPr lang="en-GB" smtClean="0"/>
              <a:t>03/05/2022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F1540-77E5-4BDB-9F87-BA8D5ABC117B}" type="slidenum">
              <a:rPr lang="en-GB" smtClean="0"/>
              <a:t>‹#›</a:t>
            </a:fld>
            <a:endParaRPr lang="en-GB"/>
          </a:p>
        </p:txBody>
      </p:sp>
    </p:spTree>
    <p:extLst>
      <p:ext uri="{BB962C8B-B14F-4D97-AF65-F5344CB8AC3E}">
        <p14:creationId xmlns:p14="http://schemas.microsoft.com/office/powerpoint/2010/main" val="3776790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google.co.uk/url?sa=i&amp;rct=j&amp;q=malorie+blackman&amp;source=images&amp;cd=&amp;docid=kCFzQIlro3DIeM&amp;tbnid=lOm9qoUuD7qi1M:&amp;ved=0CAUQjRw&amp;url=http://www.talkaboutrandom.co.uk/&amp;ei=Hv9jUaXsE_DB0gWH6YCICg&amp;bvm=bv.44990110,d.d2k&amp;psig=AFQjCNHNIH9VL7XK4WPH6of4zKfZl6CBWA&amp;ust=1365594261731949" TargetMode="External"/><Relationship Id="rId5" Type="http://schemas.openxmlformats.org/officeDocument/2006/relationships/hyperlink" Target="http://www.bbc.co.uk/programmes/p011mxd6" TargetMode="External"/><Relationship Id="rId4" Type="http://schemas.openxmlformats.org/officeDocument/2006/relationships/hyperlink" Target="http://www.bbc.co.uk/learningzone/clips/malorie-blackman-s-tips-for-story-writing/3989.html"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ocialsciences.exeter.ac.uk/education/research/centres/writin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8709"/>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33236" y="2092181"/>
            <a:ext cx="9144000" cy="2387600"/>
          </a:xfrm>
        </p:spPr>
        <p:txBody>
          <a:bodyPr/>
          <a:lstStyle/>
          <a:p>
            <a:r>
              <a:rPr lang="en-GB" dirty="0" smtClean="0">
                <a:latin typeface="+mn-lt"/>
              </a:rPr>
              <a:t>Metatalk For Writing</a:t>
            </a:r>
            <a:br>
              <a:rPr lang="en-GB" dirty="0" smtClean="0">
                <a:latin typeface="+mn-lt"/>
              </a:rPr>
            </a:br>
            <a:r>
              <a:rPr lang="en-GB" dirty="0" smtClean="0">
                <a:latin typeface="+mn-lt"/>
              </a:rPr>
              <a:t>Project Day 1</a:t>
            </a:r>
            <a:endParaRPr lang="en-GB" dirty="0">
              <a:latin typeface="+mn-lt"/>
            </a:endParaRPr>
          </a:p>
        </p:txBody>
      </p:sp>
      <p:pic>
        <p:nvPicPr>
          <p:cNvPr id="4" name="Picture 3" descr="UniLogo"/>
          <p:cNvPicPr/>
          <p:nvPr/>
        </p:nvPicPr>
        <p:blipFill>
          <a:blip r:embed="rId3" cstate="print">
            <a:extLst>
              <a:ext uri="{28A0092B-C50C-407E-A947-70E740481C1C}">
                <a14:useLocalDpi xmlns:a14="http://schemas.microsoft.com/office/drawing/2010/main" val="0"/>
              </a:ext>
            </a:extLst>
          </a:blip>
          <a:stretch>
            <a:fillRect/>
          </a:stretch>
        </p:blipFill>
        <p:spPr>
          <a:xfrm>
            <a:off x="761306" y="587692"/>
            <a:ext cx="2397529" cy="1130271"/>
          </a:xfrm>
          <a:prstGeom prst="rect">
            <a:avLst/>
          </a:prstGeom>
        </p:spPr>
      </p:pic>
      <p:pic>
        <p:nvPicPr>
          <p:cNvPr id="5" name="Picture 4" descr="\\isad.isadroot.ex.ac.uk\UOE\User\My Pictures\esrc.jpg"/>
          <p:cNvPicPr/>
          <p:nvPr/>
        </p:nvPicPr>
        <p:blipFill>
          <a:blip r:embed="rId4" cstate="print">
            <a:extLst>
              <a:ext uri="{28A0092B-C50C-407E-A947-70E740481C1C}">
                <a14:useLocalDpi xmlns:a14="http://schemas.microsoft.com/office/drawing/2010/main" val="0"/>
              </a:ext>
            </a:extLst>
          </a:blip>
          <a:stretch>
            <a:fillRect/>
          </a:stretch>
        </p:blipFill>
        <p:spPr>
          <a:xfrm>
            <a:off x="9462307" y="587692"/>
            <a:ext cx="1538201" cy="1342708"/>
          </a:xfrm>
          <a:prstGeom prst="rect">
            <a:avLst/>
          </a:prstGeom>
        </p:spPr>
      </p:pic>
      <p:sp>
        <p:nvSpPr>
          <p:cNvPr id="3" name="Slide Number Placeholder 2"/>
          <p:cNvSpPr>
            <a:spLocks noGrp="1"/>
          </p:cNvSpPr>
          <p:nvPr>
            <p:ph type="sldNum" sz="quarter" idx="12"/>
          </p:nvPr>
        </p:nvSpPr>
        <p:spPr/>
        <p:txBody>
          <a:bodyPr/>
          <a:lstStyle/>
          <a:p>
            <a:fld id="{07DC3AF2-08D7-423C-B544-AD0ABE689413}" type="slidenum">
              <a:rPr lang="en-GB" smtClean="0"/>
              <a:t>1</a:t>
            </a:fld>
            <a:endParaRPr lang="en-GB"/>
          </a:p>
        </p:txBody>
      </p:sp>
    </p:spTree>
    <p:extLst>
      <p:ext uri="{BB962C8B-B14F-4D97-AF65-F5344CB8AC3E}">
        <p14:creationId xmlns:p14="http://schemas.microsoft.com/office/powerpoint/2010/main" val="2332358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5054" y="0"/>
            <a:ext cx="8229600" cy="1266092"/>
          </a:xfrm>
        </p:spPr>
        <p:txBody>
          <a:bodyPr/>
          <a:lstStyle/>
          <a:p>
            <a:r>
              <a:rPr lang="en-GB" dirty="0">
                <a:latin typeface="+mn-lt"/>
              </a:rPr>
              <a:t>Talk </a:t>
            </a:r>
            <a:r>
              <a:rPr lang="en-GB" dirty="0">
                <a:solidFill>
                  <a:srgbClr val="00B050"/>
                </a:solidFill>
                <a:latin typeface="+mn-lt"/>
              </a:rPr>
              <a:t>about</a:t>
            </a:r>
            <a:r>
              <a:rPr lang="en-GB" dirty="0">
                <a:latin typeface="+mn-lt"/>
              </a:rPr>
              <a:t> Writing</a:t>
            </a:r>
          </a:p>
        </p:txBody>
      </p:sp>
      <p:sp>
        <p:nvSpPr>
          <p:cNvPr id="3" name="Content Placeholder 2"/>
          <p:cNvSpPr>
            <a:spLocks noGrp="1"/>
          </p:cNvSpPr>
          <p:nvPr>
            <p:ph idx="1"/>
          </p:nvPr>
        </p:nvSpPr>
        <p:spPr>
          <a:xfrm>
            <a:off x="554182" y="1133052"/>
            <a:ext cx="10714182" cy="4591895"/>
          </a:xfrm>
        </p:spPr>
        <p:txBody>
          <a:bodyPr>
            <a:normAutofit/>
          </a:bodyPr>
          <a:lstStyle/>
          <a:p>
            <a:pPr>
              <a:lnSpc>
                <a:spcPct val="100000"/>
              </a:lnSpc>
              <a:spcBef>
                <a:spcPts val="0"/>
              </a:spcBef>
              <a:spcAft>
                <a:spcPts val="554"/>
              </a:spcAft>
              <a:buSzPct val="80000"/>
              <a:buFont typeface="Wingdings" panose="05000000000000000000" pitchFamily="2" charset="2"/>
              <a:buChar char="v"/>
            </a:pPr>
            <a:r>
              <a:rPr lang="en-GB" sz="2400" dirty="0"/>
              <a:t>A specific kind of </a:t>
            </a:r>
            <a:r>
              <a:rPr lang="en-GB" sz="2400" dirty="0">
                <a:solidFill>
                  <a:srgbClr val="00B050"/>
                </a:solidFill>
              </a:rPr>
              <a:t>(meta)talk about writing with a focus on language </a:t>
            </a:r>
            <a:r>
              <a:rPr lang="en-GB" sz="2400" dirty="0" smtClean="0">
                <a:solidFill>
                  <a:srgbClr val="00B050"/>
                </a:solidFill>
              </a:rPr>
              <a:t>use</a:t>
            </a:r>
            <a:endParaRPr lang="en-GB" sz="2400" dirty="0"/>
          </a:p>
          <a:p>
            <a:pPr>
              <a:lnSpc>
                <a:spcPct val="100000"/>
              </a:lnSpc>
              <a:spcBef>
                <a:spcPts val="0"/>
              </a:spcBef>
              <a:spcAft>
                <a:spcPts val="554"/>
              </a:spcAft>
              <a:buSzPct val="80000"/>
              <a:buFont typeface="Wingdings" panose="05000000000000000000" pitchFamily="2" charset="2"/>
              <a:buChar char="v"/>
            </a:pPr>
            <a:r>
              <a:rPr lang="en-GB" sz="2400" dirty="0"/>
              <a:t>It encourages the </a:t>
            </a:r>
            <a:r>
              <a:rPr lang="en-GB" sz="2400" dirty="0">
                <a:solidFill>
                  <a:srgbClr val="00B050"/>
                </a:solidFill>
              </a:rPr>
              <a:t>articulation of thinking </a:t>
            </a:r>
            <a:r>
              <a:rPr lang="en-GB" sz="2400" dirty="0"/>
              <a:t>about linguistic </a:t>
            </a:r>
            <a:r>
              <a:rPr lang="en-GB" sz="2400" dirty="0" smtClean="0"/>
              <a:t>choices</a:t>
            </a:r>
            <a:endParaRPr lang="en-GB" sz="2400" dirty="0"/>
          </a:p>
          <a:p>
            <a:pPr>
              <a:lnSpc>
                <a:spcPct val="100000"/>
              </a:lnSpc>
              <a:spcBef>
                <a:spcPts val="0"/>
              </a:spcBef>
              <a:spcAft>
                <a:spcPts val="554"/>
              </a:spcAft>
              <a:buSzPct val="80000"/>
              <a:buFont typeface="Wingdings" panose="05000000000000000000" pitchFamily="2" charset="2"/>
              <a:buChar char="v"/>
            </a:pPr>
            <a:r>
              <a:rPr lang="en-GB" sz="2400" dirty="0"/>
              <a:t>It is a way of </a:t>
            </a:r>
            <a:r>
              <a:rPr lang="en-GB" sz="2400" dirty="0">
                <a:solidFill>
                  <a:srgbClr val="00B050"/>
                </a:solidFill>
              </a:rPr>
              <a:t>exploring the relationship </a:t>
            </a:r>
            <a:r>
              <a:rPr lang="en-GB" sz="2400" dirty="0"/>
              <a:t>between a writer’s authorial intention, the linguistic choices which realise that intention, and the intended effect on the </a:t>
            </a:r>
            <a:r>
              <a:rPr lang="en-GB" sz="2400" dirty="0" smtClean="0"/>
              <a:t>reader</a:t>
            </a:r>
            <a:endParaRPr lang="en-GB" sz="2400" dirty="0"/>
          </a:p>
          <a:p>
            <a:pPr>
              <a:lnSpc>
                <a:spcPct val="100000"/>
              </a:lnSpc>
              <a:spcBef>
                <a:spcPts val="0"/>
              </a:spcBef>
              <a:spcAft>
                <a:spcPts val="554"/>
              </a:spcAft>
              <a:buSzPct val="80000"/>
              <a:buFont typeface="Wingdings" panose="05000000000000000000" pitchFamily="2" charset="2"/>
              <a:buChar char="v"/>
            </a:pPr>
            <a:r>
              <a:rPr lang="en-GB" sz="2400" dirty="0"/>
              <a:t>It is a </a:t>
            </a:r>
            <a:r>
              <a:rPr lang="en-GB" sz="2400" dirty="0">
                <a:solidFill>
                  <a:srgbClr val="00B050"/>
                </a:solidFill>
              </a:rPr>
              <a:t>pedagogical tool </a:t>
            </a:r>
            <a:r>
              <a:rPr lang="en-GB" sz="2400" dirty="0"/>
              <a:t>which, through enabling and encouraging this verbalisation of choice, allows teachers to determine and extend the level of metalinguistic thinking and understanding that students have </a:t>
            </a:r>
            <a:r>
              <a:rPr lang="en-GB" sz="2400" dirty="0" smtClean="0"/>
              <a:t>developed</a:t>
            </a:r>
            <a:endParaRPr lang="en-GB" sz="2400" dirty="0"/>
          </a:p>
          <a:p>
            <a:pPr>
              <a:lnSpc>
                <a:spcPct val="100000"/>
              </a:lnSpc>
              <a:spcBef>
                <a:spcPts val="0"/>
              </a:spcBef>
              <a:spcAft>
                <a:spcPts val="554"/>
              </a:spcAft>
              <a:buSzPct val="80000"/>
              <a:buFont typeface="Wingdings" panose="05000000000000000000" pitchFamily="2" charset="2"/>
              <a:buChar char="v"/>
            </a:pPr>
            <a:r>
              <a:rPr lang="en-GB" sz="2400" dirty="0"/>
              <a:t>It is </a:t>
            </a:r>
            <a:r>
              <a:rPr lang="en-GB" sz="2400" dirty="0">
                <a:solidFill>
                  <a:srgbClr val="00B050"/>
                </a:solidFill>
              </a:rPr>
              <a:t>dialogic</a:t>
            </a:r>
            <a:r>
              <a:rPr lang="en-GB" sz="2400" dirty="0"/>
              <a:t>: it can be used ‘</a:t>
            </a:r>
            <a:r>
              <a:rPr lang="en-GB" sz="2400" i="1" dirty="0"/>
              <a:t>to teach students to think—to make knowledge</a:t>
            </a:r>
            <a:r>
              <a:rPr lang="en-GB" sz="2400" dirty="0"/>
              <a:t>’ (Resnick et al 2015) and to ‘</a:t>
            </a:r>
            <a:r>
              <a:rPr lang="en-GB" sz="2400" i="1" dirty="0"/>
              <a:t>open up discourse space for exploration and varied opinions</a:t>
            </a:r>
            <a:r>
              <a:rPr lang="en-GB" sz="2400" dirty="0"/>
              <a:t>’ (Boyd and </a:t>
            </a:r>
            <a:r>
              <a:rPr lang="en-GB" sz="2400" dirty="0" err="1"/>
              <a:t>Markarian</a:t>
            </a:r>
            <a:r>
              <a:rPr lang="en-GB" sz="2400" dirty="0"/>
              <a:t> 2015: 273).</a:t>
            </a:r>
          </a:p>
          <a:p>
            <a:endParaRPr lang="en-GB" dirty="0"/>
          </a:p>
        </p:txBody>
      </p:sp>
      <p:sp>
        <p:nvSpPr>
          <p:cNvPr id="4" name="Slide Number Placeholder 3"/>
          <p:cNvSpPr>
            <a:spLocks noGrp="1"/>
          </p:cNvSpPr>
          <p:nvPr>
            <p:ph type="sldNum" sz="quarter" idx="12"/>
          </p:nvPr>
        </p:nvSpPr>
        <p:spPr/>
        <p:txBody>
          <a:bodyPr/>
          <a:lstStyle/>
          <a:p>
            <a:fld id="{07DC3AF2-08D7-423C-B544-AD0ABE689413}" type="slidenum">
              <a:rPr lang="en-GB" smtClean="0"/>
              <a:t>10</a:t>
            </a:fld>
            <a:endParaRPr lang="en-GB"/>
          </a:p>
        </p:txBody>
      </p:sp>
    </p:spTree>
    <p:extLst>
      <p:ext uri="{BB962C8B-B14F-4D97-AF65-F5344CB8AC3E}">
        <p14:creationId xmlns:p14="http://schemas.microsoft.com/office/powerpoint/2010/main" val="12517704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981200" y="274638"/>
            <a:ext cx="8363272" cy="1930226"/>
          </a:xfrm>
        </p:spPr>
        <p:txBody>
          <a:bodyPr>
            <a:normAutofit/>
          </a:bodyPr>
          <a:lstStyle/>
          <a:p>
            <a:pPr algn="ctr"/>
            <a:r>
              <a:rPr lang="en-GB" dirty="0" err="1" smtClean="0">
                <a:latin typeface="+mn-lt"/>
              </a:rPr>
              <a:t>Malorie</a:t>
            </a:r>
            <a:r>
              <a:rPr lang="en-GB" dirty="0" smtClean="0">
                <a:latin typeface="+mn-lt"/>
              </a:rPr>
              <a:t> Blackman explains the choices she makes as a writer</a:t>
            </a:r>
            <a:endParaRPr lang="en-GB" dirty="0">
              <a:latin typeface="+mn-lt"/>
            </a:endParaRPr>
          </a:p>
        </p:txBody>
      </p:sp>
      <p:sp>
        <p:nvSpPr>
          <p:cNvPr id="3" name="Content Placeholder 2"/>
          <p:cNvSpPr>
            <a:spLocks noGrp="1"/>
          </p:cNvSpPr>
          <p:nvPr>
            <p:ph idx="1"/>
          </p:nvPr>
        </p:nvSpPr>
        <p:spPr/>
        <p:txBody>
          <a:bodyPr/>
          <a:lstStyle/>
          <a:p>
            <a:pPr marL="0" indent="0" algn="ctr">
              <a:buNone/>
            </a:pPr>
            <a:endParaRPr lang="en-US" sz="2000" u="sng" dirty="0">
              <a:hlinkClick r:id="rId4"/>
            </a:endParaRPr>
          </a:p>
          <a:p>
            <a:pPr marL="0" indent="0" algn="ctr">
              <a:buNone/>
            </a:pPr>
            <a:r>
              <a:rPr lang="en-GB" sz="2000" u="sng" dirty="0">
                <a:hlinkClick r:id="rId5"/>
              </a:rPr>
              <a:t>http://www.bbc.co.uk/programmes/p011mxd6</a:t>
            </a:r>
            <a:endParaRPr lang="en-GB" sz="2000" dirty="0"/>
          </a:p>
          <a:p>
            <a:pPr marL="0" indent="0" algn="ctr">
              <a:buNone/>
            </a:pPr>
            <a:endParaRPr lang="en-GB" dirty="0"/>
          </a:p>
        </p:txBody>
      </p:sp>
      <p:pic>
        <p:nvPicPr>
          <p:cNvPr id="1026" name="Picture 2" descr="http://t1.gstatic.com/images?q=tbn:ANd9GcQqoX7iO5_OWT5lWZ2Y6vvCRemGA93yR4v161paz6f24Yjvz9XRTA">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10047" y="2996953"/>
            <a:ext cx="2921893" cy="34074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1588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45"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87217" y="719415"/>
            <a:ext cx="11261437" cy="1240848"/>
          </a:xfrm>
        </p:spPr>
        <p:txBody>
          <a:bodyPr>
            <a:noAutofit/>
          </a:bodyPr>
          <a:lstStyle/>
          <a:p>
            <a:pPr marL="0" indent="0">
              <a:buNone/>
            </a:pPr>
            <a:r>
              <a:rPr lang="en-GB" dirty="0" smtClean="0">
                <a:solidFill>
                  <a:schemeClr val="accent6"/>
                </a:solidFill>
              </a:rPr>
              <a:t>Metatalk</a:t>
            </a:r>
            <a:r>
              <a:rPr lang="en-GB" dirty="0" smtClean="0"/>
              <a:t> is a way of exploring </a:t>
            </a:r>
            <a:r>
              <a:rPr lang="en-GB" dirty="0"/>
              <a:t>the relationship between a writer’s authorial intention, the </a:t>
            </a:r>
            <a:r>
              <a:rPr lang="en-GB" dirty="0" smtClean="0"/>
              <a:t>choices </a:t>
            </a:r>
            <a:r>
              <a:rPr lang="en-GB" dirty="0"/>
              <a:t>which realise that intention, and the intended effect on the </a:t>
            </a:r>
            <a:r>
              <a:rPr lang="en-GB" dirty="0" smtClean="0"/>
              <a:t>reader.</a:t>
            </a:r>
            <a:endParaRPr lang="en-GB" dirty="0"/>
          </a:p>
          <a:p>
            <a:pPr marL="0" indent="0">
              <a:buNone/>
            </a:pPr>
            <a:endParaRPr lang="en-GB" dirty="0"/>
          </a:p>
        </p:txBody>
      </p:sp>
      <p:sp>
        <p:nvSpPr>
          <p:cNvPr id="6" name="Oval 5"/>
          <p:cNvSpPr/>
          <p:nvPr/>
        </p:nvSpPr>
        <p:spPr>
          <a:xfrm>
            <a:off x="3435440" y="1702143"/>
            <a:ext cx="4172529" cy="389774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Oval 3"/>
          <p:cNvSpPr/>
          <p:nvPr/>
        </p:nvSpPr>
        <p:spPr>
          <a:xfrm>
            <a:off x="4236418" y="2385220"/>
            <a:ext cx="2627746" cy="254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333512" y="3152140"/>
            <a:ext cx="2410690" cy="1015663"/>
          </a:xfrm>
          <a:prstGeom prst="rect">
            <a:avLst/>
          </a:prstGeom>
          <a:noFill/>
        </p:spPr>
        <p:txBody>
          <a:bodyPr wrap="square" rtlCol="0">
            <a:spAutoFit/>
          </a:bodyPr>
          <a:lstStyle/>
          <a:p>
            <a:pPr algn="ctr"/>
            <a:r>
              <a:rPr lang="en-GB" sz="2000" b="1" dirty="0" smtClean="0"/>
              <a:t>Metatalk </a:t>
            </a:r>
          </a:p>
          <a:p>
            <a:pPr algn="ctr"/>
            <a:r>
              <a:rPr lang="en-GB" sz="2000" b="1" dirty="0" smtClean="0"/>
              <a:t>about </a:t>
            </a:r>
          </a:p>
          <a:p>
            <a:pPr algn="ctr"/>
            <a:r>
              <a:rPr lang="en-GB" sz="2000" b="1" dirty="0" smtClean="0"/>
              <a:t>Writing</a:t>
            </a:r>
            <a:endParaRPr lang="en-GB" sz="2000" b="1" dirty="0"/>
          </a:p>
        </p:txBody>
      </p:sp>
      <p:cxnSp>
        <p:nvCxnSpPr>
          <p:cNvPr id="8" name="Straight Connector 7"/>
          <p:cNvCxnSpPr/>
          <p:nvPr/>
        </p:nvCxnSpPr>
        <p:spPr>
          <a:xfrm>
            <a:off x="5559475" y="1711454"/>
            <a:ext cx="1" cy="6788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a:endCxn id="6" idx="3"/>
          </p:cNvCxnSpPr>
          <p:nvPr/>
        </p:nvCxnSpPr>
        <p:spPr>
          <a:xfrm flipH="1">
            <a:off x="4046493" y="4553246"/>
            <a:ext cx="544685" cy="47583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4" idx="5"/>
            <a:endCxn id="6" idx="5"/>
          </p:cNvCxnSpPr>
          <p:nvPr/>
        </p:nvCxnSpPr>
        <p:spPr>
          <a:xfrm>
            <a:off x="6479340" y="4553246"/>
            <a:ext cx="517576" cy="475831"/>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rot="18038124">
            <a:off x="3109409" y="2736703"/>
            <a:ext cx="2198254" cy="369332"/>
          </a:xfrm>
          <a:prstGeom prst="rect">
            <a:avLst/>
          </a:prstGeom>
          <a:noFill/>
        </p:spPr>
        <p:txBody>
          <a:bodyPr wrap="square" rtlCol="0">
            <a:spAutoFit/>
          </a:bodyPr>
          <a:lstStyle/>
          <a:p>
            <a:r>
              <a:rPr lang="en-GB" dirty="0" smtClean="0"/>
              <a:t>Authorial Intention</a:t>
            </a:r>
            <a:endParaRPr lang="en-GB" dirty="0"/>
          </a:p>
        </p:txBody>
      </p:sp>
      <p:sp>
        <p:nvSpPr>
          <p:cNvPr id="14" name="TextBox 13"/>
          <p:cNvSpPr txBox="1"/>
          <p:nvPr/>
        </p:nvSpPr>
        <p:spPr>
          <a:xfrm rot="3778038">
            <a:off x="5589078" y="3954842"/>
            <a:ext cx="3986646" cy="369332"/>
          </a:xfrm>
          <a:prstGeom prst="rect">
            <a:avLst/>
          </a:prstGeom>
          <a:noFill/>
        </p:spPr>
        <p:txBody>
          <a:bodyPr wrap="square" rtlCol="0">
            <a:spAutoFit/>
          </a:bodyPr>
          <a:lstStyle/>
          <a:p>
            <a:r>
              <a:rPr lang="en-GB" dirty="0" smtClean="0"/>
              <a:t>Writing choices</a:t>
            </a:r>
            <a:endParaRPr lang="en-GB" dirty="0"/>
          </a:p>
        </p:txBody>
      </p:sp>
      <p:sp>
        <p:nvSpPr>
          <p:cNvPr id="15" name="TextBox 14"/>
          <p:cNvSpPr txBox="1"/>
          <p:nvPr/>
        </p:nvSpPr>
        <p:spPr>
          <a:xfrm>
            <a:off x="4742132" y="5024168"/>
            <a:ext cx="2505065" cy="369332"/>
          </a:xfrm>
          <a:prstGeom prst="rect">
            <a:avLst/>
          </a:prstGeom>
          <a:noFill/>
        </p:spPr>
        <p:txBody>
          <a:bodyPr wrap="square" rtlCol="0">
            <a:spAutoFit/>
          </a:bodyPr>
          <a:lstStyle/>
          <a:p>
            <a:r>
              <a:rPr lang="en-GB" dirty="0" smtClean="0"/>
              <a:t>Intended effect</a:t>
            </a:r>
            <a:endParaRPr lang="en-GB" dirty="0"/>
          </a:p>
        </p:txBody>
      </p:sp>
      <p:sp>
        <p:nvSpPr>
          <p:cNvPr id="23" name="TextBox 22"/>
          <p:cNvSpPr txBox="1"/>
          <p:nvPr/>
        </p:nvSpPr>
        <p:spPr>
          <a:xfrm>
            <a:off x="1253181" y="2228671"/>
            <a:ext cx="2382982" cy="1200329"/>
          </a:xfrm>
          <a:prstGeom prst="rect">
            <a:avLst/>
          </a:prstGeom>
          <a:noFill/>
        </p:spPr>
        <p:txBody>
          <a:bodyPr wrap="square" rtlCol="0">
            <a:spAutoFit/>
          </a:bodyPr>
          <a:lstStyle/>
          <a:p>
            <a:r>
              <a:rPr lang="en-GB" i="1" dirty="0" smtClean="0"/>
              <a:t>What do I want to achieve? What is the purpose of this task? Who is the audience?</a:t>
            </a:r>
            <a:endParaRPr lang="en-GB" i="1" dirty="0"/>
          </a:p>
        </p:txBody>
      </p:sp>
      <p:sp>
        <p:nvSpPr>
          <p:cNvPr id="24" name="TextBox 23"/>
          <p:cNvSpPr txBox="1"/>
          <p:nvPr/>
        </p:nvSpPr>
        <p:spPr>
          <a:xfrm>
            <a:off x="7818489" y="1806099"/>
            <a:ext cx="2941171" cy="1754326"/>
          </a:xfrm>
          <a:prstGeom prst="rect">
            <a:avLst/>
          </a:prstGeom>
          <a:noFill/>
        </p:spPr>
        <p:txBody>
          <a:bodyPr wrap="square" rtlCol="0">
            <a:spAutoFit/>
          </a:bodyPr>
          <a:lstStyle/>
          <a:p>
            <a:r>
              <a:rPr lang="en-GB" i="1" dirty="0" smtClean="0"/>
              <a:t>How can I describe this character? What do I want to say about the setting? What words shall I use here? How shall I sequence these sentences?</a:t>
            </a:r>
            <a:endParaRPr lang="en-GB" i="1" dirty="0"/>
          </a:p>
        </p:txBody>
      </p:sp>
      <p:sp>
        <p:nvSpPr>
          <p:cNvPr id="25" name="TextBox 24"/>
          <p:cNvSpPr txBox="1"/>
          <p:nvPr/>
        </p:nvSpPr>
        <p:spPr>
          <a:xfrm>
            <a:off x="7398151" y="4791691"/>
            <a:ext cx="3252429" cy="646331"/>
          </a:xfrm>
          <a:prstGeom prst="rect">
            <a:avLst/>
          </a:prstGeom>
          <a:noFill/>
        </p:spPr>
        <p:txBody>
          <a:bodyPr wrap="square" rtlCol="0">
            <a:spAutoFit/>
          </a:bodyPr>
          <a:lstStyle/>
          <a:p>
            <a:r>
              <a:rPr lang="en-GB" i="1" dirty="0" smtClean="0"/>
              <a:t>What effect do I want these choices to have?</a:t>
            </a:r>
            <a:endParaRPr lang="en-GB" i="1" dirty="0"/>
          </a:p>
        </p:txBody>
      </p:sp>
      <p:sp>
        <p:nvSpPr>
          <p:cNvPr id="32" name="TextBox 31"/>
          <p:cNvSpPr txBox="1"/>
          <p:nvPr/>
        </p:nvSpPr>
        <p:spPr>
          <a:xfrm>
            <a:off x="169706" y="4645975"/>
            <a:ext cx="3322784" cy="1754326"/>
          </a:xfrm>
          <a:prstGeom prst="rect">
            <a:avLst/>
          </a:prstGeom>
          <a:solidFill>
            <a:schemeClr val="accent2">
              <a:lumMod val="20000"/>
              <a:lumOff val="80000"/>
            </a:schemeClr>
          </a:solidFill>
        </p:spPr>
        <p:txBody>
          <a:bodyPr wrap="square" rtlCol="0">
            <a:spAutoFit/>
          </a:bodyPr>
          <a:lstStyle/>
          <a:p>
            <a:r>
              <a:rPr lang="en-GB" dirty="0" smtClean="0"/>
              <a:t>Through metatalk, teachers help students to make connections between these things. But making these connections in a meaningful way is also challenging!</a:t>
            </a:r>
            <a:endParaRPr lang="en-GB" dirty="0"/>
          </a:p>
        </p:txBody>
      </p:sp>
      <p:sp>
        <p:nvSpPr>
          <p:cNvPr id="7" name="Slide Number Placeholder 6"/>
          <p:cNvSpPr>
            <a:spLocks noGrp="1"/>
          </p:cNvSpPr>
          <p:nvPr>
            <p:ph type="sldNum" sz="quarter" idx="12"/>
          </p:nvPr>
        </p:nvSpPr>
        <p:spPr/>
        <p:txBody>
          <a:bodyPr/>
          <a:lstStyle/>
          <a:p>
            <a:fld id="{07DC3AF2-08D7-423C-B544-AD0ABE689413}" type="slidenum">
              <a:rPr lang="en-GB" smtClean="0"/>
              <a:t>12</a:t>
            </a:fld>
            <a:endParaRPr lang="en-GB"/>
          </a:p>
        </p:txBody>
      </p:sp>
    </p:spTree>
    <p:extLst>
      <p:ext uri="{BB962C8B-B14F-4D97-AF65-F5344CB8AC3E}">
        <p14:creationId xmlns:p14="http://schemas.microsoft.com/office/powerpoint/2010/main" val="3459108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838200" y="269803"/>
            <a:ext cx="10515600" cy="5816745"/>
          </a:xfrm>
        </p:spPr>
        <p:txBody>
          <a:bodyPr>
            <a:noAutofit/>
          </a:bodyPr>
          <a:lstStyle/>
          <a:p>
            <a:pPr marL="0" indent="0">
              <a:buNone/>
            </a:pPr>
            <a:r>
              <a:rPr lang="en-GB" sz="2000" b="1" i="1" dirty="0"/>
              <a:t>Teacher</a:t>
            </a:r>
            <a:r>
              <a:rPr lang="en-GB" sz="2000" i="1" dirty="0"/>
              <a:t>: … So, let’s look at this quote now: </a:t>
            </a:r>
            <a:r>
              <a:rPr lang="en-GB" sz="2000" b="1" i="1" dirty="0" smtClean="0"/>
              <a:t>‘Mr </a:t>
            </a:r>
            <a:r>
              <a:rPr lang="en-GB" sz="2000" b="1" i="1" dirty="0"/>
              <a:t>Wormwood was a small, ratty looking man</a:t>
            </a:r>
            <a:r>
              <a:rPr lang="en-GB" sz="2000" b="1" i="1" dirty="0" smtClean="0"/>
              <a:t>…’ </a:t>
            </a:r>
            <a:r>
              <a:rPr lang="en-GB" sz="2000" i="1" dirty="0" smtClean="0"/>
              <a:t>What </a:t>
            </a:r>
            <a:r>
              <a:rPr lang="en-GB" sz="2000" i="1" dirty="0"/>
              <a:t>kind of person do you think Mr Wormwood is? From that description? </a:t>
            </a:r>
            <a:endParaRPr lang="en-GB" sz="2000" dirty="0"/>
          </a:p>
          <a:p>
            <a:pPr marL="0" indent="0">
              <a:buNone/>
            </a:pPr>
            <a:r>
              <a:rPr lang="en-GB" sz="2000" b="1" i="1" dirty="0"/>
              <a:t>Sam</a:t>
            </a:r>
            <a:r>
              <a:rPr lang="en-GB" sz="2000" i="1" dirty="0"/>
              <a:t>: He’s quite an untidy person </a:t>
            </a:r>
            <a:endParaRPr lang="en-GB" sz="2000" dirty="0"/>
          </a:p>
          <a:p>
            <a:pPr marL="0" indent="0">
              <a:buNone/>
            </a:pPr>
            <a:r>
              <a:rPr lang="en-GB" sz="2000" b="1" i="1" dirty="0"/>
              <a:t>Teacher</a:t>
            </a:r>
            <a:r>
              <a:rPr lang="en-GB" sz="2000" i="1" dirty="0"/>
              <a:t>: He looks quite untidy. You’ve taken something physical, but what kind of person is he? </a:t>
            </a:r>
            <a:endParaRPr lang="en-GB" sz="2000" dirty="0"/>
          </a:p>
          <a:p>
            <a:pPr marL="0" indent="0">
              <a:buNone/>
            </a:pPr>
            <a:r>
              <a:rPr lang="en-GB" sz="2000" b="1" i="1" dirty="0"/>
              <a:t>Suzie</a:t>
            </a:r>
            <a:r>
              <a:rPr lang="en-GB" sz="2000" i="1" dirty="0"/>
              <a:t>: He’s </a:t>
            </a:r>
            <a:r>
              <a:rPr lang="en-GB" sz="2000" i="1" dirty="0" smtClean="0"/>
              <a:t>small</a:t>
            </a:r>
            <a:endParaRPr lang="en-GB" sz="2000" dirty="0"/>
          </a:p>
          <a:p>
            <a:pPr marL="0" indent="0">
              <a:buNone/>
            </a:pPr>
            <a:r>
              <a:rPr lang="en-GB" sz="2000" b="1" i="1" dirty="0"/>
              <a:t>Teacher</a:t>
            </a:r>
            <a:r>
              <a:rPr lang="en-GB" sz="2000" i="1" dirty="0"/>
              <a:t>: He’s small, again, you’ve taken from the description. Read between the lines. </a:t>
            </a:r>
            <a:endParaRPr lang="en-GB" sz="2000" dirty="0"/>
          </a:p>
          <a:p>
            <a:pPr marL="0" indent="0">
              <a:buNone/>
            </a:pPr>
            <a:r>
              <a:rPr lang="en-GB" sz="2000" b="1" i="1" dirty="0"/>
              <a:t>Brooke</a:t>
            </a:r>
            <a:r>
              <a:rPr lang="en-GB" sz="2000" i="1" dirty="0"/>
              <a:t>: I think Mr Wormwood is a bit of a dirty man. </a:t>
            </a:r>
            <a:endParaRPr lang="en-GB" sz="2000" dirty="0"/>
          </a:p>
          <a:p>
            <a:pPr marL="0" indent="0">
              <a:buNone/>
            </a:pPr>
            <a:r>
              <a:rPr lang="en-GB" sz="2000" b="1" i="1" dirty="0"/>
              <a:t>Teacher</a:t>
            </a:r>
            <a:r>
              <a:rPr lang="en-GB" sz="2000" i="1" dirty="0"/>
              <a:t>: Ok, why do you think that</a:t>
            </a:r>
            <a:r>
              <a:rPr lang="en-GB" sz="2000" i="1" dirty="0" smtClean="0"/>
              <a:t>?</a:t>
            </a:r>
            <a:endParaRPr lang="en-GB" sz="2000" dirty="0"/>
          </a:p>
          <a:p>
            <a:pPr marL="0" indent="0">
              <a:buNone/>
            </a:pPr>
            <a:r>
              <a:rPr lang="en-GB" sz="2000" b="1" i="1" dirty="0"/>
              <a:t>Brooke</a:t>
            </a:r>
            <a:r>
              <a:rPr lang="en-GB" sz="2000" i="1" dirty="0"/>
              <a:t>: In the text it says that he has a ratty </a:t>
            </a:r>
            <a:r>
              <a:rPr lang="en-GB" sz="2000" i="1" dirty="0" smtClean="0"/>
              <a:t>moustache</a:t>
            </a:r>
            <a:endParaRPr lang="en-GB" sz="2000" dirty="0"/>
          </a:p>
          <a:p>
            <a:pPr marL="0" indent="0">
              <a:buNone/>
            </a:pPr>
            <a:r>
              <a:rPr lang="en-GB" sz="2000" b="1" i="1" dirty="0"/>
              <a:t>Teacher</a:t>
            </a:r>
            <a:r>
              <a:rPr lang="en-GB" sz="2000" i="1" dirty="0"/>
              <a:t>: And what do you think of when you think of ‘ratty’? </a:t>
            </a:r>
            <a:endParaRPr lang="en-GB" sz="2000" dirty="0"/>
          </a:p>
          <a:p>
            <a:pPr marL="0" indent="0">
              <a:buNone/>
            </a:pPr>
            <a:r>
              <a:rPr lang="en-GB" sz="2000" b="1" i="1" dirty="0"/>
              <a:t>Brooke</a:t>
            </a:r>
            <a:r>
              <a:rPr lang="en-GB" sz="2000" i="1" dirty="0"/>
              <a:t>: Like he’s really dirty…has a lot of food in it when he’s been </a:t>
            </a:r>
            <a:r>
              <a:rPr lang="en-GB" sz="2000" i="1" dirty="0" smtClean="0"/>
              <a:t>eating</a:t>
            </a:r>
            <a:endParaRPr lang="en-GB" sz="2000" dirty="0"/>
          </a:p>
          <a:p>
            <a:pPr marL="0" indent="0">
              <a:buNone/>
            </a:pPr>
            <a:r>
              <a:rPr lang="en-GB" sz="2000" b="1" i="1" dirty="0"/>
              <a:t>Teacher</a:t>
            </a:r>
            <a:r>
              <a:rPr lang="en-GB" sz="2000" i="1" dirty="0"/>
              <a:t>: </a:t>
            </a:r>
            <a:r>
              <a:rPr lang="en-GB" sz="2000" i="1" dirty="0" smtClean="0"/>
              <a:t>Good - it </a:t>
            </a:r>
            <a:r>
              <a:rPr lang="en-GB" sz="2000" i="1" dirty="0"/>
              <a:t>doesn’t say Mr Wormwood is a dirty man, it says that he has a thin, ratty moustache, and that has given the idea that all is not quite as it seems with this man. </a:t>
            </a:r>
            <a:endParaRPr lang="en-GB" sz="2000" dirty="0"/>
          </a:p>
        </p:txBody>
      </p:sp>
      <p:sp>
        <p:nvSpPr>
          <p:cNvPr id="4" name="TextBox 3"/>
          <p:cNvSpPr txBox="1"/>
          <p:nvPr/>
        </p:nvSpPr>
        <p:spPr>
          <a:xfrm>
            <a:off x="277091" y="5320145"/>
            <a:ext cx="9042400" cy="461665"/>
          </a:xfrm>
          <a:prstGeom prst="rect">
            <a:avLst/>
          </a:prstGeom>
          <a:noFill/>
        </p:spPr>
        <p:txBody>
          <a:bodyPr wrap="square" rtlCol="0">
            <a:spAutoFit/>
          </a:bodyPr>
          <a:lstStyle/>
          <a:p>
            <a:r>
              <a:rPr lang="en-GB" sz="2400" b="1" i="1" dirty="0" smtClean="0">
                <a:solidFill>
                  <a:srgbClr val="7030A0"/>
                </a:solidFill>
              </a:rPr>
              <a:t>Are any of these connections being made here?</a:t>
            </a:r>
            <a:endParaRPr lang="en-GB" sz="2400" b="1" i="1" dirty="0">
              <a:solidFill>
                <a:srgbClr val="7030A0"/>
              </a:solidFill>
            </a:endParaRPr>
          </a:p>
        </p:txBody>
      </p:sp>
      <p:sp>
        <p:nvSpPr>
          <p:cNvPr id="2" name="Slide Number Placeholder 1"/>
          <p:cNvSpPr>
            <a:spLocks noGrp="1"/>
          </p:cNvSpPr>
          <p:nvPr>
            <p:ph type="sldNum" sz="quarter" idx="12"/>
          </p:nvPr>
        </p:nvSpPr>
        <p:spPr/>
        <p:txBody>
          <a:bodyPr/>
          <a:lstStyle/>
          <a:p>
            <a:fld id="{07DC3AF2-08D7-423C-B544-AD0ABE689413}" type="slidenum">
              <a:rPr lang="en-GB" smtClean="0"/>
              <a:t>13</a:t>
            </a:fld>
            <a:endParaRPr lang="en-GB"/>
          </a:p>
        </p:txBody>
      </p:sp>
    </p:spTree>
    <p:extLst>
      <p:ext uri="{BB962C8B-B14F-4D97-AF65-F5344CB8AC3E}">
        <p14:creationId xmlns:p14="http://schemas.microsoft.com/office/powerpoint/2010/main" val="20068114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598053" y="-255587"/>
            <a:ext cx="10515600" cy="1325563"/>
          </a:xfrm>
        </p:spPr>
        <p:txBody>
          <a:bodyPr/>
          <a:lstStyle/>
          <a:p>
            <a:pPr algn="ctr"/>
            <a:r>
              <a:rPr lang="en-GB" dirty="0" smtClean="0">
                <a:latin typeface="+mn-lt"/>
              </a:rPr>
              <a:t>Developing Metatalk</a:t>
            </a:r>
            <a:endParaRPr lang="en-GB" dirty="0">
              <a:latin typeface="+mn-lt"/>
            </a:endParaRPr>
          </a:p>
        </p:txBody>
      </p:sp>
      <p:sp>
        <p:nvSpPr>
          <p:cNvPr id="3" name="Content Placeholder 2"/>
          <p:cNvSpPr>
            <a:spLocks noGrp="1"/>
          </p:cNvSpPr>
          <p:nvPr>
            <p:ph idx="1"/>
          </p:nvPr>
        </p:nvSpPr>
        <p:spPr>
          <a:xfrm>
            <a:off x="738909" y="785813"/>
            <a:ext cx="10714182" cy="5286374"/>
          </a:xfrm>
        </p:spPr>
        <p:txBody>
          <a:bodyPr>
            <a:normAutofit/>
          </a:bodyPr>
          <a:lstStyle/>
          <a:p>
            <a:pPr marL="0" indent="0">
              <a:lnSpc>
                <a:spcPct val="100000"/>
              </a:lnSpc>
              <a:buNone/>
            </a:pPr>
            <a:r>
              <a:rPr lang="en-GB" sz="2400" dirty="0" smtClean="0"/>
              <a:t>This project will involve developing metatalk about writing in your classroom (with support from us!)</a:t>
            </a:r>
          </a:p>
          <a:p>
            <a:pPr marL="0" indent="0">
              <a:lnSpc>
                <a:spcPct val="100000"/>
              </a:lnSpc>
              <a:buNone/>
            </a:pPr>
            <a:endParaRPr lang="en-GB" sz="2400" dirty="0" smtClean="0"/>
          </a:p>
          <a:p>
            <a:pPr>
              <a:lnSpc>
                <a:spcPct val="100000"/>
              </a:lnSpc>
            </a:pPr>
            <a:r>
              <a:rPr lang="en-GB" sz="2400" dirty="0" smtClean="0"/>
              <a:t>Developing the quality of metatalk – teachers and students </a:t>
            </a:r>
          </a:p>
          <a:p>
            <a:pPr>
              <a:lnSpc>
                <a:spcPct val="100000"/>
              </a:lnSpc>
            </a:pPr>
            <a:r>
              <a:rPr lang="en-GB" sz="2400" dirty="0" smtClean="0"/>
              <a:t>Developing a range of strategies and activities which promote metatalk for writing</a:t>
            </a:r>
          </a:p>
          <a:p>
            <a:pPr marL="0" indent="0">
              <a:lnSpc>
                <a:spcPct val="100000"/>
              </a:lnSpc>
              <a:buNone/>
            </a:pPr>
            <a:endParaRPr lang="en-GB" sz="2400" dirty="0"/>
          </a:p>
          <a:p>
            <a:pPr marL="0" indent="0">
              <a:lnSpc>
                <a:spcPct val="100000"/>
              </a:lnSpc>
              <a:buNone/>
            </a:pPr>
            <a:r>
              <a:rPr lang="en-GB" sz="2400" dirty="0" smtClean="0"/>
              <a:t>We won’t ask you to teach </a:t>
            </a:r>
            <a:r>
              <a:rPr lang="en-GB" sz="2400" dirty="0" err="1" smtClean="0"/>
              <a:t>SoW</a:t>
            </a:r>
            <a:r>
              <a:rPr lang="en-GB" sz="2400" dirty="0" smtClean="0"/>
              <a:t> or deviate from your own writing </a:t>
            </a:r>
            <a:r>
              <a:rPr lang="en-GB" sz="2400" dirty="0" err="1" smtClean="0"/>
              <a:t>SoW</a:t>
            </a:r>
            <a:r>
              <a:rPr lang="en-GB" sz="2400" dirty="0" smtClean="0"/>
              <a:t>, but to work on developing opportunities for/ the quality of metatalk for writing in your lessons. </a:t>
            </a:r>
          </a:p>
          <a:p>
            <a:pPr marL="0" indent="0">
              <a:lnSpc>
                <a:spcPct val="100000"/>
              </a:lnSpc>
              <a:buNone/>
            </a:pPr>
            <a:endParaRPr lang="en-GB" sz="2400" dirty="0" smtClean="0"/>
          </a:p>
          <a:p>
            <a:pPr marL="0" indent="0">
              <a:lnSpc>
                <a:spcPct val="100000"/>
              </a:lnSpc>
              <a:buNone/>
            </a:pPr>
            <a:r>
              <a:rPr lang="en-GB" sz="2400" i="1" dirty="0" smtClean="0">
                <a:solidFill>
                  <a:srgbClr val="7030A0"/>
                </a:solidFill>
              </a:rPr>
              <a:t>Do you already use meta/talk </a:t>
            </a:r>
            <a:r>
              <a:rPr lang="en-GB" sz="2400" i="1" dirty="0" smtClean="0">
                <a:solidFill>
                  <a:srgbClr val="7030A0"/>
                </a:solidFill>
              </a:rPr>
              <a:t>about</a:t>
            </a:r>
            <a:r>
              <a:rPr lang="en-GB" sz="2400" i="1" dirty="0" smtClean="0">
                <a:solidFill>
                  <a:srgbClr val="7030A0"/>
                </a:solidFill>
              </a:rPr>
              <a:t> writing in your classroom?</a:t>
            </a:r>
          </a:p>
          <a:p>
            <a:pPr marL="0" indent="0">
              <a:buNone/>
            </a:pPr>
            <a:endParaRPr lang="en-GB" dirty="0"/>
          </a:p>
          <a:p>
            <a:pPr marL="0" indent="0">
              <a:buNone/>
            </a:pPr>
            <a:endParaRPr lang="en-GB" dirty="0"/>
          </a:p>
        </p:txBody>
      </p:sp>
      <p:sp>
        <p:nvSpPr>
          <p:cNvPr id="4" name="Slide Number Placeholder 3"/>
          <p:cNvSpPr>
            <a:spLocks noGrp="1"/>
          </p:cNvSpPr>
          <p:nvPr>
            <p:ph type="sldNum" sz="quarter" idx="12"/>
          </p:nvPr>
        </p:nvSpPr>
        <p:spPr/>
        <p:txBody>
          <a:bodyPr/>
          <a:lstStyle/>
          <a:p>
            <a:fld id="{07DC3AF2-08D7-423C-B544-AD0ABE689413}" type="slidenum">
              <a:rPr lang="en-GB" smtClean="0"/>
              <a:t>14</a:t>
            </a:fld>
            <a:endParaRPr lang="en-GB"/>
          </a:p>
        </p:txBody>
      </p:sp>
    </p:spTree>
    <p:extLst>
      <p:ext uri="{BB962C8B-B14F-4D97-AF65-F5344CB8AC3E}">
        <p14:creationId xmlns:p14="http://schemas.microsoft.com/office/powerpoint/2010/main" val="3368029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algn="ctr"/>
            <a:r>
              <a:rPr lang="en-GB" dirty="0" smtClean="0"/>
              <a:t>Lesson Example: Establishing Character </a:t>
            </a:r>
            <a:endParaRPr lang="en-GB" dirty="0"/>
          </a:p>
        </p:txBody>
      </p:sp>
    </p:spTree>
    <p:extLst>
      <p:ext uri="{BB962C8B-B14F-4D97-AF65-F5344CB8AC3E}">
        <p14:creationId xmlns:p14="http://schemas.microsoft.com/office/powerpoint/2010/main" val="1850495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183584"/>
            <a:ext cx="10495721" cy="1569660"/>
          </a:xfrm>
          <a:prstGeom prst="rect">
            <a:avLst/>
          </a:prstGeom>
          <a:solidFill>
            <a:schemeClr val="accent4">
              <a:lumMod val="20000"/>
              <a:lumOff val="80000"/>
            </a:schemeClr>
          </a:solidFill>
        </p:spPr>
        <p:txBody>
          <a:bodyPr wrap="square" rtlCol="0">
            <a:spAutoFit/>
          </a:bodyPr>
          <a:lstStyle/>
          <a:p>
            <a:pPr algn="ctr"/>
            <a:r>
              <a:rPr lang="en-GB" sz="2400" b="1" dirty="0" smtClean="0"/>
              <a:t>Questioning Model Text</a:t>
            </a:r>
          </a:p>
          <a:p>
            <a:pPr algn="ctr"/>
            <a:endParaRPr lang="en-GB" sz="2400" dirty="0" smtClean="0"/>
          </a:p>
          <a:p>
            <a:pPr algn="ctr"/>
            <a:r>
              <a:rPr lang="en-GB" sz="2400" i="1" dirty="0" smtClean="0"/>
              <a:t>Whole class teacher led talk about feature/s in model text; questioning writer’s choices; </a:t>
            </a:r>
            <a:r>
              <a:rPr lang="en-GB" sz="2400" i="1" dirty="0" smtClean="0">
                <a:solidFill>
                  <a:srgbClr val="FF0000"/>
                </a:solidFill>
              </a:rPr>
              <a:t>modelling metatalk about writing</a:t>
            </a:r>
            <a:endParaRPr lang="en-GB" sz="2400" i="1" dirty="0">
              <a:solidFill>
                <a:srgbClr val="FF0000"/>
              </a:solidFill>
            </a:endParaRPr>
          </a:p>
        </p:txBody>
      </p:sp>
      <p:sp>
        <p:nvSpPr>
          <p:cNvPr id="4" name="TextBox 3"/>
          <p:cNvSpPr txBox="1"/>
          <p:nvPr/>
        </p:nvSpPr>
        <p:spPr>
          <a:xfrm>
            <a:off x="914400" y="2944178"/>
            <a:ext cx="10495720" cy="1938992"/>
          </a:xfrm>
          <a:prstGeom prst="rect">
            <a:avLst/>
          </a:prstGeom>
          <a:solidFill>
            <a:schemeClr val="accent6">
              <a:lumMod val="20000"/>
              <a:lumOff val="80000"/>
            </a:schemeClr>
          </a:solidFill>
        </p:spPr>
        <p:txBody>
          <a:bodyPr wrap="square" rtlCol="0">
            <a:spAutoFit/>
          </a:bodyPr>
          <a:lstStyle/>
          <a:p>
            <a:pPr algn="ctr"/>
            <a:r>
              <a:rPr lang="en-GB" sz="2400" b="1" dirty="0" smtClean="0"/>
              <a:t>Write, Share and Respond</a:t>
            </a:r>
          </a:p>
          <a:p>
            <a:pPr algn="ctr"/>
            <a:endParaRPr lang="en-GB" sz="2400" dirty="0"/>
          </a:p>
          <a:p>
            <a:pPr algn="ctr"/>
            <a:r>
              <a:rPr lang="en-GB" sz="2400" i="1" dirty="0"/>
              <a:t>I</a:t>
            </a:r>
            <a:r>
              <a:rPr lang="en-GB" sz="2400" i="1" dirty="0" smtClean="0"/>
              <a:t>ndividual or </a:t>
            </a:r>
            <a:r>
              <a:rPr lang="en-GB" sz="2400" i="1" dirty="0" smtClean="0"/>
              <a:t>collaborative writing</a:t>
            </a:r>
            <a:r>
              <a:rPr lang="en-GB" sz="2400" i="1" dirty="0"/>
              <a:t>.</a:t>
            </a:r>
            <a:endParaRPr lang="en-GB" sz="2400" i="1" dirty="0" smtClean="0"/>
          </a:p>
          <a:p>
            <a:pPr algn="ctr"/>
            <a:r>
              <a:rPr lang="en-GB" sz="2400" i="1" dirty="0" smtClean="0"/>
              <a:t>In pairs, students verbalise and explain their choices; students </a:t>
            </a:r>
            <a:r>
              <a:rPr lang="en-GB" sz="2400" i="1" dirty="0" smtClean="0"/>
              <a:t>respond </a:t>
            </a:r>
            <a:r>
              <a:rPr lang="en-GB" sz="2400" i="1" dirty="0" smtClean="0"/>
              <a:t>to peer writing; </a:t>
            </a:r>
            <a:r>
              <a:rPr lang="en-GB" sz="2400" i="1" dirty="0" smtClean="0">
                <a:solidFill>
                  <a:srgbClr val="FF0000"/>
                </a:solidFill>
              </a:rPr>
              <a:t>students develop metatalk about writing</a:t>
            </a:r>
            <a:endParaRPr lang="en-GB" sz="2400" i="1" dirty="0">
              <a:solidFill>
                <a:srgbClr val="FF0000"/>
              </a:solidFill>
            </a:endParaRPr>
          </a:p>
        </p:txBody>
      </p:sp>
      <p:sp>
        <p:nvSpPr>
          <p:cNvPr id="5" name="TextBox 4"/>
          <p:cNvSpPr txBox="1"/>
          <p:nvPr/>
        </p:nvSpPr>
        <p:spPr>
          <a:xfrm>
            <a:off x="914400" y="5074104"/>
            <a:ext cx="10495720" cy="1200329"/>
          </a:xfrm>
          <a:prstGeom prst="rect">
            <a:avLst/>
          </a:prstGeom>
          <a:solidFill>
            <a:schemeClr val="accent2">
              <a:lumMod val="20000"/>
              <a:lumOff val="80000"/>
            </a:schemeClr>
          </a:solidFill>
        </p:spPr>
        <p:txBody>
          <a:bodyPr wrap="square" rtlCol="0">
            <a:spAutoFit/>
          </a:bodyPr>
          <a:lstStyle/>
          <a:p>
            <a:pPr algn="ctr"/>
            <a:r>
              <a:rPr lang="en-GB" sz="2400" b="1" dirty="0" smtClean="0"/>
              <a:t>Consolidate and Reflect</a:t>
            </a:r>
          </a:p>
          <a:p>
            <a:pPr algn="ctr"/>
            <a:r>
              <a:rPr lang="en-GB" sz="2400" i="1" dirty="0" smtClean="0"/>
              <a:t>Opportunity to share and reflect on writing as a whole class; </a:t>
            </a:r>
            <a:r>
              <a:rPr lang="en-GB" sz="2400" i="1" dirty="0" smtClean="0">
                <a:solidFill>
                  <a:srgbClr val="FF0000"/>
                </a:solidFill>
              </a:rPr>
              <a:t>class reflection on metatalk</a:t>
            </a:r>
            <a:endParaRPr lang="en-GB" sz="2400" i="1" dirty="0">
              <a:solidFill>
                <a:srgbClr val="FF0000"/>
              </a:solidFill>
            </a:endParaRPr>
          </a:p>
        </p:txBody>
      </p:sp>
      <p:sp>
        <p:nvSpPr>
          <p:cNvPr id="3" name="TextBox 2"/>
          <p:cNvSpPr txBox="1"/>
          <p:nvPr/>
        </p:nvSpPr>
        <p:spPr>
          <a:xfrm>
            <a:off x="2853002" y="217714"/>
            <a:ext cx="6618515" cy="523220"/>
          </a:xfrm>
          <a:prstGeom prst="rect">
            <a:avLst/>
          </a:prstGeom>
          <a:noFill/>
        </p:spPr>
        <p:txBody>
          <a:bodyPr wrap="square" rtlCol="0">
            <a:spAutoFit/>
          </a:bodyPr>
          <a:lstStyle/>
          <a:p>
            <a:pPr algn="ctr"/>
            <a:r>
              <a:rPr lang="en-GB" sz="2800" dirty="0" smtClean="0"/>
              <a:t>Planning for Metatalk and Writing</a:t>
            </a:r>
            <a:endParaRPr lang="en-GB" sz="2800" dirty="0"/>
          </a:p>
        </p:txBody>
      </p:sp>
    </p:spTree>
    <p:extLst>
      <p:ext uri="{BB962C8B-B14F-4D97-AF65-F5344CB8AC3E}">
        <p14:creationId xmlns:p14="http://schemas.microsoft.com/office/powerpoint/2010/main" val="1982234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663337" y="896983"/>
            <a:ext cx="8908869" cy="707886"/>
          </a:xfrm>
          <a:prstGeom prst="rect">
            <a:avLst/>
          </a:prstGeom>
          <a:noFill/>
        </p:spPr>
        <p:txBody>
          <a:bodyPr wrap="square" rtlCol="0">
            <a:spAutoFit/>
          </a:bodyPr>
          <a:lstStyle/>
          <a:p>
            <a:pPr algn="ctr"/>
            <a:r>
              <a:rPr lang="en-GB" sz="4000" dirty="0" smtClean="0"/>
              <a:t>Developing Teacher and Student Metatalk</a:t>
            </a:r>
            <a:endParaRPr lang="en-GB" sz="4000" dirty="0"/>
          </a:p>
        </p:txBody>
      </p:sp>
    </p:spTree>
    <p:extLst>
      <p:ext uri="{BB962C8B-B14F-4D97-AF65-F5344CB8AC3E}">
        <p14:creationId xmlns:p14="http://schemas.microsoft.com/office/powerpoint/2010/main" val="147479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1000" y="-204786"/>
            <a:ext cx="8229600" cy="1371600"/>
          </a:xfrm>
        </p:spPr>
        <p:txBody>
          <a:bodyPr/>
          <a:lstStyle/>
          <a:p>
            <a:r>
              <a:rPr lang="en-GB" dirty="0" smtClean="0">
                <a:latin typeface="+mn-lt"/>
              </a:rPr>
              <a:t>Developing Metatalk: Questioning</a:t>
            </a:r>
            <a:endParaRPr lang="en-GB" dirty="0">
              <a:latin typeface="+mn-lt"/>
            </a:endParaRPr>
          </a:p>
        </p:txBody>
      </p:sp>
      <p:sp>
        <p:nvSpPr>
          <p:cNvPr id="3" name="Content Placeholder 2"/>
          <p:cNvSpPr>
            <a:spLocks noGrp="1"/>
          </p:cNvSpPr>
          <p:nvPr>
            <p:ph idx="1"/>
          </p:nvPr>
        </p:nvSpPr>
        <p:spPr>
          <a:xfrm>
            <a:off x="237835" y="989013"/>
            <a:ext cx="11538527" cy="4351338"/>
          </a:xfrm>
        </p:spPr>
        <p:txBody>
          <a:bodyPr>
            <a:noAutofit/>
          </a:bodyPr>
          <a:lstStyle/>
          <a:p>
            <a:pPr>
              <a:lnSpc>
                <a:spcPct val="100000"/>
              </a:lnSpc>
              <a:spcBef>
                <a:spcPts val="0"/>
              </a:spcBef>
              <a:spcAft>
                <a:spcPts val="600"/>
              </a:spcAft>
              <a:buSzPct val="80000"/>
              <a:buFont typeface="Wingdings" panose="05000000000000000000" pitchFamily="2" charset="2"/>
              <a:buChar char="q"/>
            </a:pPr>
            <a:r>
              <a:rPr lang="en-GB" sz="2000" dirty="0"/>
              <a:t>A lot of older research on teacher questioning distinguishes between closed questions (bad) and open questions (good)</a:t>
            </a:r>
          </a:p>
          <a:p>
            <a:pPr>
              <a:lnSpc>
                <a:spcPct val="100000"/>
              </a:lnSpc>
              <a:spcBef>
                <a:spcPts val="0"/>
              </a:spcBef>
              <a:spcAft>
                <a:spcPts val="600"/>
              </a:spcAft>
              <a:buSzPct val="80000"/>
              <a:buFont typeface="Wingdings" panose="05000000000000000000" pitchFamily="2" charset="2"/>
              <a:buChar char="q"/>
            </a:pPr>
            <a:r>
              <a:rPr lang="en-GB" sz="2000" dirty="0"/>
              <a:t>More recent research suggests this is too simplistic and much more complex things are happening in </a:t>
            </a:r>
            <a:r>
              <a:rPr lang="en-GB" sz="2000" b="1" dirty="0">
                <a:solidFill>
                  <a:srgbClr val="00B050"/>
                </a:solidFill>
              </a:rPr>
              <a:t>sequences of questioning/discussion led by teachers</a:t>
            </a:r>
            <a:r>
              <a:rPr lang="en-GB" sz="2000" dirty="0">
                <a:solidFill>
                  <a:srgbClr val="00B050"/>
                </a:solidFill>
              </a:rPr>
              <a:t>.</a:t>
            </a:r>
          </a:p>
          <a:p>
            <a:pPr>
              <a:lnSpc>
                <a:spcPct val="100000"/>
              </a:lnSpc>
              <a:spcBef>
                <a:spcPts val="0"/>
              </a:spcBef>
              <a:spcAft>
                <a:spcPts val="600"/>
              </a:spcAft>
              <a:buSzPct val="80000"/>
              <a:buFont typeface="Wingdings" panose="05000000000000000000" pitchFamily="2" charset="2"/>
              <a:buChar char="q"/>
            </a:pPr>
            <a:r>
              <a:rPr lang="en-GB" sz="2000" dirty="0"/>
              <a:t>What is more important is listening to </a:t>
            </a:r>
            <a:r>
              <a:rPr lang="en-GB" sz="2000" b="1" dirty="0">
                <a:solidFill>
                  <a:srgbClr val="00B050"/>
                </a:solidFill>
              </a:rPr>
              <a:t>what a child’s response tells you about their understanding</a:t>
            </a:r>
            <a:r>
              <a:rPr lang="en-GB" sz="2000" dirty="0"/>
              <a:t>, and shaping questions to extend and clarify from that point.</a:t>
            </a:r>
          </a:p>
          <a:p>
            <a:pPr>
              <a:lnSpc>
                <a:spcPct val="100000"/>
              </a:lnSpc>
              <a:spcBef>
                <a:spcPts val="0"/>
              </a:spcBef>
              <a:spcAft>
                <a:spcPts val="600"/>
              </a:spcAft>
              <a:buSzPct val="80000"/>
              <a:buFont typeface="Wingdings" panose="05000000000000000000" pitchFamily="2" charset="2"/>
              <a:buChar char="q"/>
            </a:pPr>
            <a:r>
              <a:rPr lang="en-GB" sz="2000" dirty="0"/>
              <a:t>It is also important to be clear </a:t>
            </a:r>
            <a:r>
              <a:rPr lang="en-GB" sz="2000" b="1" dirty="0">
                <a:solidFill>
                  <a:srgbClr val="00B050"/>
                </a:solidFill>
              </a:rPr>
              <a:t>what learning</a:t>
            </a:r>
            <a:r>
              <a:rPr lang="en-GB" sz="2000" b="1" dirty="0"/>
              <a:t> </a:t>
            </a:r>
            <a:r>
              <a:rPr lang="en-GB" sz="2000" dirty="0"/>
              <a:t>the questioning is trying to achieve</a:t>
            </a:r>
            <a:r>
              <a:rPr lang="en-GB" sz="2000" dirty="0" smtClean="0"/>
              <a:t>.</a:t>
            </a:r>
            <a:endParaRPr lang="en-GB" sz="2000" dirty="0"/>
          </a:p>
          <a:p>
            <a:pPr>
              <a:lnSpc>
                <a:spcPct val="100000"/>
              </a:lnSpc>
              <a:spcBef>
                <a:spcPts val="0"/>
              </a:spcBef>
              <a:spcAft>
                <a:spcPts val="600"/>
              </a:spcAft>
              <a:buSzPct val="80000"/>
              <a:buFont typeface="Wingdings" panose="05000000000000000000" pitchFamily="2" charset="2"/>
              <a:buChar char="q"/>
            </a:pPr>
            <a:r>
              <a:rPr lang="en-GB" sz="2000" dirty="0"/>
              <a:t>Classroom discussion is a live in-the-moment event and highly complex.  It is one of the most </a:t>
            </a:r>
            <a:r>
              <a:rPr lang="en-GB" sz="2000" b="1" dirty="0">
                <a:solidFill>
                  <a:srgbClr val="00B050"/>
                </a:solidFill>
              </a:rPr>
              <a:t>sophisticated</a:t>
            </a:r>
            <a:r>
              <a:rPr lang="en-GB" sz="2000" dirty="0"/>
              <a:t> things that teachers </a:t>
            </a:r>
            <a:r>
              <a:rPr lang="en-GB" sz="2000" dirty="0" smtClean="0"/>
              <a:t>do.</a:t>
            </a:r>
            <a:endParaRPr lang="en-GB" sz="2000" dirty="0"/>
          </a:p>
          <a:p>
            <a:pPr>
              <a:lnSpc>
                <a:spcPct val="100000"/>
              </a:lnSpc>
              <a:spcBef>
                <a:spcPts val="0"/>
              </a:spcBef>
              <a:spcAft>
                <a:spcPts val="600"/>
              </a:spcAft>
              <a:buSzPct val="80000"/>
              <a:buFont typeface="Wingdings" panose="05000000000000000000" pitchFamily="2" charset="2"/>
              <a:buChar char="q"/>
            </a:pPr>
            <a:r>
              <a:rPr lang="en-GB" sz="2000" dirty="0"/>
              <a:t>Analysing the strengths and weaknesses of teacher-led talk is helpful in thinking about how to strengthen classroom talk, and what to avoid.</a:t>
            </a:r>
          </a:p>
          <a:p>
            <a:pPr>
              <a:lnSpc>
                <a:spcPct val="100000"/>
              </a:lnSpc>
              <a:spcBef>
                <a:spcPts val="0"/>
              </a:spcBef>
              <a:spcAft>
                <a:spcPts val="600"/>
              </a:spcAft>
              <a:buSzPct val="80000"/>
              <a:buFont typeface="Wingdings" panose="05000000000000000000" pitchFamily="2" charset="2"/>
              <a:buChar char="q"/>
            </a:pPr>
            <a:r>
              <a:rPr lang="en-GB" sz="2000" dirty="0" smtClean="0">
                <a:solidFill>
                  <a:srgbClr val="FF0000"/>
                </a:solidFill>
              </a:rPr>
              <a:t>But it is not a criticism of teachers: it is </a:t>
            </a:r>
            <a:r>
              <a:rPr lang="en-GB" sz="2000" dirty="0">
                <a:solidFill>
                  <a:srgbClr val="FF0000"/>
                </a:solidFill>
              </a:rPr>
              <a:t>almost certainly impossible to lead a lively episode of classroom talk and not have questions or comments which could have been better.</a:t>
            </a:r>
          </a:p>
          <a:p>
            <a:pPr marL="0" indent="0">
              <a:lnSpc>
                <a:spcPts val="2800"/>
              </a:lnSpc>
              <a:spcBef>
                <a:spcPts val="0"/>
              </a:spcBef>
              <a:spcAft>
                <a:spcPts val="600"/>
              </a:spcAft>
              <a:buSzPct val="80000"/>
              <a:buNone/>
            </a:pPr>
            <a:endParaRPr lang="en-GB" sz="1800" dirty="0"/>
          </a:p>
        </p:txBody>
      </p:sp>
      <p:sp>
        <p:nvSpPr>
          <p:cNvPr id="4" name="Slide Number Placeholder 3"/>
          <p:cNvSpPr>
            <a:spLocks noGrp="1"/>
          </p:cNvSpPr>
          <p:nvPr>
            <p:ph type="sldNum" sz="quarter" idx="12"/>
          </p:nvPr>
        </p:nvSpPr>
        <p:spPr/>
        <p:txBody>
          <a:bodyPr/>
          <a:lstStyle/>
          <a:p>
            <a:fld id="{07DC3AF2-08D7-423C-B544-AD0ABE689413}" type="slidenum">
              <a:rPr lang="en-GB" smtClean="0"/>
              <a:t>18</a:t>
            </a:fld>
            <a:endParaRPr lang="en-GB"/>
          </a:p>
        </p:txBody>
      </p:sp>
    </p:spTree>
    <p:extLst>
      <p:ext uri="{BB962C8B-B14F-4D97-AF65-F5344CB8AC3E}">
        <p14:creationId xmlns:p14="http://schemas.microsoft.com/office/powerpoint/2010/main" val="14664779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 descr="2015 CAMS 055 Corporate PowerPoint4.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381000" y="284501"/>
            <a:ext cx="8229600" cy="4734956"/>
          </a:xfrm>
        </p:spPr>
        <p:txBody>
          <a:bodyPr/>
          <a:lstStyle/>
          <a:p>
            <a:pPr marL="0" indent="0" defTabSz="1079500">
              <a:lnSpc>
                <a:spcPts val="2400"/>
              </a:lnSpc>
              <a:spcBef>
                <a:spcPts val="0"/>
              </a:spcBef>
              <a:spcAft>
                <a:spcPts val="600"/>
              </a:spcAft>
              <a:buNone/>
            </a:pPr>
            <a:r>
              <a:rPr lang="en-GB" sz="1800" i="1" dirty="0"/>
              <a:t>Kim:	Jewelled? </a:t>
            </a:r>
            <a:endParaRPr lang="en-GB" sz="1800" dirty="0"/>
          </a:p>
          <a:p>
            <a:pPr marL="0" indent="0" defTabSz="1079500">
              <a:lnSpc>
                <a:spcPts val="2400"/>
              </a:lnSpc>
              <a:spcBef>
                <a:spcPts val="0"/>
              </a:spcBef>
              <a:spcAft>
                <a:spcPts val="600"/>
              </a:spcAft>
              <a:buNone/>
            </a:pPr>
            <a:r>
              <a:rPr lang="en-GB" sz="1800" i="1" dirty="0"/>
              <a:t>Teacher:	</a:t>
            </a:r>
            <a:r>
              <a:rPr lang="en-GB" sz="1800" i="1" dirty="0">
                <a:solidFill>
                  <a:srgbClr val="FF0000"/>
                </a:solidFill>
              </a:rPr>
              <a:t>Yeah, jewelled? Dan?</a:t>
            </a:r>
            <a:endParaRPr lang="en-GB" sz="1800" dirty="0">
              <a:solidFill>
                <a:srgbClr val="FF0000"/>
              </a:solidFill>
            </a:endParaRPr>
          </a:p>
          <a:p>
            <a:pPr marL="0" indent="0" defTabSz="1079500">
              <a:lnSpc>
                <a:spcPts val="2400"/>
              </a:lnSpc>
              <a:spcBef>
                <a:spcPts val="0"/>
              </a:spcBef>
              <a:spcAft>
                <a:spcPts val="600"/>
              </a:spcAft>
              <a:buNone/>
            </a:pPr>
            <a:r>
              <a:rPr lang="en-GB" sz="1800" i="1" dirty="0"/>
              <a:t>Dan: 	Pearl </a:t>
            </a:r>
            <a:endParaRPr lang="en-GB" sz="1800" dirty="0"/>
          </a:p>
          <a:p>
            <a:pPr marL="0" indent="0" defTabSz="1079500">
              <a:lnSpc>
                <a:spcPts val="2400"/>
              </a:lnSpc>
              <a:spcBef>
                <a:spcPts val="0"/>
              </a:spcBef>
              <a:spcAft>
                <a:spcPts val="600"/>
              </a:spcAft>
              <a:buNone/>
            </a:pPr>
            <a:r>
              <a:rPr lang="en-GB" sz="1800" i="1" dirty="0"/>
              <a:t>Sarah:	Embroidered </a:t>
            </a:r>
            <a:endParaRPr lang="en-GB" sz="1800" dirty="0"/>
          </a:p>
          <a:p>
            <a:pPr marL="1079500" indent="-1079500" defTabSz="1079500">
              <a:lnSpc>
                <a:spcPts val="2400"/>
              </a:lnSpc>
              <a:spcBef>
                <a:spcPts val="0"/>
              </a:spcBef>
              <a:spcAft>
                <a:spcPts val="600"/>
              </a:spcAft>
              <a:buNone/>
            </a:pPr>
            <a:r>
              <a:rPr lang="en-GB" sz="1800" i="1" dirty="0"/>
              <a:t>Teacher:	Embroidered. </a:t>
            </a:r>
            <a:r>
              <a:rPr lang="en-GB" sz="1800" i="1" dirty="0">
                <a:solidFill>
                  <a:srgbClr val="FF0000"/>
                </a:solidFill>
              </a:rPr>
              <a:t>Now, going back to what Dan said, is pearl an adjective? What is pearl? </a:t>
            </a:r>
            <a:r>
              <a:rPr lang="en-GB" sz="1800" i="1" dirty="0"/>
              <a:t>It’s a noun. So you’ve actually modified it with another noun instead of an adjective, which is fine. This is just an example of a structure you can use. Now I’m going to say, </a:t>
            </a:r>
            <a:r>
              <a:rPr lang="en-GB" sz="1800" i="1" dirty="0">
                <a:solidFill>
                  <a:srgbClr val="00B050"/>
                </a:solidFill>
              </a:rPr>
              <a:t>‘the shimmering…</a:t>
            </a:r>
            <a:r>
              <a:rPr lang="en-GB" sz="1800" i="1" dirty="0"/>
              <a:t>’ </a:t>
            </a:r>
            <a:r>
              <a:rPr lang="en-GB" sz="1800" i="1" dirty="0">
                <a:solidFill>
                  <a:srgbClr val="FF0000"/>
                </a:solidFill>
              </a:rPr>
              <a:t>What does shimmering mean?</a:t>
            </a:r>
            <a:r>
              <a:rPr lang="en-GB" sz="1800" i="1" dirty="0"/>
              <a:t> Someone put their hand up and tell me, please. Kim?</a:t>
            </a:r>
            <a:endParaRPr lang="en-GB" sz="1800" dirty="0"/>
          </a:p>
          <a:p>
            <a:pPr marL="0" indent="0" defTabSz="1079500">
              <a:lnSpc>
                <a:spcPts val="2400"/>
              </a:lnSpc>
              <a:spcBef>
                <a:spcPts val="0"/>
              </a:spcBef>
              <a:spcAft>
                <a:spcPts val="600"/>
              </a:spcAft>
              <a:buNone/>
            </a:pPr>
            <a:r>
              <a:rPr lang="en-GB" sz="1800" i="1" dirty="0"/>
              <a:t>Kim: 	Sparkling, </a:t>
            </a:r>
            <a:endParaRPr lang="en-GB" sz="1800" dirty="0"/>
          </a:p>
          <a:p>
            <a:pPr marL="1079500" indent="-1079500" defTabSz="1079500">
              <a:lnSpc>
                <a:spcPts val="2400"/>
              </a:lnSpc>
              <a:spcBef>
                <a:spcPts val="0"/>
              </a:spcBef>
              <a:spcAft>
                <a:spcPts val="600"/>
              </a:spcAft>
              <a:buNone/>
            </a:pPr>
            <a:r>
              <a:rPr lang="en-GB" sz="1800" i="1" dirty="0"/>
              <a:t>Teacher:	Sparkling, good, well done. So, ‘</a:t>
            </a:r>
            <a:r>
              <a:rPr lang="en-GB" sz="1800" i="1" dirty="0">
                <a:solidFill>
                  <a:srgbClr val="00B050"/>
                </a:solidFill>
              </a:rPr>
              <a:t>the shimmering necklace’</a:t>
            </a:r>
            <a:r>
              <a:rPr lang="en-GB" sz="1800" i="1" dirty="0"/>
              <a:t>. So that’s my noun, and now I want a relative clause. </a:t>
            </a:r>
            <a:endParaRPr lang="en-GB" sz="1800" dirty="0"/>
          </a:p>
          <a:p>
            <a:pPr marL="0" indent="0">
              <a:buNone/>
            </a:pPr>
            <a:endParaRPr lang="en-GB" dirty="0"/>
          </a:p>
        </p:txBody>
      </p:sp>
      <p:sp>
        <p:nvSpPr>
          <p:cNvPr id="4" name="TextBox 3"/>
          <p:cNvSpPr txBox="1"/>
          <p:nvPr/>
        </p:nvSpPr>
        <p:spPr>
          <a:xfrm>
            <a:off x="8873836" y="1451650"/>
            <a:ext cx="2216727" cy="1477328"/>
          </a:xfrm>
          <a:prstGeom prst="rect">
            <a:avLst/>
          </a:prstGeom>
          <a:solidFill>
            <a:schemeClr val="accent4">
              <a:lumMod val="20000"/>
              <a:lumOff val="80000"/>
            </a:schemeClr>
          </a:solidFill>
          <a:ln>
            <a:solidFill>
              <a:schemeClr val="tx1"/>
            </a:solidFill>
          </a:ln>
        </p:spPr>
        <p:txBody>
          <a:bodyPr wrap="square" rtlCol="0">
            <a:spAutoFit/>
          </a:bodyPr>
          <a:lstStyle/>
          <a:p>
            <a:r>
              <a:rPr lang="en-GB" dirty="0"/>
              <a:t>What have the students learned about writing through this talk episode?</a:t>
            </a:r>
          </a:p>
        </p:txBody>
      </p:sp>
      <p:sp>
        <p:nvSpPr>
          <p:cNvPr id="5" name="Slide Number Placeholder 4"/>
          <p:cNvSpPr>
            <a:spLocks noGrp="1"/>
          </p:cNvSpPr>
          <p:nvPr>
            <p:ph type="sldNum" sz="quarter" idx="12"/>
          </p:nvPr>
        </p:nvSpPr>
        <p:spPr/>
        <p:txBody>
          <a:bodyPr/>
          <a:lstStyle/>
          <a:p>
            <a:fld id="{07DC3AF2-08D7-423C-B544-AD0ABE689413}" type="slidenum">
              <a:rPr lang="en-GB" smtClean="0"/>
              <a:t>19</a:t>
            </a:fld>
            <a:endParaRPr lang="en-GB"/>
          </a:p>
        </p:txBody>
      </p:sp>
      <p:sp>
        <p:nvSpPr>
          <p:cNvPr id="7" name="TextBox 6"/>
          <p:cNvSpPr txBox="1"/>
          <p:nvPr/>
        </p:nvSpPr>
        <p:spPr>
          <a:xfrm>
            <a:off x="8873836" y="270412"/>
            <a:ext cx="2216727" cy="923330"/>
          </a:xfrm>
          <a:prstGeom prst="rect">
            <a:avLst/>
          </a:prstGeom>
          <a:solidFill>
            <a:schemeClr val="accent4">
              <a:lumMod val="20000"/>
              <a:lumOff val="80000"/>
            </a:schemeClr>
          </a:solidFill>
          <a:ln>
            <a:solidFill>
              <a:schemeClr val="tx1"/>
            </a:solidFill>
          </a:ln>
        </p:spPr>
        <p:txBody>
          <a:bodyPr wrap="square" rtlCol="0">
            <a:spAutoFit/>
          </a:bodyPr>
          <a:lstStyle/>
          <a:p>
            <a:r>
              <a:rPr lang="en-GB" dirty="0" smtClean="0"/>
              <a:t>What do you notice about the questions and comments here?</a:t>
            </a:r>
            <a:endParaRPr lang="en-GB" dirty="0"/>
          </a:p>
        </p:txBody>
      </p:sp>
      <p:sp>
        <p:nvSpPr>
          <p:cNvPr id="2" name="TextBox 1"/>
          <p:cNvSpPr txBox="1"/>
          <p:nvPr/>
        </p:nvSpPr>
        <p:spPr>
          <a:xfrm>
            <a:off x="8873836" y="3141564"/>
            <a:ext cx="2216727" cy="646331"/>
          </a:xfrm>
          <a:prstGeom prst="rect">
            <a:avLst/>
          </a:prstGeom>
          <a:solidFill>
            <a:schemeClr val="accent4">
              <a:lumMod val="20000"/>
              <a:lumOff val="80000"/>
            </a:schemeClr>
          </a:solidFill>
          <a:ln>
            <a:solidFill>
              <a:schemeClr val="tx1"/>
            </a:solidFill>
          </a:ln>
        </p:spPr>
        <p:txBody>
          <a:bodyPr wrap="square" rtlCol="0">
            <a:spAutoFit/>
          </a:bodyPr>
          <a:lstStyle/>
          <a:p>
            <a:r>
              <a:rPr lang="en-GB" dirty="0" smtClean="0"/>
              <a:t>Missed opportunities?</a:t>
            </a:r>
            <a:endParaRPr lang="en-GB" dirty="0"/>
          </a:p>
        </p:txBody>
      </p:sp>
      <p:sp>
        <p:nvSpPr>
          <p:cNvPr id="6" name="TextBox 5"/>
          <p:cNvSpPr txBox="1"/>
          <p:nvPr/>
        </p:nvSpPr>
        <p:spPr>
          <a:xfrm>
            <a:off x="6618514" y="4610457"/>
            <a:ext cx="5390606" cy="923330"/>
          </a:xfrm>
          <a:prstGeom prst="rect">
            <a:avLst/>
          </a:prstGeom>
          <a:solidFill>
            <a:schemeClr val="accent1">
              <a:lumMod val="20000"/>
              <a:lumOff val="80000"/>
            </a:schemeClr>
          </a:solidFill>
          <a:ln>
            <a:solidFill>
              <a:schemeClr val="tx1"/>
            </a:solidFill>
          </a:ln>
        </p:spPr>
        <p:txBody>
          <a:bodyPr wrap="square" rtlCol="0">
            <a:spAutoFit/>
          </a:bodyPr>
          <a:lstStyle/>
          <a:p>
            <a:r>
              <a:rPr lang="en-GB" dirty="0">
                <a:solidFill>
                  <a:schemeClr val="accent6"/>
                </a:solidFill>
              </a:rPr>
              <a:t>Metatalk</a:t>
            </a:r>
            <a:r>
              <a:rPr lang="en-GB" dirty="0"/>
              <a:t> is a way of exploring the relationship between a writer’s authorial intention, the choices which realise that intention, and the intended effect on the reader.</a:t>
            </a:r>
            <a:endParaRPr lang="en-GB" dirty="0"/>
          </a:p>
        </p:txBody>
      </p:sp>
    </p:spTree>
    <p:extLst>
      <p:ext uri="{BB962C8B-B14F-4D97-AF65-F5344CB8AC3E}">
        <p14:creationId xmlns:p14="http://schemas.microsoft.com/office/powerpoint/2010/main" val="3938458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GB" dirty="0" smtClean="0">
                <a:latin typeface="+mn-lt"/>
              </a:rPr>
              <a:t>Aims of the Day</a:t>
            </a:r>
            <a:endParaRPr lang="en-GB" dirty="0">
              <a:latin typeface="+mn-lt"/>
            </a:endParaRPr>
          </a:p>
        </p:txBody>
      </p:sp>
      <p:sp>
        <p:nvSpPr>
          <p:cNvPr id="3" name="Content Placeholder 2"/>
          <p:cNvSpPr>
            <a:spLocks noGrp="1"/>
          </p:cNvSpPr>
          <p:nvPr>
            <p:ph idx="1"/>
          </p:nvPr>
        </p:nvSpPr>
        <p:spPr/>
        <p:txBody>
          <a:bodyPr>
            <a:normAutofit/>
          </a:bodyPr>
          <a:lstStyle/>
          <a:p>
            <a:pPr>
              <a:lnSpc>
                <a:spcPct val="100000"/>
              </a:lnSpc>
            </a:pPr>
            <a:r>
              <a:rPr lang="en-GB" sz="2400" dirty="0" smtClean="0"/>
              <a:t>Consider the background to the study</a:t>
            </a:r>
          </a:p>
          <a:p>
            <a:pPr>
              <a:lnSpc>
                <a:spcPct val="100000"/>
              </a:lnSpc>
            </a:pPr>
            <a:r>
              <a:rPr lang="en-GB" sz="2400" dirty="0" smtClean="0"/>
              <a:t>Explore teaching sequences which promote metatalk about writing </a:t>
            </a:r>
          </a:p>
          <a:p>
            <a:pPr>
              <a:lnSpc>
                <a:spcPct val="100000"/>
              </a:lnSpc>
            </a:pPr>
            <a:r>
              <a:rPr lang="en-GB" sz="2400" dirty="0" smtClean="0"/>
              <a:t>Examine metatalk ‘in action’</a:t>
            </a:r>
          </a:p>
          <a:p>
            <a:pPr>
              <a:lnSpc>
                <a:spcPct val="100000"/>
              </a:lnSpc>
            </a:pPr>
            <a:r>
              <a:rPr lang="en-GB" sz="2400" dirty="0" smtClean="0"/>
              <a:t>Explore the ‘talk moves’ which develop dialogic metatalk about writing </a:t>
            </a:r>
          </a:p>
          <a:p>
            <a:pPr marL="0" indent="0">
              <a:lnSpc>
                <a:spcPct val="100000"/>
              </a:lnSpc>
              <a:buNone/>
            </a:pPr>
            <a:endParaRPr lang="en-GB" sz="2400" dirty="0" smtClean="0"/>
          </a:p>
          <a:p>
            <a:pPr>
              <a:lnSpc>
                <a:spcPct val="100000"/>
              </a:lnSpc>
            </a:pPr>
            <a:r>
              <a:rPr lang="en-GB" sz="2400" dirty="0"/>
              <a:t>O</a:t>
            </a:r>
            <a:r>
              <a:rPr lang="en-GB" sz="2400" dirty="0" smtClean="0"/>
              <a:t>utline the aim and design of the project</a:t>
            </a:r>
          </a:p>
          <a:p>
            <a:pPr>
              <a:lnSpc>
                <a:spcPct val="100000"/>
              </a:lnSpc>
            </a:pPr>
            <a:r>
              <a:rPr lang="en-GB" sz="2400" dirty="0"/>
              <a:t>E</a:t>
            </a:r>
            <a:r>
              <a:rPr lang="en-GB" sz="2400" dirty="0" smtClean="0"/>
              <a:t>xplain your role in the project and plan for phase 1</a:t>
            </a:r>
          </a:p>
        </p:txBody>
      </p:sp>
      <p:sp>
        <p:nvSpPr>
          <p:cNvPr id="4" name="Slide Number Placeholder 3"/>
          <p:cNvSpPr>
            <a:spLocks noGrp="1"/>
          </p:cNvSpPr>
          <p:nvPr>
            <p:ph type="sldNum" sz="quarter" idx="12"/>
          </p:nvPr>
        </p:nvSpPr>
        <p:spPr/>
        <p:txBody>
          <a:bodyPr/>
          <a:lstStyle/>
          <a:p>
            <a:fld id="{07DC3AF2-08D7-423C-B544-AD0ABE689413}" type="slidenum">
              <a:rPr lang="en-GB" smtClean="0"/>
              <a:t>2</a:t>
            </a:fld>
            <a:endParaRPr lang="en-GB"/>
          </a:p>
        </p:txBody>
      </p:sp>
    </p:spTree>
    <p:extLst>
      <p:ext uri="{BB962C8B-B14F-4D97-AF65-F5344CB8AC3E}">
        <p14:creationId xmlns:p14="http://schemas.microsoft.com/office/powerpoint/2010/main" val="29849364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94145" y="287383"/>
            <a:ext cx="11203709" cy="5610815"/>
          </a:xfrm>
        </p:spPr>
        <p:txBody>
          <a:bodyPr>
            <a:normAutofit fontScale="70000" lnSpcReduction="20000"/>
          </a:bodyPr>
          <a:lstStyle/>
          <a:p>
            <a:pPr marL="0" indent="0">
              <a:lnSpc>
                <a:spcPts val="2800"/>
              </a:lnSpc>
              <a:spcBef>
                <a:spcPts val="0"/>
              </a:spcBef>
              <a:spcAft>
                <a:spcPts val="600"/>
              </a:spcAft>
              <a:buNone/>
              <a:tabLst>
                <a:tab pos="982663" algn="l"/>
              </a:tabLst>
            </a:pPr>
            <a:r>
              <a:rPr lang="en-GB" sz="2600" dirty="0"/>
              <a:t>Jo is sharing two sentences in her Arthurian story draft where she thinks she has created a strong visual description with noun phrases</a:t>
            </a:r>
            <a:r>
              <a:rPr lang="en-GB" sz="2600" dirty="0" smtClean="0"/>
              <a:t>.</a:t>
            </a:r>
          </a:p>
          <a:p>
            <a:pPr marL="0" indent="0">
              <a:lnSpc>
                <a:spcPts val="2800"/>
              </a:lnSpc>
              <a:spcBef>
                <a:spcPts val="0"/>
              </a:spcBef>
              <a:spcAft>
                <a:spcPts val="600"/>
              </a:spcAft>
              <a:buNone/>
              <a:tabLst>
                <a:tab pos="982663" algn="l"/>
              </a:tabLst>
            </a:pPr>
            <a:endParaRPr lang="en-GB" sz="2600" dirty="0"/>
          </a:p>
          <a:p>
            <a:pPr marL="1079500" indent="-1079500">
              <a:lnSpc>
                <a:spcPts val="2800"/>
              </a:lnSpc>
              <a:spcBef>
                <a:spcPts val="0"/>
              </a:spcBef>
              <a:spcAft>
                <a:spcPts val="600"/>
              </a:spcAft>
              <a:buNone/>
              <a:tabLst>
                <a:tab pos="982663" algn="l"/>
                <a:tab pos="1079500" algn="l"/>
              </a:tabLst>
            </a:pPr>
            <a:r>
              <a:rPr lang="en-GB" sz="2600" dirty="0"/>
              <a:t>Jo</a:t>
            </a:r>
            <a:r>
              <a:rPr lang="en-GB" sz="2600" i="1" dirty="0"/>
              <a:t>: 		I’ve written two here: ‘</a:t>
            </a:r>
            <a:r>
              <a:rPr lang="en-GB" sz="2600" i="1" dirty="0">
                <a:solidFill>
                  <a:srgbClr val="00B050"/>
                </a:solidFill>
              </a:rPr>
              <a:t>Merlin sat there unblinkingly at the old man, he was also staring intently at Merlin’s stiff, rigid face</a:t>
            </a:r>
            <a:r>
              <a:rPr lang="en-GB" sz="2600" i="1" dirty="0"/>
              <a:t>’. And the second one is ‘</a:t>
            </a:r>
            <a:r>
              <a:rPr lang="en-GB" sz="2600" i="1" dirty="0">
                <a:solidFill>
                  <a:srgbClr val="00B050"/>
                </a:solidFill>
              </a:rPr>
              <a:t>Sunlight streamed through the moth-bitten curtains, and flooded the desk with almost unnatural light</a:t>
            </a:r>
            <a:r>
              <a:rPr lang="en-GB" sz="2600" i="1" dirty="0"/>
              <a:t>’.</a:t>
            </a:r>
            <a:endParaRPr lang="en-GB" sz="2600" dirty="0"/>
          </a:p>
          <a:p>
            <a:pPr marL="1079500" indent="-1079500" defTabSz="1079500">
              <a:lnSpc>
                <a:spcPts val="2800"/>
              </a:lnSpc>
              <a:spcBef>
                <a:spcPts val="0"/>
              </a:spcBef>
              <a:spcAft>
                <a:spcPts val="600"/>
              </a:spcAft>
              <a:buNone/>
            </a:pPr>
            <a:r>
              <a:rPr lang="en-GB" sz="2600" dirty="0"/>
              <a:t>Teacher: 	</a:t>
            </a:r>
            <a:r>
              <a:rPr lang="en-GB" sz="2600" i="1" dirty="0"/>
              <a:t>Oh, I like that one, ‘</a:t>
            </a:r>
            <a:r>
              <a:rPr lang="en-GB" sz="2600" i="1" dirty="0">
                <a:solidFill>
                  <a:srgbClr val="00B050"/>
                </a:solidFill>
              </a:rPr>
              <a:t>the moth-bitten curtains</a:t>
            </a:r>
            <a:r>
              <a:rPr lang="en-GB" sz="2600" i="1" dirty="0"/>
              <a:t>’…and you’ve done what we were talking about this week, haven’t you – combining the noun and the verb to make an adjective. Oscar, can you read yours? </a:t>
            </a:r>
          </a:p>
          <a:p>
            <a:pPr marL="0" indent="0" defTabSz="1079500">
              <a:lnSpc>
                <a:spcPts val="2800"/>
              </a:lnSpc>
              <a:spcBef>
                <a:spcPts val="0"/>
              </a:spcBef>
              <a:spcAft>
                <a:spcPts val="600"/>
              </a:spcAft>
              <a:buNone/>
            </a:pPr>
            <a:endParaRPr lang="en-GB" sz="2600" dirty="0" smtClean="0"/>
          </a:p>
          <a:p>
            <a:pPr marL="0" indent="0" defTabSz="1079500">
              <a:lnSpc>
                <a:spcPts val="2800"/>
              </a:lnSpc>
              <a:spcBef>
                <a:spcPts val="0"/>
              </a:spcBef>
              <a:spcAft>
                <a:spcPts val="600"/>
              </a:spcAft>
              <a:buNone/>
            </a:pPr>
            <a:r>
              <a:rPr lang="en-GB" sz="2600" dirty="0" smtClean="0"/>
              <a:t>The </a:t>
            </a:r>
            <a:r>
              <a:rPr lang="en-GB" sz="2600" dirty="0"/>
              <a:t>teacher misses an opportunity to explore Jo’s thinking about her choices, or to model (meta)talk by suggesting why the images are successful</a:t>
            </a:r>
            <a:r>
              <a:rPr lang="en-GB" sz="2600" dirty="0" smtClean="0"/>
              <a:t>.</a:t>
            </a:r>
          </a:p>
          <a:p>
            <a:pPr marL="0" indent="0" defTabSz="1079500">
              <a:lnSpc>
                <a:spcPts val="2800"/>
              </a:lnSpc>
              <a:spcBef>
                <a:spcPts val="0"/>
              </a:spcBef>
              <a:spcAft>
                <a:spcPts val="600"/>
              </a:spcAft>
              <a:buNone/>
            </a:pPr>
            <a:endParaRPr lang="en-GB" sz="2600" dirty="0"/>
          </a:p>
          <a:p>
            <a:pPr marL="0" indent="0" defTabSz="1079500">
              <a:lnSpc>
                <a:spcPts val="2800"/>
              </a:lnSpc>
              <a:spcBef>
                <a:spcPts val="0"/>
              </a:spcBef>
              <a:spcAft>
                <a:spcPts val="600"/>
              </a:spcAft>
              <a:buNone/>
            </a:pPr>
            <a:r>
              <a:rPr lang="en-GB" sz="2600" dirty="0" smtClean="0">
                <a:solidFill>
                  <a:srgbClr val="7030A0"/>
                </a:solidFill>
              </a:rPr>
              <a:t>How might you have </a:t>
            </a:r>
            <a:r>
              <a:rPr lang="en-GB" sz="2600" dirty="0">
                <a:solidFill>
                  <a:srgbClr val="7030A0"/>
                </a:solidFill>
              </a:rPr>
              <a:t>responded to </a:t>
            </a:r>
            <a:r>
              <a:rPr lang="en-GB" sz="2600" dirty="0" smtClean="0">
                <a:solidFill>
                  <a:srgbClr val="7030A0"/>
                </a:solidFill>
              </a:rPr>
              <a:t>Jo?</a:t>
            </a:r>
            <a:endParaRPr lang="en-GB" sz="2600" dirty="0">
              <a:solidFill>
                <a:srgbClr val="7030A0"/>
              </a:solidFill>
            </a:endParaRPr>
          </a:p>
          <a:p>
            <a:pPr marL="0" indent="0">
              <a:lnSpc>
                <a:spcPts val="2400"/>
              </a:lnSpc>
              <a:spcBef>
                <a:spcPts val="0"/>
              </a:spcBef>
              <a:spcAft>
                <a:spcPts val="600"/>
              </a:spcAft>
              <a:buNone/>
            </a:pPr>
            <a:endParaRPr lang="en-GB" sz="1800" dirty="0"/>
          </a:p>
        </p:txBody>
      </p:sp>
      <p:sp>
        <p:nvSpPr>
          <p:cNvPr id="4" name="Slide Number Placeholder 3"/>
          <p:cNvSpPr>
            <a:spLocks noGrp="1"/>
          </p:cNvSpPr>
          <p:nvPr>
            <p:ph type="sldNum" sz="quarter" idx="12"/>
          </p:nvPr>
        </p:nvSpPr>
        <p:spPr/>
        <p:txBody>
          <a:bodyPr/>
          <a:lstStyle/>
          <a:p>
            <a:fld id="{07DC3AF2-08D7-423C-B544-AD0ABE689413}" type="slidenum">
              <a:rPr lang="en-GB" smtClean="0"/>
              <a:t>20</a:t>
            </a:fld>
            <a:endParaRPr lang="en-GB"/>
          </a:p>
        </p:txBody>
      </p:sp>
    </p:spTree>
    <p:extLst>
      <p:ext uri="{BB962C8B-B14F-4D97-AF65-F5344CB8AC3E}">
        <p14:creationId xmlns:p14="http://schemas.microsoft.com/office/powerpoint/2010/main" val="23575687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733" y="206259"/>
            <a:ext cx="10515600" cy="4351338"/>
          </a:xfrm>
        </p:spPr>
        <p:txBody>
          <a:bodyPr>
            <a:normAutofit/>
          </a:bodyPr>
          <a:lstStyle/>
          <a:p>
            <a:pPr marL="0" indent="0">
              <a:buNone/>
            </a:pPr>
            <a:r>
              <a:rPr lang="en-GB" dirty="0" smtClean="0"/>
              <a:t>Developing a </a:t>
            </a:r>
            <a:r>
              <a:rPr lang="en-GB" dirty="0"/>
              <a:t>R</a:t>
            </a:r>
            <a:r>
              <a:rPr lang="en-GB" dirty="0" smtClean="0"/>
              <a:t>epertoire of ‘Talk </a:t>
            </a:r>
            <a:r>
              <a:rPr lang="en-GB" dirty="0"/>
              <a:t>M</a:t>
            </a:r>
            <a:r>
              <a:rPr lang="en-GB" dirty="0" smtClean="0"/>
              <a:t>oves</a:t>
            </a:r>
            <a:r>
              <a:rPr lang="en-GB" dirty="0" smtClean="0"/>
              <a:t>’ </a:t>
            </a:r>
            <a:endParaRPr lang="en-GB" dirty="0" smtClean="0"/>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p:txBody>
      </p:sp>
      <p:sp>
        <p:nvSpPr>
          <p:cNvPr id="4" name="Slide Number Placeholder 3"/>
          <p:cNvSpPr>
            <a:spLocks noGrp="1"/>
          </p:cNvSpPr>
          <p:nvPr>
            <p:ph type="sldNum" sz="quarter" idx="12"/>
          </p:nvPr>
        </p:nvSpPr>
        <p:spPr/>
        <p:txBody>
          <a:bodyPr/>
          <a:lstStyle/>
          <a:p>
            <a:fld id="{07DC3AF2-08D7-423C-B544-AD0ABE689413}" type="slidenum">
              <a:rPr lang="en-GB" smtClean="0"/>
              <a:t>21</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832987405"/>
              </p:ext>
            </p:extLst>
          </p:nvPr>
        </p:nvGraphicFramePr>
        <p:xfrm>
          <a:off x="463733" y="747790"/>
          <a:ext cx="10683695" cy="5866638"/>
        </p:xfrm>
        <a:graphic>
          <a:graphicData uri="http://schemas.openxmlformats.org/drawingml/2006/table">
            <a:tbl>
              <a:tblPr firstRow="1" firstCol="1" bandRow="1">
                <a:tableStyleId>{5C22544A-7EE6-4342-B048-85BDC9FD1C3A}</a:tableStyleId>
              </a:tblPr>
              <a:tblGrid>
                <a:gridCol w="1330689">
                  <a:extLst>
                    <a:ext uri="{9D8B030D-6E8A-4147-A177-3AD203B41FA5}">
                      <a16:colId xmlns:a16="http://schemas.microsoft.com/office/drawing/2014/main" val="932029637"/>
                    </a:ext>
                  </a:extLst>
                </a:gridCol>
                <a:gridCol w="4275909">
                  <a:extLst>
                    <a:ext uri="{9D8B030D-6E8A-4147-A177-3AD203B41FA5}">
                      <a16:colId xmlns:a16="http://schemas.microsoft.com/office/drawing/2014/main" val="2773196838"/>
                    </a:ext>
                  </a:extLst>
                </a:gridCol>
                <a:gridCol w="5077097">
                  <a:extLst>
                    <a:ext uri="{9D8B030D-6E8A-4147-A177-3AD203B41FA5}">
                      <a16:colId xmlns:a16="http://schemas.microsoft.com/office/drawing/2014/main" val="1005583893"/>
                    </a:ext>
                  </a:extLst>
                </a:gridCol>
              </a:tblGrid>
              <a:tr h="2423327">
                <a:tc rowSpan="2">
                  <a:txBody>
                    <a:bodyPr/>
                    <a:lstStyle/>
                    <a:p>
                      <a:pPr algn="ctr">
                        <a:lnSpc>
                          <a:spcPct val="115000"/>
                        </a:lnSpc>
                        <a:spcAft>
                          <a:spcPts val="0"/>
                        </a:spcAft>
                      </a:pPr>
                      <a:endParaRPr lang="en-GB" sz="1800" kern="1200" dirty="0" smtClean="0">
                        <a:solidFill>
                          <a:schemeClr val="tx1"/>
                        </a:solidFill>
                        <a:effectLst/>
                      </a:endParaRPr>
                    </a:p>
                    <a:p>
                      <a:pPr algn="ctr">
                        <a:lnSpc>
                          <a:spcPct val="115000"/>
                        </a:lnSpc>
                        <a:spcAft>
                          <a:spcPts val="0"/>
                        </a:spcAft>
                      </a:pPr>
                      <a:endParaRPr lang="en-GB" sz="1800" kern="1200" dirty="0" smtClean="0">
                        <a:solidFill>
                          <a:schemeClr val="tx1"/>
                        </a:solidFill>
                        <a:effectLst/>
                      </a:endParaRPr>
                    </a:p>
                    <a:p>
                      <a:pPr algn="ctr">
                        <a:lnSpc>
                          <a:spcPct val="115000"/>
                        </a:lnSpc>
                        <a:spcAft>
                          <a:spcPts val="0"/>
                        </a:spcAft>
                      </a:pPr>
                      <a:endParaRPr lang="en-GB" sz="1800" kern="1200" dirty="0" smtClean="0">
                        <a:solidFill>
                          <a:schemeClr val="tx1"/>
                        </a:solidFill>
                        <a:effectLst/>
                      </a:endParaRPr>
                    </a:p>
                    <a:p>
                      <a:pPr algn="ctr">
                        <a:lnSpc>
                          <a:spcPct val="115000"/>
                        </a:lnSpc>
                        <a:spcAft>
                          <a:spcPts val="0"/>
                        </a:spcAft>
                      </a:pPr>
                      <a:endParaRPr lang="en-GB" sz="1800" kern="1200" dirty="0" smtClean="0">
                        <a:solidFill>
                          <a:schemeClr val="tx1"/>
                        </a:solidFill>
                        <a:effectLst/>
                      </a:endParaRPr>
                    </a:p>
                    <a:p>
                      <a:pPr algn="ctr">
                        <a:lnSpc>
                          <a:spcPct val="115000"/>
                        </a:lnSpc>
                        <a:spcAft>
                          <a:spcPts val="0"/>
                        </a:spcAft>
                      </a:pPr>
                      <a:endParaRPr lang="en-GB" sz="1800" kern="1200" dirty="0" smtClean="0">
                        <a:solidFill>
                          <a:schemeClr val="tx1"/>
                        </a:solidFill>
                        <a:effectLst/>
                      </a:endParaRPr>
                    </a:p>
                    <a:p>
                      <a:pPr algn="ctr">
                        <a:lnSpc>
                          <a:spcPct val="115000"/>
                        </a:lnSpc>
                        <a:spcAft>
                          <a:spcPts val="0"/>
                        </a:spcAft>
                      </a:pPr>
                      <a:endParaRPr lang="en-GB" sz="1800" kern="1200" dirty="0" smtClean="0">
                        <a:solidFill>
                          <a:schemeClr val="tx1"/>
                        </a:solidFill>
                        <a:effectLst/>
                      </a:endParaRPr>
                    </a:p>
                    <a:p>
                      <a:pPr algn="ctr">
                        <a:lnSpc>
                          <a:spcPct val="115000"/>
                        </a:lnSpc>
                        <a:spcAft>
                          <a:spcPts val="0"/>
                        </a:spcAft>
                      </a:pPr>
                      <a:endParaRPr lang="en-GB" sz="1800" kern="1200" dirty="0" smtClean="0">
                        <a:solidFill>
                          <a:schemeClr val="tx1"/>
                        </a:solidFill>
                        <a:effectLst/>
                      </a:endParaRPr>
                    </a:p>
                    <a:p>
                      <a:pPr algn="ctr">
                        <a:lnSpc>
                          <a:spcPct val="115000"/>
                        </a:lnSpc>
                        <a:spcAft>
                          <a:spcPts val="0"/>
                        </a:spcAft>
                      </a:pPr>
                      <a:r>
                        <a:rPr lang="en-GB" sz="1800" kern="1200" dirty="0" smtClean="0">
                          <a:solidFill>
                            <a:schemeClr val="tx1"/>
                          </a:solidFill>
                          <a:effectLst/>
                        </a:rPr>
                        <a:t>INITIATING </a:t>
                      </a:r>
                      <a:r>
                        <a:rPr lang="en-GB" sz="1800" kern="1200" dirty="0">
                          <a:solidFill>
                            <a:schemeClr val="tx1"/>
                          </a:solidFill>
                          <a:effectLst/>
                        </a:rPr>
                        <a:t>QUESTIONS </a:t>
                      </a:r>
                      <a:endParaRPr lang="en-GB"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lnSpc>
                          <a:spcPct val="115000"/>
                        </a:lnSpc>
                        <a:spcAft>
                          <a:spcPts val="0"/>
                        </a:spcAft>
                      </a:pPr>
                      <a:endParaRPr lang="en-GB" sz="1800" b="1" kern="1200" dirty="0" smtClean="0">
                        <a:solidFill>
                          <a:schemeClr val="tx1"/>
                        </a:solidFill>
                        <a:effectLst/>
                      </a:endParaRPr>
                    </a:p>
                    <a:p>
                      <a:pPr algn="l">
                        <a:lnSpc>
                          <a:spcPct val="115000"/>
                        </a:lnSpc>
                        <a:spcAft>
                          <a:spcPts val="0"/>
                        </a:spcAft>
                      </a:pPr>
                      <a:r>
                        <a:rPr lang="en-GB" sz="1800" b="1" kern="1200" dirty="0" smtClean="0">
                          <a:solidFill>
                            <a:schemeClr val="tx1"/>
                          </a:solidFill>
                          <a:effectLst/>
                        </a:rPr>
                        <a:t>Questions </a:t>
                      </a:r>
                      <a:r>
                        <a:rPr lang="en-GB" sz="1800" b="1" kern="1200" dirty="0">
                          <a:solidFill>
                            <a:schemeClr val="tx1"/>
                          </a:solidFill>
                          <a:effectLst/>
                        </a:rPr>
                        <a:t>which check understanding </a:t>
                      </a:r>
                      <a:endParaRPr lang="en-GB" sz="1800" b="1" dirty="0">
                        <a:solidFill>
                          <a:schemeClr val="tx1"/>
                        </a:solidFill>
                        <a:effectLst/>
                      </a:endParaRPr>
                    </a:p>
                    <a:p>
                      <a:pPr algn="l">
                        <a:lnSpc>
                          <a:spcPct val="115000"/>
                        </a:lnSpc>
                      </a:pPr>
                      <a:r>
                        <a:rPr lang="en-GB" sz="1800" b="0" kern="1200" dirty="0">
                          <a:solidFill>
                            <a:schemeClr val="tx1"/>
                          </a:solidFill>
                          <a:effectLst/>
                        </a:rPr>
                        <a:t> </a:t>
                      </a:r>
                      <a:endParaRPr lang="en-GB" sz="1800" b="0" dirty="0">
                        <a:solidFill>
                          <a:schemeClr val="tx1"/>
                        </a:solidFill>
                        <a:effectLst/>
                      </a:endParaRPr>
                    </a:p>
                    <a:p>
                      <a:pPr algn="l">
                        <a:lnSpc>
                          <a:spcPct val="115000"/>
                        </a:lnSpc>
                      </a:pPr>
                      <a:r>
                        <a:rPr lang="en-GB" sz="1800" b="0" kern="1200" dirty="0">
                          <a:solidFill>
                            <a:schemeClr val="tx1"/>
                          </a:solidFill>
                          <a:effectLst/>
                        </a:rPr>
                        <a:t>Skilful use of closed questions, either at the start of a talk sequence, or part way through, to check understanding of a point in order to allow further discussion of it.</a:t>
                      </a:r>
                      <a:endParaRPr lang="en-GB" sz="1800" b="0" dirty="0">
                        <a:solidFill>
                          <a:schemeClr val="tx1"/>
                        </a:solidFill>
                        <a:effectLst/>
                      </a:endParaRPr>
                    </a:p>
                    <a:p>
                      <a:pPr algn="l">
                        <a:lnSpc>
                          <a:spcPct val="115000"/>
                        </a:lnSpc>
                      </a:pPr>
                      <a:r>
                        <a:rPr lang="en-GB" sz="1800" b="0" kern="1200" dirty="0">
                          <a:solidFill>
                            <a:schemeClr val="tx1"/>
                          </a:solidFill>
                          <a:effectLst/>
                        </a:rPr>
                        <a:t> </a:t>
                      </a:r>
                      <a:endParaRPr lang="en-GB" sz="18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marL="457200" algn="l">
                        <a:lnSpc>
                          <a:spcPct val="115000"/>
                        </a:lnSpc>
                      </a:pPr>
                      <a:r>
                        <a:rPr lang="en-GB" sz="1800" b="0" i="1" dirty="0">
                          <a:solidFill>
                            <a:schemeClr val="tx1"/>
                          </a:solidFill>
                          <a:effectLst/>
                        </a:rPr>
                        <a:t> </a:t>
                      </a:r>
                    </a:p>
                    <a:p>
                      <a:pPr marL="342900" lvl="0" indent="-342900" algn="l">
                        <a:lnSpc>
                          <a:spcPct val="115000"/>
                        </a:lnSpc>
                        <a:buFont typeface="Symbol" panose="05050102010706020507" pitchFamily="18" charset="2"/>
                        <a:buChar char=""/>
                      </a:pPr>
                      <a:r>
                        <a:rPr lang="en-GB" sz="1800" b="0" i="1" dirty="0">
                          <a:solidFill>
                            <a:schemeClr val="tx1"/>
                          </a:solidFill>
                          <a:effectLst/>
                        </a:rPr>
                        <a:t>What is the subject of the sentence? </a:t>
                      </a:r>
                    </a:p>
                    <a:p>
                      <a:pPr marL="342900" lvl="0" indent="-342900" algn="l">
                        <a:lnSpc>
                          <a:spcPct val="115000"/>
                        </a:lnSpc>
                        <a:buFont typeface="Symbol" panose="05050102010706020507" pitchFamily="18" charset="2"/>
                        <a:buChar char=""/>
                      </a:pPr>
                      <a:r>
                        <a:rPr lang="en-GB" sz="1800" b="0" i="1" dirty="0">
                          <a:solidFill>
                            <a:schemeClr val="tx1"/>
                          </a:solidFill>
                          <a:effectLst/>
                        </a:rPr>
                        <a:t>Where is the simile in this sentence? </a:t>
                      </a:r>
                    </a:p>
                    <a:p>
                      <a:pPr marL="457200" algn="l">
                        <a:lnSpc>
                          <a:spcPct val="115000"/>
                        </a:lnSpc>
                      </a:pPr>
                      <a:r>
                        <a:rPr lang="en-GB" sz="1800" b="0" i="1" dirty="0">
                          <a:solidFill>
                            <a:schemeClr val="tx1"/>
                          </a:solidFill>
                          <a:effectLst/>
                        </a:rPr>
                        <a:t> </a:t>
                      </a:r>
                      <a:endParaRPr lang="en-GB" sz="1800" b="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871930996"/>
                  </a:ext>
                </a:extLst>
              </a:tr>
              <a:tr h="3342894">
                <a:tc vMerge="1">
                  <a:txBody>
                    <a:bodyPr/>
                    <a:lstStyle/>
                    <a:p>
                      <a:endParaRPr lang="en-GB"/>
                    </a:p>
                  </a:txBody>
                  <a:tcPr/>
                </a:tc>
                <a:tc>
                  <a:txBody>
                    <a:bodyPr/>
                    <a:lstStyle/>
                    <a:p>
                      <a:pPr algn="l">
                        <a:lnSpc>
                          <a:spcPct val="115000"/>
                        </a:lnSpc>
                        <a:spcAft>
                          <a:spcPts val="0"/>
                        </a:spcAft>
                      </a:pPr>
                      <a:endParaRPr lang="en-GB" sz="1800" b="1" kern="1200" dirty="0" smtClean="0">
                        <a:effectLst/>
                      </a:endParaRPr>
                    </a:p>
                    <a:p>
                      <a:pPr algn="l">
                        <a:lnSpc>
                          <a:spcPct val="115000"/>
                        </a:lnSpc>
                        <a:spcAft>
                          <a:spcPts val="0"/>
                        </a:spcAft>
                      </a:pPr>
                      <a:r>
                        <a:rPr lang="en-GB" sz="1800" b="1" kern="1200" dirty="0" smtClean="0">
                          <a:effectLst/>
                        </a:rPr>
                        <a:t>Questions </a:t>
                      </a:r>
                      <a:r>
                        <a:rPr lang="en-GB" sz="1800" b="1" kern="1200" dirty="0">
                          <a:effectLst/>
                        </a:rPr>
                        <a:t>which open up </a:t>
                      </a:r>
                      <a:r>
                        <a:rPr lang="en-GB" sz="1800" b="1" kern="1200" dirty="0" smtClean="0">
                          <a:effectLst/>
                        </a:rPr>
                        <a:t>thinking</a:t>
                      </a:r>
                      <a:endParaRPr lang="en-GB" sz="1800" b="1" dirty="0">
                        <a:effectLst/>
                      </a:endParaRPr>
                    </a:p>
                    <a:p>
                      <a:pPr algn="l">
                        <a:lnSpc>
                          <a:spcPct val="115000"/>
                        </a:lnSpc>
                      </a:pPr>
                      <a:r>
                        <a:rPr lang="en-GB" sz="1800" kern="1200" dirty="0">
                          <a:effectLst/>
                        </a:rPr>
                        <a:t> </a:t>
                      </a:r>
                      <a:endParaRPr lang="en-GB" sz="1800" dirty="0">
                        <a:effectLst/>
                      </a:endParaRPr>
                    </a:p>
                    <a:p>
                      <a:pPr algn="l">
                        <a:lnSpc>
                          <a:spcPct val="115000"/>
                        </a:lnSpc>
                      </a:pPr>
                      <a:r>
                        <a:rPr lang="en-GB" sz="1800" kern="1200" dirty="0">
                          <a:effectLst/>
                        </a:rPr>
                        <a:t>‘Opening up’ questions which invite students to think more deeply about a language choice - often questions beginning with ‘Why? ‘How?’, or ‘What do you think?’</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marL="457200" algn="l">
                        <a:lnSpc>
                          <a:spcPct val="115000"/>
                        </a:lnSpc>
                      </a:pPr>
                      <a:r>
                        <a:rPr lang="en-GB" sz="1800" i="1" dirty="0">
                          <a:effectLst/>
                        </a:rPr>
                        <a:t> </a:t>
                      </a:r>
                    </a:p>
                    <a:p>
                      <a:pPr marL="342900" lvl="0" indent="-342900" algn="l">
                        <a:lnSpc>
                          <a:spcPct val="115000"/>
                        </a:lnSpc>
                        <a:buFont typeface="Symbol" panose="05050102010706020507" pitchFamily="18" charset="2"/>
                        <a:buChar char=""/>
                      </a:pPr>
                      <a:r>
                        <a:rPr lang="en-GB" sz="1800" i="1" dirty="0">
                          <a:effectLst/>
                        </a:rPr>
                        <a:t>Why would we use simple sentences?</a:t>
                      </a:r>
                    </a:p>
                    <a:p>
                      <a:pPr marL="342900" lvl="0" indent="-342900" algn="l">
                        <a:lnSpc>
                          <a:spcPct val="115000"/>
                        </a:lnSpc>
                        <a:buFont typeface="Symbol" panose="05050102010706020507" pitchFamily="18" charset="2"/>
                        <a:buChar char=""/>
                      </a:pPr>
                      <a:r>
                        <a:rPr lang="en-GB" sz="1800" i="1" dirty="0">
                          <a:effectLst/>
                        </a:rPr>
                        <a:t>How could I make that better?</a:t>
                      </a:r>
                    </a:p>
                    <a:p>
                      <a:pPr marL="342900" lvl="0" indent="-342900" algn="l">
                        <a:lnSpc>
                          <a:spcPct val="115000"/>
                        </a:lnSpc>
                        <a:buFont typeface="Symbol" panose="05050102010706020507" pitchFamily="18" charset="2"/>
                        <a:buChar char=""/>
                      </a:pPr>
                      <a:r>
                        <a:rPr lang="en-GB" sz="1800" i="1" dirty="0">
                          <a:effectLst/>
                        </a:rPr>
                        <a:t>What are your reactions to what we’ve just read?</a:t>
                      </a:r>
                    </a:p>
                    <a:p>
                      <a:pPr marL="342900" lvl="0" indent="-342900" algn="l">
                        <a:lnSpc>
                          <a:spcPct val="115000"/>
                        </a:lnSpc>
                        <a:spcAft>
                          <a:spcPts val="0"/>
                        </a:spcAft>
                        <a:buFont typeface="Symbol" panose="05050102010706020507" pitchFamily="18" charset="2"/>
                        <a:buChar char=""/>
                      </a:pPr>
                      <a:r>
                        <a:rPr lang="en-GB" sz="1800" i="1" kern="1200" dirty="0">
                          <a:effectLst/>
                        </a:rPr>
                        <a:t>What does the physical description of the man and his horse suggest about his character?</a:t>
                      </a:r>
                      <a:endParaRPr lang="en-GB" sz="1800" i="1" dirty="0">
                        <a:effectLst/>
                      </a:endParaRPr>
                    </a:p>
                    <a:p>
                      <a:pPr marL="342900" lvl="0" indent="-342900" algn="l">
                        <a:lnSpc>
                          <a:spcPct val="115000"/>
                        </a:lnSpc>
                        <a:spcAft>
                          <a:spcPts val="0"/>
                        </a:spcAft>
                        <a:buFont typeface="Symbol" panose="05050102010706020507" pitchFamily="18" charset="2"/>
                        <a:buChar char=""/>
                      </a:pPr>
                      <a:r>
                        <a:rPr lang="en-GB" sz="1800" i="1" kern="1200" dirty="0">
                          <a:effectLst/>
                        </a:rPr>
                        <a:t>What might a reader think about a man who is completely green?</a:t>
                      </a:r>
                      <a:endParaRPr lang="en-GB" sz="1800" i="1" dirty="0">
                        <a:effectLst/>
                      </a:endParaRPr>
                    </a:p>
                    <a:p>
                      <a:pPr marL="342900" lvl="0" indent="-342900" algn="l">
                        <a:lnSpc>
                          <a:spcPct val="115000"/>
                        </a:lnSpc>
                        <a:spcAft>
                          <a:spcPts val="0"/>
                        </a:spcAft>
                        <a:buFont typeface="Symbol" panose="05050102010706020507" pitchFamily="18" charset="2"/>
                        <a:buChar char=""/>
                      </a:pPr>
                      <a:r>
                        <a:rPr lang="en-GB" sz="1800" i="1" kern="1200" dirty="0">
                          <a:effectLst/>
                        </a:rPr>
                        <a:t>What does the description of how the man arrives suggest about his character</a:t>
                      </a:r>
                      <a:r>
                        <a:rPr lang="en-GB" sz="1800" i="1" kern="1200" dirty="0" smtClean="0">
                          <a:effectLst/>
                        </a:rPr>
                        <a:t>?</a:t>
                      </a:r>
                      <a:endParaRPr lang="en-GB" sz="1800" i="1" dirty="0">
                        <a:effectLst/>
                      </a:endParaRPr>
                    </a:p>
                  </a:txBody>
                  <a:tcPr marL="68580" marR="68580" marT="0" marB="0">
                    <a:solidFill>
                      <a:schemeClr val="accent1">
                        <a:lumMod val="20000"/>
                        <a:lumOff val="80000"/>
                      </a:schemeClr>
                    </a:solidFill>
                  </a:tcPr>
                </a:tc>
                <a:extLst>
                  <a:ext uri="{0D108BD9-81ED-4DB2-BD59-A6C34878D82A}">
                    <a16:rowId xmlns:a16="http://schemas.microsoft.com/office/drawing/2014/main" val="2380734840"/>
                  </a:ext>
                </a:extLst>
              </a:tr>
            </a:tbl>
          </a:graphicData>
        </a:graphic>
      </p:graphicFrame>
    </p:spTree>
    <p:extLst>
      <p:ext uri="{BB962C8B-B14F-4D97-AF65-F5344CB8AC3E}">
        <p14:creationId xmlns:p14="http://schemas.microsoft.com/office/powerpoint/2010/main" val="15064225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619016704"/>
              </p:ext>
            </p:extLst>
          </p:nvPr>
        </p:nvGraphicFramePr>
        <p:xfrm>
          <a:off x="550364" y="729048"/>
          <a:ext cx="10814322" cy="5410495"/>
        </p:xfrm>
        <a:graphic>
          <a:graphicData uri="http://schemas.openxmlformats.org/drawingml/2006/table">
            <a:tbl>
              <a:tblPr firstRow="1" firstCol="1" bandRow="1">
                <a:tableStyleId>{5C22544A-7EE6-4342-B048-85BDC9FD1C3A}</a:tableStyleId>
              </a:tblPr>
              <a:tblGrid>
                <a:gridCol w="1670321">
                  <a:extLst>
                    <a:ext uri="{9D8B030D-6E8A-4147-A177-3AD203B41FA5}">
                      <a16:colId xmlns:a16="http://schemas.microsoft.com/office/drawing/2014/main" val="3308515027"/>
                    </a:ext>
                  </a:extLst>
                </a:gridCol>
                <a:gridCol w="3887819">
                  <a:extLst>
                    <a:ext uri="{9D8B030D-6E8A-4147-A177-3AD203B41FA5}">
                      <a16:colId xmlns:a16="http://schemas.microsoft.com/office/drawing/2014/main" val="3800709664"/>
                    </a:ext>
                  </a:extLst>
                </a:gridCol>
                <a:gridCol w="5256182">
                  <a:extLst>
                    <a:ext uri="{9D8B030D-6E8A-4147-A177-3AD203B41FA5}">
                      <a16:colId xmlns:a16="http://schemas.microsoft.com/office/drawing/2014/main" val="2070711510"/>
                    </a:ext>
                  </a:extLst>
                </a:gridCol>
              </a:tblGrid>
              <a:tr h="5410495">
                <a:tc>
                  <a:txBody>
                    <a:bodyPr/>
                    <a:lstStyle/>
                    <a:p>
                      <a:pPr algn="ctr">
                        <a:lnSpc>
                          <a:spcPct val="115000"/>
                        </a:lnSpc>
                        <a:spcAft>
                          <a:spcPts val="0"/>
                        </a:spcAft>
                      </a:pPr>
                      <a:endParaRPr lang="en-GB" sz="2000" kern="1200" dirty="0" smtClean="0">
                        <a:solidFill>
                          <a:schemeClr val="tx1"/>
                        </a:solidFill>
                        <a:effectLst/>
                      </a:endParaRPr>
                    </a:p>
                    <a:p>
                      <a:pPr algn="ctr">
                        <a:lnSpc>
                          <a:spcPct val="115000"/>
                        </a:lnSpc>
                        <a:spcAft>
                          <a:spcPts val="0"/>
                        </a:spcAft>
                      </a:pPr>
                      <a:endParaRPr lang="en-GB" sz="2000" kern="1200" dirty="0" smtClean="0">
                        <a:solidFill>
                          <a:schemeClr val="tx1"/>
                        </a:solidFill>
                        <a:effectLst/>
                      </a:endParaRPr>
                    </a:p>
                    <a:p>
                      <a:pPr algn="ctr">
                        <a:lnSpc>
                          <a:spcPct val="115000"/>
                        </a:lnSpc>
                        <a:spcAft>
                          <a:spcPts val="0"/>
                        </a:spcAft>
                      </a:pPr>
                      <a:endParaRPr lang="en-GB" sz="2000" kern="1200" dirty="0" smtClean="0">
                        <a:solidFill>
                          <a:schemeClr val="tx1"/>
                        </a:solidFill>
                        <a:effectLst/>
                      </a:endParaRPr>
                    </a:p>
                    <a:p>
                      <a:pPr algn="ctr">
                        <a:lnSpc>
                          <a:spcPct val="115000"/>
                        </a:lnSpc>
                        <a:spcAft>
                          <a:spcPts val="0"/>
                        </a:spcAft>
                      </a:pPr>
                      <a:endParaRPr lang="en-GB" sz="2000" kern="1200" dirty="0" smtClean="0">
                        <a:solidFill>
                          <a:schemeClr val="tx1"/>
                        </a:solidFill>
                        <a:effectLst/>
                      </a:endParaRPr>
                    </a:p>
                    <a:p>
                      <a:pPr algn="ctr">
                        <a:lnSpc>
                          <a:spcPct val="115000"/>
                        </a:lnSpc>
                        <a:spcAft>
                          <a:spcPts val="0"/>
                        </a:spcAft>
                      </a:pPr>
                      <a:endParaRPr lang="en-GB" sz="2000" kern="1200" dirty="0" smtClean="0">
                        <a:solidFill>
                          <a:schemeClr val="tx1"/>
                        </a:solidFill>
                        <a:effectLst/>
                      </a:endParaRPr>
                    </a:p>
                    <a:p>
                      <a:pPr algn="ctr">
                        <a:lnSpc>
                          <a:spcPct val="115000"/>
                        </a:lnSpc>
                        <a:spcAft>
                          <a:spcPts val="0"/>
                        </a:spcAft>
                      </a:pPr>
                      <a:endParaRPr lang="en-GB" sz="2000" kern="1200" dirty="0" smtClean="0">
                        <a:solidFill>
                          <a:schemeClr val="tx1"/>
                        </a:solidFill>
                        <a:effectLst/>
                      </a:endParaRPr>
                    </a:p>
                    <a:p>
                      <a:pPr algn="ctr">
                        <a:lnSpc>
                          <a:spcPct val="115000"/>
                        </a:lnSpc>
                        <a:spcAft>
                          <a:spcPts val="0"/>
                        </a:spcAft>
                      </a:pPr>
                      <a:r>
                        <a:rPr lang="en-GB" sz="1800" kern="1200" dirty="0" smtClean="0">
                          <a:solidFill>
                            <a:schemeClr val="tx1"/>
                          </a:solidFill>
                          <a:effectLst/>
                        </a:rPr>
                        <a:t>ELABORATING </a:t>
                      </a:r>
                      <a:r>
                        <a:rPr lang="en-GB" sz="1800" kern="1200" dirty="0">
                          <a:solidFill>
                            <a:schemeClr val="tx1"/>
                          </a:solidFill>
                          <a:effectLst/>
                        </a:rPr>
                        <a:t>QUESTIONS</a:t>
                      </a:r>
                      <a:endParaRPr lang="en-GB" sz="1800" dirty="0">
                        <a:solidFill>
                          <a:schemeClr val="tx1"/>
                        </a:solidFill>
                        <a:effectLst/>
                      </a:endParaRPr>
                    </a:p>
                    <a:p>
                      <a:pPr algn="l">
                        <a:lnSpc>
                          <a:spcPct val="115000"/>
                        </a:lnSpc>
                        <a:spcAft>
                          <a:spcPts val="0"/>
                        </a:spcAft>
                      </a:pPr>
                      <a:r>
                        <a:rPr lang="en-GB" sz="2000" kern="1200" dirty="0">
                          <a:solidFill>
                            <a:schemeClr val="tx1"/>
                          </a:solidFill>
                          <a:effectLst/>
                        </a:rPr>
                        <a:t> </a:t>
                      </a:r>
                      <a:endParaRPr lang="en-GB" sz="2000" dirty="0">
                        <a:solidFill>
                          <a:schemeClr val="tx1"/>
                        </a:solidFill>
                        <a:effectLst/>
                      </a:endParaRPr>
                    </a:p>
                    <a:p>
                      <a:pPr algn="l">
                        <a:lnSpc>
                          <a:spcPct val="115000"/>
                        </a:lnSpc>
                      </a:pPr>
                      <a:r>
                        <a:rPr lang="en-GB" sz="2000" kern="1200" dirty="0">
                          <a:solidFill>
                            <a:schemeClr val="tx1"/>
                          </a:solidFill>
                          <a:effectLst/>
                        </a:rPr>
                        <a:t> </a:t>
                      </a:r>
                      <a:endParaRPr lang="en-GB"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lnSpc>
                          <a:spcPct val="115000"/>
                        </a:lnSpc>
                      </a:pPr>
                      <a:endParaRPr lang="en-GB" sz="1800" kern="1200" dirty="0" smtClean="0">
                        <a:solidFill>
                          <a:schemeClr val="tx1"/>
                        </a:solidFill>
                        <a:effectLst/>
                      </a:endParaRPr>
                    </a:p>
                    <a:p>
                      <a:pPr algn="l">
                        <a:lnSpc>
                          <a:spcPct val="115000"/>
                        </a:lnSpc>
                      </a:pPr>
                      <a:r>
                        <a:rPr lang="en-GB" sz="1800" kern="1200" dirty="0" smtClean="0">
                          <a:solidFill>
                            <a:schemeClr val="tx1"/>
                          </a:solidFill>
                          <a:effectLst/>
                        </a:rPr>
                        <a:t>Questions </a:t>
                      </a:r>
                      <a:r>
                        <a:rPr lang="en-GB" sz="1800" kern="1200" dirty="0">
                          <a:solidFill>
                            <a:schemeClr val="tx1"/>
                          </a:solidFill>
                          <a:effectLst/>
                        </a:rPr>
                        <a:t>which pick up on students’ responses and ask them to give more explanation, elaboration or justification. </a:t>
                      </a:r>
                      <a:endParaRPr lang="en-GB" sz="1800" dirty="0">
                        <a:solidFill>
                          <a:schemeClr val="tx1"/>
                        </a:solidFill>
                        <a:effectLst/>
                      </a:endParaRPr>
                    </a:p>
                    <a:p>
                      <a:pPr algn="l">
                        <a:lnSpc>
                          <a:spcPct val="115000"/>
                        </a:lnSpc>
                      </a:pPr>
                      <a:r>
                        <a:rPr lang="en-GB" sz="1800" kern="1200" dirty="0">
                          <a:solidFill>
                            <a:schemeClr val="tx1"/>
                          </a:solidFill>
                          <a:effectLst/>
                        </a:rPr>
                        <a:t> </a:t>
                      </a:r>
                      <a:endParaRPr lang="en-GB" sz="1800" b="0" dirty="0">
                        <a:solidFill>
                          <a:schemeClr val="tx1"/>
                        </a:solidFill>
                        <a:effectLst/>
                      </a:endParaRPr>
                    </a:p>
                    <a:p>
                      <a:pPr algn="l">
                        <a:lnSpc>
                          <a:spcPct val="115000"/>
                        </a:lnSpc>
                      </a:pPr>
                      <a:r>
                        <a:rPr lang="en-GB" sz="1800" b="0" kern="1200" dirty="0">
                          <a:solidFill>
                            <a:schemeClr val="tx1"/>
                          </a:solidFill>
                          <a:effectLst/>
                        </a:rPr>
                        <a:t>It is important to listen to what a child’s response tells you about their understanding, and to shape questions to extend and clarify from that point.</a:t>
                      </a:r>
                      <a:endParaRPr lang="en-GB" sz="1800" b="0" dirty="0">
                        <a:solidFill>
                          <a:schemeClr val="tx1"/>
                        </a:solidFill>
                        <a:effectLst/>
                      </a:endParaRPr>
                    </a:p>
                    <a:p>
                      <a:pPr algn="l">
                        <a:lnSpc>
                          <a:spcPct val="115000"/>
                        </a:lnSpc>
                      </a:pPr>
                      <a:r>
                        <a:rPr lang="en-GB" sz="1800" kern="1200" dirty="0">
                          <a:solidFill>
                            <a:schemeClr val="tx1"/>
                          </a:solidFill>
                          <a:effectLst/>
                        </a:rPr>
                        <a:t> </a:t>
                      </a:r>
                      <a:endParaRPr lang="en-GB"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marL="457200" algn="l">
                        <a:lnSpc>
                          <a:spcPct val="115000"/>
                        </a:lnSpc>
                      </a:pPr>
                      <a:r>
                        <a:rPr lang="en-GB" sz="1800" kern="1200" dirty="0">
                          <a:solidFill>
                            <a:schemeClr val="tx1"/>
                          </a:solidFill>
                          <a:effectLst/>
                        </a:rPr>
                        <a:t> </a:t>
                      </a:r>
                      <a:endParaRPr lang="en-GB" sz="1800" dirty="0">
                        <a:solidFill>
                          <a:schemeClr val="tx1"/>
                        </a:solidFill>
                        <a:effectLst/>
                      </a:endParaRPr>
                    </a:p>
                    <a:p>
                      <a:pPr marL="342900" lvl="0" indent="-342900" algn="l">
                        <a:lnSpc>
                          <a:spcPct val="115000"/>
                        </a:lnSpc>
                        <a:buFont typeface="Symbol" panose="05050102010706020507" pitchFamily="18" charset="2"/>
                        <a:buChar char=""/>
                      </a:pPr>
                      <a:r>
                        <a:rPr lang="en-GB" sz="1800" b="0" i="1" kern="1200" dirty="0">
                          <a:solidFill>
                            <a:schemeClr val="tx1"/>
                          </a:solidFill>
                          <a:effectLst/>
                        </a:rPr>
                        <a:t>What have you learned about how to use sentences to describe characters and events?</a:t>
                      </a:r>
                      <a:endParaRPr lang="en-GB" sz="1800" b="0" i="1" dirty="0">
                        <a:solidFill>
                          <a:schemeClr val="tx1"/>
                        </a:solidFill>
                        <a:effectLst/>
                      </a:endParaRPr>
                    </a:p>
                    <a:p>
                      <a:pPr marL="342900" lvl="0" indent="-342900" algn="l">
                        <a:lnSpc>
                          <a:spcPct val="115000"/>
                        </a:lnSpc>
                        <a:buFont typeface="Symbol" panose="05050102010706020507" pitchFamily="18" charset="2"/>
                        <a:buChar char=""/>
                      </a:pPr>
                      <a:r>
                        <a:rPr lang="en-GB" sz="1800" b="0" i="1" kern="1200" dirty="0">
                          <a:solidFill>
                            <a:schemeClr val="tx1"/>
                          </a:solidFill>
                          <a:effectLst/>
                        </a:rPr>
                        <a:t>Ok so we need to use long sentences, short sharp sentences, tell me a bit more, Mark?</a:t>
                      </a:r>
                      <a:endParaRPr lang="en-GB" sz="1800" b="0" i="1" dirty="0">
                        <a:solidFill>
                          <a:schemeClr val="tx1"/>
                        </a:solidFill>
                        <a:effectLst/>
                      </a:endParaRPr>
                    </a:p>
                    <a:p>
                      <a:pPr marL="342900" lvl="0" indent="-342900" algn="l">
                        <a:lnSpc>
                          <a:spcPct val="115000"/>
                        </a:lnSpc>
                        <a:spcAft>
                          <a:spcPts val="0"/>
                        </a:spcAft>
                        <a:buFont typeface="Symbol" panose="05050102010706020507" pitchFamily="18" charset="2"/>
                        <a:buChar char=""/>
                      </a:pPr>
                      <a:r>
                        <a:rPr lang="en-GB" sz="1800" b="0" i="1" kern="1200" dirty="0">
                          <a:solidFill>
                            <a:schemeClr val="tx1"/>
                          </a:solidFill>
                          <a:effectLst/>
                        </a:rPr>
                        <a:t>Anyone got something else to comment on Anna’s wine-red colour?   </a:t>
                      </a:r>
                      <a:endParaRPr lang="en-GB" sz="1800" b="0" i="1" dirty="0">
                        <a:solidFill>
                          <a:schemeClr val="tx1"/>
                        </a:solidFill>
                        <a:effectLst/>
                      </a:endParaRPr>
                    </a:p>
                    <a:p>
                      <a:pPr marL="342900" lvl="0" indent="-342900" algn="l">
                        <a:lnSpc>
                          <a:spcPct val="115000"/>
                        </a:lnSpc>
                        <a:buFont typeface="Symbol" panose="05050102010706020507" pitchFamily="18" charset="2"/>
                        <a:buChar char=""/>
                      </a:pPr>
                      <a:r>
                        <a:rPr lang="en-GB" sz="1800" b="0" i="1" kern="1200" dirty="0">
                          <a:solidFill>
                            <a:schemeClr val="tx1"/>
                          </a:solidFill>
                          <a:effectLst/>
                        </a:rPr>
                        <a:t>Talk about that a bit mo</a:t>
                      </a:r>
                      <a:r>
                        <a:rPr lang="en-GB" sz="1800" b="0" i="1" dirty="0">
                          <a:solidFill>
                            <a:schemeClr val="tx1"/>
                          </a:solidFill>
                          <a:effectLst/>
                        </a:rPr>
                        <a:t>re</a:t>
                      </a:r>
                    </a:p>
                    <a:p>
                      <a:pPr marL="342900" lvl="0" indent="-342900" algn="l">
                        <a:lnSpc>
                          <a:spcPct val="115000"/>
                        </a:lnSpc>
                        <a:buFont typeface="Symbol" panose="05050102010706020507" pitchFamily="18" charset="2"/>
                        <a:buChar char=""/>
                      </a:pPr>
                      <a:r>
                        <a:rPr lang="en-GB" sz="1800" b="0" i="1" kern="1200" dirty="0">
                          <a:solidFill>
                            <a:schemeClr val="tx1"/>
                          </a:solidFill>
                          <a:effectLst/>
                        </a:rPr>
                        <a:t>So why do you think the short sentence works well there</a:t>
                      </a:r>
                      <a:r>
                        <a:rPr lang="en-GB" sz="1800" b="0" i="1" kern="1200" dirty="0" smtClean="0">
                          <a:solidFill>
                            <a:schemeClr val="tx1"/>
                          </a:solidFill>
                          <a:effectLst/>
                        </a:rPr>
                        <a:t>?</a:t>
                      </a:r>
                      <a:endParaRPr lang="en-GB" sz="1800" b="0" i="1" dirty="0">
                        <a:solidFill>
                          <a:schemeClr val="tx1"/>
                        </a:solidFill>
                        <a:effectLst/>
                      </a:endParaRPr>
                    </a:p>
                    <a:p>
                      <a:pPr marL="342900" lvl="0" indent="-342900" algn="l">
                        <a:lnSpc>
                          <a:spcPct val="115000"/>
                        </a:lnSpc>
                        <a:buFont typeface="Symbol" panose="05050102010706020507" pitchFamily="18" charset="2"/>
                        <a:buChar char=""/>
                      </a:pPr>
                      <a:r>
                        <a:rPr lang="en-GB" sz="1800" b="0" i="1" kern="1200" dirty="0">
                          <a:solidFill>
                            <a:schemeClr val="tx1"/>
                          </a:solidFill>
                          <a:effectLst/>
                        </a:rPr>
                        <a:t>Why is that such a good sentence?</a:t>
                      </a:r>
                      <a:endParaRPr lang="en-GB" sz="1800" b="0" i="1" dirty="0">
                        <a:solidFill>
                          <a:schemeClr val="tx1"/>
                        </a:solidFill>
                        <a:effectLst/>
                      </a:endParaRPr>
                    </a:p>
                    <a:p>
                      <a:pPr algn="l">
                        <a:lnSpc>
                          <a:spcPct val="115000"/>
                        </a:lnSpc>
                        <a:spcAft>
                          <a:spcPts val="0"/>
                        </a:spcAft>
                      </a:pPr>
                      <a:r>
                        <a:rPr lang="en-GB" sz="1800" kern="1200" dirty="0">
                          <a:solidFill>
                            <a:schemeClr val="tx1"/>
                          </a:solidFill>
                          <a:effectLst/>
                        </a:rPr>
                        <a:t> </a:t>
                      </a:r>
                      <a:endParaRPr lang="en-GB"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568993388"/>
                  </a:ext>
                </a:extLst>
              </a:tr>
            </a:tbl>
          </a:graphicData>
        </a:graphic>
      </p:graphicFrame>
    </p:spTree>
    <p:extLst>
      <p:ext uri="{BB962C8B-B14F-4D97-AF65-F5344CB8AC3E}">
        <p14:creationId xmlns:p14="http://schemas.microsoft.com/office/powerpoint/2010/main" val="3743828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lstStyle/>
          <a:p>
            <a:pPr marL="0" indent="0" defTabSz="1079500">
              <a:lnSpc>
                <a:spcPts val="2800"/>
              </a:lnSpc>
              <a:spcBef>
                <a:spcPts val="0"/>
              </a:spcBef>
              <a:spcAft>
                <a:spcPts val="600"/>
              </a:spcAft>
              <a:buNone/>
            </a:pPr>
            <a:r>
              <a:rPr lang="en-GB" sz="1800" dirty="0"/>
              <a:t>Teacher:</a:t>
            </a:r>
            <a:r>
              <a:rPr lang="en-GB" sz="1800" i="1" dirty="0"/>
              <a:t> 	</a:t>
            </a:r>
            <a:r>
              <a:rPr lang="en-GB" sz="1800" b="1" i="1" dirty="0">
                <a:solidFill>
                  <a:srgbClr val="FF0000"/>
                </a:solidFill>
              </a:rPr>
              <a:t>What</a:t>
            </a:r>
            <a:r>
              <a:rPr lang="en-GB" sz="1800" i="1" dirty="0">
                <a:solidFill>
                  <a:srgbClr val="FF0000"/>
                </a:solidFill>
              </a:rPr>
              <a:t> is the subject of the sentence? </a:t>
            </a:r>
            <a:endParaRPr lang="en-GB" sz="1800" dirty="0">
              <a:solidFill>
                <a:srgbClr val="FF0000"/>
              </a:solidFill>
            </a:endParaRPr>
          </a:p>
          <a:p>
            <a:pPr marL="0" indent="0" defTabSz="1079500">
              <a:lnSpc>
                <a:spcPts val="2800"/>
              </a:lnSpc>
              <a:spcBef>
                <a:spcPts val="0"/>
              </a:spcBef>
              <a:spcAft>
                <a:spcPts val="600"/>
              </a:spcAft>
              <a:buNone/>
            </a:pPr>
            <a:r>
              <a:rPr lang="en-GB" sz="1800" dirty="0"/>
              <a:t>Student:</a:t>
            </a:r>
            <a:r>
              <a:rPr lang="en-GB" sz="1800" i="1" dirty="0"/>
              <a:t> 	The sword </a:t>
            </a:r>
            <a:endParaRPr lang="en-GB" sz="1800" dirty="0"/>
          </a:p>
          <a:p>
            <a:pPr marL="1079500" indent="-1079500" defTabSz="1079500">
              <a:lnSpc>
                <a:spcPts val="2800"/>
              </a:lnSpc>
              <a:spcBef>
                <a:spcPts val="0"/>
              </a:spcBef>
              <a:spcAft>
                <a:spcPts val="600"/>
              </a:spcAft>
              <a:buNone/>
            </a:pPr>
            <a:r>
              <a:rPr lang="en-GB" sz="1800" dirty="0"/>
              <a:t>Teacher:</a:t>
            </a:r>
            <a:r>
              <a:rPr lang="en-GB" sz="1800" i="1" dirty="0"/>
              <a:t> 	</a:t>
            </a:r>
            <a:r>
              <a:rPr lang="en-GB" sz="1800" b="1" i="1" dirty="0">
                <a:solidFill>
                  <a:srgbClr val="FF0000"/>
                </a:solidFill>
              </a:rPr>
              <a:t>Why</a:t>
            </a:r>
            <a:r>
              <a:rPr lang="en-GB" sz="1800" i="1" dirty="0">
                <a:solidFill>
                  <a:srgbClr val="FF0000"/>
                </a:solidFill>
              </a:rPr>
              <a:t> do you think he’s chosen to do it this way round? Why has he left the shining sword – the subject - until later in the sentence?</a:t>
            </a:r>
            <a:endParaRPr lang="en-GB" sz="1800" dirty="0">
              <a:solidFill>
                <a:srgbClr val="FF0000"/>
              </a:solidFill>
            </a:endParaRPr>
          </a:p>
          <a:p>
            <a:endParaRPr lang="en-GB" dirty="0"/>
          </a:p>
        </p:txBody>
      </p:sp>
      <p:sp>
        <p:nvSpPr>
          <p:cNvPr id="4" name="Slide Number Placeholder 3"/>
          <p:cNvSpPr>
            <a:spLocks noGrp="1"/>
          </p:cNvSpPr>
          <p:nvPr>
            <p:ph type="sldNum" sz="quarter" idx="12"/>
          </p:nvPr>
        </p:nvSpPr>
        <p:spPr/>
        <p:txBody>
          <a:bodyPr/>
          <a:lstStyle/>
          <a:p>
            <a:fld id="{07DC3AF2-08D7-423C-B544-AD0ABE689413}" type="slidenum">
              <a:rPr lang="en-GB" smtClean="0"/>
              <a:t>23</a:t>
            </a:fld>
            <a:endParaRPr lang="en-GB"/>
          </a:p>
        </p:txBody>
      </p:sp>
    </p:spTree>
    <p:extLst>
      <p:ext uri="{BB962C8B-B14F-4D97-AF65-F5344CB8AC3E}">
        <p14:creationId xmlns:p14="http://schemas.microsoft.com/office/powerpoint/2010/main" val="40187603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951345" y="978111"/>
            <a:ext cx="9344389" cy="4400128"/>
          </a:xfrm>
        </p:spPr>
        <p:txBody>
          <a:bodyPr/>
          <a:lstStyle/>
          <a:p>
            <a:pPr marL="0" indent="0">
              <a:lnSpc>
                <a:spcPts val="2800"/>
              </a:lnSpc>
              <a:spcBef>
                <a:spcPts val="0"/>
              </a:spcBef>
              <a:spcAft>
                <a:spcPts val="600"/>
              </a:spcAft>
              <a:buNone/>
            </a:pPr>
            <a:endParaRPr lang="en-GB" sz="1800" i="1" dirty="0"/>
          </a:p>
          <a:p>
            <a:pPr marL="1079500" indent="-1079500" defTabSz="1079500">
              <a:lnSpc>
                <a:spcPts val="2800"/>
              </a:lnSpc>
              <a:spcBef>
                <a:spcPts val="0"/>
              </a:spcBef>
              <a:spcAft>
                <a:spcPts val="600"/>
              </a:spcAft>
              <a:buNone/>
            </a:pPr>
            <a:r>
              <a:rPr lang="en-GB" sz="1800" i="1" dirty="0"/>
              <a:t>Teacher:	So, is it the word ‘shiver’? What is that precise vocabulary that you’re going to use? What is the punctuation </a:t>
            </a:r>
            <a:r>
              <a:rPr lang="en-GB" sz="1800" i="1" dirty="0" smtClean="0"/>
              <a:t>that’s </a:t>
            </a:r>
            <a:r>
              <a:rPr lang="en-GB" sz="1800" i="1" dirty="0"/>
              <a:t>going to let you pause for effect? What is it that’s going to get you to ‘boom’ out their voice? They’re the things that you need to now think about. Is it going to be a dragon? Is it a troll? Is it a unicorn? What magical, mythical creature is your thing going to be? It’s up to you to decide but now I want you to think about how they’re going to act. If mine was a dragon, I need to think about my noun phrases – what kind of dragon? How am I going to describe my dragon?</a:t>
            </a:r>
            <a:endParaRPr lang="en-GB" sz="1800" dirty="0"/>
          </a:p>
          <a:p>
            <a:endParaRPr lang="en-GB" dirty="0"/>
          </a:p>
        </p:txBody>
      </p:sp>
      <p:sp>
        <p:nvSpPr>
          <p:cNvPr id="4" name="Slide Number Placeholder 3"/>
          <p:cNvSpPr>
            <a:spLocks noGrp="1"/>
          </p:cNvSpPr>
          <p:nvPr>
            <p:ph type="sldNum" sz="quarter" idx="12"/>
          </p:nvPr>
        </p:nvSpPr>
        <p:spPr/>
        <p:txBody>
          <a:bodyPr/>
          <a:lstStyle/>
          <a:p>
            <a:fld id="{07DC3AF2-08D7-423C-B544-AD0ABE689413}" type="slidenum">
              <a:rPr lang="en-GB" smtClean="0"/>
              <a:t>24</a:t>
            </a:fld>
            <a:endParaRPr lang="en-GB"/>
          </a:p>
        </p:txBody>
      </p:sp>
    </p:spTree>
    <p:extLst>
      <p:ext uri="{BB962C8B-B14F-4D97-AF65-F5344CB8AC3E}">
        <p14:creationId xmlns:p14="http://schemas.microsoft.com/office/powerpoint/2010/main" val="31186473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1325416" y="1383006"/>
            <a:ext cx="9708343" cy="4400128"/>
          </a:xfrm>
        </p:spPr>
        <p:txBody>
          <a:bodyPr/>
          <a:lstStyle/>
          <a:p>
            <a:pPr marL="0" indent="0" defTabSz="1079500">
              <a:lnSpc>
                <a:spcPts val="2800"/>
              </a:lnSpc>
              <a:spcBef>
                <a:spcPts val="0"/>
              </a:spcBef>
              <a:spcAft>
                <a:spcPts val="600"/>
              </a:spcAft>
              <a:buNone/>
            </a:pPr>
            <a:r>
              <a:rPr lang="en-GB" sz="1800" dirty="0"/>
              <a:t>Student: 	</a:t>
            </a:r>
            <a:r>
              <a:rPr lang="en-GB" sz="1800" i="1" dirty="0"/>
              <a:t>And she’s wearing a gown of wine-red.</a:t>
            </a:r>
            <a:endParaRPr lang="en-GB" sz="1800" dirty="0"/>
          </a:p>
          <a:p>
            <a:pPr marL="0" indent="0" defTabSz="1079500">
              <a:lnSpc>
                <a:spcPts val="2800"/>
              </a:lnSpc>
              <a:spcBef>
                <a:spcPts val="0"/>
              </a:spcBef>
              <a:spcAft>
                <a:spcPts val="600"/>
              </a:spcAft>
              <a:buNone/>
            </a:pPr>
            <a:r>
              <a:rPr lang="en-GB" sz="1800" dirty="0"/>
              <a:t>Teacher: 	</a:t>
            </a:r>
            <a:r>
              <a:rPr lang="en-GB" sz="1800" i="1" dirty="0"/>
              <a:t>OK. </a:t>
            </a:r>
            <a:r>
              <a:rPr lang="en-GB" sz="1800" i="1" dirty="0">
                <a:solidFill>
                  <a:srgbClr val="FF0000"/>
                </a:solidFill>
              </a:rPr>
              <a:t>Talk about that a bit more</a:t>
            </a:r>
            <a:r>
              <a:rPr lang="en-GB" sz="1800" dirty="0">
                <a:solidFill>
                  <a:srgbClr val="FF0000"/>
                </a:solidFill>
              </a:rPr>
              <a:t>?</a:t>
            </a:r>
          </a:p>
          <a:p>
            <a:pPr marL="0" indent="0" defTabSz="1079500">
              <a:lnSpc>
                <a:spcPts val="2800"/>
              </a:lnSpc>
              <a:spcBef>
                <a:spcPts val="0"/>
              </a:spcBef>
              <a:spcAft>
                <a:spcPts val="600"/>
              </a:spcAft>
              <a:buNone/>
            </a:pPr>
            <a:r>
              <a:rPr lang="en-GB" sz="1800" dirty="0"/>
              <a:t>Student: 	</a:t>
            </a:r>
            <a:r>
              <a:rPr lang="en-GB" sz="1800" i="1" dirty="0"/>
              <a:t>She wouldn’t wear a white dress</a:t>
            </a:r>
            <a:r>
              <a:rPr lang="en-GB" sz="1800" dirty="0"/>
              <a:t>.</a:t>
            </a:r>
          </a:p>
          <a:p>
            <a:pPr marL="0" indent="0" defTabSz="1079500">
              <a:lnSpc>
                <a:spcPts val="2800"/>
              </a:lnSpc>
              <a:spcBef>
                <a:spcPts val="0"/>
              </a:spcBef>
              <a:spcAft>
                <a:spcPts val="600"/>
              </a:spcAft>
              <a:buNone/>
            </a:pPr>
            <a:r>
              <a:rPr lang="en-GB" sz="1800" dirty="0"/>
              <a:t>Teacher: 	</a:t>
            </a:r>
            <a:r>
              <a:rPr lang="en-GB" sz="1800" i="1" dirty="0">
                <a:solidFill>
                  <a:srgbClr val="FF0000"/>
                </a:solidFill>
              </a:rPr>
              <a:t>Why?</a:t>
            </a:r>
            <a:endParaRPr lang="en-GB" sz="1800" dirty="0">
              <a:solidFill>
                <a:srgbClr val="FF0000"/>
              </a:solidFill>
            </a:endParaRPr>
          </a:p>
          <a:p>
            <a:pPr marL="0" indent="0" defTabSz="1079500">
              <a:lnSpc>
                <a:spcPts val="2800"/>
              </a:lnSpc>
              <a:spcBef>
                <a:spcPts val="0"/>
              </a:spcBef>
              <a:spcAft>
                <a:spcPts val="600"/>
              </a:spcAft>
              <a:buNone/>
            </a:pPr>
            <a:r>
              <a:rPr lang="en-GB" sz="1800" dirty="0"/>
              <a:t>Student: 	</a:t>
            </a:r>
            <a:r>
              <a:rPr lang="en-GB" sz="1800" i="1" dirty="0"/>
              <a:t>Because if you was not evil, you would like wear yellow.</a:t>
            </a:r>
            <a:endParaRPr lang="en-GB" sz="1800" dirty="0"/>
          </a:p>
          <a:p>
            <a:pPr marL="0" indent="0" defTabSz="1079500">
              <a:lnSpc>
                <a:spcPts val="2800"/>
              </a:lnSpc>
              <a:spcBef>
                <a:spcPts val="0"/>
              </a:spcBef>
              <a:spcAft>
                <a:spcPts val="600"/>
              </a:spcAft>
              <a:buNone/>
            </a:pPr>
            <a:r>
              <a:rPr lang="en-GB" sz="1800" dirty="0"/>
              <a:t>Teacher: 	</a:t>
            </a:r>
            <a:r>
              <a:rPr lang="en-GB" sz="1800" i="1" dirty="0">
                <a:solidFill>
                  <a:srgbClr val="FF0000"/>
                </a:solidFill>
              </a:rPr>
              <a:t>Anyone got something else to comment on Anna’s wine-red colour?   	Ahmed?</a:t>
            </a:r>
            <a:endParaRPr lang="en-GB" sz="1800" dirty="0">
              <a:solidFill>
                <a:srgbClr val="FF0000"/>
              </a:solidFill>
            </a:endParaRPr>
          </a:p>
          <a:p>
            <a:pPr marL="0" indent="0" defTabSz="1079500">
              <a:lnSpc>
                <a:spcPts val="2800"/>
              </a:lnSpc>
              <a:spcBef>
                <a:spcPts val="0"/>
              </a:spcBef>
              <a:spcAft>
                <a:spcPts val="600"/>
              </a:spcAft>
              <a:buNone/>
            </a:pPr>
            <a:r>
              <a:rPr lang="en-GB" sz="1800" dirty="0"/>
              <a:t>Student: 	</a:t>
            </a:r>
            <a:r>
              <a:rPr lang="en-GB" sz="1800" i="1" dirty="0"/>
              <a:t>It’s like blood.</a:t>
            </a:r>
            <a:endParaRPr lang="en-GB" sz="1800" dirty="0"/>
          </a:p>
          <a:p>
            <a:pPr marL="0" indent="0" defTabSz="1079500">
              <a:lnSpc>
                <a:spcPts val="2800"/>
              </a:lnSpc>
              <a:spcBef>
                <a:spcPts val="0"/>
              </a:spcBef>
              <a:spcAft>
                <a:spcPts val="600"/>
              </a:spcAft>
              <a:buNone/>
            </a:pPr>
            <a:r>
              <a:rPr lang="en-GB" sz="1800" dirty="0"/>
              <a:t>Teacher: 	</a:t>
            </a:r>
            <a:r>
              <a:rPr lang="en-GB" sz="1800" i="1" dirty="0"/>
              <a:t>Like blood.  So think carefully when it comes to yours, think about </a:t>
            </a:r>
            <a:r>
              <a:rPr lang="en-GB" sz="1800" i="1" dirty="0" smtClean="0"/>
              <a:t>the 	colours your </a:t>
            </a:r>
            <a:r>
              <a:rPr lang="en-GB" sz="1800" i="1" dirty="0"/>
              <a:t>writing </a:t>
            </a:r>
            <a:r>
              <a:rPr lang="en-GB" sz="1800" i="1" dirty="0" smtClean="0"/>
              <a:t>	</a:t>
            </a:r>
            <a:r>
              <a:rPr lang="en-GB" sz="1800" i="1" dirty="0" smtClean="0"/>
              <a:t>i</a:t>
            </a:r>
            <a:r>
              <a:rPr lang="en-GB" sz="1800" i="1" dirty="0" smtClean="0"/>
              <a:t>s </a:t>
            </a:r>
            <a:r>
              <a:rPr lang="en-GB" sz="1800" i="1" dirty="0"/>
              <a:t>using.</a:t>
            </a:r>
            <a:endParaRPr lang="en-GB" sz="1800" dirty="0"/>
          </a:p>
        </p:txBody>
      </p:sp>
      <p:sp>
        <p:nvSpPr>
          <p:cNvPr id="4" name="Slide Number Placeholder 3"/>
          <p:cNvSpPr>
            <a:spLocks noGrp="1"/>
          </p:cNvSpPr>
          <p:nvPr>
            <p:ph type="sldNum" sz="quarter" idx="12"/>
          </p:nvPr>
        </p:nvSpPr>
        <p:spPr/>
        <p:txBody>
          <a:bodyPr/>
          <a:lstStyle/>
          <a:p>
            <a:fld id="{07DC3AF2-08D7-423C-B544-AD0ABE689413}" type="slidenum">
              <a:rPr lang="en-GB" smtClean="0"/>
              <a:t>25</a:t>
            </a:fld>
            <a:endParaRPr lang="en-GB"/>
          </a:p>
        </p:txBody>
      </p:sp>
    </p:spTree>
    <p:extLst>
      <p:ext uri="{BB962C8B-B14F-4D97-AF65-F5344CB8AC3E}">
        <p14:creationId xmlns:p14="http://schemas.microsoft.com/office/powerpoint/2010/main" val="13171631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374468" y="365761"/>
            <a:ext cx="8604069" cy="5355312"/>
          </a:xfrm>
          <a:prstGeom prst="rect">
            <a:avLst/>
          </a:prstGeom>
          <a:noFill/>
          <a:ln>
            <a:noFill/>
          </a:ln>
        </p:spPr>
        <p:txBody>
          <a:bodyPr wrap="square" rtlCol="0">
            <a:spAutoFit/>
          </a:bodyPr>
          <a:lstStyle/>
          <a:p>
            <a:r>
              <a:rPr lang="en-GB" dirty="0" smtClean="0">
                <a:solidFill>
                  <a:srgbClr val="7030A0"/>
                </a:solidFill>
              </a:rPr>
              <a:t>Year 9 lesson (age 13-14), on the novella </a:t>
            </a:r>
            <a:r>
              <a:rPr lang="en-GB" i="1" dirty="0" smtClean="0">
                <a:solidFill>
                  <a:srgbClr val="7030A0"/>
                </a:solidFill>
              </a:rPr>
              <a:t>Of Mice and Men </a:t>
            </a:r>
            <a:r>
              <a:rPr lang="en-GB" dirty="0" smtClean="0">
                <a:solidFill>
                  <a:srgbClr val="7030A0"/>
                </a:solidFill>
              </a:rPr>
              <a:t>by John Steinbeck: using the text as a springboard for writing, students create </a:t>
            </a:r>
            <a:r>
              <a:rPr lang="en-GB" dirty="0" smtClean="0">
                <a:solidFill>
                  <a:srgbClr val="7030A0"/>
                </a:solidFill>
              </a:rPr>
              <a:t>alternative descriptions of characters</a:t>
            </a:r>
            <a:endParaRPr lang="en-GB" dirty="0" smtClean="0">
              <a:solidFill>
                <a:srgbClr val="7030A0"/>
              </a:solidFill>
            </a:endParaRPr>
          </a:p>
          <a:p>
            <a:r>
              <a:rPr lang="en-GB" i="1" dirty="0"/>
              <a:t> </a:t>
            </a:r>
            <a:endParaRPr lang="en-GB" i="1" dirty="0" smtClean="0"/>
          </a:p>
          <a:p>
            <a:endParaRPr lang="en-GB" i="1" dirty="0"/>
          </a:p>
          <a:p>
            <a:endParaRPr lang="en-GB" dirty="0"/>
          </a:p>
          <a:p>
            <a:r>
              <a:rPr lang="en-GB" i="1" dirty="0"/>
              <a:t>Lucia:</a:t>
            </a:r>
            <a:r>
              <a:rPr lang="en-GB" dirty="0"/>
              <a:t>	</a:t>
            </a:r>
            <a:r>
              <a:rPr lang="en-GB" dirty="0" smtClean="0"/>
              <a:t>	</a:t>
            </a:r>
            <a:r>
              <a:rPr lang="en-GB" i="1" dirty="0" smtClean="0"/>
              <a:t>I </a:t>
            </a:r>
            <a:r>
              <a:rPr lang="en-GB" i="1" dirty="0"/>
              <a:t>think one that didn’t work as well was </a:t>
            </a:r>
            <a:r>
              <a:rPr lang="en-GB" i="1" dirty="0">
                <a:solidFill>
                  <a:srgbClr val="7030A0"/>
                </a:solidFill>
              </a:rPr>
              <a:t>‘</a:t>
            </a:r>
            <a:r>
              <a:rPr lang="en-GB" b="1" i="1" dirty="0" smtClean="0">
                <a:solidFill>
                  <a:srgbClr val="7030A0"/>
                </a:solidFill>
              </a:rPr>
              <a:t>Crooks, </a:t>
            </a:r>
            <a:r>
              <a:rPr lang="en-GB" b="1" i="1" dirty="0">
                <a:solidFill>
                  <a:srgbClr val="7030A0"/>
                </a:solidFill>
              </a:rPr>
              <a:t>a useless being </a:t>
            </a:r>
            <a:r>
              <a:rPr lang="en-GB" b="1" i="1" dirty="0" smtClean="0">
                <a:solidFill>
                  <a:srgbClr val="7030A0"/>
                </a:solidFill>
              </a:rPr>
              <a:t>			of </a:t>
            </a:r>
            <a:r>
              <a:rPr lang="en-GB" b="1" i="1" dirty="0">
                <a:solidFill>
                  <a:srgbClr val="7030A0"/>
                </a:solidFill>
              </a:rPr>
              <a:t>the world’</a:t>
            </a:r>
            <a:r>
              <a:rPr lang="en-GB" i="1" dirty="0">
                <a:solidFill>
                  <a:srgbClr val="7030A0"/>
                </a:solidFill>
              </a:rPr>
              <a:t>. </a:t>
            </a:r>
            <a:endParaRPr lang="en-GB" dirty="0">
              <a:solidFill>
                <a:srgbClr val="7030A0"/>
              </a:solidFill>
            </a:endParaRPr>
          </a:p>
          <a:p>
            <a:r>
              <a:rPr lang="en-GB" i="1" dirty="0"/>
              <a:t> </a:t>
            </a:r>
            <a:endParaRPr lang="en-GB" dirty="0"/>
          </a:p>
          <a:p>
            <a:r>
              <a:rPr lang="en-GB" i="1" dirty="0"/>
              <a:t>Teacher:</a:t>
            </a:r>
            <a:r>
              <a:rPr lang="en-GB" dirty="0"/>
              <a:t>	</a:t>
            </a:r>
            <a:r>
              <a:rPr lang="en-GB" dirty="0" smtClean="0"/>
              <a:t>	</a:t>
            </a:r>
            <a:r>
              <a:rPr lang="en-GB" i="1" dirty="0" smtClean="0"/>
              <a:t>A </a:t>
            </a:r>
            <a:r>
              <a:rPr lang="en-GB" i="1" dirty="0" smtClean="0"/>
              <a:t>‘</a:t>
            </a:r>
            <a:r>
              <a:rPr lang="en-GB" b="1" i="1" dirty="0" smtClean="0"/>
              <a:t>useless</a:t>
            </a:r>
            <a:r>
              <a:rPr lang="en-GB" i="1" dirty="0" smtClean="0"/>
              <a:t> </a:t>
            </a:r>
            <a:r>
              <a:rPr lang="en-GB" b="1" i="1" dirty="0"/>
              <a:t>being</a:t>
            </a:r>
            <a:r>
              <a:rPr lang="en-GB" i="1" dirty="0"/>
              <a:t>’ of the world?</a:t>
            </a:r>
            <a:endParaRPr lang="en-GB" dirty="0"/>
          </a:p>
          <a:p>
            <a:r>
              <a:rPr lang="en-GB" i="1" dirty="0"/>
              <a:t> </a:t>
            </a:r>
            <a:endParaRPr lang="en-GB" dirty="0"/>
          </a:p>
          <a:p>
            <a:r>
              <a:rPr lang="en-GB" i="1" dirty="0"/>
              <a:t>Lucia:</a:t>
            </a:r>
            <a:r>
              <a:rPr lang="en-GB" dirty="0"/>
              <a:t>	</a:t>
            </a:r>
            <a:r>
              <a:rPr lang="en-GB" dirty="0" smtClean="0"/>
              <a:t>	</a:t>
            </a:r>
            <a:r>
              <a:rPr lang="en-GB" i="1" dirty="0" smtClean="0"/>
              <a:t>Yeah</a:t>
            </a:r>
            <a:r>
              <a:rPr lang="en-GB" i="1" dirty="0"/>
              <a:t>.</a:t>
            </a:r>
            <a:endParaRPr lang="en-GB" dirty="0"/>
          </a:p>
          <a:p>
            <a:r>
              <a:rPr lang="en-GB" i="1" dirty="0"/>
              <a:t> </a:t>
            </a:r>
            <a:endParaRPr lang="en-GB" dirty="0"/>
          </a:p>
          <a:p>
            <a:r>
              <a:rPr lang="en-GB" i="1" dirty="0"/>
              <a:t>Teacher:</a:t>
            </a:r>
            <a:r>
              <a:rPr lang="en-GB" dirty="0"/>
              <a:t>	</a:t>
            </a:r>
            <a:r>
              <a:rPr lang="en-GB" dirty="0" smtClean="0"/>
              <a:t>	</a:t>
            </a:r>
            <a:r>
              <a:rPr lang="en-GB" i="1" dirty="0" smtClean="0"/>
              <a:t>Okay</a:t>
            </a:r>
            <a:r>
              <a:rPr lang="en-GB" i="1" dirty="0"/>
              <a:t>, </a:t>
            </a:r>
            <a:r>
              <a:rPr lang="en-GB" b="1" i="1" u="sng" dirty="0">
                <a:solidFill>
                  <a:srgbClr val="7030A0"/>
                </a:solidFill>
              </a:rPr>
              <a:t>why?</a:t>
            </a:r>
            <a:endParaRPr lang="en-GB" b="1" dirty="0">
              <a:solidFill>
                <a:srgbClr val="7030A0"/>
              </a:solidFill>
            </a:endParaRPr>
          </a:p>
          <a:p>
            <a:r>
              <a:rPr lang="en-GB" i="1" dirty="0"/>
              <a:t> </a:t>
            </a:r>
            <a:endParaRPr lang="en-GB" dirty="0"/>
          </a:p>
          <a:p>
            <a:r>
              <a:rPr lang="en-GB" i="1" dirty="0"/>
              <a:t>Lucia:	</a:t>
            </a:r>
            <a:r>
              <a:rPr lang="en-GB" i="1" dirty="0" smtClean="0"/>
              <a:t>	Because </a:t>
            </a:r>
            <a:r>
              <a:rPr lang="en-GB" i="1" dirty="0"/>
              <a:t>I don’t know, it just... I don’t think it was as imaginative </a:t>
            </a:r>
            <a:r>
              <a:rPr lang="en-GB" i="1" dirty="0" smtClean="0"/>
              <a:t>			as </a:t>
            </a:r>
            <a:r>
              <a:rPr lang="en-GB" i="1" dirty="0"/>
              <a:t>the other one, as </a:t>
            </a:r>
            <a:r>
              <a:rPr lang="en-GB" i="1" dirty="0" smtClean="0"/>
              <a:t>saying </a:t>
            </a:r>
            <a:r>
              <a:rPr lang="en-GB" i="1" dirty="0"/>
              <a:t>you’re a ‘</a:t>
            </a:r>
            <a:r>
              <a:rPr lang="en-GB" b="1" i="1" dirty="0"/>
              <a:t>useless being</a:t>
            </a:r>
            <a:r>
              <a:rPr lang="en-GB" i="1" dirty="0"/>
              <a:t>’ doesn’t </a:t>
            </a:r>
            <a:r>
              <a:rPr lang="en-GB" i="1" dirty="0" smtClean="0"/>
              <a:t>				really </a:t>
            </a:r>
            <a:r>
              <a:rPr lang="en-GB" i="1" dirty="0"/>
              <a:t>show anything else except for the fact </a:t>
            </a:r>
            <a:r>
              <a:rPr lang="en-GB" i="1" dirty="0" smtClean="0"/>
              <a:t>that </a:t>
            </a:r>
            <a:r>
              <a:rPr lang="en-GB" i="1" dirty="0"/>
              <a:t>no one really </a:t>
            </a:r>
            <a:r>
              <a:rPr lang="en-GB" i="1" dirty="0" smtClean="0"/>
              <a:t>			likes </a:t>
            </a:r>
            <a:r>
              <a:rPr lang="en-GB" i="1" dirty="0"/>
              <a:t>you</a:t>
            </a:r>
            <a:endParaRPr lang="en-GB" dirty="0"/>
          </a:p>
          <a:p>
            <a:r>
              <a:rPr lang="en-GB" i="1" dirty="0"/>
              <a:t> </a:t>
            </a:r>
            <a:endParaRPr lang="en-GB" dirty="0"/>
          </a:p>
        </p:txBody>
      </p:sp>
      <p:sp>
        <p:nvSpPr>
          <p:cNvPr id="6" name="TextBox 5"/>
          <p:cNvSpPr txBox="1"/>
          <p:nvPr/>
        </p:nvSpPr>
        <p:spPr>
          <a:xfrm>
            <a:off x="9273349" y="1976735"/>
            <a:ext cx="2525486" cy="923330"/>
          </a:xfrm>
          <a:prstGeom prst="rect">
            <a:avLst/>
          </a:prstGeom>
          <a:solidFill>
            <a:schemeClr val="accent1">
              <a:lumMod val="20000"/>
              <a:lumOff val="80000"/>
            </a:schemeClr>
          </a:solidFill>
        </p:spPr>
        <p:txBody>
          <a:bodyPr wrap="square" rtlCol="0">
            <a:spAutoFit/>
          </a:bodyPr>
          <a:lstStyle/>
          <a:p>
            <a:r>
              <a:rPr lang="en-GB" dirty="0"/>
              <a:t>Lucia shares her least favourite noun </a:t>
            </a:r>
            <a:r>
              <a:rPr lang="en-GB" dirty="0" smtClean="0"/>
              <a:t>phrase</a:t>
            </a:r>
          </a:p>
        </p:txBody>
      </p:sp>
      <p:cxnSp>
        <p:nvCxnSpPr>
          <p:cNvPr id="8" name="Straight Arrow Connector 7"/>
          <p:cNvCxnSpPr/>
          <p:nvPr/>
        </p:nvCxnSpPr>
        <p:spPr>
          <a:xfrm flipH="1">
            <a:off x="8691154" y="2438400"/>
            <a:ext cx="487680" cy="1393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9421395" y="4180115"/>
            <a:ext cx="2377440" cy="1477328"/>
          </a:xfrm>
          <a:prstGeom prst="rect">
            <a:avLst/>
          </a:prstGeom>
          <a:solidFill>
            <a:schemeClr val="accent1">
              <a:lumMod val="20000"/>
              <a:lumOff val="80000"/>
            </a:schemeClr>
          </a:solidFill>
        </p:spPr>
        <p:txBody>
          <a:bodyPr wrap="square" rtlCol="0">
            <a:spAutoFit/>
          </a:bodyPr>
          <a:lstStyle/>
          <a:p>
            <a:r>
              <a:rPr lang="en-GB" dirty="0" smtClean="0"/>
              <a:t>Lucia says </a:t>
            </a:r>
            <a:r>
              <a:rPr lang="en-GB" dirty="0"/>
              <a:t>that the choice ‘useless being’ doesn’t reveal much about the character</a:t>
            </a:r>
          </a:p>
        </p:txBody>
      </p:sp>
      <p:cxnSp>
        <p:nvCxnSpPr>
          <p:cNvPr id="10" name="Straight Arrow Connector 9"/>
          <p:cNvCxnSpPr/>
          <p:nvPr/>
        </p:nvCxnSpPr>
        <p:spPr>
          <a:xfrm flipH="1">
            <a:off x="8898241" y="4382245"/>
            <a:ext cx="487680" cy="1393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83971" y="3168024"/>
            <a:ext cx="3246402" cy="646331"/>
          </a:xfrm>
          <a:prstGeom prst="rect">
            <a:avLst/>
          </a:prstGeom>
          <a:solidFill>
            <a:schemeClr val="accent1">
              <a:lumMod val="20000"/>
              <a:lumOff val="80000"/>
            </a:schemeClr>
          </a:solidFill>
        </p:spPr>
        <p:txBody>
          <a:bodyPr wrap="none" rtlCol="0">
            <a:spAutoFit/>
          </a:bodyPr>
          <a:lstStyle/>
          <a:p>
            <a:r>
              <a:rPr lang="en-GB" dirty="0" smtClean="0"/>
              <a:t>The teacher prompts Lucia </a:t>
            </a:r>
          </a:p>
          <a:p>
            <a:r>
              <a:rPr lang="en-GB" dirty="0" smtClean="0"/>
              <a:t>to explain her choice</a:t>
            </a:r>
            <a:endParaRPr lang="en-GB" dirty="0"/>
          </a:p>
        </p:txBody>
      </p:sp>
      <p:cxnSp>
        <p:nvCxnSpPr>
          <p:cNvPr id="12" name="Straight Arrow Connector 11"/>
          <p:cNvCxnSpPr/>
          <p:nvPr/>
        </p:nvCxnSpPr>
        <p:spPr>
          <a:xfrm flipH="1">
            <a:off x="3988907" y="3675018"/>
            <a:ext cx="487680" cy="1393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38731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330925" y="1121841"/>
            <a:ext cx="8290560" cy="5078313"/>
          </a:xfrm>
          <a:prstGeom prst="rect">
            <a:avLst/>
          </a:prstGeom>
          <a:noFill/>
        </p:spPr>
        <p:txBody>
          <a:bodyPr wrap="square" rtlCol="0">
            <a:spAutoFit/>
          </a:bodyPr>
          <a:lstStyle/>
          <a:p>
            <a:endParaRPr lang="en-GB" i="1" dirty="0" smtClean="0"/>
          </a:p>
          <a:p>
            <a:r>
              <a:rPr lang="en-GB" i="1" dirty="0"/>
              <a:t>Teacher:	You’ve... you’ve played around with the noun choice again </a:t>
            </a:r>
            <a:r>
              <a:rPr lang="en-GB" i="1" dirty="0" smtClean="0"/>
              <a:t>			though</a:t>
            </a:r>
            <a:r>
              <a:rPr lang="en-GB" i="1" dirty="0"/>
              <a:t>, haven’t you?  So </a:t>
            </a:r>
            <a:r>
              <a:rPr lang="en-GB" i="1" dirty="0" smtClean="0"/>
              <a:t>we’ve </a:t>
            </a:r>
            <a:r>
              <a:rPr lang="en-GB" i="1" dirty="0"/>
              <a:t>thought about ‘</a:t>
            </a:r>
            <a:r>
              <a:rPr lang="en-GB" b="1" i="1" dirty="0"/>
              <a:t>man</a:t>
            </a:r>
            <a:r>
              <a:rPr lang="en-GB" i="1" dirty="0"/>
              <a:t>’, </a:t>
            </a:r>
            <a:r>
              <a:rPr lang="en-GB" i="1" dirty="0" smtClean="0"/>
              <a:t>			</a:t>
            </a:r>
            <a:r>
              <a:rPr lang="en-GB" i="1" dirty="0" smtClean="0"/>
              <a:t>yesterday </a:t>
            </a:r>
            <a:r>
              <a:rPr lang="en-GB" i="1" dirty="0"/>
              <a:t>you thought about ‘</a:t>
            </a:r>
            <a:r>
              <a:rPr lang="en-GB" b="1" i="1" dirty="0"/>
              <a:t>failure</a:t>
            </a:r>
            <a:r>
              <a:rPr lang="en-GB" i="1" dirty="0"/>
              <a:t>’, we thought </a:t>
            </a:r>
            <a:r>
              <a:rPr lang="en-GB" i="1" dirty="0" smtClean="0"/>
              <a:t>about </a:t>
            </a:r>
            <a:r>
              <a:rPr lang="en-GB" i="1" dirty="0"/>
              <a:t>‘</a:t>
            </a:r>
            <a:r>
              <a:rPr lang="en-GB" b="1" i="1" dirty="0"/>
              <a:t>creature</a:t>
            </a:r>
            <a:r>
              <a:rPr lang="en-GB" i="1" dirty="0"/>
              <a:t>’, you’ve </a:t>
            </a:r>
            <a:r>
              <a:rPr lang="en-GB" i="1" dirty="0" smtClean="0"/>
              <a:t>	put </a:t>
            </a:r>
            <a:r>
              <a:rPr lang="en-GB" i="1" dirty="0"/>
              <a:t>in ‘</a:t>
            </a:r>
            <a:r>
              <a:rPr lang="en-GB" b="1" i="1" dirty="0"/>
              <a:t>being</a:t>
            </a:r>
            <a:r>
              <a:rPr lang="en-GB" i="1" dirty="0"/>
              <a:t>’, </a:t>
            </a:r>
            <a:r>
              <a:rPr lang="en-GB" b="1" i="1" u="sng" dirty="0">
                <a:solidFill>
                  <a:srgbClr val="7030A0"/>
                </a:solidFill>
              </a:rPr>
              <a:t>why</a:t>
            </a:r>
            <a:r>
              <a:rPr lang="en-GB" b="1" i="1" dirty="0">
                <a:solidFill>
                  <a:srgbClr val="7030A0"/>
                </a:solidFill>
              </a:rPr>
              <a:t> </a:t>
            </a:r>
            <a:r>
              <a:rPr lang="en-GB" i="1" dirty="0"/>
              <a:t>‘</a:t>
            </a:r>
            <a:r>
              <a:rPr lang="en-GB" b="1" i="1" dirty="0"/>
              <a:t>being</a:t>
            </a:r>
            <a:r>
              <a:rPr lang="en-GB" i="1" dirty="0"/>
              <a:t>’?</a:t>
            </a:r>
            <a:endParaRPr lang="en-GB" dirty="0"/>
          </a:p>
          <a:p>
            <a:r>
              <a:rPr lang="en-GB" i="1" dirty="0"/>
              <a:t> </a:t>
            </a:r>
          </a:p>
          <a:p>
            <a:r>
              <a:rPr lang="en-GB" i="1" dirty="0" smtClean="0"/>
              <a:t>Lucia</a:t>
            </a:r>
            <a:r>
              <a:rPr lang="en-GB" i="1" dirty="0"/>
              <a:t>:	</a:t>
            </a:r>
            <a:r>
              <a:rPr lang="en-GB" i="1" dirty="0" smtClean="0"/>
              <a:t>It’s </a:t>
            </a:r>
            <a:r>
              <a:rPr lang="en-GB" i="1" dirty="0"/>
              <a:t>kind of like... I don’t know, it’s kind of like a human but like </a:t>
            </a:r>
            <a:r>
              <a:rPr lang="en-GB" i="1" dirty="0" smtClean="0"/>
              <a:t>		</a:t>
            </a:r>
            <a:r>
              <a:rPr lang="en-GB" i="1" dirty="0" smtClean="0"/>
              <a:t>lower </a:t>
            </a:r>
            <a:r>
              <a:rPr lang="en-GB" i="1" dirty="0"/>
              <a:t>down than a </a:t>
            </a:r>
            <a:r>
              <a:rPr lang="en-GB" i="1" dirty="0" smtClean="0"/>
              <a:t>human</a:t>
            </a:r>
            <a:r>
              <a:rPr lang="en-GB" i="1" dirty="0"/>
              <a:t>, it’s like...</a:t>
            </a:r>
            <a:endParaRPr lang="en-GB" dirty="0"/>
          </a:p>
          <a:p>
            <a:r>
              <a:rPr lang="en-GB" i="1" dirty="0"/>
              <a:t> </a:t>
            </a:r>
            <a:endParaRPr lang="en-GB" dirty="0"/>
          </a:p>
          <a:p>
            <a:r>
              <a:rPr lang="en-GB" i="1" dirty="0"/>
              <a:t>Teacher:	Yeah, it’s interesting, knocking off the... the ‘</a:t>
            </a:r>
            <a:r>
              <a:rPr lang="en-GB" b="1" i="1" dirty="0"/>
              <a:t>human</a:t>
            </a:r>
            <a:r>
              <a:rPr lang="en-GB" i="1" dirty="0"/>
              <a:t>’ being, </a:t>
            </a:r>
            <a:r>
              <a:rPr lang="en-GB" i="1" dirty="0" smtClean="0"/>
              <a:t>		</a:t>
            </a:r>
            <a:r>
              <a:rPr lang="en-GB" i="1" dirty="0" smtClean="0"/>
              <a:t>the </a:t>
            </a:r>
            <a:r>
              <a:rPr lang="en-GB" i="1" dirty="0"/>
              <a:t>‘</a:t>
            </a:r>
            <a:r>
              <a:rPr lang="en-GB" b="1" i="1" dirty="0"/>
              <a:t>human</a:t>
            </a:r>
            <a:r>
              <a:rPr lang="en-GB" i="1" dirty="0"/>
              <a:t>’ part before </a:t>
            </a:r>
            <a:r>
              <a:rPr lang="en-GB" i="1" dirty="0" smtClean="0"/>
              <a:t>that</a:t>
            </a:r>
            <a:r>
              <a:rPr lang="en-GB" i="1" dirty="0"/>
              <a:t>.  There’s also a sense of </a:t>
            </a:r>
            <a:r>
              <a:rPr lang="en-GB" i="1" dirty="0" smtClean="0"/>
              <a:t>			</a:t>
            </a:r>
            <a:r>
              <a:rPr lang="en-GB" i="1" dirty="0" smtClean="0"/>
              <a:t>absence</a:t>
            </a:r>
            <a:r>
              <a:rPr lang="en-GB" i="1" dirty="0"/>
              <a:t>...</a:t>
            </a:r>
            <a:endParaRPr lang="en-GB" dirty="0"/>
          </a:p>
          <a:p>
            <a:r>
              <a:rPr lang="en-GB" i="1" dirty="0"/>
              <a:t> </a:t>
            </a:r>
          </a:p>
          <a:p>
            <a:r>
              <a:rPr lang="en-GB" i="1" dirty="0"/>
              <a:t>Lucia:	</a:t>
            </a:r>
            <a:r>
              <a:rPr lang="en-GB" i="1" dirty="0" smtClean="0"/>
              <a:t>…</a:t>
            </a:r>
            <a:r>
              <a:rPr lang="en-GB" i="1" dirty="0" smtClean="0"/>
              <a:t>It </a:t>
            </a:r>
            <a:r>
              <a:rPr lang="en-GB" i="1" dirty="0"/>
              <a:t>can be, yeah, kind of means that you’re... you’re not like </a:t>
            </a:r>
            <a:r>
              <a:rPr lang="en-GB" i="1" dirty="0" smtClean="0"/>
              <a:t>		</a:t>
            </a:r>
            <a:r>
              <a:rPr lang="en-GB" i="1" dirty="0" smtClean="0"/>
              <a:t>everyone </a:t>
            </a:r>
            <a:r>
              <a:rPr lang="en-GB" i="1" dirty="0"/>
              <a:t>else, you’re </a:t>
            </a:r>
            <a:r>
              <a:rPr lang="en-GB" i="1" dirty="0" smtClean="0"/>
              <a:t>different...your </a:t>
            </a:r>
            <a:r>
              <a:rPr lang="en-GB" i="1" dirty="0"/>
              <a:t>soul isn’t connected </a:t>
            </a:r>
            <a:r>
              <a:rPr lang="en-GB" i="1" dirty="0" smtClean="0"/>
              <a:t>			up</a:t>
            </a:r>
            <a:r>
              <a:rPr lang="en-GB" i="1" dirty="0"/>
              <a:t>.</a:t>
            </a:r>
            <a:endParaRPr lang="en-GB" dirty="0"/>
          </a:p>
          <a:p>
            <a:endParaRPr lang="en-GB" dirty="0"/>
          </a:p>
          <a:p>
            <a:r>
              <a:rPr lang="en-GB" i="1" dirty="0"/>
              <a:t> </a:t>
            </a:r>
            <a:endParaRPr lang="en-GB" dirty="0"/>
          </a:p>
        </p:txBody>
      </p:sp>
      <p:sp>
        <p:nvSpPr>
          <p:cNvPr id="5" name="TextBox 4"/>
          <p:cNvSpPr txBox="1"/>
          <p:nvPr/>
        </p:nvSpPr>
        <p:spPr>
          <a:xfrm>
            <a:off x="8879541" y="618338"/>
            <a:ext cx="2934789" cy="1477328"/>
          </a:xfrm>
          <a:prstGeom prst="rect">
            <a:avLst/>
          </a:prstGeom>
          <a:solidFill>
            <a:schemeClr val="accent1">
              <a:lumMod val="20000"/>
              <a:lumOff val="80000"/>
            </a:schemeClr>
          </a:solidFill>
        </p:spPr>
        <p:txBody>
          <a:bodyPr wrap="square" rtlCol="0">
            <a:spAutoFit/>
          </a:bodyPr>
          <a:lstStyle/>
          <a:p>
            <a:r>
              <a:rPr lang="en-GB" dirty="0" smtClean="0"/>
              <a:t>The teacher recalls prior </a:t>
            </a:r>
            <a:r>
              <a:rPr lang="en-GB" dirty="0"/>
              <a:t>discussion </a:t>
            </a:r>
            <a:r>
              <a:rPr lang="en-GB" dirty="0" smtClean="0"/>
              <a:t>and prompts Lucia </a:t>
            </a:r>
            <a:r>
              <a:rPr lang="en-GB" dirty="0"/>
              <a:t>to consider its significance in more </a:t>
            </a:r>
            <a:r>
              <a:rPr lang="en-GB" dirty="0" smtClean="0"/>
              <a:t>depth</a:t>
            </a:r>
            <a:endParaRPr lang="en-GB" dirty="0"/>
          </a:p>
        </p:txBody>
      </p:sp>
      <p:sp>
        <p:nvSpPr>
          <p:cNvPr id="6" name="TextBox 5"/>
          <p:cNvSpPr txBox="1"/>
          <p:nvPr/>
        </p:nvSpPr>
        <p:spPr>
          <a:xfrm>
            <a:off x="8087125" y="2707331"/>
            <a:ext cx="2751909" cy="1477328"/>
          </a:xfrm>
          <a:prstGeom prst="rect">
            <a:avLst/>
          </a:prstGeom>
          <a:solidFill>
            <a:schemeClr val="accent1">
              <a:lumMod val="20000"/>
              <a:lumOff val="80000"/>
            </a:schemeClr>
          </a:solidFill>
        </p:spPr>
        <p:txBody>
          <a:bodyPr wrap="square" rtlCol="0">
            <a:spAutoFit/>
          </a:bodyPr>
          <a:lstStyle/>
          <a:p>
            <a:r>
              <a:rPr lang="en-GB" dirty="0"/>
              <a:t>The teacher builds on Lucia’s response to highlight the absence of the pre-modifying ‘</a:t>
            </a:r>
            <a:r>
              <a:rPr lang="en-GB" dirty="0" smtClean="0"/>
              <a:t>human’</a:t>
            </a:r>
          </a:p>
        </p:txBody>
      </p:sp>
      <p:cxnSp>
        <p:nvCxnSpPr>
          <p:cNvPr id="8" name="Straight Arrow Connector 7"/>
          <p:cNvCxnSpPr/>
          <p:nvPr/>
        </p:nvCxnSpPr>
        <p:spPr>
          <a:xfrm flipH="1">
            <a:off x="8087125" y="1712881"/>
            <a:ext cx="663388" cy="1344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7061244" y="3660997"/>
            <a:ext cx="851646" cy="1613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087125" y="4796324"/>
            <a:ext cx="2690949" cy="923330"/>
          </a:xfrm>
          <a:prstGeom prst="rect">
            <a:avLst/>
          </a:prstGeom>
          <a:solidFill>
            <a:schemeClr val="accent1">
              <a:lumMod val="20000"/>
              <a:lumOff val="80000"/>
            </a:schemeClr>
          </a:solidFill>
        </p:spPr>
        <p:txBody>
          <a:bodyPr wrap="square" rtlCol="0">
            <a:spAutoFit/>
          </a:bodyPr>
          <a:lstStyle/>
          <a:p>
            <a:r>
              <a:rPr lang="en-GB" dirty="0"/>
              <a:t>E</a:t>
            </a:r>
            <a:r>
              <a:rPr lang="en-GB" dirty="0" smtClean="0"/>
              <a:t>xplores </a:t>
            </a:r>
            <a:r>
              <a:rPr lang="en-GB" dirty="0"/>
              <a:t>the significance of this linguistic choice</a:t>
            </a:r>
          </a:p>
        </p:txBody>
      </p:sp>
    </p:spTree>
    <p:extLst>
      <p:ext uri="{BB962C8B-B14F-4D97-AF65-F5344CB8AC3E}">
        <p14:creationId xmlns:p14="http://schemas.microsoft.com/office/powerpoint/2010/main" val="38679857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947053" y="332656"/>
            <a:ext cx="8229600" cy="1371600"/>
          </a:xfrm>
        </p:spPr>
        <p:txBody>
          <a:bodyPr>
            <a:normAutofit/>
          </a:bodyPr>
          <a:lstStyle/>
          <a:p>
            <a:pPr algn="ctr"/>
            <a:r>
              <a:rPr lang="en-GB" sz="3200" dirty="0" smtClean="0">
                <a:latin typeface="+mn-lt"/>
              </a:rPr>
              <a:t>Teacher-Led Questioning</a:t>
            </a:r>
            <a:endParaRPr lang="en-GB" sz="3200" dirty="0">
              <a:latin typeface="+mn-lt"/>
            </a:endParaRPr>
          </a:p>
        </p:txBody>
      </p:sp>
      <p:sp>
        <p:nvSpPr>
          <p:cNvPr id="3" name="Content Placeholder 2"/>
          <p:cNvSpPr>
            <a:spLocks noGrp="1"/>
          </p:cNvSpPr>
          <p:nvPr>
            <p:ph idx="1"/>
          </p:nvPr>
        </p:nvSpPr>
        <p:spPr>
          <a:xfrm>
            <a:off x="1175657" y="1340854"/>
            <a:ext cx="9988731" cy="4878971"/>
          </a:xfrm>
        </p:spPr>
        <p:txBody>
          <a:bodyPr/>
          <a:lstStyle/>
          <a:p>
            <a:pPr marL="0" indent="0">
              <a:lnSpc>
                <a:spcPts val="2800"/>
              </a:lnSpc>
              <a:spcBef>
                <a:spcPts val="0"/>
              </a:spcBef>
              <a:spcAft>
                <a:spcPts val="600"/>
              </a:spcAft>
              <a:buSzPct val="80000"/>
              <a:buNone/>
            </a:pPr>
            <a:r>
              <a:rPr lang="en-GB" sz="1800" b="1" dirty="0" smtClean="0">
                <a:solidFill>
                  <a:srgbClr val="7030A0"/>
                </a:solidFill>
              </a:rPr>
              <a:t>Initiating Questions: </a:t>
            </a:r>
          </a:p>
          <a:p>
            <a:pPr marL="0" indent="0">
              <a:lnSpc>
                <a:spcPts val="2800"/>
              </a:lnSpc>
              <a:spcBef>
                <a:spcPts val="0"/>
              </a:spcBef>
              <a:spcAft>
                <a:spcPts val="600"/>
              </a:spcAft>
              <a:buSzPct val="80000"/>
              <a:buNone/>
            </a:pPr>
            <a:r>
              <a:rPr lang="en-GB" sz="1800" b="1" dirty="0" smtClean="0"/>
              <a:t>Closed </a:t>
            </a:r>
            <a:r>
              <a:rPr lang="en-GB" sz="1800" b="1" dirty="0" smtClean="0"/>
              <a:t>questions</a:t>
            </a:r>
            <a:r>
              <a:rPr lang="en-GB" sz="1800" dirty="0">
                <a:solidFill>
                  <a:srgbClr val="FF0000"/>
                </a:solidFill>
              </a:rPr>
              <a:t>: </a:t>
            </a:r>
            <a:r>
              <a:rPr lang="en-GB" sz="1800" dirty="0"/>
              <a:t>skilful use of closed questions, either at the start of a talk sequence, or part way through, to check understanding of a point in order to allow further discussion of it</a:t>
            </a:r>
            <a:r>
              <a:rPr lang="en-GB" sz="1800" dirty="0" smtClean="0"/>
              <a:t>.</a:t>
            </a:r>
          </a:p>
          <a:p>
            <a:pPr marL="0" indent="0">
              <a:lnSpc>
                <a:spcPts val="2800"/>
              </a:lnSpc>
              <a:spcBef>
                <a:spcPts val="0"/>
              </a:spcBef>
              <a:spcAft>
                <a:spcPts val="600"/>
              </a:spcAft>
              <a:buSzPct val="80000"/>
              <a:buNone/>
            </a:pPr>
            <a:r>
              <a:rPr lang="en-GB" sz="1800" b="1" dirty="0" smtClean="0"/>
              <a:t>‘</a:t>
            </a:r>
            <a:r>
              <a:rPr lang="en-GB" sz="1800" b="1" dirty="0"/>
              <a:t>Opening up’ questions</a:t>
            </a:r>
            <a:r>
              <a:rPr lang="en-GB" sz="1800" dirty="0"/>
              <a:t>:  questions which invite students to think more deeply about a language choice - often questions beginning with ‘Why? ‘How?’, or ‘What do you think?’</a:t>
            </a:r>
          </a:p>
          <a:p>
            <a:pPr marL="0" indent="0">
              <a:lnSpc>
                <a:spcPts val="2800"/>
              </a:lnSpc>
              <a:spcBef>
                <a:spcPts val="0"/>
              </a:spcBef>
              <a:spcAft>
                <a:spcPts val="600"/>
              </a:spcAft>
              <a:buSzPct val="80000"/>
              <a:buNone/>
            </a:pPr>
            <a:r>
              <a:rPr lang="en-GB" sz="1800" b="1" dirty="0" smtClean="0">
                <a:solidFill>
                  <a:srgbClr val="7030A0"/>
                </a:solidFill>
              </a:rPr>
              <a:t>Elaborating questions:</a:t>
            </a:r>
            <a:endParaRPr lang="en-GB" sz="1800" b="1" dirty="0">
              <a:solidFill>
                <a:srgbClr val="7030A0"/>
              </a:solidFill>
            </a:endParaRPr>
          </a:p>
          <a:p>
            <a:pPr marL="0" indent="0">
              <a:lnSpc>
                <a:spcPts val="2800"/>
              </a:lnSpc>
              <a:spcBef>
                <a:spcPts val="0"/>
              </a:spcBef>
              <a:spcAft>
                <a:spcPts val="600"/>
              </a:spcAft>
              <a:buSzPct val="80000"/>
              <a:buNone/>
            </a:pPr>
            <a:r>
              <a:rPr lang="en-GB" sz="1800" dirty="0" smtClean="0"/>
              <a:t>Questions </a:t>
            </a:r>
            <a:r>
              <a:rPr lang="en-GB" sz="1800" dirty="0"/>
              <a:t>which pick up on students’ responses and ask them to give more explanation, elaboration or justification – for example, ‘Can you say a little more about that?’; ‘Tell me more…’; ‘Go on…’ or a question specific to the point being discussed </a:t>
            </a:r>
            <a:r>
              <a:rPr lang="en-GB" sz="1800" dirty="0" smtClean="0"/>
              <a:t>e.g. </a:t>
            </a:r>
            <a:r>
              <a:rPr lang="en-GB" sz="1800" dirty="0"/>
              <a:t>‘So why do you think the short sentence works well there?’</a:t>
            </a:r>
          </a:p>
          <a:p>
            <a:pPr>
              <a:lnSpc>
                <a:spcPts val="2800"/>
              </a:lnSpc>
              <a:spcBef>
                <a:spcPts val="0"/>
              </a:spcBef>
              <a:spcAft>
                <a:spcPts val="600"/>
              </a:spcAft>
              <a:buSzPct val="80000"/>
              <a:buFont typeface="Wingdings" panose="05000000000000000000" pitchFamily="2" charset="2"/>
              <a:buChar char="q"/>
            </a:pPr>
            <a:r>
              <a:rPr lang="en-GB" sz="1800" dirty="0"/>
              <a:t>Common to all these questions is a focus on </a:t>
            </a:r>
            <a:r>
              <a:rPr lang="en-GB" sz="1800" dirty="0" smtClean="0">
                <a:solidFill>
                  <a:srgbClr val="00B050"/>
                </a:solidFill>
              </a:rPr>
              <a:t>student </a:t>
            </a:r>
            <a:r>
              <a:rPr lang="en-GB" sz="1800" dirty="0">
                <a:solidFill>
                  <a:srgbClr val="00B050"/>
                </a:solidFill>
              </a:rPr>
              <a:t>metalinguistic learning</a:t>
            </a:r>
            <a:r>
              <a:rPr lang="en-GB" sz="1800" dirty="0"/>
              <a:t>.</a:t>
            </a:r>
          </a:p>
          <a:p>
            <a:pPr>
              <a:lnSpc>
                <a:spcPts val="2800"/>
              </a:lnSpc>
              <a:spcBef>
                <a:spcPts val="0"/>
              </a:spcBef>
              <a:spcAft>
                <a:spcPts val="600"/>
              </a:spcAft>
              <a:buSzPct val="80000"/>
              <a:buFont typeface="Wingdings" panose="05000000000000000000" pitchFamily="2" charset="2"/>
              <a:buChar char="q"/>
            </a:pPr>
            <a:endParaRPr lang="en-GB" sz="1800" dirty="0"/>
          </a:p>
          <a:p>
            <a:pPr marL="0" indent="0">
              <a:lnSpc>
                <a:spcPts val="2800"/>
              </a:lnSpc>
              <a:spcBef>
                <a:spcPts val="0"/>
              </a:spcBef>
              <a:spcAft>
                <a:spcPts val="600"/>
              </a:spcAft>
              <a:buSzPct val="80000"/>
              <a:buNone/>
            </a:pPr>
            <a:endParaRPr lang="en-GB" sz="1800" dirty="0"/>
          </a:p>
        </p:txBody>
      </p:sp>
      <p:sp>
        <p:nvSpPr>
          <p:cNvPr id="4" name="Slide Number Placeholder 3"/>
          <p:cNvSpPr>
            <a:spLocks noGrp="1"/>
          </p:cNvSpPr>
          <p:nvPr>
            <p:ph type="sldNum" sz="quarter" idx="12"/>
          </p:nvPr>
        </p:nvSpPr>
        <p:spPr/>
        <p:txBody>
          <a:bodyPr/>
          <a:lstStyle/>
          <a:p>
            <a:fld id="{07DC3AF2-08D7-423C-B544-AD0ABE689413}" type="slidenum">
              <a:rPr lang="en-GB" smtClean="0"/>
              <a:t>28</a:t>
            </a:fld>
            <a:endParaRPr lang="en-GB"/>
          </a:p>
        </p:txBody>
      </p:sp>
    </p:spTree>
    <p:extLst>
      <p:ext uri="{BB962C8B-B14F-4D97-AF65-F5344CB8AC3E}">
        <p14:creationId xmlns:p14="http://schemas.microsoft.com/office/powerpoint/2010/main" val="7704296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405907" y="-5166"/>
            <a:ext cx="8229600" cy="1266092"/>
          </a:xfrm>
        </p:spPr>
        <p:txBody>
          <a:bodyPr>
            <a:normAutofit/>
          </a:bodyPr>
          <a:lstStyle/>
          <a:p>
            <a:pPr algn="ctr"/>
            <a:r>
              <a:rPr lang="en-GB" sz="3200" dirty="0" smtClean="0">
                <a:latin typeface="+mn-lt"/>
              </a:rPr>
              <a:t>Verbalisation</a:t>
            </a:r>
            <a:endParaRPr lang="en-GB" sz="3200" dirty="0">
              <a:latin typeface="+mn-lt"/>
            </a:endParaRPr>
          </a:p>
        </p:txBody>
      </p:sp>
      <p:sp>
        <p:nvSpPr>
          <p:cNvPr id="3" name="Content Placeholder 2"/>
          <p:cNvSpPr>
            <a:spLocks noGrp="1"/>
          </p:cNvSpPr>
          <p:nvPr>
            <p:ph idx="1"/>
          </p:nvPr>
        </p:nvSpPr>
        <p:spPr>
          <a:xfrm>
            <a:off x="792480" y="3835896"/>
            <a:ext cx="11049529" cy="1969228"/>
          </a:xfrm>
        </p:spPr>
        <p:txBody>
          <a:bodyPr>
            <a:normAutofit/>
          </a:bodyPr>
          <a:lstStyle/>
          <a:p>
            <a:pPr>
              <a:lnSpc>
                <a:spcPts val="2585"/>
              </a:lnSpc>
              <a:spcBef>
                <a:spcPts val="0"/>
              </a:spcBef>
              <a:spcAft>
                <a:spcPts val="554"/>
              </a:spcAft>
              <a:buSzPct val="80000"/>
              <a:buFont typeface="Wingdings" panose="05000000000000000000" pitchFamily="2" charset="2"/>
              <a:buChar char="q"/>
            </a:pPr>
            <a:r>
              <a:rPr lang="en-GB" sz="2000" dirty="0" smtClean="0"/>
              <a:t>Verbalising </a:t>
            </a:r>
            <a:r>
              <a:rPr lang="en-GB" sz="2000" dirty="0"/>
              <a:t>why a particular </a:t>
            </a:r>
            <a:r>
              <a:rPr lang="en-GB" sz="2000" dirty="0" smtClean="0"/>
              <a:t>linguistic/literary </a:t>
            </a:r>
            <a:r>
              <a:rPr lang="en-GB" sz="2000" dirty="0"/>
              <a:t>choice is effective is hard – a new professional skill – and this needs time to </a:t>
            </a:r>
            <a:r>
              <a:rPr lang="en-GB" sz="2000" dirty="0" smtClean="0"/>
              <a:t>develop</a:t>
            </a:r>
            <a:endParaRPr lang="en-GB" sz="2000" dirty="0"/>
          </a:p>
          <a:p>
            <a:pPr>
              <a:lnSpc>
                <a:spcPts val="2585"/>
              </a:lnSpc>
              <a:spcBef>
                <a:spcPts val="0"/>
              </a:spcBef>
              <a:spcAft>
                <a:spcPts val="554"/>
              </a:spcAft>
              <a:buSzPct val="80000"/>
              <a:buFont typeface="Wingdings" panose="05000000000000000000" pitchFamily="2" charset="2"/>
              <a:buChar char="q"/>
            </a:pPr>
            <a:r>
              <a:rPr lang="en-GB" sz="2000" dirty="0" smtClean="0"/>
              <a:t>Encouraging </a:t>
            </a:r>
            <a:r>
              <a:rPr lang="en-GB" sz="2000" dirty="0"/>
              <a:t>young writers to verbalise and discuss the reasons for their linguistic choices in writing is of parallel importance – they need opportunities to verbalise their own </a:t>
            </a:r>
            <a:r>
              <a:rPr lang="en-GB" sz="2000" dirty="0" smtClean="0"/>
              <a:t>thinking</a:t>
            </a:r>
            <a:endParaRPr lang="en-GB" sz="2000" dirty="0"/>
          </a:p>
          <a:p>
            <a:pPr marL="0" indent="0">
              <a:lnSpc>
                <a:spcPts val="2585"/>
              </a:lnSpc>
              <a:spcBef>
                <a:spcPts val="0"/>
              </a:spcBef>
              <a:spcAft>
                <a:spcPts val="554"/>
              </a:spcAft>
              <a:buSzPct val="80000"/>
              <a:buNone/>
            </a:pPr>
            <a:endParaRPr lang="en-GB" sz="1662" dirty="0"/>
          </a:p>
          <a:p>
            <a:pPr>
              <a:buClrTx/>
              <a:buSzPct val="80000"/>
              <a:buFont typeface="Wingdings" panose="05000000000000000000" pitchFamily="2" charset="2"/>
              <a:buChar char="q"/>
            </a:pPr>
            <a:endParaRPr lang="en-GB" sz="1662" dirty="0"/>
          </a:p>
        </p:txBody>
      </p:sp>
      <p:sp>
        <p:nvSpPr>
          <p:cNvPr id="4" name="Slide Number Placeholder 3"/>
          <p:cNvSpPr>
            <a:spLocks noGrp="1"/>
          </p:cNvSpPr>
          <p:nvPr>
            <p:ph type="sldNum" sz="quarter" idx="12"/>
          </p:nvPr>
        </p:nvSpPr>
        <p:spPr/>
        <p:txBody>
          <a:bodyPr/>
          <a:lstStyle/>
          <a:p>
            <a:fld id="{07DC3AF2-08D7-423C-B544-AD0ABE689413}" type="slidenum">
              <a:rPr lang="en-GB" smtClean="0"/>
              <a:t>29</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478498253"/>
              </p:ext>
            </p:extLst>
          </p:nvPr>
        </p:nvGraphicFramePr>
        <p:xfrm>
          <a:off x="792480" y="1250407"/>
          <a:ext cx="10267407" cy="2309876"/>
        </p:xfrm>
        <a:graphic>
          <a:graphicData uri="http://schemas.openxmlformats.org/drawingml/2006/table">
            <a:tbl>
              <a:tblPr firstRow="1" firstCol="1" bandRow="1">
                <a:tableStyleId>{5C22544A-7EE6-4342-B048-85BDC9FD1C3A}</a:tableStyleId>
              </a:tblPr>
              <a:tblGrid>
                <a:gridCol w="2282428">
                  <a:extLst>
                    <a:ext uri="{9D8B030D-6E8A-4147-A177-3AD203B41FA5}">
                      <a16:colId xmlns:a16="http://schemas.microsoft.com/office/drawing/2014/main" val="896256645"/>
                    </a:ext>
                  </a:extLst>
                </a:gridCol>
                <a:gridCol w="3979035">
                  <a:extLst>
                    <a:ext uri="{9D8B030D-6E8A-4147-A177-3AD203B41FA5}">
                      <a16:colId xmlns:a16="http://schemas.microsoft.com/office/drawing/2014/main" val="3537542643"/>
                    </a:ext>
                  </a:extLst>
                </a:gridCol>
                <a:gridCol w="4005944">
                  <a:extLst>
                    <a:ext uri="{9D8B030D-6E8A-4147-A177-3AD203B41FA5}">
                      <a16:colId xmlns:a16="http://schemas.microsoft.com/office/drawing/2014/main" val="1231395017"/>
                    </a:ext>
                  </a:extLst>
                </a:gridCol>
              </a:tblGrid>
              <a:tr h="0">
                <a:tc>
                  <a:txBody>
                    <a:bodyPr/>
                    <a:lstStyle/>
                    <a:p>
                      <a:pPr algn="ctr">
                        <a:lnSpc>
                          <a:spcPct val="115000"/>
                        </a:lnSpc>
                        <a:spcAft>
                          <a:spcPts val="0"/>
                        </a:spcAft>
                      </a:pPr>
                      <a:r>
                        <a:rPr lang="en-GB" sz="1800" kern="1200" dirty="0">
                          <a:solidFill>
                            <a:schemeClr val="tx1"/>
                          </a:solidFill>
                          <a:effectLst/>
                        </a:rPr>
                        <a:t>VERBALISING</a:t>
                      </a:r>
                      <a:endParaRPr lang="en-GB"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lnSpc>
                          <a:spcPct val="115000"/>
                        </a:lnSpc>
                      </a:pPr>
                      <a:r>
                        <a:rPr lang="en-GB" sz="1800" b="0" kern="1200" dirty="0">
                          <a:solidFill>
                            <a:schemeClr val="tx1"/>
                          </a:solidFill>
                          <a:effectLst/>
                        </a:rPr>
                        <a:t>Verbalising the meaning-making effect of a linguistic choice in </a:t>
                      </a:r>
                      <a:r>
                        <a:rPr lang="en-GB" sz="1800" b="0" kern="1200" dirty="0" smtClean="0">
                          <a:solidFill>
                            <a:schemeClr val="tx1"/>
                          </a:solidFill>
                          <a:effectLst/>
                        </a:rPr>
                        <a:t>writing.</a:t>
                      </a:r>
                    </a:p>
                    <a:p>
                      <a:pPr algn="l">
                        <a:lnSpc>
                          <a:spcPct val="115000"/>
                        </a:lnSpc>
                      </a:pPr>
                      <a:endParaRPr lang="en-GB" sz="1800" b="0" dirty="0">
                        <a:solidFill>
                          <a:schemeClr val="tx1"/>
                        </a:solidFill>
                        <a:effectLst/>
                      </a:endParaRPr>
                    </a:p>
                    <a:p>
                      <a:pPr algn="l">
                        <a:lnSpc>
                          <a:spcPct val="115000"/>
                        </a:lnSpc>
                      </a:pPr>
                      <a:r>
                        <a:rPr lang="en-GB" sz="1800" b="0" kern="1200" dirty="0">
                          <a:solidFill>
                            <a:schemeClr val="tx1"/>
                          </a:solidFill>
                          <a:effectLst/>
                        </a:rPr>
                        <a:t>Teachers’ verbalisation explains, consolidates, clarifies, extends, students’ understanding of the meaning-making effect of linguistic choices.</a:t>
                      </a:r>
                      <a:endParaRPr lang="en-GB" sz="18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marL="285750" indent="-285750" algn="l">
                        <a:lnSpc>
                          <a:spcPct val="115000"/>
                        </a:lnSpc>
                        <a:spcAft>
                          <a:spcPts val="800"/>
                        </a:spcAft>
                        <a:buFont typeface="Arial" panose="020B0604020202020204" pitchFamily="34" charset="0"/>
                        <a:buChar char="•"/>
                      </a:pPr>
                      <a:r>
                        <a:rPr lang="en-GB" sz="1800" dirty="0">
                          <a:solidFill>
                            <a:schemeClr val="tx1"/>
                          </a:solidFill>
                          <a:effectLst/>
                        </a:rPr>
                        <a:t> </a:t>
                      </a:r>
                      <a:r>
                        <a:rPr lang="en-GB" sz="1800" b="0" i="1" kern="1200" dirty="0" smtClean="0">
                          <a:solidFill>
                            <a:schemeClr val="tx1"/>
                          </a:solidFill>
                          <a:effectLst/>
                        </a:rPr>
                        <a:t>Morpurgo </a:t>
                      </a:r>
                      <a:r>
                        <a:rPr lang="en-GB" sz="1800" b="0" i="1" kern="1200" dirty="0">
                          <a:solidFill>
                            <a:schemeClr val="tx1"/>
                          </a:solidFill>
                          <a:effectLst/>
                        </a:rPr>
                        <a:t>shows us through his noun phrase that the horse is towering, it is a warhorse, it paws the grounds, it is lathered up: so we infer the knight riding it must be a warrior, an aggressive </a:t>
                      </a:r>
                      <a:r>
                        <a:rPr lang="en-GB" sz="1800" b="0" i="1" kern="1200" dirty="0" smtClean="0">
                          <a:solidFill>
                            <a:schemeClr val="tx1"/>
                          </a:solidFill>
                          <a:effectLst/>
                        </a:rPr>
                        <a:t>man</a:t>
                      </a:r>
                      <a:endParaRPr lang="en-GB" sz="1800" b="0" i="1" dirty="0">
                        <a:solidFill>
                          <a:schemeClr val="tx1"/>
                        </a:solidFill>
                        <a:effectLst/>
                      </a:endParaRPr>
                    </a:p>
                    <a:p>
                      <a:pPr algn="l">
                        <a:lnSpc>
                          <a:spcPct val="115000"/>
                        </a:lnSpc>
                        <a:spcAft>
                          <a:spcPts val="0"/>
                        </a:spcAft>
                      </a:pPr>
                      <a:r>
                        <a:rPr lang="en-GB" sz="1800" kern="1200" dirty="0">
                          <a:solidFill>
                            <a:schemeClr val="tx1"/>
                          </a:solidFill>
                          <a:effectLst/>
                        </a:rPr>
                        <a:t> </a:t>
                      </a:r>
                      <a:endParaRPr lang="en-GB"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131677562"/>
                  </a:ext>
                </a:extLst>
              </a:tr>
            </a:tbl>
          </a:graphicData>
        </a:graphic>
      </p:graphicFrame>
    </p:spTree>
    <p:extLst>
      <p:ext uri="{BB962C8B-B14F-4D97-AF65-F5344CB8AC3E}">
        <p14:creationId xmlns:p14="http://schemas.microsoft.com/office/powerpoint/2010/main" val="3553685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1196397"/>
            <a:ext cx="10515600" cy="1325563"/>
          </a:xfrm>
        </p:spPr>
        <p:txBody>
          <a:bodyPr>
            <a:normAutofit/>
          </a:bodyPr>
          <a:lstStyle/>
          <a:p>
            <a:pPr algn="ctr"/>
            <a:r>
              <a:rPr lang="en-GB" dirty="0" smtClean="0">
                <a:latin typeface="+mn-lt"/>
              </a:rPr>
              <a:t>‘Metatalk for Writing’: </a:t>
            </a:r>
            <a:br>
              <a:rPr lang="en-GB" dirty="0" smtClean="0">
                <a:latin typeface="+mn-lt"/>
              </a:rPr>
            </a:br>
            <a:r>
              <a:rPr lang="en-GB" i="1" dirty="0" smtClean="0">
                <a:latin typeface="+mn-lt"/>
              </a:rPr>
              <a:t>What’s </a:t>
            </a:r>
            <a:r>
              <a:rPr lang="en-GB" i="1" dirty="0">
                <a:latin typeface="+mn-lt"/>
              </a:rPr>
              <a:t>i</a:t>
            </a:r>
            <a:r>
              <a:rPr lang="en-GB" i="1" dirty="0" smtClean="0">
                <a:latin typeface="+mn-lt"/>
              </a:rPr>
              <a:t>t all about?</a:t>
            </a:r>
            <a:endParaRPr lang="en-GB" i="1" dirty="0">
              <a:latin typeface="+mn-lt"/>
            </a:endParaRPr>
          </a:p>
        </p:txBody>
      </p:sp>
      <p:sp>
        <p:nvSpPr>
          <p:cNvPr id="3" name="Slide Number Placeholder 2"/>
          <p:cNvSpPr>
            <a:spLocks noGrp="1"/>
          </p:cNvSpPr>
          <p:nvPr>
            <p:ph type="sldNum" sz="quarter" idx="12"/>
          </p:nvPr>
        </p:nvSpPr>
        <p:spPr/>
        <p:txBody>
          <a:bodyPr/>
          <a:lstStyle/>
          <a:p>
            <a:fld id="{07DC3AF2-08D7-423C-B544-AD0ABE689413}" type="slidenum">
              <a:rPr lang="en-GB" smtClean="0"/>
              <a:t>3</a:t>
            </a:fld>
            <a:endParaRPr lang="en-GB"/>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4437" y="2828492"/>
            <a:ext cx="2143125" cy="2143125"/>
          </a:xfrm>
          <a:prstGeom prst="rect">
            <a:avLst/>
          </a:prstGeom>
        </p:spPr>
      </p:pic>
    </p:spTree>
    <p:extLst>
      <p:ext uri="{BB962C8B-B14F-4D97-AF65-F5344CB8AC3E}">
        <p14:creationId xmlns:p14="http://schemas.microsoft.com/office/powerpoint/2010/main" val="34498458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 descr="2015 CAMS 055 Corporate PowerPoint4.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359592"/>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4"/>
          <p:cNvSpPr>
            <a:spLocks noGrp="1"/>
          </p:cNvSpPr>
          <p:nvPr>
            <p:ph type="title"/>
          </p:nvPr>
        </p:nvSpPr>
        <p:spPr>
          <a:xfrm>
            <a:off x="489527" y="0"/>
            <a:ext cx="10864273" cy="1325563"/>
          </a:xfrm>
        </p:spPr>
        <p:txBody>
          <a:bodyPr>
            <a:noAutofit/>
          </a:bodyPr>
          <a:lstStyle/>
          <a:p>
            <a:pPr algn="ctr"/>
            <a:r>
              <a:rPr lang="en-GB" sz="3200" dirty="0" smtClean="0">
                <a:latin typeface="Calibri" pitchFamily="34" charset="0"/>
                <a:cs typeface="Calibri" pitchFamily="34" charset="0"/>
              </a:rPr>
              <a:t>Verbalising </a:t>
            </a:r>
            <a:r>
              <a:rPr lang="en-GB" sz="3200" dirty="0" smtClean="0">
                <a:latin typeface="Calibri" pitchFamily="34" charset="0"/>
                <a:cs typeface="Calibri" pitchFamily="34" charset="0"/>
              </a:rPr>
              <a:t>links between choice and effect</a:t>
            </a:r>
            <a:endParaRPr lang="en-GB" sz="3200" dirty="0">
              <a:latin typeface="Calibri" pitchFamily="34" charset="0"/>
              <a:cs typeface="Calibri" pitchFamily="34" charset="0"/>
            </a:endParaRPr>
          </a:p>
        </p:txBody>
      </p:sp>
      <p:sp>
        <p:nvSpPr>
          <p:cNvPr id="6" name="Content Placeholder 5"/>
          <p:cNvSpPr>
            <a:spLocks noGrp="1"/>
          </p:cNvSpPr>
          <p:nvPr>
            <p:ph sz="quarter" idx="1"/>
          </p:nvPr>
        </p:nvSpPr>
        <p:spPr>
          <a:xfrm>
            <a:off x="667536" y="1580307"/>
            <a:ext cx="10036879" cy="5141168"/>
          </a:xfrm>
        </p:spPr>
        <p:txBody>
          <a:bodyPr>
            <a:normAutofit/>
          </a:bodyPr>
          <a:lstStyle/>
          <a:p>
            <a:pPr>
              <a:buFont typeface="Wingdings" panose="05000000000000000000" pitchFamily="2" charset="2"/>
              <a:buChar char="v"/>
            </a:pPr>
            <a:r>
              <a:rPr lang="en-GB" sz="2400" dirty="0">
                <a:latin typeface="Calibri" pitchFamily="34" charset="0"/>
                <a:cs typeface="Calibri" pitchFamily="34" charset="0"/>
              </a:rPr>
              <a:t>‘</a:t>
            </a:r>
            <a:r>
              <a:rPr lang="en-GB" sz="2000" dirty="0">
                <a:latin typeface="Calibri" pitchFamily="34" charset="0"/>
                <a:cs typeface="Calibri" pitchFamily="34" charset="0"/>
              </a:rPr>
              <a:t>Effectiveness’ and ‘effects’ are very abstract terms. Use prompts and questions to model for students how to be specific about purpose and </a:t>
            </a:r>
            <a:r>
              <a:rPr lang="en-GB" sz="2000" dirty="0" smtClean="0">
                <a:latin typeface="Calibri" pitchFamily="34" charset="0"/>
                <a:cs typeface="Calibri" pitchFamily="34" charset="0"/>
              </a:rPr>
              <a:t>impact</a:t>
            </a:r>
          </a:p>
          <a:p>
            <a:pPr>
              <a:buFont typeface="Wingdings" panose="05000000000000000000" pitchFamily="2" charset="2"/>
              <a:buChar char="v"/>
            </a:pPr>
            <a:r>
              <a:rPr lang="en-GB" sz="2000" dirty="0">
                <a:latin typeface="Calibri" pitchFamily="34" charset="0"/>
                <a:cs typeface="Calibri" pitchFamily="34" charset="0"/>
              </a:rPr>
              <a:t>Highlight the feature that you want to draw to students’ attention to and ask a specific question about them </a:t>
            </a:r>
            <a:endParaRPr lang="en-GB" sz="2000" dirty="0" smtClean="0">
              <a:latin typeface="Calibri" pitchFamily="34" charset="0"/>
              <a:cs typeface="Calibri" pitchFamily="34" charset="0"/>
            </a:endParaRPr>
          </a:p>
          <a:p>
            <a:pPr marL="0" indent="0">
              <a:buNone/>
            </a:pPr>
            <a:endParaRPr lang="en-GB" sz="2400" dirty="0" smtClean="0">
              <a:latin typeface="Calibri" pitchFamily="34" charset="0"/>
              <a:cs typeface="Calibri" pitchFamily="34" charset="0"/>
            </a:endParaRPr>
          </a:p>
          <a:p>
            <a:pPr marL="0" indent="0">
              <a:buNone/>
            </a:pPr>
            <a:endParaRPr lang="en-GB" sz="2400" dirty="0" smtClean="0">
              <a:latin typeface="Calibri" pitchFamily="34" charset="0"/>
              <a:cs typeface="Calibri" pitchFamily="34" charset="0"/>
            </a:endParaRPr>
          </a:p>
          <a:p>
            <a:pPr marL="457200" lvl="1" indent="0">
              <a:buNone/>
            </a:pPr>
            <a:r>
              <a:rPr lang="en-GB" sz="2000" i="1" dirty="0" smtClean="0">
                <a:solidFill>
                  <a:srgbClr val="7030A0"/>
                </a:solidFill>
                <a:latin typeface="Calibri" pitchFamily="34" charset="0"/>
              </a:rPr>
              <a:t>Malala </a:t>
            </a:r>
            <a:r>
              <a:rPr lang="en-GB" sz="2000" i="1" dirty="0">
                <a:solidFill>
                  <a:srgbClr val="7030A0"/>
                </a:solidFill>
                <a:latin typeface="Calibri" pitchFamily="34" charset="0"/>
              </a:rPr>
              <a:t>uses abstract nouns like ‘ambitions, hopes, dreams’ to stress the importance of the ideas she’s talking </a:t>
            </a:r>
            <a:r>
              <a:rPr lang="en-GB" sz="2000" i="1" dirty="0" smtClean="0">
                <a:solidFill>
                  <a:srgbClr val="7030A0"/>
                </a:solidFill>
                <a:latin typeface="Calibri" pitchFamily="34" charset="0"/>
              </a:rPr>
              <a:t>about.</a:t>
            </a:r>
          </a:p>
          <a:p>
            <a:pPr marL="457200" lvl="1" indent="0">
              <a:buNone/>
            </a:pPr>
            <a:endParaRPr lang="en-GB" sz="2000" i="1" dirty="0" smtClean="0">
              <a:solidFill>
                <a:srgbClr val="7030A0"/>
              </a:solidFill>
              <a:latin typeface="Calibri" pitchFamily="34" charset="0"/>
              <a:cs typeface="Calibri" pitchFamily="34" charset="0"/>
            </a:endParaRPr>
          </a:p>
          <a:p>
            <a:pPr marL="457200" lvl="1" indent="0">
              <a:buNone/>
            </a:pPr>
            <a:r>
              <a:rPr lang="en-GB" sz="2000" i="1" dirty="0" smtClean="0">
                <a:solidFill>
                  <a:srgbClr val="7030A0"/>
                </a:solidFill>
                <a:latin typeface="Calibri" pitchFamily="34" charset="0"/>
              </a:rPr>
              <a:t>Thankfully</a:t>
            </a:r>
            <a:r>
              <a:rPr lang="en-GB" sz="2000" i="1" dirty="0">
                <a:solidFill>
                  <a:srgbClr val="7030A0"/>
                </a:solidFill>
                <a:latin typeface="Calibri" pitchFamily="34" charset="0"/>
              </a:rPr>
              <a:t>, he was brought to one of our rescue centres and has made a full recovery.</a:t>
            </a:r>
            <a:r>
              <a:rPr lang="en-GB" sz="2000" i="1" dirty="0">
                <a:solidFill>
                  <a:srgbClr val="7030A0"/>
                </a:solidFill>
                <a:latin typeface="Calibri" pitchFamily="34" charset="0"/>
                <a:cs typeface="Calibri" pitchFamily="34" charset="0"/>
              </a:rPr>
              <a:t>  What does this </a:t>
            </a:r>
            <a:r>
              <a:rPr lang="en-GB" sz="2000" i="1" dirty="0" smtClean="0">
                <a:solidFill>
                  <a:srgbClr val="7030A0"/>
                </a:solidFill>
                <a:latin typeface="Calibri" pitchFamily="34" charset="0"/>
                <a:cs typeface="Calibri" pitchFamily="34" charset="0"/>
              </a:rPr>
              <a:t>adverb – thankfully - </a:t>
            </a:r>
            <a:r>
              <a:rPr lang="en-GB" sz="2000" i="1" dirty="0">
                <a:solidFill>
                  <a:srgbClr val="7030A0"/>
                </a:solidFill>
                <a:latin typeface="Calibri" pitchFamily="34" charset="0"/>
                <a:cs typeface="Calibri" pitchFamily="34" charset="0"/>
              </a:rPr>
              <a:t>suggest about the work of the RSPCA and why you should fund it?</a:t>
            </a:r>
          </a:p>
          <a:p>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a:p>
            <a:pPr marL="0" indent="0">
              <a:buNone/>
            </a:pPr>
            <a:endParaRPr lang="en-GB" sz="2400" dirty="0">
              <a:latin typeface="Calibri" pitchFamily="34" charset="0"/>
              <a:cs typeface="Calibri" pitchFamily="34" charset="0"/>
            </a:endParaRPr>
          </a:p>
          <a:p>
            <a:pPr marL="0" indent="0">
              <a:buNone/>
            </a:pPr>
            <a:endParaRPr lang="en-GB" sz="2400" dirty="0">
              <a:latin typeface="Calibri" pitchFamily="34" charset="0"/>
              <a:cs typeface="Calibri" pitchFamily="34" charset="0"/>
            </a:endParaRPr>
          </a:p>
          <a:p>
            <a:pPr marL="0" indent="0">
              <a:buNone/>
            </a:pPr>
            <a:endParaRPr lang="en-GB" sz="2400" dirty="0"/>
          </a:p>
        </p:txBody>
      </p:sp>
      <p:sp>
        <p:nvSpPr>
          <p:cNvPr id="2" name="Slide Number Placeholder 1"/>
          <p:cNvSpPr>
            <a:spLocks noGrp="1"/>
          </p:cNvSpPr>
          <p:nvPr>
            <p:ph type="sldNum" sz="quarter" idx="12"/>
          </p:nvPr>
        </p:nvSpPr>
        <p:spPr/>
        <p:txBody>
          <a:bodyPr/>
          <a:lstStyle/>
          <a:p>
            <a:fld id="{07DC3AF2-08D7-423C-B544-AD0ABE689413}" type="slidenum">
              <a:rPr lang="en-GB" smtClean="0"/>
              <a:t>30</a:t>
            </a:fld>
            <a:endParaRPr lang="en-GB"/>
          </a:p>
        </p:txBody>
      </p:sp>
    </p:spTree>
    <p:extLst>
      <p:ext uri="{BB962C8B-B14F-4D97-AF65-F5344CB8AC3E}">
        <p14:creationId xmlns:p14="http://schemas.microsoft.com/office/powerpoint/2010/main" val="5764674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5003" y="1223919"/>
            <a:ext cx="5657832" cy="1642194"/>
          </a:xfrm>
        </p:spPr>
        <p:txBody>
          <a:bodyPr>
            <a:normAutofit fontScale="90000"/>
          </a:bodyPr>
          <a:lstStyle/>
          <a:p>
            <a:r>
              <a:rPr lang="en-GB" sz="2700" dirty="0">
                <a:solidFill>
                  <a:srgbClr val="7030A0"/>
                </a:solidFill>
                <a:latin typeface="Calibri" pitchFamily="34" charset="0"/>
              </a:rPr>
              <a:t>Look at the way Magwitch is described when we first meet him in </a:t>
            </a:r>
            <a:r>
              <a:rPr lang="en-GB" sz="2700" i="1" dirty="0">
                <a:solidFill>
                  <a:srgbClr val="7030A0"/>
                </a:solidFill>
                <a:latin typeface="Calibri" pitchFamily="34" charset="0"/>
              </a:rPr>
              <a:t>Great Expectations</a:t>
            </a:r>
            <a:r>
              <a:rPr lang="en-GB" sz="2700" dirty="0" smtClean="0">
                <a:solidFill>
                  <a:srgbClr val="7030A0"/>
                </a:solidFill>
                <a:latin typeface="Calibri" pitchFamily="34" charset="0"/>
              </a:rPr>
              <a:t>.</a:t>
            </a:r>
            <a:br>
              <a:rPr lang="en-GB" sz="2700" dirty="0" smtClean="0">
                <a:solidFill>
                  <a:srgbClr val="7030A0"/>
                </a:solidFill>
                <a:latin typeface="Calibri" pitchFamily="34" charset="0"/>
              </a:rPr>
            </a:br>
            <a:r>
              <a:rPr lang="en-GB" sz="2700" dirty="0">
                <a:solidFill>
                  <a:srgbClr val="7030A0"/>
                </a:solidFill>
                <a:latin typeface="Calibri" pitchFamily="34" charset="0"/>
              </a:rPr>
              <a:t/>
            </a:r>
            <a:br>
              <a:rPr lang="en-GB" sz="2700" dirty="0">
                <a:solidFill>
                  <a:srgbClr val="7030A0"/>
                </a:solidFill>
                <a:latin typeface="Calibri" pitchFamily="34" charset="0"/>
              </a:rPr>
            </a:br>
            <a:r>
              <a:rPr lang="en-GB" sz="2700" b="1" dirty="0">
                <a:solidFill>
                  <a:srgbClr val="7030A0"/>
                </a:solidFill>
                <a:latin typeface="Calibri" pitchFamily="34" charset="0"/>
              </a:rPr>
              <a:t>Should we be frightened by him or should we have sympathy for him?</a:t>
            </a:r>
            <a:r>
              <a:rPr lang="en-GB" sz="2400" b="1" dirty="0">
                <a:solidFill>
                  <a:srgbClr val="7030A0"/>
                </a:solidFill>
                <a:latin typeface="Calibri" pitchFamily="34" charset="0"/>
              </a:rPr>
              <a:t/>
            </a:r>
            <a:br>
              <a:rPr lang="en-GB" sz="2400" b="1" dirty="0">
                <a:solidFill>
                  <a:srgbClr val="7030A0"/>
                </a:solidFill>
                <a:latin typeface="Calibri" pitchFamily="34" charset="0"/>
              </a:rPr>
            </a:br>
            <a:r>
              <a:rPr lang="en-GB" sz="2400" dirty="0">
                <a:latin typeface="Calibri" pitchFamily="34" charset="0"/>
              </a:rPr>
              <a:t/>
            </a:r>
            <a:br>
              <a:rPr lang="en-GB" sz="2400" dirty="0">
                <a:latin typeface="Calibri" pitchFamily="34" charset="0"/>
              </a:rPr>
            </a:br>
            <a:endParaRPr lang="en-GB" sz="2400" dirty="0">
              <a:latin typeface="Calibri" pitchFamily="34" charset="0"/>
            </a:endParaRPr>
          </a:p>
        </p:txBody>
      </p:sp>
      <p:sp>
        <p:nvSpPr>
          <p:cNvPr id="3" name="Content Placeholder 2"/>
          <p:cNvSpPr>
            <a:spLocks noGrp="1"/>
          </p:cNvSpPr>
          <p:nvPr>
            <p:ph idx="1"/>
          </p:nvPr>
        </p:nvSpPr>
        <p:spPr>
          <a:xfrm>
            <a:off x="1775520" y="3302679"/>
            <a:ext cx="8064896" cy="4800600"/>
          </a:xfrm>
        </p:spPr>
        <p:txBody>
          <a:bodyPr>
            <a:normAutofit/>
          </a:bodyPr>
          <a:lstStyle/>
          <a:p>
            <a:pPr>
              <a:buNone/>
            </a:pPr>
            <a:r>
              <a:rPr lang="en-GB" dirty="0">
                <a:latin typeface="Calibri" pitchFamily="34" charset="0"/>
              </a:rPr>
              <a:t>   </a:t>
            </a:r>
            <a:r>
              <a:rPr lang="en-GB" dirty="0" smtClean="0">
                <a:latin typeface="Calibri" pitchFamily="34" charset="0"/>
              </a:rPr>
              <a:t>A </a:t>
            </a:r>
            <a:r>
              <a:rPr lang="en-GB" dirty="0">
                <a:latin typeface="Calibri" pitchFamily="34" charset="0"/>
              </a:rPr>
              <a:t>fearful man, all in coarse grey, with a great iron on his leg.  A man with no hat, and with broken shoes, and with an old rag tied round his head.  A man who had been soaked in water, and smothered in mud, and lamed by stones, and cut by flints, and stung by nettles, and torn by briars; who limped and shivered, and glared and growled; and whose teeth chattered in his head as he seized me by the chin.</a:t>
            </a:r>
          </a:p>
          <a:p>
            <a:endParaRPr lang="en-GB" dirty="0"/>
          </a:p>
        </p:txBody>
      </p:sp>
      <p:pic>
        <p:nvPicPr>
          <p:cNvPr id="5" name="Picture 4" descr="images.jpg"/>
          <p:cNvPicPr>
            <a:picLocks noChangeAspect="1"/>
          </p:cNvPicPr>
          <p:nvPr/>
        </p:nvPicPr>
        <p:blipFill>
          <a:blip r:embed="rId3" cstate="print"/>
          <a:stretch>
            <a:fillRect/>
          </a:stretch>
        </p:blipFill>
        <p:spPr>
          <a:xfrm>
            <a:off x="1253005" y="844124"/>
            <a:ext cx="2952328" cy="1891283"/>
          </a:xfrm>
          <a:prstGeom prst="rect">
            <a:avLst/>
          </a:prstGeom>
        </p:spPr>
      </p:pic>
      <p:sp>
        <p:nvSpPr>
          <p:cNvPr id="7" name="Slide Number Placeholder 6"/>
          <p:cNvSpPr>
            <a:spLocks noGrp="1"/>
          </p:cNvSpPr>
          <p:nvPr>
            <p:ph type="sldNum" sz="quarter" idx="12"/>
          </p:nvPr>
        </p:nvSpPr>
        <p:spPr/>
        <p:txBody>
          <a:bodyPr/>
          <a:lstStyle/>
          <a:p>
            <a:fld id="{07DC3AF2-08D7-423C-B544-AD0ABE689413}" type="slidenum">
              <a:rPr lang="en-GB" smtClean="0"/>
              <a:t>31</a:t>
            </a:fld>
            <a:endParaRPr lang="en-GB"/>
          </a:p>
        </p:txBody>
      </p:sp>
    </p:spTree>
    <p:extLst>
      <p:ext uri="{BB962C8B-B14F-4D97-AF65-F5344CB8AC3E}">
        <p14:creationId xmlns:p14="http://schemas.microsoft.com/office/powerpoint/2010/main" val="32710967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2419" y="1099778"/>
            <a:ext cx="5657832" cy="1642194"/>
          </a:xfrm>
        </p:spPr>
        <p:txBody>
          <a:bodyPr>
            <a:normAutofit fontScale="90000"/>
          </a:bodyPr>
          <a:lstStyle/>
          <a:p>
            <a:r>
              <a:rPr lang="en-GB" sz="2700" dirty="0">
                <a:latin typeface="Calibri" pitchFamily="34" charset="0"/>
              </a:rPr>
              <a:t>Look at the noun phrases used to describe Magwitch: </a:t>
            </a:r>
            <a:r>
              <a:rPr lang="en-GB" sz="2700" b="1" dirty="0">
                <a:solidFill>
                  <a:srgbClr val="FF0000"/>
                </a:solidFill>
                <a:latin typeface="Calibri" pitchFamily="34" charset="0"/>
              </a:rPr>
              <a:t>those that make him sound frightening</a:t>
            </a:r>
            <a:r>
              <a:rPr lang="en-GB" sz="2700" dirty="0">
                <a:latin typeface="Calibri" pitchFamily="34" charset="0"/>
              </a:rPr>
              <a:t> and </a:t>
            </a:r>
            <a:r>
              <a:rPr lang="en-GB" sz="2700" b="1" dirty="0">
                <a:solidFill>
                  <a:srgbClr val="7030A0"/>
                </a:solidFill>
                <a:latin typeface="Calibri" pitchFamily="34" charset="0"/>
              </a:rPr>
              <a:t>those that make him sound pitiful, a victim. </a:t>
            </a:r>
            <a:r>
              <a:rPr lang="en-GB" sz="2700" b="1" dirty="0" smtClean="0">
                <a:solidFill>
                  <a:srgbClr val="7030A0"/>
                </a:solidFill>
                <a:latin typeface="Calibri" pitchFamily="34" charset="0"/>
              </a:rPr>
              <a:t/>
            </a:r>
            <a:br>
              <a:rPr lang="en-GB" sz="2700" b="1" dirty="0" smtClean="0">
                <a:solidFill>
                  <a:srgbClr val="7030A0"/>
                </a:solidFill>
                <a:latin typeface="Calibri" pitchFamily="34" charset="0"/>
              </a:rPr>
            </a:br>
            <a:r>
              <a:rPr lang="en-GB" sz="2700" b="1" dirty="0">
                <a:solidFill>
                  <a:srgbClr val="7030A0"/>
                </a:solidFill>
                <a:latin typeface="Calibri" pitchFamily="34" charset="0"/>
              </a:rPr>
              <a:t/>
            </a:r>
            <a:br>
              <a:rPr lang="en-GB" sz="2700" b="1" dirty="0">
                <a:solidFill>
                  <a:srgbClr val="7030A0"/>
                </a:solidFill>
                <a:latin typeface="Calibri" pitchFamily="34" charset="0"/>
              </a:rPr>
            </a:br>
            <a:r>
              <a:rPr lang="en-GB" sz="2700" b="1" dirty="0" smtClean="0">
                <a:latin typeface="Calibri" pitchFamily="34" charset="0"/>
              </a:rPr>
              <a:t>Why </a:t>
            </a:r>
            <a:r>
              <a:rPr lang="en-GB" sz="2700" b="1" dirty="0">
                <a:latin typeface="Calibri" pitchFamily="34" charset="0"/>
              </a:rPr>
              <a:t>do you think Dickens creates this mixed picture of him?</a:t>
            </a:r>
            <a:r>
              <a:rPr lang="en-GB" sz="2400" b="1" dirty="0">
                <a:latin typeface="Calibri" pitchFamily="34" charset="0"/>
              </a:rPr>
              <a:t/>
            </a:r>
            <a:br>
              <a:rPr lang="en-GB" sz="2400" b="1" dirty="0">
                <a:latin typeface="Calibri" pitchFamily="34" charset="0"/>
              </a:rPr>
            </a:br>
            <a:r>
              <a:rPr lang="en-GB" sz="2400" dirty="0">
                <a:latin typeface="Calibri" pitchFamily="34" charset="0"/>
              </a:rPr>
              <a:t/>
            </a:r>
            <a:br>
              <a:rPr lang="en-GB" sz="2400" dirty="0">
                <a:latin typeface="Calibri" pitchFamily="34" charset="0"/>
              </a:rPr>
            </a:br>
            <a:endParaRPr lang="en-GB" sz="2400" dirty="0">
              <a:latin typeface="Calibri" pitchFamily="34" charset="0"/>
            </a:endParaRPr>
          </a:p>
        </p:txBody>
      </p:sp>
      <p:sp>
        <p:nvSpPr>
          <p:cNvPr id="3" name="Content Placeholder 2"/>
          <p:cNvSpPr>
            <a:spLocks noGrp="1"/>
          </p:cNvSpPr>
          <p:nvPr>
            <p:ph idx="1"/>
          </p:nvPr>
        </p:nvSpPr>
        <p:spPr>
          <a:xfrm>
            <a:off x="1917304" y="3137401"/>
            <a:ext cx="8064896" cy="4800600"/>
          </a:xfrm>
        </p:spPr>
        <p:txBody>
          <a:bodyPr>
            <a:normAutofit/>
          </a:bodyPr>
          <a:lstStyle/>
          <a:p>
            <a:pPr>
              <a:buNone/>
            </a:pPr>
            <a:r>
              <a:rPr lang="en-GB" i="1" dirty="0">
                <a:latin typeface="Calibri" pitchFamily="34" charset="0"/>
              </a:rPr>
              <a:t>    </a:t>
            </a:r>
            <a:r>
              <a:rPr lang="en-GB" b="1" dirty="0">
                <a:latin typeface="Calibri" pitchFamily="34" charset="0"/>
              </a:rPr>
              <a:t>A</a:t>
            </a:r>
            <a:r>
              <a:rPr lang="en-GB" b="1" dirty="0">
                <a:solidFill>
                  <a:srgbClr val="FF0000"/>
                </a:solidFill>
                <a:latin typeface="Calibri" pitchFamily="34" charset="0"/>
              </a:rPr>
              <a:t> fearful </a:t>
            </a:r>
            <a:r>
              <a:rPr lang="en-GB" b="1" dirty="0">
                <a:latin typeface="Calibri" pitchFamily="34" charset="0"/>
              </a:rPr>
              <a:t>man</a:t>
            </a:r>
            <a:r>
              <a:rPr lang="en-GB" dirty="0">
                <a:latin typeface="Calibri" pitchFamily="34" charset="0"/>
              </a:rPr>
              <a:t>, </a:t>
            </a:r>
            <a:r>
              <a:rPr lang="en-GB" b="1" dirty="0">
                <a:solidFill>
                  <a:srgbClr val="FF0000"/>
                </a:solidFill>
                <a:latin typeface="Calibri" pitchFamily="34" charset="0"/>
              </a:rPr>
              <a:t>all in coarse grey, with a great iron on his leg</a:t>
            </a:r>
            <a:r>
              <a:rPr lang="en-GB" dirty="0">
                <a:latin typeface="Calibri" pitchFamily="34" charset="0"/>
              </a:rPr>
              <a:t>.  </a:t>
            </a:r>
            <a:r>
              <a:rPr lang="en-GB" b="1" dirty="0">
                <a:latin typeface="Calibri" pitchFamily="34" charset="0"/>
              </a:rPr>
              <a:t>A</a:t>
            </a:r>
            <a:r>
              <a:rPr lang="en-GB" dirty="0">
                <a:latin typeface="Calibri" pitchFamily="34" charset="0"/>
              </a:rPr>
              <a:t> </a:t>
            </a:r>
            <a:r>
              <a:rPr lang="en-GB" b="1" dirty="0">
                <a:latin typeface="Calibri" pitchFamily="34" charset="0"/>
              </a:rPr>
              <a:t>man</a:t>
            </a:r>
            <a:r>
              <a:rPr lang="en-GB" dirty="0">
                <a:latin typeface="Calibri" pitchFamily="34" charset="0"/>
              </a:rPr>
              <a:t> </a:t>
            </a:r>
            <a:r>
              <a:rPr lang="en-GB" b="1" dirty="0">
                <a:solidFill>
                  <a:srgbClr val="7030A0"/>
                </a:solidFill>
                <a:latin typeface="Calibri" pitchFamily="34" charset="0"/>
              </a:rPr>
              <a:t>with no hat, and with broken shoes, and with an old rag tied round his head</a:t>
            </a:r>
            <a:r>
              <a:rPr lang="en-GB" dirty="0">
                <a:latin typeface="Calibri" pitchFamily="34" charset="0"/>
              </a:rPr>
              <a:t>.  </a:t>
            </a:r>
            <a:r>
              <a:rPr lang="en-GB" b="1" dirty="0">
                <a:latin typeface="Calibri" pitchFamily="34" charset="0"/>
              </a:rPr>
              <a:t>A man </a:t>
            </a:r>
            <a:r>
              <a:rPr lang="en-GB" b="1" dirty="0">
                <a:solidFill>
                  <a:srgbClr val="7030A0"/>
                </a:solidFill>
                <a:latin typeface="Calibri" pitchFamily="34" charset="0"/>
              </a:rPr>
              <a:t>who had been soaked in water, and smothered in mud, and lamed by stones, and cut by flints, and stung by nettles, and torn by briars; who limped and shivered</a:t>
            </a:r>
            <a:r>
              <a:rPr lang="en-GB" dirty="0">
                <a:latin typeface="Calibri" pitchFamily="34" charset="0"/>
              </a:rPr>
              <a:t>, and </a:t>
            </a:r>
            <a:r>
              <a:rPr lang="en-GB" b="1" dirty="0">
                <a:solidFill>
                  <a:srgbClr val="FF0000"/>
                </a:solidFill>
                <a:latin typeface="Calibri" pitchFamily="34" charset="0"/>
              </a:rPr>
              <a:t>glared and growled</a:t>
            </a:r>
            <a:r>
              <a:rPr lang="en-GB" dirty="0">
                <a:latin typeface="Calibri" pitchFamily="34" charset="0"/>
              </a:rPr>
              <a:t>; and </a:t>
            </a:r>
            <a:r>
              <a:rPr lang="en-GB" b="1" dirty="0">
                <a:solidFill>
                  <a:srgbClr val="7030A0"/>
                </a:solidFill>
                <a:latin typeface="Calibri" pitchFamily="34" charset="0"/>
              </a:rPr>
              <a:t>whose teeth chattered in his head </a:t>
            </a:r>
            <a:r>
              <a:rPr lang="en-GB" b="1" dirty="0">
                <a:solidFill>
                  <a:srgbClr val="FF0000"/>
                </a:solidFill>
                <a:latin typeface="Calibri" pitchFamily="34" charset="0"/>
              </a:rPr>
              <a:t>as he seized me by the chin.</a:t>
            </a:r>
          </a:p>
          <a:p>
            <a:endParaRPr lang="en-GB" dirty="0"/>
          </a:p>
        </p:txBody>
      </p:sp>
      <p:pic>
        <p:nvPicPr>
          <p:cNvPr id="5" name="Picture 4" descr="images.jpg"/>
          <p:cNvPicPr>
            <a:picLocks noChangeAspect="1"/>
          </p:cNvPicPr>
          <p:nvPr/>
        </p:nvPicPr>
        <p:blipFill>
          <a:blip r:embed="rId3" cstate="print"/>
          <a:stretch>
            <a:fillRect/>
          </a:stretch>
        </p:blipFill>
        <p:spPr>
          <a:xfrm>
            <a:off x="1253006" y="692696"/>
            <a:ext cx="2952328" cy="1891283"/>
          </a:xfrm>
          <a:prstGeom prst="rect">
            <a:avLst/>
          </a:prstGeom>
        </p:spPr>
      </p:pic>
      <p:sp>
        <p:nvSpPr>
          <p:cNvPr id="6" name="Slide Number Placeholder 5"/>
          <p:cNvSpPr>
            <a:spLocks noGrp="1"/>
          </p:cNvSpPr>
          <p:nvPr>
            <p:ph type="sldNum" sz="quarter" idx="12"/>
          </p:nvPr>
        </p:nvSpPr>
        <p:spPr/>
        <p:txBody>
          <a:bodyPr/>
          <a:lstStyle/>
          <a:p>
            <a:fld id="{07DC3AF2-08D7-423C-B544-AD0ABE689413}" type="slidenum">
              <a:rPr lang="en-GB" smtClean="0"/>
              <a:t>32</a:t>
            </a:fld>
            <a:endParaRPr lang="en-GB"/>
          </a:p>
        </p:txBody>
      </p:sp>
    </p:spTree>
    <p:extLst>
      <p:ext uri="{BB962C8B-B14F-4D97-AF65-F5344CB8AC3E}">
        <p14:creationId xmlns:p14="http://schemas.microsoft.com/office/powerpoint/2010/main" val="28935807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62709" y="410368"/>
            <a:ext cx="10515600" cy="1325563"/>
          </a:xfrm>
        </p:spPr>
        <p:txBody>
          <a:bodyPr/>
          <a:lstStyle/>
          <a:p>
            <a:pPr algn="ctr"/>
            <a:r>
              <a:rPr lang="en-GB" dirty="0" smtClean="0"/>
              <a:t>Developing</a:t>
            </a:r>
            <a:r>
              <a:rPr lang="en-GB" dirty="0" smtClean="0"/>
              <a:t> </a:t>
            </a:r>
            <a:r>
              <a:rPr lang="en-GB" dirty="0" smtClean="0"/>
              <a:t>Metatalk</a:t>
            </a:r>
            <a:endParaRPr lang="en-GB" dirty="0"/>
          </a:p>
        </p:txBody>
      </p:sp>
      <p:sp>
        <p:nvSpPr>
          <p:cNvPr id="3" name="Content Placeholder 2"/>
          <p:cNvSpPr>
            <a:spLocks noGrp="1"/>
          </p:cNvSpPr>
          <p:nvPr>
            <p:ph idx="1"/>
          </p:nvPr>
        </p:nvSpPr>
        <p:spPr/>
        <p:txBody>
          <a:bodyPr/>
          <a:lstStyle/>
          <a:p>
            <a:pPr marL="0" indent="0">
              <a:buNone/>
            </a:pPr>
            <a:r>
              <a:rPr lang="en-GB" dirty="0" smtClean="0"/>
              <a:t>A repertoire</a:t>
            </a:r>
            <a:r>
              <a:rPr lang="en-GB" dirty="0"/>
              <a:t> </a:t>
            </a:r>
            <a:r>
              <a:rPr lang="en-GB" dirty="0" smtClean="0"/>
              <a:t>of talk moves: </a:t>
            </a:r>
          </a:p>
          <a:p>
            <a:pPr marL="0" indent="0">
              <a:buNone/>
            </a:pPr>
            <a:endParaRPr lang="en-GB" dirty="0"/>
          </a:p>
          <a:p>
            <a:pPr>
              <a:buFont typeface="Wingdings" panose="05000000000000000000" pitchFamily="2" charset="2"/>
              <a:buChar char="v"/>
            </a:pPr>
            <a:r>
              <a:rPr lang="en-GB" dirty="0" smtClean="0"/>
              <a:t>Initiating questions </a:t>
            </a:r>
          </a:p>
          <a:p>
            <a:pPr>
              <a:buFont typeface="Wingdings" panose="05000000000000000000" pitchFamily="2" charset="2"/>
              <a:buChar char="v"/>
            </a:pPr>
            <a:r>
              <a:rPr lang="en-GB" dirty="0" smtClean="0"/>
              <a:t>Elaborate questions</a:t>
            </a:r>
          </a:p>
          <a:p>
            <a:pPr>
              <a:buFont typeface="Wingdings" panose="05000000000000000000" pitchFamily="2" charset="2"/>
              <a:buChar char="v"/>
            </a:pPr>
            <a:r>
              <a:rPr lang="en-GB" dirty="0" smtClean="0"/>
              <a:t>Verbalisation</a:t>
            </a:r>
            <a:endParaRPr lang="en-GB" dirty="0"/>
          </a:p>
        </p:txBody>
      </p:sp>
      <p:sp>
        <p:nvSpPr>
          <p:cNvPr id="4" name="Slide Number Placeholder 3"/>
          <p:cNvSpPr>
            <a:spLocks noGrp="1"/>
          </p:cNvSpPr>
          <p:nvPr>
            <p:ph type="sldNum" sz="quarter" idx="12"/>
          </p:nvPr>
        </p:nvSpPr>
        <p:spPr/>
        <p:txBody>
          <a:bodyPr/>
          <a:lstStyle/>
          <a:p>
            <a:fld id="{07DC3AF2-08D7-423C-B544-AD0ABE689413}" type="slidenum">
              <a:rPr lang="en-GB" smtClean="0"/>
              <a:t>33</a:t>
            </a:fld>
            <a:endParaRPr lang="en-GB"/>
          </a:p>
        </p:txBody>
      </p:sp>
    </p:spTree>
    <p:extLst>
      <p:ext uri="{BB962C8B-B14F-4D97-AF65-F5344CB8AC3E}">
        <p14:creationId xmlns:p14="http://schemas.microsoft.com/office/powerpoint/2010/main" val="10380224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773546" y="822036"/>
            <a:ext cx="10515600" cy="5816745"/>
          </a:xfrm>
        </p:spPr>
        <p:txBody>
          <a:bodyPr>
            <a:noAutofit/>
          </a:bodyPr>
          <a:lstStyle/>
          <a:p>
            <a:pPr marL="0" indent="0">
              <a:buNone/>
            </a:pPr>
            <a:r>
              <a:rPr lang="en-GB" sz="2000" b="1" i="1" dirty="0"/>
              <a:t>Teacher</a:t>
            </a:r>
            <a:r>
              <a:rPr lang="en-GB" sz="2000" i="1" dirty="0"/>
              <a:t>: … So, let’s look at this quote now: </a:t>
            </a:r>
            <a:r>
              <a:rPr lang="en-GB" sz="2000" i="1" dirty="0" smtClean="0"/>
              <a:t>‘Mr </a:t>
            </a:r>
            <a:r>
              <a:rPr lang="en-GB" sz="2000" i="1" dirty="0"/>
              <a:t>Wormwood was a small, ratty looking man</a:t>
            </a:r>
            <a:r>
              <a:rPr lang="en-GB" sz="2000" i="1" dirty="0" smtClean="0"/>
              <a:t>…’ </a:t>
            </a:r>
            <a:r>
              <a:rPr lang="en-GB" sz="2000" b="1" i="1" dirty="0" smtClean="0">
                <a:solidFill>
                  <a:srgbClr val="7030A0"/>
                </a:solidFill>
              </a:rPr>
              <a:t>What </a:t>
            </a:r>
            <a:r>
              <a:rPr lang="en-GB" sz="2000" b="1" i="1" dirty="0">
                <a:solidFill>
                  <a:srgbClr val="7030A0"/>
                </a:solidFill>
              </a:rPr>
              <a:t>kind of person do you think Mr Wormwood is? From that description? </a:t>
            </a:r>
            <a:endParaRPr lang="en-GB" sz="2000" b="1" dirty="0">
              <a:solidFill>
                <a:srgbClr val="7030A0"/>
              </a:solidFill>
            </a:endParaRPr>
          </a:p>
          <a:p>
            <a:pPr marL="0" indent="0">
              <a:buNone/>
            </a:pPr>
            <a:r>
              <a:rPr lang="en-GB" sz="2000" b="1" i="1" dirty="0"/>
              <a:t>Sam</a:t>
            </a:r>
            <a:r>
              <a:rPr lang="en-GB" sz="2000" i="1" dirty="0"/>
              <a:t>: He’s quite an untidy person </a:t>
            </a:r>
            <a:endParaRPr lang="en-GB" sz="2000" dirty="0"/>
          </a:p>
          <a:p>
            <a:pPr marL="0" indent="0">
              <a:buNone/>
            </a:pPr>
            <a:r>
              <a:rPr lang="en-GB" sz="2000" b="1" i="1" dirty="0"/>
              <a:t>Teacher</a:t>
            </a:r>
            <a:r>
              <a:rPr lang="en-GB" sz="2000" i="1" dirty="0"/>
              <a:t>: He looks quite untidy. You’ve taken something physical, </a:t>
            </a:r>
            <a:r>
              <a:rPr lang="en-GB" sz="2000" b="1" i="1" dirty="0">
                <a:solidFill>
                  <a:schemeClr val="accent2"/>
                </a:solidFill>
              </a:rPr>
              <a:t>but what kind of person is he? </a:t>
            </a:r>
            <a:endParaRPr lang="en-GB" sz="2000" b="1" dirty="0">
              <a:solidFill>
                <a:schemeClr val="accent2"/>
              </a:solidFill>
            </a:endParaRPr>
          </a:p>
          <a:p>
            <a:pPr marL="0" indent="0">
              <a:buNone/>
            </a:pPr>
            <a:r>
              <a:rPr lang="en-GB" sz="2000" b="1" i="1" dirty="0"/>
              <a:t>Suzie</a:t>
            </a:r>
            <a:r>
              <a:rPr lang="en-GB" sz="2000" i="1" dirty="0"/>
              <a:t>: He’s </a:t>
            </a:r>
            <a:r>
              <a:rPr lang="en-GB" sz="2000" i="1" dirty="0" smtClean="0"/>
              <a:t>small</a:t>
            </a:r>
            <a:endParaRPr lang="en-GB" sz="2000" dirty="0"/>
          </a:p>
          <a:p>
            <a:pPr marL="0" indent="0">
              <a:buNone/>
            </a:pPr>
            <a:r>
              <a:rPr lang="en-GB" sz="2000" b="1" i="1" dirty="0"/>
              <a:t>Teacher</a:t>
            </a:r>
            <a:r>
              <a:rPr lang="en-GB" sz="2000" i="1" dirty="0"/>
              <a:t>: </a:t>
            </a:r>
            <a:r>
              <a:rPr lang="en-GB" sz="2000" b="1" i="1" dirty="0">
                <a:solidFill>
                  <a:schemeClr val="accent2"/>
                </a:solidFill>
              </a:rPr>
              <a:t>He’s small, again, you’ve taken from the description. Read between the lines. </a:t>
            </a:r>
            <a:endParaRPr lang="en-GB" sz="2000" b="1" dirty="0">
              <a:solidFill>
                <a:schemeClr val="accent2"/>
              </a:solidFill>
            </a:endParaRPr>
          </a:p>
          <a:p>
            <a:pPr marL="0" indent="0">
              <a:buNone/>
            </a:pPr>
            <a:r>
              <a:rPr lang="en-GB" sz="2000" b="1" i="1" dirty="0"/>
              <a:t>Brooke</a:t>
            </a:r>
            <a:r>
              <a:rPr lang="en-GB" sz="2000" i="1" dirty="0"/>
              <a:t>: I think Mr Wormwood is a bit of a dirty man. </a:t>
            </a:r>
            <a:endParaRPr lang="en-GB" sz="2000" dirty="0"/>
          </a:p>
          <a:p>
            <a:pPr marL="0" indent="0">
              <a:buNone/>
            </a:pPr>
            <a:r>
              <a:rPr lang="en-GB" sz="2000" b="1" i="1" dirty="0"/>
              <a:t>Teacher</a:t>
            </a:r>
            <a:r>
              <a:rPr lang="en-GB" sz="2000" i="1" dirty="0"/>
              <a:t>: Ok, </a:t>
            </a:r>
            <a:r>
              <a:rPr lang="en-GB" sz="2000" b="1" i="1" dirty="0">
                <a:solidFill>
                  <a:schemeClr val="accent2"/>
                </a:solidFill>
              </a:rPr>
              <a:t>why do you think that</a:t>
            </a:r>
            <a:r>
              <a:rPr lang="en-GB" sz="2000" b="1" i="1" dirty="0" smtClean="0">
                <a:solidFill>
                  <a:schemeClr val="accent2"/>
                </a:solidFill>
              </a:rPr>
              <a:t>?</a:t>
            </a:r>
            <a:endParaRPr lang="en-GB" sz="2000" b="1" dirty="0">
              <a:solidFill>
                <a:schemeClr val="accent2"/>
              </a:solidFill>
            </a:endParaRPr>
          </a:p>
          <a:p>
            <a:pPr marL="0" indent="0">
              <a:buNone/>
            </a:pPr>
            <a:r>
              <a:rPr lang="en-GB" sz="2000" b="1" i="1" dirty="0"/>
              <a:t>Brooke</a:t>
            </a:r>
            <a:r>
              <a:rPr lang="en-GB" sz="2000" i="1" dirty="0"/>
              <a:t>: In the text it says that he has a ratty </a:t>
            </a:r>
            <a:r>
              <a:rPr lang="en-GB" sz="2000" i="1" dirty="0" smtClean="0"/>
              <a:t>moustache</a:t>
            </a:r>
            <a:endParaRPr lang="en-GB" sz="2000" dirty="0"/>
          </a:p>
          <a:p>
            <a:pPr marL="0" indent="0">
              <a:buNone/>
            </a:pPr>
            <a:r>
              <a:rPr lang="en-GB" sz="2000" b="1" i="1" dirty="0"/>
              <a:t>Teacher</a:t>
            </a:r>
            <a:r>
              <a:rPr lang="en-GB" sz="2000" i="1" dirty="0"/>
              <a:t>: </a:t>
            </a:r>
            <a:r>
              <a:rPr lang="en-GB" sz="2000" b="1" i="1" dirty="0">
                <a:solidFill>
                  <a:schemeClr val="accent2"/>
                </a:solidFill>
              </a:rPr>
              <a:t>And what do you think of when you think of ‘ratty’? </a:t>
            </a:r>
            <a:endParaRPr lang="en-GB" sz="2000" b="1" dirty="0">
              <a:solidFill>
                <a:schemeClr val="accent2"/>
              </a:solidFill>
            </a:endParaRPr>
          </a:p>
          <a:p>
            <a:pPr marL="0" indent="0">
              <a:buNone/>
            </a:pPr>
            <a:r>
              <a:rPr lang="en-GB" sz="2000" b="1" i="1" dirty="0"/>
              <a:t>Brooke</a:t>
            </a:r>
            <a:r>
              <a:rPr lang="en-GB" sz="2000" i="1" dirty="0"/>
              <a:t>: Like he’s really dirty…has a lot of food in it when he’s been </a:t>
            </a:r>
            <a:r>
              <a:rPr lang="en-GB" sz="2000" i="1" dirty="0" smtClean="0"/>
              <a:t>eating</a:t>
            </a:r>
            <a:endParaRPr lang="en-GB" sz="2000" dirty="0"/>
          </a:p>
          <a:p>
            <a:pPr marL="0" indent="0">
              <a:buNone/>
            </a:pPr>
            <a:r>
              <a:rPr lang="en-GB" sz="2000" b="1" i="1" dirty="0"/>
              <a:t>Teacher</a:t>
            </a:r>
            <a:r>
              <a:rPr lang="en-GB" sz="2000" i="1" dirty="0"/>
              <a:t>: </a:t>
            </a:r>
            <a:r>
              <a:rPr lang="en-GB" sz="2000" i="1" dirty="0" smtClean="0"/>
              <a:t>Good - </a:t>
            </a:r>
            <a:r>
              <a:rPr lang="en-GB" sz="2000" b="1" i="1" dirty="0" smtClean="0">
                <a:solidFill>
                  <a:schemeClr val="accent6"/>
                </a:solidFill>
              </a:rPr>
              <a:t>it </a:t>
            </a:r>
            <a:r>
              <a:rPr lang="en-GB" sz="2000" b="1" i="1" dirty="0">
                <a:solidFill>
                  <a:schemeClr val="accent6"/>
                </a:solidFill>
              </a:rPr>
              <a:t>doesn’t say Mr Wormwood is a dirty man, it says that he has a thin, ratty moustache, and that has given the idea that all is not quite as it seems with this man. </a:t>
            </a:r>
            <a:endParaRPr lang="en-GB" sz="2000" b="1" dirty="0">
              <a:solidFill>
                <a:schemeClr val="accent6"/>
              </a:solidFill>
            </a:endParaRPr>
          </a:p>
        </p:txBody>
      </p:sp>
      <p:sp>
        <p:nvSpPr>
          <p:cNvPr id="4" name="TextBox 3"/>
          <p:cNvSpPr txBox="1"/>
          <p:nvPr/>
        </p:nvSpPr>
        <p:spPr>
          <a:xfrm>
            <a:off x="9328728" y="1274741"/>
            <a:ext cx="2261901" cy="369332"/>
          </a:xfrm>
          <a:prstGeom prst="rect">
            <a:avLst/>
          </a:prstGeom>
          <a:solidFill>
            <a:srgbClr val="7030A0"/>
          </a:solidFill>
        </p:spPr>
        <p:txBody>
          <a:bodyPr wrap="none" rtlCol="0">
            <a:spAutoFit/>
          </a:bodyPr>
          <a:lstStyle/>
          <a:p>
            <a:r>
              <a:rPr lang="en-GB" dirty="0" smtClean="0">
                <a:solidFill>
                  <a:schemeClr val="bg1"/>
                </a:solidFill>
              </a:rPr>
              <a:t>‘Opening up’ question</a:t>
            </a:r>
            <a:endParaRPr lang="en-GB" dirty="0">
              <a:solidFill>
                <a:schemeClr val="bg1"/>
              </a:solidFill>
            </a:endParaRPr>
          </a:p>
        </p:txBody>
      </p:sp>
      <p:sp>
        <p:nvSpPr>
          <p:cNvPr id="5" name="TextBox 4"/>
          <p:cNvSpPr txBox="1"/>
          <p:nvPr/>
        </p:nvSpPr>
        <p:spPr>
          <a:xfrm>
            <a:off x="9587345" y="3001818"/>
            <a:ext cx="1156855" cy="646331"/>
          </a:xfrm>
          <a:prstGeom prst="rect">
            <a:avLst/>
          </a:prstGeom>
          <a:solidFill>
            <a:schemeClr val="accent2"/>
          </a:solidFill>
        </p:spPr>
        <p:txBody>
          <a:bodyPr wrap="square" rtlCol="0">
            <a:spAutoFit/>
          </a:bodyPr>
          <a:lstStyle/>
          <a:p>
            <a:r>
              <a:rPr lang="en-GB" dirty="0" smtClean="0">
                <a:solidFill>
                  <a:schemeClr val="bg1"/>
                </a:solidFill>
              </a:rPr>
              <a:t>Elaborate questions</a:t>
            </a:r>
            <a:endParaRPr lang="en-GB" dirty="0">
              <a:solidFill>
                <a:schemeClr val="bg1"/>
              </a:solidFill>
            </a:endParaRPr>
          </a:p>
        </p:txBody>
      </p:sp>
      <p:sp>
        <p:nvSpPr>
          <p:cNvPr id="6" name="TextBox 5"/>
          <p:cNvSpPr txBox="1"/>
          <p:nvPr/>
        </p:nvSpPr>
        <p:spPr>
          <a:xfrm>
            <a:off x="10547928" y="4922982"/>
            <a:ext cx="1431636" cy="369332"/>
          </a:xfrm>
          <a:prstGeom prst="rect">
            <a:avLst/>
          </a:prstGeom>
          <a:solidFill>
            <a:schemeClr val="accent6"/>
          </a:solidFill>
        </p:spPr>
        <p:txBody>
          <a:bodyPr wrap="square" rtlCol="0">
            <a:spAutoFit/>
          </a:bodyPr>
          <a:lstStyle/>
          <a:p>
            <a:r>
              <a:rPr lang="en-GB" dirty="0" smtClean="0">
                <a:solidFill>
                  <a:schemeClr val="bg1"/>
                </a:solidFill>
              </a:rPr>
              <a:t>Verbalisation</a:t>
            </a:r>
            <a:endParaRPr lang="en-GB" dirty="0">
              <a:solidFill>
                <a:schemeClr val="bg1"/>
              </a:solidFill>
            </a:endParaRPr>
          </a:p>
        </p:txBody>
      </p:sp>
      <p:sp>
        <p:nvSpPr>
          <p:cNvPr id="2" name="Slide Number Placeholder 1"/>
          <p:cNvSpPr>
            <a:spLocks noGrp="1"/>
          </p:cNvSpPr>
          <p:nvPr>
            <p:ph type="sldNum" sz="quarter" idx="12"/>
          </p:nvPr>
        </p:nvSpPr>
        <p:spPr/>
        <p:txBody>
          <a:bodyPr/>
          <a:lstStyle/>
          <a:p>
            <a:fld id="{07DC3AF2-08D7-423C-B544-AD0ABE689413}" type="slidenum">
              <a:rPr lang="en-GB" smtClean="0"/>
              <a:t>34</a:t>
            </a:fld>
            <a:endParaRPr lang="en-GB"/>
          </a:p>
        </p:txBody>
      </p:sp>
      <p:sp>
        <p:nvSpPr>
          <p:cNvPr id="7" name="TextBox 6"/>
          <p:cNvSpPr txBox="1"/>
          <p:nvPr/>
        </p:nvSpPr>
        <p:spPr>
          <a:xfrm>
            <a:off x="3583709" y="138545"/>
            <a:ext cx="4867564" cy="369332"/>
          </a:xfrm>
          <a:prstGeom prst="rect">
            <a:avLst/>
          </a:prstGeom>
          <a:noFill/>
        </p:spPr>
        <p:txBody>
          <a:bodyPr wrap="square" rtlCol="0">
            <a:spAutoFit/>
          </a:bodyPr>
          <a:lstStyle/>
          <a:p>
            <a:pPr algn="ctr"/>
            <a:r>
              <a:rPr lang="en-GB" dirty="0" smtClean="0"/>
              <a:t>Metatalk Sequence</a:t>
            </a:r>
            <a:endParaRPr lang="en-GB" dirty="0"/>
          </a:p>
        </p:txBody>
      </p:sp>
    </p:spTree>
    <p:extLst>
      <p:ext uri="{BB962C8B-B14F-4D97-AF65-F5344CB8AC3E}">
        <p14:creationId xmlns:p14="http://schemas.microsoft.com/office/powerpoint/2010/main" val="17275319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129"/>
            <a:ext cx="10515600" cy="1325563"/>
          </a:xfrm>
        </p:spPr>
        <p:txBody>
          <a:bodyPr/>
          <a:lstStyle/>
          <a:p>
            <a:r>
              <a:rPr lang="en-GB" dirty="0" smtClean="0">
                <a:latin typeface="+mn-lt"/>
              </a:rPr>
              <a:t>Metatalk: Developing Peer-to-Peer Metatalk </a:t>
            </a:r>
            <a:endParaRPr lang="en-GB" dirty="0">
              <a:latin typeface="+mn-lt"/>
            </a:endParaRPr>
          </a:p>
        </p:txBody>
      </p:sp>
      <p:sp>
        <p:nvSpPr>
          <p:cNvPr id="4" name="Slide Number Placeholder 3"/>
          <p:cNvSpPr>
            <a:spLocks noGrp="1"/>
          </p:cNvSpPr>
          <p:nvPr>
            <p:ph type="sldNum" sz="quarter" idx="12"/>
          </p:nvPr>
        </p:nvSpPr>
        <p:spPr/>
        <p:txBody>
          <a:bodyPr/>
          <a:lstStyle/>
          <a:p>
            <a:fld id="{07DC3AF2-08D7-423C-B544-AD0ABE689413}" type="slidenum">
              <a:rPr lang="en-GB" smtClean="0"/>
              <a:t>35</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286200235"/>
              </p:ext>
            </p:extLst>
          </p:nvPr>
        </p:nvGraphicFramePr>
        <p:xfrm>
          <a:off x="113212" y="1189786"/>
          <a:ext cx="11965576" cy="5209806"/>
        </p:xfrm>
        <a:graphic>
          <a:graphicData uri="http://schemas.openxmlformats.org/drawingml/2006/table">
            <a:tbl>
              <a:tblPr firstRow="1" firstCol="1" bandRow="1">
                <a:tableStyleId>{5C22544A-7EE6-4342-B048-85BDC9FD1C3A}</a:tableStyleId>
              </a:tblPr>
              <a:tblGrid>
                <a:gridCol w="1572517">
                  <a:extLst>
                    <a:ext uri="{9D8B030D-6E8A-4147-A177-3AD203B41FA5}">
                      <a16:colId xmlns:a16="http://schemas.microsoft.com/office/drawing/2014/main" val="4101385977"/>
                    </a:ext>
                  </a:extLst>
                </a:gridCol>
                <a:gridCol w="4473535">
                  <a:extLst>
                    <a:ext uri="{9D8B030D-6E8A-4147-A177-3AD203B41FA5}">
                      <a16:colId xmlns:a16="http://schemas.microsoft.com/office/drawing/2014/main" val="1441666275"/>
                    </a:ext>
                  </a:extLst>
                </a:gridCol>
                <a:gridCol w="5919524">
                  <a:extLst>
                    <a:ext uri="{9D8B030D-6E8A-4147-A177-3AD203B41FA5}">
                      <a16:colId xmlns:a16="http://schemas.microsoft.com/office/drawing/2014/main" val="3307072866"/>
                    </a:ext>
                  </a:extLst>
                </a:gridCol>
              </a:tblGrid>
              <a:tr h="596218">
                <a:tc rowSpan="2">
                  <a:txBody>
                    <a:bodyPr/>
                    <a:lstStyle/>
                    <a:p>
                      <a:pPr algn="l">
                        <a:lnSpc>
                          <a:spcPct val="115000"/>
                        </a:lnSpc>
                        <a:spcAft>
                          <a:spcPts val="0"/>
                        </a:spcAft>
                      </a:pPr>
                      <a:r>
                        <a:rPr lang="en-GB" sz="1400" kern="1200" dirty="0">
                          <a:solidFill>
                            <a:schemeClr val="tx1"/>
                          </a:solidFill>
                          <a:effectLst/>
                        </a:rPr>
                        <a:t> </a:t>
                      </a:r>
                      <a:endParaRPr lang="en-GB" sz="1400" dirty="0">
                        <a:solidFill>
                          <a:schemeClr val="tx1"/>
                        </a:solidFill>
                        <a:effectLst/>
                      </a:endParaRPr>
                    </a:p>
                    <a:p>
                      <a:pPr algn="ctr">
                        <a:lnSpc>
                          <a:spcPct val="115000"/>
                        </a:lnSpc>
                        <a:spcAft>
                          <a:spcPts val="0"/>
                        </a:spcAft>
                      </a:pPr>
                      <a:endParaRPr lang="en-GB" sz="1400" kern="1200" dirty="0" smtClean="0">
                        <a:solidFill>
                          <a:schemeClr val="tx1"/>
                        </a:solidFill>
                        <a:effectLst/>
                      </a:endParaRPr>
                    </a:p>
                    <a:p>
                      <a:pPr algn="ctr">
                        <a:lnSpc>
                          <a:spcPct val="115000"/>
                        </a:lnSpc>
                        <a:spcAft>
                          <a:spcPts val="0"/>
                        </a:spcAft>
                      </a:pPr>
                      <a:endParaRPr lang="en-GB" sz="1400" kern="1200" dirty="0" smtClean="0">
                        <a:solidFill>
                          <a:schemeClr val="tx1"/>
                        </a:solidFill>
                        <a:effectLst/>
                      </a:endParaRPr>
                    </a:p>
                    <a:p>
                      <a:pPr algn="ctr">
                        <a:lnSpc>
                          <a:spcPct val="115000"/>
                        </a:lnSpc>
                        <a:spcAft>
                          <a:spcPts val="0"/>
                        </a:spcAft>
                      </a:pPr>
                      <a:endParaRPr lang="en-GB" sz="1400" kern="1200" dirty="0" smtClean="0">
                        <a:solidFill>
                          <a:schemeClr val="tx1"/>
                        </a:solidFill>
                        <a:effectLst/>
                      </a:endParaRPr>
                    </a:p>
                    <a:p>
                      <a:pPr algn="ctr">
                        <a:lnSpc>
                          <a:spcPct val="115000"/>
                        </a:lnSpc>
                        <a:spcAft>
                          <a:spcPts val="0"/>
                        </a:spcAft>
                      </a:pPr>
                      <a:endParaRPr lang="en-GB" sz="1400" kern="1200" dirty="0" smtClean="0">
                        <a:solidFill>
                          <a:schemeClr val="tx1"/>
                        </a:solidFill>
                        <a:effectLst/>
                      </a:endParaRPr>
                    </a:p>
                    <a:p>
                      <a:pPr algn="ctr">
                        <a:lnSpc>
                          <a:spcPct val="115000"/>
                        </a:lnSpc>
                        <a:spcAft>
                          <a:spcPts val="0"/>
                        </a:spcAft>
                      </a:pPr>
                      <a:r>
                        <a:rPr lang="en-GB" sz="1400" kern="1200" dirty="0" smtClean="0">
                          <a:solidFill>
                            <a:schemeClr val="tx1"/>
                          </a:solidFill>
                          <a:effectLst/>
                        </a:rPr>
                        <a:t>INITIATING </a:t>
                      </a:r>
                      <a:r>
                        <a:rPr lang="en-GB" sz="1400" kern="1200" dirty="0">
                          <a:solidFill>
                            <a:schemeClr val="tx1"/>
                          </a:solidFill>
                          <a:effectLst/>
                        </a:rPr>
                        <a:t>QUESTIONS</a:t>
                      </a:r>
                      <a:endParaRPr lang="en-GB" sz="1400" dirty="0">
                        <a:solidFill>
                          <a:schemeClr val="tx1"/>
                        </a:solidFill>
                        <a:effectLst/>
                      </a:endParaRPr>
                    </a:p>
                    <a:p>
                      <a:pPr algn="ctr">
                        <a:lnSpc>
                          <a:spcPct val="115000"/>
                        </a:lnSpc>
                        <a:spcAft>
                          <a:spcPts val="0"/>
                        </a:spcAft>
                      </a:pPr>
                      <a:r>
                        <a:rPr lang="en-GB" sz="1400" kern="1200" dirty="0">
                          <a:solidFill>
                            <a:schemeClr val="tx1"/>
                          </a:solidFill>
                          <a:effectLst/>
                        </a:rPr>
                        <a:t> </a:t>
                      </a:r>
                      <a:endParaRPr lang="en-GB"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066" marR="54066" marT="0" marB="0">
                    <a:solidFill>
                      <a:schemeClr val="accent1">
                        <a:lumMod val="20000"/>
                        <a:lumOff val="80000"/>
                      </a:schemeClr>
                    </a:solidFill>
                  </a:tcPr>
                </a:tc>
                <a:tc>
                  <a:txBody>
                    <a:bodyPr/>
                    <a:lstStyle/>
                    <a:p>
                      <a:pPr algn="l">
                        <a:lnSpc>
                          <a:spcPct val="115000"/>
                        </a:lnSpc>
                        <a:spcAft>
                          <a:spcPts val="0"/>
                        </a:spcAft>
                      </a:pPr>
                      <a:r>
                        <a:rPr lang="en-GB" sz="1400" kern="1200" dirty="0">
                          <a:solidFill>
                            <a:schemeClr val="tx1"/>
                          </a:solidFill>
                          <a:effectLst/>
                        </a:rPr>
                        <a:t>Questions which ask partners to describe what they’ve written and what features they are pleased with. </a:t>
                      </a:r>
                      <a:endParaRPr lang="en-GB" sz="1400" dirty="0">
                        <a:solidFill>
                          <a:schemeClr val="tx1"/>
                        </a:solidFill>
                        <a:effectLst/>
                      </a:endParaRPr>
                    </a:p>
                  </a:txBody>
                  <a:tcPr marL="54066" marR="54066" marT="0" marB="0">
                    <a:solidFill>
                      <a:schemeClr val="accent1">
                        <a:lumMod val="20000"/>
                        <a:lumOff val="80000"/>
                      </a:schemeClr>
                    </a:solidFill>
                  </a:tcPr>
                </a:tc>
                <a:tc>
                  <a:txBody>
                    <a:bodyPr/>
                    <a:lstStyle/>
                    <a:p>
                      <a:pPr marL="457200" algn="l">
                        <a:lnSpc>
                          <a:spcPct val="115000"/>
                        </a:lnSpc>
                      </a:pPr>
                      <a:r>
                        <a:rPr lang="en-GB" sz="1400" dirty="0">
                          <a:solidFill>
                            <a:schemeClr val="tx1"/>
                          </a:solidFill>
                          <a:effectLst/>
                        </a:rPr>
                        <a:t> </a:t>
                      </a:r>
                    </a:p>
                    <a:p>
                      <a:pPr marL="342900" lvl="0" indent="-342900" algn="l">
                        <a:lnSpc>
                          <a:spcPct val="115000"/>
                        </a:lnSpc>
                        <a:buFont typeface="Symbol" panose="05050102010706020507" pitchFamily="18" charset="2"/>
                        <a:buChar char=""/>
                      </a:pPr>
                      <a:r>
                        <a:rPr lang="en-GB" sz="1400" b="0" i="1" dirty="0">
                          <a:solidFill>
                            <a:schemeClr val="tx1"/>
                          </a:solidFill>
                          <a:effectLst/>
                        </a:rPr>
                        <a:t>What writing choices did you make? </a:t>
                      </a:r>
                    </a:p>
                    <a:p>
                      <a:pPr marL="342900" lvl="0" indent="-342900" algn="l">
                        <a:lnSpc>
                          <a:spcPct val="115000"/>
                        </a:lnSpc>
                        <a:buFont typeface="Symbol" panose="05050102010706020507" pitchFamily="18" charset="2"/>
                        <a:buChar char=""/>
                      </a:pPr>
                      <a:r>
                        <a:rPr lang="en-GB" sz="1400" b="0" i="1" dirty="0">
                          <a:solidFill>
                            <a:schemeClr val="tx1"/>
                          </a:solidFill>
                          <a:effectLst/>
                        </a:rPr>
                        <a:t>What feature are you proud of?  </a:t>
                      </a:r>
                    </a:p>
                  </a:txBody>
                  <a:tcPr marL="54066" marR="54066" marT="0" marB="0">
                    <a:solidFill>
                      <a:schemeClr val="accent1">
                        <a:lumMod val="20000"/>
                        <a:lumOff val="80000"/>
                      </a:schemeClr>
                    </a:solidFill>
                  </a:tcPr>
                </a:tc>
                <a:extLst>
                  <a:ext uri="{0D108BD9-81ED-4DB2-BD59-A6C34878D82A}">
                    <a16:rowId xmlns:a16="http://schemas.microsoft.com/office/drawing/2014/main" val="2090505565"/>
                  </a:ext>
                </a:extLst>
              </a:tr>
              <a:tr h="2265438">
                <a:tc vMerge="1">
                  <a:txBody>
                    <a:bodyPr/>
                    <a:lstStyle/>
                    <a:p>
                      <a:endParaRPr lang="en-GB"/>
                    </a:p>
                  </a:txBody>
                  <a:tcPr/>
                </a:tc>
                <a:tc>
                  <a:txBody>
                    <a:bodyPr/>
                    <a:lstStyle/>
                    <a:p>
                      <a:pPr algn="l">
                        <a:lnSpc>
                          <a:spcPct val="115000"/>
                        </a:lnSpc>
                        <a:spcAft>
                          <a:spcPts val="0"/>
                        </a:spcAft>
                      </a:pPr>
                      <a:r>
                        <a:rPr lang="en-GB" sz="1400" kern="1200" dirty="0">
                          <a:solidFill>
                            <a:schemeClr val="tx1"/>
                          </a:solidFill>
                          <a:effectLst/>
                        </a:rPr>
                        <a:t> </a:t>
                      </a:r>
                      <a:endParaRPr lang="en-GB" sz="1400" dirty="0">
                        <a:solidFill>
                          <a:schemeClr val="tx1"/>
                        </a:solidFill>
                        <a:effectLst/>
                      </a:endParaRPr>
                    </a:p>
                    <a:p>
                      <a:pPr algn="l">
                        <a:lnSpc>
                          <a:spcPct val="115000"/>
                        </a:lnSpc>
                        <a:spcAft>
                          <a:spcPts val="0"/>
                        </a:spcAft>
                      </a:pPr>
                      <a:r>
                        <a:rPr lang="en-GB" sz="1400" kern="1200" dirty="0">
                          <a:solidFill>
                            <a:schemeClr val="tx1"/>
                          </a:solidFill>
                          <a:effectLst/>
                        </a:rPr>
                        <a:t>Questions which ask partners why and how they have made their writing choices. </a:t>
                      </a:r>
                      <a:endParaRPr lang="en-GB" sz="1400" dirty="0">
                        <a:solidFill>
                          <a:schemeClr val="tx1"/>
                        </a:solidFill>
                        <a:effectLst/>
                      </a:endParaRPr>
                    </a:p>
                    <a:p>
                      <a:pPr algn="l">
                        <a:lnSpc>
                          <a:spcPct val="115000"/>
                        </a:lnSpc>
                        <a:spcAft>
                          <a:spcPts val="0"/>
                        </a:spcAft>
                      </a:pPr>
                      <a:r>
                        <a:rPr lang="en-GB" sz="1400" kern="1200" dirty="0">
                          <a:solidFill>
                            <a:schemeClr val="tx1"/>
                          </a:solidFill>
                          <a:effectLst/>
                        </a:rPr>
                        <a:t> </a:t>
                      </a:r>
                      <a:endParaRPr lang="en-GB" sz="1400" dirty="0">
                        <a:solidFill>
                          <a:schemeClr val="tx1"/>
                        </a:solidFill>
                        <a:effectLst/>
                      </a:endParaRPr>
                    </a:p>
                    <a:p>
                      <a:pPr algn="l">
                        <a:lnSpc>
                          <a:spcPct val="115000"/>
                        </a:lnSpc>
                        <a:spcAft>
                          <a:spcPts val="0"/>
                        </a:spcAft>
                      </a:pPr>
                      <a:r>
                        <a:rPr lang="en-GB" sz="1400" kern="1200" dirty="0">
                          <a:solidFill>
                            <a:schemeClr val="tx1"/>
                          </a:solidFill>
                          <a:effectLst/>
                        </a:rPr>
                        <a:t>Encourage students to try to pick out a word or feature and ask about this specifically. </a:t>
                      </a:r>
                      <a:endParaRPr lang="en-GB" sz="1400" dirty="0">
                        <a:solidFill>
                          <a:schemeClr val="tx1"/>
                        </a:solidFill>
                        <a:effectLst/>
                      </a:endParaRPr>
                    </a:p>
                    <a:p>
                      <a:pPr algn="l">
                        <a:lnSpc>
                          <a:spcPct val="115000"/>
                        </a:lnSpc>
                      </a:pPr>
                      <a:r>
                        <a:rPr lang="en-GB" sz="1400" kern="1200" dirty="0">
                          <a:solidFill>
                            <a:schemeClr val="tx1"/>
                          </a:solidFill>
                          <a:effectLst/>
                        </a:rPr>
                        <a:t> </a:t>
                      </a:r>
                      <a:endParaRPr lang="en-GB"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066" marR="54066" marT="0" marB="0">
                    <a:solidFill>
                      <a:schemeClr val="accent1">
                        <a:lumMod val="20000"/>
                        <a:lumOff val="80000"/>
                      </a:schemeClr>
                    </a:solidFill>
                  </a:tcPr>
                </a:tc>
                <a:tc>
                  <a:txBody>
                    <a:bodyPr/>
                    <a:lstStyle/>
                    <a:p>
                      <a:pPr marL="457200" algn="l">
                        <a:lnSpc>
                          <a:spcPct val="115000"/>
                        </a:lnSpc>
                      </a:pPr>
                      <a:endParaRPr lang="en-GB" sz="1400" i="1" kern="1200" dirty="0" smtClean="0">
                        <a:solidFill>
                          <a:schemeClr val="tx1"/>
                        </a:solidFill>
                        <a:effectLst/>
                      </a:endParaRPr>
                    </a:p>
                    <a:p>
                      <a:pPr marL="457200" algn="l">
                        <a:lnSpc>
                          <a:spcPct val="115000"/>
                        </a:lnSpc>
                      </a:pPr>
                      <a:r>
                        <a:rPr lang="en-GB" sz="1400" i="1" kern="1200" dirty="0" smtClean="0">
                          <a:solidFill>
                            <a:schemeClr val="tx1"/>
                          </a:solidFill>
                          <a:effectLst/>
                        </a:rPr>
                        <a:t>Questions </a:t>
                      </a:r>
                      <a:r>
                        <a:rPr lang="en-GB" sz="1400" i="1" kern="1200" dirty="0">
                          <a:solidFill>
                            <a:schemeClr val="tx1"/>
                          </a:solidFill>
                          <a:effectLst/>
                        </a:rPr>
                        <a:t>which begin with ‘Why? ‘How?’, or ‘What do you think…?’ work well. </a:t>
                      </a:r>
                      <a:endParaRPr lang="en-GB" sz="1400" i="1" dirty="0">
                        <a:solidFill>
                          <a:schemeClr val="tx1"/>
                        </a:solidFill>
                        <a:effectLst/>
                      </a:endParaRPr>
                    </a:p>
                    <a:p>
                      <a:pPr marL="457200" algn="l">
                        <a:lnSpc>
                          <a:spcPct val="115000"/>
                        </a:lnSpc>
                      </a:pPr>
                      <a:r>
                        <a:rPr lang="en-GB" sz="1400" i="1" dirty="0">
                          <a:solidFill>
                            <a:schemeClr val="tx1"/>
                          </a:solidFill>
                          <a:effectLst/>
                        </a:rPr>
                        <a:t> </a:t>
                      </a:r>
                    </a:p>
                    <a:p>
                      <a:pPr marL="342900" lvl="0" indent="-342900" algn="l">
                        <a:lnSpc>
                          <a:spcPct val="115000"/>
                        </a:lnSpc>
                        <a:buFont typeface="Symbol" panose="05050102010706020507" pitchFamily="18" charset="2"/>
                        <a:buChar char=""/>
                      </a:pPr>
                      <a:r>
                        <a:rPr lang="en-GB" sz="1400" i="1" dirty="0">
                          <a:solidFill>
                            <a:schemeClr val="tx1"/>
                          </a:solidFill>
                          <a:effectLst/>
                        </a:rPr>
                        <a:t>Why did you use this word to describe the setting?</a:t>
                      </a:r>
                    </a:p>
                    <a:p>
                      <a:pPr marL="342900" lvl="0" indent="-342900" algn="l">
                        <a:lnSpc>
                          <a:spcPct val="115000"/>
                        </a:lnSpc>
                        <a:buFont typeface="Symbol" panose="05050102010706020507" pitchFamily="18" charset="2"/>
                        <a:buChar char=""/>
                      </a:pPr>
                      <a:r>
                        <a:rPr lang="en-GB" sz="1400" i="1" dirty="0">
                          <a:solidFill>
                            <a:schemeClr val="tx1"/>
                          </a:solidFill>
                          <a:effectLst/>
                        </a:rPr>
                        <a:t>What sort of character do you want the knight to be? What word shows this?</a:t>
                      </a:r>
                    </a:p>
                    <a:p>
                      <a:pPr marL="342900" lvl="0" indent="-342900" algn="l">
                        <a:lnSpc>
                          <a:spcPct val="115000"/>
                        </a:lnSpc>
                        <a:buFont typeface="Symbol" panose="05050102010706020507" pitchFamily="18" charset="2"/>
                        <a:buChar char=""/>
                      </a:pPr>
                      <a:r>
                        <a:rPr lang="en-GB" sz="1400" i="1" dirty="0">
                          <a:solidFill>
                            <a:schemeClr val="tx1"/>
                          </a:solidFill>
                          <a:effectLst/>
                        </a:rPr>
                        <a:t>How could you make that sentence better?</a:t>
                      </a:r>
                    </a:p>
                    <a:p>
                      <a:pPr marL="342900" lvl="0" indent="-342900" algn="l">
                        <a:lnSpc>
                          <a:spcPct val="115000"/>
                        </a:lnSpc>
                        <a:buFont typeface="Symbol" panose="05050102010706020507" pitchFamily="18" charset="2"/>
                        <a:buChar char=""/>
                      </a:pPr>
                      <a:r>
                        <a:rPr lang="en-GB" sz="1400" i="1" dirty="0">
                          <a:solidFill>
                            <a:schemeClr val="tx1"/>
                          </a:solidFill>
                          <a:effectLst/>
                        </a:rPr>
                        <a:t>In this description, what were you trying to suggest about the character? </a:t>
                      </a:r>
                    </a:p>
                  </a:txBody>
                  <a:tcPr marL="54066" marR="54066" marT="0" marB="0">
                    <a:solidFill>
                      <a:schemeClr val="accent1">
                        <a:lumMod val="20000"/>
                        <a:lumOff val="80000"/>
                      </a:schemeClr>
                    </a:solidFill>
                  </a:tcPr>
                </a:tc>
                <a:extLst>
                  <a:ext uri="{0D108BD9-81ED-4DB2-BD59-A6C34878D82A}">
                    <a16:rowId xmlns:a16="http://schemas.microsoft.com/office/drawing/2014/main" val="2336641850"/>
                  </a:ext>
                </a:extLst>
              </a:tr>
              <a:tr h="881325">
                <a:tc>
                  <a:txBody>
                    <a:bodyPr/>
                    <a:lstStyle/>
                    <a:p>
                      <a:pPr algn="l">
                        <a:lnSpc>
                          <a:spcPct val="115000"/>
                        </a:lnSpc>
                        <a:spcAft>
                          <a:spcPts val="0"/>
                        </a:spcAft>
                      </a:pPr>
                      <a:r>
                        <a:rPr lang="en-GB" sz="1400" kern="1200">
                          <a:solidFill>
                            <a:schemeClr val="tx1"/>
                          </a:solidFill>
                          <a:effectLst/>
                        </a:rPr>
                        <a:t> </a:t>
                      </a:r>
                      <a:endParaRPr lang="en-GB" sz="1400">
                        <a:solidFill>
                          <a:schemeClr val="tx1"/>
                        </a:solidFill>
                        <a:effectLst/>
                      </a:endParaRPr>
                    </a:p>
                    <a:p>
                      <a:pPr algn="ctr">
                        <a:lnSpc>
                          <a:spcPct val="115000"/>
                        </a:lnSpc>
                        <a:spcAft>
                          <a:spcPts val="0"/>
                        </a:spcAft>
                      </a:pPr>
                      <a:r>
                        <a:rPr lang="en-GB" sz="1400" kern="1200">
                          <a:solidFill>
                            <a:schemeClr val="tx1"/>
                          </a:solidFill>
                          <a:effectLst/>
                        </a:rPr>
                        <a:t>ELABORATING QUESTIONS</a:t>
                      </a:r>
                      <a:endParaRPr lang="en-GB" sz="14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066" marR="54066" marT="0" marB="0">
                    <a:solidFill>
                      <a:schemeClr val="accent1">
                        <a:lumMod val="20000"/>
                        <a:lumOff val="80000"/>
                      </a:schemeClr>
                    </a:solidFill>
                  </a:tcPr>
                </a:tc>
                <a:tc>
                  <a:txBody>
                    <a:bodyPr/>
                    <a:lstStyle/>
                    <a:p>
                      <a:pPr algn="l">
                        <a:lnSpc>
                          <a:spcPct val="115000"/>
                        </a:lnSpc>
                      </a:pPr>
                      <a:r>
                        <a:rPr lang="en-GB" sz="1400" kern="1200" dirty="0">
                          <a:solidFill>
                            <a:schemeClr val="tx1"/>
                          </a:solidFill>
                          <a:effectLst/>
                        </a:rPr>
                        <a:t>Follow up questions which explore your partner’s writing choices and help them to improve their writing. </a:t>
                      </a:r>
                      <a:endParaRPr lang="en-GB" sz="1400" dirty="0">
                        <a:solidFill>
                          <a:schemeClr val="tx1"/>
                        </a:solidFill>
                        <a:effectLst/>
                      </a:endParaRPr>
                    </a:p>
                    <a:p>
                      <a:pPr algn="l">
                        <a:lnSpc>
                          <a:spcPct val="115000"/>
                        </a:lnSpc>
                      </a:pPr>
                      <a:r>
                        <a:rPr lang="en-GB" sz="1400" kern="1200" dirty="0">
                          <a:solidFill>
                            <a:schemeClr val="tx1"/>
                          </a:solidFill>
                          <a:effectLst/>
                        </a:rPr>
                        <a:t> </a:t>
                      </a:r>
                      <a:endParaRPr lang="en-GB" sz="1400" dirty="0">
                        <a:solidFill>
                          <a:schemeClr val="tx1"/>
                        </a:solidFill>
                        <a:effectLst/>
                      </a:endParaRPr>
                    </a:p>
                  </a:txBody>
                  <a:tcPr marL="54066" marR="54066" marT="0" marB="0">
                    <a:solidFill>
                      <a:schemeClr val="accent1">
                        <a:lumMod val="20000"/>
                        <a:lumOff val="80000"/>
                      </a:schemeClr>
                    </a:solidFill>
                  </a:tcPr>
                </a:tc>
                <a:tc>
                  <a:txBody>
                    <a:bodyPr/>
                    <a:lstStyle/>
                    <a:p>
                      <a:pPr marL="457200" algn="l">
                        <a:lnSpc>
                          <a:spcPct val="115000"/>
                        </a:lnSpc>
                      </a:pPr>
                      <a:r>
                        <a:rPr lang="en-GB" sz="1400" i="1" kern="1200" dirty="0">
                          <a:solidFill>
                            <a:schemeClr val="tx1"/>
                          </a:solidFill>
                          <a:effectLst/>
                        </a:rPr>
                        <a:t> </a:t>
                      </a:r>
                      <a:endParaRPr lang="en-GB" sz="1400" i="1" dirty="0">
                        <a:solidFill>
                          <a:schemeClr val="tx1"/>
                        </a:solidFill>
                        <a:effectLst/>
                      </a:endParaRPr>
                    </a:p>
                    <a:p>
                      <a:pPr marL="342900" lvl="0" indent="-342900" algn="l">
                        <a:lnSpc>
                          <a:spcPct val="115000"/>
                        </a:lnSpc>
                        <a:buFont typeface="Symbol" panose="05050102010706020507" pitchFamily="18" charset="2"/>
                        <a:buChar char=""/>
                      </a:pPr>
                      <a:r>
                        <a:rPr lang="en-GB" sz="1400" i="1" kern="1200" dirty="0">
                          <a:solidFill>
                            <a:schemeClr val="tx1"/>
                          </a:solidFill>
                          <a:effectLst/>
                        </a:rPr>
                        <a:t>Talk about that a bit mo</a:t>
                      </a:r>
                      <a:r>
                        <a:rPr lang="en-GB" sz="1400" i="1" dirty="0">
                          <a:solidFill>
                            <a:schemeClr val="tx1"/>
                          </a:solidFill>
                          <a:effectLst/>
                        </a:rPr>
                        <a:t>re</a:t>
                      </a:r>
                    </a:p>
                    <a:p>
                      <a:pPr marL="342900" lvl="0" indent="-342900" algn="l">
                        <a:lnSpc>
                          <a:spcPct val="115000"/>
                        </a:lnSpc>
                        <a:buFont typeface="Symbol" panose="05050102010706020507" pitchFamily="18" charset="2"/>
                        <a:buChar char=""/>
                      </a:pPr>
                      <a:r>
                        <a:rPr lang="en-GB" sz="1400" i="1" kern="1200" dirty="0">
                          <a:solidFill>
                            <a:schemeClr val="tx1"/>
                          </a:solidFill>
                          <a:effectLst/>
                        </a:rPr>
                        <a:t>So why do you think the short sentence works well there?’</a:t>
                      </a:r>
                      <a:endParaRPr lang="en-GB" sz="1400" i="1" dirty="0">
                        <a:solidFill>
                          <a:schemeClr val="tx1"/>
                        </a:solidFill>
                        <a:effectLst/>
                      </a:endParaRPr>
                    </a:p>
                    <a:p>
                      <a:pPr marL="342900" lvl="0" indent="-342900" algn="l">
                        <a:lnSpc>
                          <a:spcPct val="115000"/>
                        </a:lnSpc>
                        <a:buFont typeface="Symbol" panose="05050102010706020507" pitchFamily="18" charset="2"/>
                        <a:buChar char=""/>
                      </a:pPr>
                      <a:r>
                        <a:rPr lang="en-GB" sz="1400" i="1" dirty="0">
                          <a:solidFill>
                            <a:schemeClr val="tx1"/>
                          </a:solidFill>
                          <a:effectLst/>
                        </a:rPr>
                        <a:t>Could you use a different word her, like…</a:t>
                      </a:r>
                      <a:endParaRPr lang="en-GB" sz="14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066" marR="54066" marT="0" marB="0">
                    <a:solidFill>
                      <a:schemeClr val="accent1">
                        <a:lumMod val="20000"/>
                        <a:lumOff val="80000"/>
                      </a:schemeClr>
                    </a:solidFill>
                  </a:tcPr>
                </a:tc>
                <a:extLst>
                  <a:ext uri="{0D108BD9-81ED-4DB2-BD59-A6C34878D82A}">
                    <a16:rowId xmlns:a16="http://schemas.microsoft.com/office/drawing/2014/main" val="3578087052"/>
                  </a:ext>
                </a:extLst>
              </a:tr>
              <a:tr h="1100592">
                <a:tc>
                  <a:txBody>
                    <a:bodyPr/>
                    <a:lstStyle/>
                    <a:p>
                      <a:pPr algn="ctr">
                        <a:lnSpc>
                          <a:spcPct val="115000"/>
                        </a:lnSpc>
                        <a:spcAft>
                          <a:spcPts val="0"/>
                        </a:spcAft>
                      </a:pPr>
                      <a:endParaRPr lang="en-GB" sz="1400" kern="1200" dirty="0" smtClean="0">
                        <a:solidFill>
                          <a:schemeClr val="tx1"/>
                        </a:solidFill>
                        <a:effectLst/>
                      </a:endParaRPr>
                    </a:p>
                    <a:p>
                      <a:pPr algn="ctr">
                        <a:lnSpc>
                          <a:spcPct val="115000"/>
                        </a:lnSpc>
                        <a:spcAft>
                          <a:spcPts val="0"/>
                        </a:spcAft>
                      </a:pPr>
                      <a:endParaRPr lang="en-GB" sz="1400" kern="1200" dirty="0" smtClean="0">
                        <a:solidFill>
                          <a:schemeClr val="tx1"/>
                        </a:solidFill>
                        <a:effectLst/>
                      </a:endParaRPr>
                    </a:p>
                    <a:p>
                      <a:pPr algn="ctr">
                        <a:lnSpc>
                          <a:spcPct val="115000"/>
                        </a:lnSpc>
                        <a:spcAft>
                          <a:spcPts val="0"/>
                        </a:spcAft>
                      </a:pPr>
                      <a:r>
                        <a:rPr lang="en-GB" sz="1400" kern="1200" dirty="0" smtClean="0">
                          <a:solidFill>
                            <a:schemeClr val="tx1"/>
                          </a:solidFill>
                          <a:effectLst/>
                        </a:rPr>
                        <a:t>VERBALISING</a:t>
                      </a:r>
                      <a:endParaRPr lang="en-GB"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066" marR="54066" marT="0" marB="0">
                    <a:solidFill>
                      <a:schemeClr val="accent1">
                        <a:lumMod val="20000"/>
                        <a:lumOff val="80000"/>
                      </a:schemeClr>
                    </a:solidFill>
                  </a:tcPr>
                </a:tc>
                <a:tc>
                  <a:txBody>
                    <a:bodyPr/>
                    <a:lstStyle/>
                    <a:p>
                      <a:pPr algn="l">
                        <a:lnSpc>
                          <a:spcPct val="115000"/>
                        </a:lnSpc>
                      </a:pPr>
                      <a:endParaRPr lang="en-GB" sz="1400" kern="1200" dirty="0" smtClean="0">
                        <a:solidFill>
                          <a:schemeClr val="tx1"/>
                        </a:solidFill>
                        <a:effectLst/>
                      </a:endParaRPr>
                    </a:p>
                    <a:p>
                      <a:pPr algn="l">
                        <a:lnSpc>
                          <a:spcPct val="115000"/>
                        </a:lnSpc>
                      </a:pPr>
                      <a:r>
                        <a:rPr lang="en-GB" sz="1400" kern="1200" dirty="0" smtClean="0">
                          <a:solidFill>
                            <a:schemeClr val="tx1"/>
                          </a:solidFill>
                          <a:effectLst/>
                        </a:rPr>
                        <a:t>Students </a:t>
                      </a:r>
                      <a:r>
                        <a:rPr lang="en-GB" sz="1400" kern="1200" dirty="0">
                          <a:solidFill>
                            <a:schemeClr val="tx1"/>
                          </a:solidFill>
                          <a:effectLst/>
                        </a:rPr>
                        <a:t>are encouraged to verbalise and compare their choices. </a:t>
                      </a:r>
                      <a:endParaRPr lang="en-GB"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066" marR="54066" marT="0" marB="0">
                    <a:solidFill>
                      <a:schemeClr val="accent1">
                        <a:lumMod val="20000"/>
                        <a:lumOff val="80000"/>
                      </a:schemeClr>
                    </a:solidFill>
                  </a:tcPr>
                </a:tc>
                <a:tc>
                  <a:txBody>
                    <a:bodyPr/>
                    <a:lstStyle/>
                    <a:p>
                      <a:pPr marL="457200" algn="l">
                        <a:lnSpc>
                          <a:spcPct val="115000"/>
                        </a:lnSpc>
                        <a:spcAft>
                          <a:spcPts val="0"/>
                        </a:spcAft>
                      </a:pPr>
                      <a:r>
                        <a:rPr lang="en-GB" sz="1400" i="1" dirty="0" smtClean="0">
                          <a:solidFill>
                            <a:schemeClr val="tx1"/>
                          </a:solidFill>
                          <a:effectLst/>
                        </a:rPr>
                        <a:t> </a:t>
                      </a:r>
                    </a:p>
                    <a:p>
                      <a:pPr marL="342900" lvl="0" indent="-342900" algn="l">
                        <a:lnSpc>
                          <a:spcPct val="115000"/>
                        </a:lnSpc>
                        <a:spcAft>
                          <a:spcPts val="0"/>
                        </a:spcAft>
                        <a:buFont typeface="Symbol" panose="05050102010706020507" pitchFamily="18" charset="2"/>
                        <a:buChar char=""/>
                      </a:pPr>
                      <a:r>
                        <a:rPr lang="en-GB" sz="1400" i="1" kern="1200" dirty="0">
                          <a:solidFill>
                            <a:schemeClr val="tx1"/>
                          </a:solidFill>
                          <a:effectLst/>
                        </a:rPr>
                        <a:t>I chose the verb ‘racing’ because I wanted to create a sense of urgency and panic. </a:t>
                      </a:r>
                      <a:endParaRPr lang="en-GB" sz="1400" i="1" dirty="0">
                        <a:solidFill>
                          <a:schemeClr val="tx1"/>
                        </a:solidFill>
                        <a:effectLst/>
                      </a:endParaRPr>
                    </a:p>
                    <a:p>
                      <a:pPr marL="342900" lvl="0" indent="-342900" algn="l">
                        <a:lnSpc>
                          <a:spcPct val="115000"/>
                        </a:lnSpc>
                        <a:buFont typeface="Symbol" panose="05050102010706020507" pitchFamily="18" charset="2"/>
                        <a:buChar char=""/>
                      </a:pPr>
                      <a:r>
                        <a:rPr lang="en-GB" sz="1400" i="1" kern="1200" dirty="0" smtClean="0">
                          <a:solidFill>
                            <a:schemeClr val="tx1"/>
                          </a:solidFill>
                          <a:effectLst/>
                        </a:rPr>
                        <a:t>I </a:t>
                      </a:r>
                      <a:r>
                        <a:rPr lang="en-GB" sz="1400" i="1" kern="1200" dirty="0">
                          <a:solidFill>
                            <a:schemeClr val="tx1"/>
                          </a:solidFill>
                          <a:effectLst/>
                        </a:rPr>
                        <a:t>made a similar choice: I used the word ‘plodding’ to describe how the boy was walking, to show that he wasn’t keen to go to school. </a:t>
                      </a:r>
                      <a:endParaRPr lang="en-GB" sz="14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066" marR="54066" marT="0" marB="0">
                    <a:solidFill>
                      <a:schemeClr val="accent1">
                        <a:lumMod val="20000"/>
                        <a:lumOff val="80000"/>
                      </a:schemeClr>
                    </a:solidFill>
                  </a:tcPr>
                </a:tc>
                <a:extLst>
                  <a:ext uri="{0D108BD9-81ED-4DB2-BD59-A6C34878D82A}">
                    <a16:rowId xmlns:a16="http://schemas.microsoft.com/office/drawing/2014/main" val="570220563"/>
                  </a:ext>
                </a:extLst>
              </a:tr>
            </a:tbl>
          </a:graphicData>
        </a:graphic>
      </p:graphicFrame>
    </p:spTree>
    <p:extLst>
      <p:ext uri="{BB962C8B-B14F-4D97-AF65-F5344CB8AC3E}">
        <p14:creationId xmlns:p14="http://schemas.microsoft.com/office/powerpoint/2010/main" val="7449112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GB" dirty="0" smtClean="0"/>
              <a:t>A repertoire: </a:t>
            </a:r>
          </a:p>
          <a:p>
            <a:pPr marL="0" indent="0">
              <a:buNone/>
            </a:pPr>
            <a:endParaRPr lang="en-GB" dirty="0"/>
          </a:p>
          <a:p>
            <a:pPr>
              <a:buFont typeface="Wingdings" panose="05000000000000000000" pitchFamily="2" charset="2"/>
              <a:buChar char="v"/>
            </a:pPr>
            <a:r>
              <a:rPr lang="en-GB" dirty="0" smtClean="0"/>
              <a:t>Initiating </a:t>
            </a:r>
          </a:p>
          <a:p>
            <a:pPr>
              <a:buFont typeface="Wingdings" panose="05000000000000000000" pitchFamily="2" charset="2"/>
              <a:buChar char="v"/>
            </a:pPr>
            <a:r>
              <a:rPr lang="en-GB" dirty="0" smtClean="0"/>
              <a:t>Elaborating </a:t>
            </a:r>
          </a:p>
          <a:p>
            <a:pPr>
              <a:buFont typeface="Wingdings" panose="05000000000000000000" pitchFamily="2" charset="2"/>
              <a:buChar char="v"/>
            </a:pPr>
            <a:r>
              <a:rPr lang="en-GB" dirty="0" smtClean="0"/>
              <a:t>Verbalising</a:t>
            </a:r>
          </a:p>
          <a:p>
            <a:pPr marL="0" indent="0">
              <a:buNone/>
            </a:pPr>
            <a:endParaRPr lang="en-GB" dirty="0" smtClean="0"/>
          </a:p>
          <a:p>
            <a:pPr marL="0" indent="0">
              <a:buNone/>
            </a:pPr>
            <a:r>
              <a:rPr lang="en-GB" i="1" dirty="0" smtClean="0">
                <a:solidFill>
                  <a:srgbClr val="7030A0"/>
                </a:solidFill>
              </a:rPr>
              <a:t>You could share these features with students, with examples, to make the features of effective metatalk explicit. </a:t>
            </a:r>
            <a:endParaRPr lang="en-GB" i="1" dirty="0">
              <a:solidFill>
                <a:srgbClr val="7030A0"/>
              </a:solidFill>
            </a:endParaRPr>
          </a:p>
        </p:txBody>
      </p:sp>
      <p:sp>
        <p:nvSpPr>
          <p:cNvPr id="4" name="Slide Number Placeholder 3"/>
          <p:cNvSpPr>
            <a:spLocks noGrp="1"/>
          </p:cNvSpPr>
          <p:nvPr>
            <p:ph type="sldNum" sz="quarter" idx="12"/>
          </p:nvPr>
        </p:nvSpPr>
        <p:spPr/>
        <p:txBody>
          <a:bodyPr/>
          <a:lstStyle/>
          <a:p>
            <a:fld id="{07DC3AF2-08D7-423C-B544-AD0ABE689413}" type="slidenum">
              <a:rPr lang="en-GB" smtClean="0"/>
              <a:t>36</a:t>
            </a:fld>
            <a:endParaRPr lang="en-GB"/>
          </a:p>
        </p:txBody>
      </p:sp>
      <p:sp>
        <p:nvSpPr>
          <p:cNvPr id="6" name="Title 1"/>
          <p:cNvSpPr>
            <a:spLocks noGrp="1"/>
          </p:cNvSpPr>
          <p:nvPr>
            <p:ph type="title"/>
          </p:nvPr>
        </p:nvSpPr>
        <p:spPr/>
        <p:txBody>
          <a:bodyPr/>
          <a:lstStyle/>
          <a:p>
            <a:r>
              <a:rPr lang="en-GB" dirty="0" smtClean="0">
                <a:latin typeface="+mn-lt"/>
              </a:rPr>
              <a:t>Teaching Metatalk Explicitly </a:t>
            </a:r>
            <a:endParaRPr lang="en-GB" dirty="0">
              <a:latin typeface="+mn-lt"/>
            </a:endParaRPr>
          </a:p>
        </p:txBody>
      </p:sp>
    </p:spTree>
    <p:extLst>
      <p:ext uri="{BB962C8B-B14F-4D97-AF65-F5344CB8AC3E}">
        <p14:creationId xmlns:p14="http://schemas.microsoft.com/office/powerpoint/2010/main" val="9881653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11728" y="64693"/>
            <a:ext cx="10515600" cy="1325563"/>
          </a:xfrm>
        </p:spPr>
        <p:txBody>
          <a:bodyPr/>
          <a:lstStyle/>
          <a:p>
            <a:pPr algn="ctr"/>
            <a:r>
              <a:rPr lang="en-GB" dirty="0" smtClean="0">
                <a:latin typeface="+mn-lt"/>
              </a:rPr>
              <a:t>Key Messages</a:t>
            </a:r>
            <a:endParaRPr lang="en-GB" dirty="0">
              <a:latin typeface="+mn-lt"/>
            </a:endParaRPr>
          </a:p>
        </p:txBody>
      </p:sp>
      <p:sp>
        <p:nvSpPr>
          <p:cNvPr id="3" name="Content Placeholder 2"/>
          <p:cNvSpPr>
            <a:spLocks noGrp="1"/>
          </p:cNvSpPr>
          <p:nvPr>
            <p:ph idx="1"/>
          </p:nvPr>
        </p:nvSpPr>
        <p:spPr>
          <a:xfrm>
            <a:off x="775063" y="1454948"/>
            <a:ext cx="10578738" cy="4735130"/>
          </a:xfrm>
        </p:spPr>
        <p:txBody>
          <a:bodyPr>
            <a:noAutofit/>
          </a:bodyPr>
          <a:lstStyle/>
          <a:p>
            <a:pPr marL="0" indent="0">
              <a:buNone/>
            </a:pPr>
            <a:r>
              <a:rPr lang="en-GB" sz="2000" b="1" dirty="0">
                <a:solidFill>
                  <a:srgbClr val="00B050"/>
                </a:solidFill>
              </a:rPr>
              <a:t>Metatalk</a:t>
            </a:r>
            <a:r>
              <a:rPr lang="en-GB" sz="2000" dirty="0">
                <a:solidFill>
                  <a:srgbClr val="00B050"/>
                </a:solidFill>
              </a:rPr>
              <a:t> </a:t>
            </a:r>
            <a:r>
              <a:rPr lang="en-GB" sz="2000" dirty="0"/>
              <a:t>is a way of exploring the relationship between a writer’s authorial intention, the choices which realise that intention, and the intended effect on the reader</a:t>
            </a:r>
            <a:r>
              <a:rPr lang="en-GB" sz="2000" dirty="0" smtClean="0"/>
              <a:t>. Metatalk may be key in developing metalinguistic understanding which enables students to </a:t>
            </a:r>
            <a:r>
              <a:rPr lang="en-GB" sz="2000" b="1" dirty="0" smtClean="0">
                <a:solidFill>
                  <a:srgbClr val="00B050"/>
                </a:solidFill>
              </a:rPr>
              <a:t>control and craft </a:t>
            </a:r>
            <a:r>
              <a:rPr lang="en-GB" sz="2000" dirty="0" smtClean="0"/>
              <a:t>their writing. </a:t>
            </a:r>
            <a:endParaRPr lang="en-GB" sz="2000" dirty="0"/>
          </a:p>
          <a:p>
            <a:pPr marL="0" indent="0">
              <a:buNone/>
            </a:pPr>
            <a:endParaRPr lang="en-GB" sz="2000" dirty="0"/>
          </a:p>
          <a:p>
            <a:pPr marL="0" indent="0">
              <a:buNone/>
            </a:pPr>
            <a:r>
              <a:rPr lang="en-GB" sz="2000" b="1" dirty="0" smtClean="0"/>
              <a:t>Metatalk is a </a:t>
            </a:r>
            <a:r>
              <a:rPr lang="en-GB" sz="2000" b="1" dirty="0" smtClean="0">
                <a:solidFill>
                  <a:srgbClr val="00B050"/>
                </a:solidFill>
              </a:rPr>
              <a:t>repertoire</a:t>
            </a:r>
            <a:r>
              <a:rPr lang="en-GB" sz="2000" b="1" dirty="0" smtClean="0"/>
              <a:t> of: </a:t>
            </a:r>
            <a:endParaRPr lang="en-GB" sz="2000" b="1" dirty="0"/>
          </a:p>
          <a:p>
            <a:pPr>
              <a:buFont typeface="Wingdings" panose="05000000000000000000" pitchFamily="2" charset="2"/>
              <a:buChar char="v"/>
            </a:pPr>
            <a:r>
              <a:rPr lang="en-GB" sz="2000" dirty="0" smtClean="0"/>
              <a:t>Initiating questions</a:t>
            </a:r>
            <a:endParaRPr lang="en-GB" sz="2000" dirty="0"/>
          </a:p>
          <a:p>
            <a:pPr>
              <a:buFont typeface="Wingdings" panose="05000000000000000000" pitchFamily="2" charset="2"/>
              <a:buChar char="v"/>
            </a:pPr>
            <a:r>
              <a:rPr lang="en-GB" sz="2000" dirty="0" smtClean="0"/>
              <a:t>Elaborating </a:t>
            </a:r>
            <a:r>
              <a:rPr lang="en-GB" sz="2000" dirty="0"/>
              <a:t>questions</a:t>
            </a:r>
          </a:p>
          <a:p>
            <a:pPr>
              <a:buFont typeface="Wingdings" panose="05000000000000000000" pitchFamily="2" charset="2"/>
              <a:buChar char="v"/>
            </a:pPr>
            <a:r>
              <a:rPr lang="en-GB" sz="2000" dirty="0" smtClean="0"/>
              <a:t>Verbalising</a:t>
            </a:r>
            <a:endParaRPr lang="en-GB" sz="2000" dirty="0" smtClean="0"/>
          </a:p>
          <a:p>
            <a:pPr marL="0" indent="0">
              <a:buNone/>
            </a:pPr>
            <a:endParaRPr lang="en-GB" sz="2000" dirty="0" smtClean="0"/>
          </a:p>
        </p:txBody>
      </p:sp>
      <p:sp>
        <p:nvSpPr>
          <p:cNvPr id="4" name="Slide Number Placeholder 3"/>
          <p:cNvSpPr>
            <a:spLocks noGrp="1"/>
          </p:cNvSpPr>
          <p:nvPr>
            <p:ph type="sldNum" sz="quarter" idx="12"/>
          </p:nvPr>
        </p:nvSpPr>
        <p:spPr/>
        <p:txBody>
          <a:bodyPr/>
          <a:lstStyle/>
          <a:p>
            <a:fld id="{07DC3AF2-08D7-423C-B544-AD0ABE689413}" type="slidenum">
              <a:rPr lang="en-GB" smtClean="0"/>
              <a:t>37</a:t>
            </a:fld>
            <a:endParaRPr lang="en-GB"/>
          </a:p>
        </p:txBody>
      </p:sp>
    </p:spTree>
    <p:extLst>
      <p:ext uri="{BB962C8B-B14F-4D97-AF65-F5344CB8AC3E}">
        <p14:creationId xmlns:p14="http://schemas.microsoft.com/office/powerpoint/2010/main" val="18370812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759823" y="2891245"/>
            <a:ext cx="10515600" cy="2542904"/>
          </a:xfrm>
          <a:solidFill>
            <a:schemeClr val="accent1">
              <a:lumMod val="20000"/>
              <a:lumOff val="80000"/>
            </a:schemeClr>
          </a:solidFill>
        </p:spPr>
        <p:txBody>
          <a:bodyPr>
            <a:normAutofit/>
          </a:bodyPr>
          <a:lstStyle/>
          <a:p>
            <a:r>
              <a:rPr lang="en-GB" sz="1900" i="1" dirty="0" smtClean="0"/>
              <a:t>Does </a:t>
            </a:r>
            <a:r>
              <a:rPr lang="en-GB" sz="1900" i="1" dirty="0"/>
              <a:t>metatalk enable the development of metalinguistic understanding</a:t>
            </a:r>
            <a:r>
              <a:rPr lang="en-GB" sz="1900" i="1" dirty="0" smtClean="0"/>
              <a:t>?</a:t>
            </a:r>
            <a:endParaRPr lang="en-GB" sz="1900" i="1" dirty="0"/>
          </a:p>
          <a:p>
            <a:pPr lvl="0"/>
            <a:r>
              <a:rPr lang="en-GB" sz="1900" i="1" dirty="0" smtClean="0"/>
              <a:t>How </a:t>
            </a:r>
            <a:r>
              <a:rPr lang="en-GB" sz="1900" i="1" dirty="0"/>
              <a:t>does whole class teacher-led metatalk and student peer-to-peer metatalk about writing develop metalinguistic understanding? </a:t>
            </a:r>
          </a:p>
          <a:p>
            <a:pPr lvl="0"/>
            <a:r>
              <a:rPr lang="en-GB" sz="1900" i="1" dirty="0"/>
              <a:t>What is the role of authoritative and dialogic discourse roles in metatalk? </a:t>
            </a:r>
          </a:p>
          <a:p>
            <a:pPr lvl="0"/>
            <a:r>
              <a:rPr lang="en-GB" sz="1900" i="1" dirty="0"/>
              <a:t>What scaffolding strategies support the development of student metatalk? </a:t>
            </a:r>
          </a:p>
          <a:p>
            <a:pPr lvl="0"/>
            <a:r>
              <a:rPr lang="en-GB" sz="1900" i="1" dirty="0"/>
              <a:t>What evidence is there that whole class teacher-led and student metatalk has an impact on students’ writing choices? </a:t>
            </a:r>
          </a:p>
        </p:txBody>
      </p:sp>
      <p:sp>
        <p:nvSpPr>
          <p:cNvPr id="4" name="TextBox 3"/>
          <p:cNvSpPr txBox="1"/>
          <p:nvPr/>
        </p:nvSpPr>
        <p:spPr>
          <a:xfrm>
            <a:off x="759823" y="757646"/>
            <a:ext cx="10058400" cy="1631216"/>
          </a:xfrm>
          <a:prstGeom prst="rect">
            <a:avLst/>
          </a:prstGeom>
          <a:noFill/>
        </p:spPr>
        <p:txBody>
          <a:bodyPr wrap="square" rtlCol="0">
            <a:spAutoFit/>
          </a:bodyPr>
          <a:lstStyle/>
          <a:p>
            <a:r>
              <a:rPr lang="en-GB" sz="2000" b="1" dirty="0"/>
              <a:t>The aim of the project: </a:t>
            </a:r>
            <a:endParaRPr lang="en-GB" sz="2000" b="1" dirty="0" smtClean="0"/>
          </a:p>
          <a:p>
            <a:endParaRPr lang="en-GB" sz="2000" dirty="0"/>
          </a:p>
          <a:p>
            <a:pPr>
              <a:buFont typeface="Wingdings" panose="05000000000000000000" pitchFamily="2" charset="2"/>
              <a:buChar char="v"/>
            </a:pPr>
            <a:r>
              <a:rPr lang="en-GB" sz="2000" dirty="0"/>
              <a:t>Developing the </a:t>
            </a:r>
            <a:r>
              <a:rPr lang="en-GB" sz="2000" b="1" dirty="0">
                <a:solidFill>
                  <a:srgbClr val="00B050"/>
                </a:solidFill>
              </a:rPr>
              <a:t>quality of metatalk </a:t>
            </a:r>
            <a:r>
              <a:rPr lang="en-GB" sz="2000" dirty="0"/>
              <a:t>– teachers and students </a:t>
            </a:r>
          </a:p>
          <a:p>
            <a:pPr>
              <a:buFont typeface="Wingdings" panose="05000000000000000000" pitchFamily="2" charset="2"/>
              <a:buChar char="v"/>
            </a:pPr>
            <a:r>
              <a:rPr lang="en-GB" sz="2000" dirty="0"/>
              <a:t>Developing a range of </a:t>
            </a:r>
            <a:r>
              <a:rPr lang="en-GB" sz="2000" b="1" dirty="0">
                <a:solidFill>
                  <a:srgbClr val="00B050"/>
                </a:solidFill>
              </a:rPr>
              <a:t>strategies and activities which promote and develop metatalk </a:t>
            </a:r>
            <a:r>
              <a:rPr lang="en-GB" sz="2000" dirty="0"/>
              <a:t>for writi</a:t>
            </a:r>
            <a:r>
              <a:rPr lang="en-GB" dirty="0"/>
              <a:t>ng</a:t>
            </a:r>
          </a:p>
        </p:txBody>
      </p:sp>
    </p:spTree>
    <p:extLst>
      <p:ext uri="{BB962C8B-B14F-4D97-AF65-F5344CB8AC3E}">
        <p14:creationId xmlns:p14="http://schemas.microsoft.com/office/powerpoint/2010/main" val="6283362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847528" y="546883"/>
            <a:ext cx="8229600" cy="1371600"/>
          </a:xfrm>
        </p:spPr>
        <p:txBody>
          <a:bodyPr/>
          <a:lstStyle/>
          <a:p>
            <a:pPr algn="ctr"/>
            <a:r>
              <a:rPr lang="en-GB" dirty="0">
                <a:latin typeface="+mn-lt"/>
              </a:rPr>
              <a:t>The Importance of Teachers</a:t>
            </a:r>
          </a:p>
        </p:txBody>
      </p:sp>
      <p:sp>
        <p:nvSpPr>
          <p:cNvPr id="3" name="Content Placeholder 2"/>
          <p:cNvSpPr>
            <a:spLocks noGrp="1"/>
          </p:cNvSpPr>
          <p:nvPr>
            <p:ph idx="1"/>
          </p:nvPr>
        </p:nvSpPr>
        <p:spPr>
          <a:xfrm>
            <a:off x="1847528" y="2466121"/>
            <a:ext cx="8229600" cy="2232248"/>
          </a:xfrm>
          <a:solidFill>
            <a:schemeClr val="accent1">
              <a:lumMod val="20000"/>
              <a:lumOff val="80000"/>
            </a:schemeClr>
          </a:solidFill>
          <a:ln>
            <a:solidFill>
              <a:schemeClr val="tx1"/>
            </a:solidFill>
          </a:ln>
        </p:spPr>
        <p:txBody>
          <a:bodyPr/>
          <a:lstStyle/>
          <a:p>
            <a:pPr marL="0" indent="0" algn="ctr">
              <a:lnSpc>
                <a:spcPts val="3200"/>
              </a:lnSpc>
              <a:spcBef>
                <a:spcPts val="0"/>
              </a:spcBef>
              <a:spcAft>
                <a:spcPts val="600"/>
              </a:spcAft>
              <a:buNone/>
            </a:pPr>
            <a:r>
              <a:rPr lang="en-GB" sz="2000" dirty="0"/>
              <a:t>‘</a:t>
            </a:r>
            <a:r>
              <a:rPr lang="en-GB" sz="2000" i="1" dirty="0"/>
              <a:t>although student talk must be our ultimate preoccupation because of its role in the shaping of thinking, learning and understanding, it is largely through the teacher’s talk that the student’s talk is facilitated, mediated, probed and extended – or not, as the case may be’</a:t>
            </a:r>
            <a:r>
              <a:rPr lang="en-GB" sz="2000" dirty="0"/>
              <a:t> (Alexander 2018:3).</a:t>
            </a:r>
          </a:p>
          <a:p>
            <a:endParaRPr lang="en-GB" dirty="0"/>
          </a:p>
        </p:txBody>
      </p:sp>
      <p:sp>
        <p:nvSpPr>
          <p:cNvPr id="4" name="Slide Number Placeholder 3"/>
          <p:cNvSpPr>
            <a:spLocks noGrp="1"/>
          </p:cNvSpPr>
          <p:nvPr>
            <p:ph type="sldNum" sz="quarter" idx="12"/>
          </p:nvPr>
        </p:nvSpPr>
        <p:spPr/>
        <p:txBody>
          <a:bodyPr/>
          <a:lstStyle/>
          <a:p>
            <a:fld id="{07DC3AF2-08D7-423C-B544-AD0ABE689413}" type="slidenum">
              <a:rPr lang="en-GB" smtClean="0"/>
              <a:t>39</a:t>
            </a:fld>
            <a:endParaRPr lang="en-GB"/>
          </a:p>
        </p:txBody>
      </p:sp>
    </p:spTree>
    <p:extLst>
      <p:ext uri="{BB962C8B-B14F-4D97-AF65-F5344CB8AC3E}">
        <p14:creationId xmlns:p14="http://schemas.microsoft.com/office/powerpoint/2010/main" val="3021020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773545" y="200024"/>
            <a:ext cx="10515600" cy="5796108"/>
          </a:xfrm>
        </p:spPr>
        <p:txBody>
          <a:bodyPr>
            <a:normAutofit fontScale="70000" lnSpcReduction="20000"/>
          </a:bodyPr>
          <a:lstStyle/>
          <a:p>
            <a:pPr marL="0" indent="0">
              <a:buNone/>
            </a:pPr>
            <a:r>
              <a:rPr lang="en-GB" sz="5700" dirty="0" smtClean="0"/>
              <a:t>The Project</a:t>
            </a:r>
          </a:p>
          <a:p>
            <a:pPr marL="0" indent="0">
              <a:buNone/>
            </a:pPr>
            <a:endParaRPr lang="en-GB" dirty="0" smtClean="0"/>
          </a:p>
          <a:p>
            <a:pPr>
              <a:lnSpc>
                <a:spcPct val="120000"/>
              </a:lnSpc>
            </a:pPr>
            <a:r>
              <a:rPr lang="en-GB" sz="3400" dirty="0" smtClean="0"/>
              <a:t>This </a:t>
            </a:r>
            <a:r>
              <a:rPr lang="en-GB" sz="3400" dirty="0"/>
              <a:t>ESRC funded study will investigate the impact of high quality classroom talk on children’s writing. </a:t>
            </a:r>
            <a:endParaRPr lang="en-GB" sz="3400" dirty="0" smtClean="0"/>
          </a:p>
          <a:p>
            <a:pPr>
              <a:lnSpc>
                <a:spcPct val="120000"/>
              </a:lnSpc>
            </a:pPr>
            <a:r>
              <a:rPr lang="en-GB" sz="3400" dirty="0"/>
              <a:t>Although research suggests that metalinguistic understanding (knowledge about language) underlies writing competency, because it helps writers to </a:t>
            </a:r>
            <a:r>
              <a:rPr lang="en-GB" sz="3400" b="1" dirty="0"/>
              <a:t>control</a:t>
            </a:r>
            <a:r>
              <a:rPr lang="en-GB" sz="3400" dirty="0"/>
              <a:t> and </a:t>
            </a:r>
            <a:r>
              <a:rPr lang="en-GB" sz="3400" b="1" dirty="0"/>
              <a:t>craft</a:t>
            </a:r>
            <a:r>
              <a:rPr lang="en-GB" sz="3400" dirty="0"/>
              <a:t> their writing, very little is known about how it is developed. </a:t>
            </a:r>
            <a:endParaRPr lang="en-GB" sz="3400" dirty="0" smtClean="0"/>
          </a:p>
          <a:p>
            <a:pPr>
              <a:lnSpc>
                <a:spcPct val="120000"/>
              </a:lnSpc>
            </a:pPr>
            <a:r>
              <a:rPr lang="en-GB" sz="3400" dirty="0" smtClean="0"/>
              <a:t>This </a:t>
            </a:r>
            <a:r>
              <a:rPr lang="en-GB" sz="3400" dirty="0"/>
              <a:t>study will build on research which suggests that </a:t>
            </a:r>
            <a:r>
              <a:rPr lang="en-GB" sz="3400" b="1" dirty="0" smtClean="0">
                <a:solidFill>
                  <a:srgbClr val="7030A0"/>
                </a:solidFill>
              </a:rPr>
              <a:t>‘metatalk’</a:t>
            </a:r>
            <a:r>
              <a:rPr lang="en-GB" sz="3400" dirty="0" smtClean="0"/>
              <a:t> </a:t>
            </a:r>
            <a:r>
              <a:rPr lang="en-GB" sz="3400" dirty="0"/>
              <a:t>(talk about writing) may be important for the development of metalinguistic understanding</a:t>
            </a:r>
            <a:r>
              <a:rPr lang="en-GB" sz="3400" dirty="0" smtClean="0"/>
              <a:t>.</a:t>
            </a:r>
          </a:p>
          <a:p>
            <a:pPr>
              <a:lnSpc>
                <a:spcPct val="120000"/>
              </a:lnSpc>
            </a:pPr>
            <a:r>
              <a:rPr lang="en-GB" sz="3400" dirty="0" smtClean="0"/>
              <a:t>While </a:t>
            </a:r>
            <a:r>
              <a:rPr lang="en-GB" sz="3400" dirty="0"/>
              <a:t>there is extensive evidence that high quality classroom talk supports learning, very little research has examined the impact of talk on writing specifically. </a:t>
            </a:r>
          </a:p>
          <a:p>
            <a:endParaRPr lang="en-GB" dirty="0"/>
          </a:p>
        </p:txBody>
      </p:sp>
      <p:sp>
        <p:nvSpPr>
          <p:cNvPr id="5" name="Slide Number Placeholder 4"/>
          <p:cNvSpPr>
            <a:spLocks noGrp="1"/>
          </p:cNvSpPr>
          <p:nvPr>
            <p:ph type="sldNum" sz="quarter" idx="12"/>
          </p:nvPr>
        </p:nvSpPr>
        <p:spPr/>
        <p:txBody>
          <a:bodyPr/>
          <a:lstStyle/>
          <a:p>
            <a:fld id="{07DC3AF2-08D7-423C-B544-AD0ABE689413}" type="slidenum">
              <a:rPr lang="en-GB" smtClean="0"/>
              <a:t>4</a:t>
            </a:fld>
            <a:endParaRPr lang="en-GB"/>
          </a:p>
        </p:txBody>
      </p:sp>
    </p:spTree>
    <p:extLst>
      <p:ext uri="{BB962C8B-B14F-4D97-AF65-F5344CB8AC3E}">
        <p14:creationId xmlns:p14="http://schemas.microsoft.com/office/powerpoint/2010/main" val="426607891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GB" dirty="0" smtClean="0">
                <a:latin typeface="+mn-lt"/>
              </a:rPr>
              <a:t>Project </a:t>
            </a:r>
            <a:r>
              <a:rPr lang="en-GB" dirty="0" smtClean="0">
                <a:latin typeface="+mn-lt"/>
              </a:rPr>
              <a:t>Planning</a:t>
            </a:r>
            <a:endParaRPr lang="en-GB" dirty="0">
              <a:latin typeface="+mn-lt"/>
            </a:endParaRPr>
          </a:p>
        </p:txBody>
      </p:sp>
      <p:sp>
        <p:nvSpPr>
          <p:cNvPr id="4" name="Slide Number Placeholder 3"/>
          <p:cNvSpPr>
            <a:spLocks noGrp="1"/>
          </p:cNvSpPr>
          <p:nvPr>
            <p:ph type="sldNum" sz="quarter" idx="12"/>
          </p:nvPr>
        </p:nvSpPr>
        <p:spPr/>
        <p:txBody>
          <a:bodyPr/>
          <a:lstStyle/>
          <a:p>
            <a:fld id="{07DC3AF2-08D7-423C-B544-AD0ABE689413}" type="slidenum">
              <a:rPr lang="en-GB" smtClean="0"/>
              <a:t>40</a:t>
            </a:fld>
            <a:endParaRPr lang="en-GB"/>
          </a:p>
        </p:txBody>
      </p:sp>
    </p:spTree>
    <p:extLst>
      <p:ext uri="{BB962C8B-B14F-4D97-AF65-F5344CB8AC3E}">
        <p14:creationId xmlns:p14="http://schemas.microsoft.com/office/powerpoint/2010/main" val="26992160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096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838200" y="597189"/>
            <a:ext cx="10515600" cy="4351338"/>
          </a:xfrm>
        </p:spPr>
        <p:txBody>
          <a:bodyPr>
            <a:normAutofit/>
          </a:bodyPr>
          <a:lstStyle/>
          <a:p>
            <a:pPr marL="0" indent="0">
              <a:buNone/>
            </a:pPr>
            <a:r>
              <a:rPr lang="en-GB" dirty="0" smtClean="0"/>
              <a:t>Working with teachers </a:t>
            </a:r>
            <a:r>
              <a:rPr lang="en-GB" dirty="0"/>
              <a:t>from </a:t>
            </a:r>
            <a:r>
              <a:rPr lang="en-GB" dirty="0" smtClean="0"/>
              <a:t>different </a:t>
            </a:r>
            <a:r>
              <a:rPr lang="en-GB" dirty="0"/>
              <a:t>schools to investigate the impact of high quality classroom talk on KS3 students’ </a:t>
            </a:r>
            <a:r>
              <a:rPr lang="en-GB" dirty="0" smtClean="0"/>
              <a:t>writing. </a:t>
            </a:r>
          </a:p>
          <a:p>
            <a:pPr marL="0" indent="0">
              <a:buNone/>
            </a:pPr>
            <a:endParaRPr lang="en-GB" dirty="0"/>
          </a:p>
          <a:p>
            <a:pPr marL="0" indent="0">
              <a:buNone/>
            </a:pPr>
            <a:r>
              <a:rPr lang="en-GB" dirty="0" smtClean="0"/>
              <a:t>The project is divided into 4 phases: </a:t>
            </a:r>
          </a:p>
          <a:p>
            <a:pPr marL="0" indent="0">
              <a:buNone/>
            </a:pPr>
            <a:endParaRPr lang="en-GB" dirty="0" smtClean="0"/>
          </a:p>
          <a:p>
            <a:pPr marL="0" indent="0">
              <a:buNone/>
            </a:pPr>
            <a:endParaRPr lang="en-GB" dirty="0"/>
          </a:p>
        </p:txBody>
      </p:sp>
      <p:sp>
        <p:nvSpPr>
          <p:cNvPr id="4" name="Slide Number Placeholder 3"/>
          <p:cNvSpPr>
            <a:spLocks noGrp="1"/>
          </p:cNvSpPr>
          <p:nvPr>
            <p:ph type="sldNum" sz="quarter" idx="12"/>
          </p:nvPr>
        </p:nvSpPr>
        <p:spPr/>
        <p:txBody>
          <a:bodyPr/>
          <a:lstStyle/>
          <a:p>
            <a:fld id="{07DC3AF2-08D7-423C-B544-AD0ABE689413}" type="slidenum">
              <a:rPr lang="en-GB" smtClean="0"/>
              <a:t>41</a:t>
            </a:fld>
            <a:endParaRPr lang="en-GB"/>
          </a:p>
        </p:txBody>
      </p:sp>
      <p:graphicFrame>
        <p:nvGraphicFramePr>
          <p:cNvPr id="2" name="Table 1"/>
          <p:cNvGraphicFramePr>
            <a:graphicFrameLocks noGrp="1"/>
          </p:cNvGraphicFramePr>
          <p:nvPr>
            <p:extLst>
              <p:ext uri="{D42A27DB-BD31-4B8C-83A1-F6EECF244321}">
                <p14:modId xmlns:p14="http://schemas.microsoft.com/office/powerpoint/2010/main" val="3138335591"/>
              </p:ext>
            </p:extLst>
          </p:nvPr>
        </p:nvGraphicFramePr>
        <p:xfrm>
          <a:off x="1611085" y="2821574"/>
          <a:ext cx="9248503" cy="1854928"/>
        </p:xfrm>
        <a:graphic>
          <a:graphicData uri="http://schemas.openxmlformats.org/drawingml/2006/table">
            <a:tbl>
              <a:tblPr firstRow="1" firstCol="1" bandRow="1">
                <a:tableStyleId>{5C22544A-7EE6-4342-B048-85BDC9FD1C3A}</a:tableStyleId>
              </a:tblPr>
              <a:tblGrid>
                <a:gridCol w="1458434">
                  <a:extLst>
                    <a:ext uri="{9D8B030D-6E8A-4147-A177-3AD203B41FA5}">
                      <a16:colId xmlns:a16="http://schemas.microsoft.com/office/drawing/2014/main" val="3586166850"/>
                    </a:ext>
                  </a:extLst>
                </a:gridCol>
                <a:gridCol w="1909320">
                  <a:extLst>
                    <a:ext uri="{9D8B030D-6E8A-4147-A177-3AD203B41FA5}">
                      <a16:colId xmlns:a16="http://schemas.microsoft.com/office/drawing/2014/main" val="2774429742"/>
                    </a:ext>
                  </a:extLst>
                </a:gridCol>
                <a:gridCol w="1988385">
                  <a:extLst>
                    <a:ext uri="{9D8B030D-6E8A-4147-A177-3AD203B41FA5}">
                      <a16:colId xmlns:a16="http://schemas.microsoft.com/office/drawing/2014/main" val="3559585514"/>
                    </a:ext>
                  </a:extLst>
                </a:gridCol>
                <a:gridCol w="1944580">
                  <a:extLst>
                    <a:ext uri="{9D8B030D-6E8A-4147-A177-3AD203B41FA5}">
                      <a16:colId xmlns:a16="http://schemas.microsoft.com/office/drawing/2014/main" val="3598071201"/>
                    </a:ext>
                  </a:extLst>
                </a:gridCol>
                <a:gridCol w="1947784">
                  <a:extLst>
                    <a:ext uri="{9D8B030D-6E8A-4147-A177-3AD203B41FA5}">
                      <a16:colId xmlns:a16="http://schemas.microsoft.com/office/drawing/2014/main" val="1934402227"/>
                    </a:ext>
                  </a:extLst>
                </a:gridCol>
              </a:tblGrid>
              <a:tr h="927464">
                <a:tc>
                  <a:txBody>
                    <a:bodyPr/>
                    <a:lstStyle/>
                    <a:p>
                      <a:pPr algn="l">
                        <a:spcAft>
                          <a:spcPts val="0"/>
                        </a:spcAft>
                      </a:pPr>
                      <a:r>
                        <a:rPr lang="en-GB" sz="1600" dirty="0">
                          <a:effectLst/>
                        </a:rPr>
                        <a:t>Phase</a:t>
                      </a:r>
                      <a:endParaRPr lang="en-GB" sz="16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1600" dirty="0">
                          <a:effectLst/>
                        </a:rPr>
                        <a:t>1: Exploratory</a:t>
                      </a:r>
                      <a:endParaRPr lang="en-GB" sz="16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1600" dirty="0">
                          <a:effectLst/>
                        </a:rPr>
                        <a:t>2: Development*</a:t>
                      </a:r>
                      <a:endParaRPr lang="en-GB" sz="16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1600" dirty="0">
                          <a:effectLst/>
                        </a:rPr>
                        <a:t>3: Intervention*</a:t>
                      </a:r>
                      <a:endParaRPr lang="en-GB" sz="16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1600" dirty="0">
                          <a:effectLst/>
                        </a:rPr>
                        <a:t>4: Impact &amp; Engagement</a:t>
                      </a:r>
                      <a:endParaRPr lang="en-GB" sz="16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6347786"/>
                  </a:ext>
                </a:extLst>
              </a:tr>
              <a:tr h="927464">
                <a:tc>
                  <a:txBody>
                    <a:bodyPr/>
                    <a:lstStyle/>
                    <a:p>
                      <a:pPr algn="l">
                        <a:spcAft>
                          <a:spcPts val="0"/>
                        </a:spcAft>
                      </a:pPr>
                      <a:r>
                        <a:rPr lang="en-GB" sz="1600">
                          <a:effectLst/>
                        </a:rPr>
                        <a:t>Dates</a:t>
                      </a:r>
                      <a:endParaRPr lang="en-GB" sz="160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1600">
                          <a:effectLst/>
                        </a:rPr>
                        <a:t>April-July 2022</a:t>
                      </a:r>
                      <a:endParaRPr lang="en-GB" sz="160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1600" dirty="0">
                          <a:effectLst/>
                        </a:rPr>
                        <a:t>September 2022 – March 2023</a:t>
                      </a:r>
                      <a:endParaRPr lang="en-GB" sz="16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1600">
                          <a:effectLst/>
                        </a:rPr>
                        <a:t>April 2023 – Dec 2023</a:t>
                      </a:r>
                      <a:endParaRPr lang="en-GB" sz="160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1600" dirty="0">
                          <a:effectLst/>
                        </a:rPr>
                        <a:t>January -July 2024 </a:t>
                      </a:r>
                      <a:endParaRPr lang="en-GB" sz="16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9405001"/>
                  </a:ext>
                </a:extLst>
              </a:tr>
            </a:tbl>
          </a:graphicData>
        </a:graphic>
      </p:graphicFrame>
    </p:spTree>
    <p:extLst>
      <p:ext uri="{BB962C8B-B14F-4D97-AF65-F5344CB8AC3E}">
        <p14:creationId xmlns:p14="http://schemas.microsoft.com/office/powerpoint/2010/main" val="38657785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112426850"/>
              </p:ext>
            </p:extLst>
          </p:nvPr>
        </p:nvGraphicFramePr>
        <p:xfrm>
          <a:off x="1654628" y="600890"/>
          <a:ext cx="9056914" cy="5486400"/>
        </p:xfrm>
        <a:graphic>
          <a:graphicData uri="http://schemas.openxmlformats.org/drawingml/2006/table">
            <a:tbl>
              <a:tblPr firstRow="1" firstCol="1" bandRow="1">
                <a:tableStyleId>{5C22544A-7EE6-4342-B048-85BDC9FD1C3A}</a:tableStyleId>
              </a:tblPr>
              <a:tblGrid>
                <a:gridCol w="1428221">
                  <a:extLst>
                    <a:ext uri="{9D8B030D-6E8A-4147-A177-3AD203B41FA5}">
                      <a16:colId xmlns:a16="http://schemas.microsoft.com/office/drawing/2014/main" val="2201558551"/>
                    </a:ext>
                  </a:extLst>
                </a:gridCol>
                <a:gridCol w="1869768">
                  <a:extLst>
                    <a:ext uri="{9D8B030D-6E8A-4147-A177-3AD203B41FA5}">
                      <a16:colId xmlns:a16="http://schemas.microsoft.com/office/drawing/2014/main" val="1639731188"/>
                    </a:ext>
                  </a:extLst>
                </a:gridCol>
                <a:gridCol w="1947195">
                  <a:extLst>
                    <a:ext uri="{9D8B030D-6E8A-4147-A177-3AD203B41FA5}">
                      <a16:colId xmlns:a16="http://schemas.microsoft.com/office/drawing/2014/main" val="2775713738"/>
                    </a:ext>
                  </a:extLst>
                </a:gridCol>
                <a:gridCol w="1904296">
                  <a:extLst>
                    <a:ext uri="{9D8B030D-6E8A-4147-A177-3AD203B41FA5}">
                      <a16:colId xmlns:a16="http://schemas.microsoft.com/office/drawing/2014/main" val="3614946725"/>
                    </a:ext>
                  </a:extLst>
                </a:gridCol>
                <a:gridCol w="1907434">
                  <a:extLst>
                    <a:ext uri="{9D8B030D-6E8A-4147-A177-3AD203B41FA5}">
                      <a16:colId xmlns:a16="http://schemas.microsoft.com/office/drawing/2014/main" val="697947644"/>
                    </a:ext>
                  </a:extLst>
                </a:gridCol>
              </a:tblGrid>
              <a:tr h="541528">
                <a:tc>
                  <a:txBody>
                    <a:bodyPr/>
                    <a:lstStyle/>
                    <a:p>
                      <a:pPr algn="l">
                        <a:spcAft>
                          <a:spcPts val="0"/>
                        </a:spcAft>
                      </a:pPr>
                      <a:r>
                        <a:rPr lang="en-GB" sz="2000" dirty="0">
                          <a:effectLst/>
                        </a:rPr>
                        <a:t>Phase</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1: Exploratory</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a:effectLst/>
                        </a:rPr>
                        <a:t>2: Development*</a:t>
                      </a:r>
                      <a:endParaRPr lang="en-GB" sz="200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a:effectLst/>
                        </a:rPr>
                        <a:t>3: Intervention*</a:t>
                      </a:r>
                      <a:endParaRPr lang="en-GB" sz="200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a:effectLst/>
                        </a:rPr>
                        <a:t>4: Impact &amp; Engagement</a:t>
                      </a:r>
                      <a:endParaRPr lang="en-GB" sz="20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06934412"/>
                  </a:ext>
                </a:extLst>
              </a:tr>
              <a:tr h="541528">
                <a:tc>
                  <a:txBody>
                    <a:bodyPr/>
                    <a:lstStyle/>
                    <a:p>
                      <a:pPr algn="l">
                        <a:spcAft>
                          <a:spcPts val="0"/>
                        </a:spcAft>
                      </a:pPr>
                      <a:r>
                        <a:rPr lang="en-GB" sz="2000" dirty="0">
                          <a:effectLst/>
                        </a:rPr>
                        <a:t>Dates</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April-July 2022</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September 2022 – March 2023</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a:effectLst/>
                        </a:rPr>
                        <a:t>April 2023 – Dec 2023</a:t>
                      </a:r>
                      <a:endParaRPr lang="en-GB" sz="200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a:effectLst/>
                        </a:rPr>
                        <a:t>January -July 2024 </a:t>
                      </a:r>
                      <a:endParaRPr lang="en-GB" sz="20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8044617"/>
                  </a:ext>
                </a:extLst>
              </a:tr>
              <a:tr h="2166110">
                <a:tc>
                  <a:txBody>
                    <a:bodyPr/>
                    <a:lstStyle/>
                    <a:p>
                      <a:pPr algn="l">
                        <a:spcAft>
                          <a:spcPts val="0"/>
                        </a:spcAft>
                      </a:pPr>
                      <a:r>
                        <a:rPr lang="en-GB" sz="2000">
                          <a:effectLst/>
                        </a:rPr>
                        <a:t>Data Collection and Activity </a:t>
                      </a:r>
                      <a:endParaRPr lang="en-GB" sz="2000">
                        <a:effectLst/>
                        <a:latin typeface="Calibri" panose="020F0502020204030204" pitchFamily="34" charset="0"/>
                        <a:cs typeface="Times New Roman" panose="02020603050405020304" pitchFamily="18" charset="0"/>
                      </a:endParaRPr>
                    </a:p>
                  </a:txBody>
                  <a:tcPr marL="68580" marR="68580" marT="0" marB="0"/>
                </a:tc>
                <a:tc>
                  <a:txBody>
                    <a:bodyPr/>
                    <a:lstStyle/>
                    <a:p>
                      <a:pPr algn="l"/>
                      <a:r>
                        <a:rPr lang="en-GB" sz="2000" dirty="0">
                          <a:effectLst/>
                        </a:rPr>
                        <a:t>2 x Whole lesson recordings </a:t>
                      </a:r>
                    </a:p>
                    <a:p>
                      <a:pPr algn="l"/>
                      <a:r>
                        <a:rPr lang="en-GB" sz="2000" dirty="0">
                          <a:effectLst/>
                        </a:rPr>
                        <a:t> </a:t>
                      </a:r>
                    </a:p>
                    <a:p>
                      <a:pPr algn="l"/>
                      <a:r>
                        <a:rPr lang="en-GB" sz="2000" dirty="0">
                          <a:effectLst/>
                        </a:rPr>
                        <a:t>2 x recordings of 2 student pairs</a:t>
                      </a:r>
                    </a:p>
                    <a:p>
                      <a:pPr algn="l">
                        <a:spcAft>
                          <a:spcPts val="0"/>
                        </a:spcAft>
                      </a:pPr>
                      <a:r>
                        <a:rPr lang="en-GB" sz="2000" dirty="0">
                          <a:effectLst/>
                        </a:rPr>
                        <a:t> </a:t>
                      </a:r>
                    </a:p>
                    <a:p>
                      <a:pPr algn="l">
                        <a:spcAft>
                          <a:spcPts val="0"/>
                        </a:spcAft>
                      </a:pPr>
                      <a:r>
                        <a:rPr lang="en-GB" sz="2000" dirty="0">
                          <a:effectLst/>
                        </a:rPr>
                        <a:t>Writing samples</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9 x whole lesson recordings </a:t>
                      </a:r>
                    </a:p>
                    <a:p>
                      <a:pPr algn="l">
                        <a:spcAft>
                          <a:spcPts val="0"/>
                        </a:spcAft>
                      </a:pPr>
                      <a:r>
                        <a:rPr lang="en-GB" sz="2000" dirty="0">
                          <a:effectLst/>
                        </a:rPr>
                        <a:t> </a:t>
                      </a:r>
                    </a:p>
                    <a:p>
                      <a:pPr algn="l">
                        <a:spcAft>
                          <a:spcPts val="0"/>
                        </a:spcAft>
                      </a:pPr>
                      <a:r>
                        <a:rPr lang="en-GB" sz="2000" dirty="0">
                          <a:effectLst/>
                        </a:rPr>
                        <a:t>9 x recordings of 2 student pairs </a:t>
                      </a:r>
                    </a:p>
                    <a:p>
                      <a:pPr algn="l">
                        <a:spcAft>
                          <a:spcPts val="0"/>
                        </a:spcAft>
                      </a:pPr>
                      <a:r>
                        <a:rPr lang="en-GB" sz="2000" dirty="0">
                          <a:effectLst/>
                        </a:rPr>
                        <a:t> </a:t>
                      </a:r>
                    </a:p>
                    <a:p>
                      <a:pPr algn="l">
                        <a:spcAft>
                          <a:spcPts val="0"/>
                        </a:spcAft>
                      </a:pPr>
                      <a:r>
                        <a:rPr lang="en-GB" sz="2000" dirty="0">
                          <a:effectLst/>
                        </a:rPr>
                        <a:t>Writing samples</a:t>
                      </a:r>
                    </a:p>
                    <a:p>
                      <a:pPr algn="l">
                        <a:spcAft>
                          <a:spcPts val="0"/>
                        </a:spcAft>
                      </a:pPr>
                      <a:r>
                        <a:rPr lang="en-GB" sz="2000" dirty="0">
                          <a:effectLst/>
                        </a:rPr>
                        <a:t> </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Writing assessments and samples</a:t>
                      </a:r>
                    </a:p>
                    <a:p>
                      <a:pPr algn="l">
                        <a:spcAft>
                          <a:spcPts val="0"/>
                        </a:spcAft>
                      </a:pPr>
                      <a:r>
                        <a:rPr lang="en-GB" sz="2000" dirty="0">
                          <a:effectLst/>
                        </a:rPr>
                        <a:t> </a:t>
                      </a:r>
                    </a:p>
                    <a:p>
                      <a:pPr algn="l">
                        <a:spcAft>
                          <a:spcPts val="0"/>
                        </a:spcAft>
                      </a:pPr>
                      <a:r>
                        <a:rPr lang="en-GB" sz="2000" dirty="0">
                          <a:effectLst/>
                        </a:rPr>
                        <a:t>Appx 4 whole lesson recordings </a:t>
                      </a:r>
                    </a:p>
                    <a:p>
                      <a:pPr algn="l">
                        <a:spcAft>
                          <a:spcPts val="0"/>
                        </a:spcAft>
                      </a:pPr>
                      <a:r>
                        <a:rPr lang="en-GB" sz="2000" dirty="0">
                          <a:effectLst/>
                        </a:rPr>
                        <a:t> </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GB" sz="2000" dirty="0">
                          <a:effectLst/>
                        </a:rPr>
                        <a:t>Practitioner Conference </a:t>
                      </a:r>
                      <a:endParaRPr lang="en-GB" sz="20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5670690"/>
                  </a:ext>
                </a:extLst>
              </a:tr>
              <a:tr h="812291">
                <a:tc>
                  <a:txBody>
                    <a:bodyPr/>
                    <a:lstStyle/>
                    <a:p>
                      <a:pPr algn="l">
                        <a:spcAft>
                          <a:spcPts val="0"/>
                        </a:spcAft>
                      </a:pPr>
                      <a:r>
                        <a:rPr lang="en-GB" sz="2000">
                          <a:effectLst/>
                        </a:rPr>
                        <a:t>Number of meetings</a:t>
                      </a:r>
                      <a:endParaRPr lang="en-GB" sz="200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a:effectLst/>
                        </a:rPr>
                        <a:t>2 whole day/ 2 individual review</a:t>
                      </a:r>
                    </a:p>
                    <a:p>
                      <a:pPr algn="l">
                        <a:spcAft>
                          <a:spcPts val="0"/>
                        </a:spcAft>
                      </a:pPr>
                      <a:r>
                        <a:rPr lang="en-GB" sz="2000">
                          <a:effectLst/>
                        </a:rPr>
                        <a:t> </a:t>
                      </a:r>
                      <a:endParaRPr lang="en-GB" sz="200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GB" sz="2000">
                          <a:effectLst/>
                        </a:rPr>
                        <a:t>6 whole day/ 3 individual review</a:t>
                      </a:r>
                      <a:endParaRPr lang="en-GB" sz="200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GB" sz="2000" dirty="0">
                          <a:effectLst/>
                        </a:rPr>
                        <a:t>1 whole day/ 2 individual review</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GB" sz="2000" dirty="0">
                          <a:effectLst/>
                        </a:rPr>
                        <a:t>1 whole day/ 2 individual review</a:t>
                      </a:r>
                      <a:endParaRPr lang="en-GB" sz="20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809383"/>
                  </a:ext>
                </a:extLst>
              </a:tr>
              <a:tr h="270764">
                <a:tc>
                  <a:txBody>
                    <a:bodyPr/>
                    <a:lstStyle/>
                    <a:p>
                      <a:pPr algn="l">
                        <a:spcAft>
                          <a:spcPts val="0"/>
                        </a:spcAft>
                      </a:pPr>
                      <a:r>
                        <a:rPr lang="en-GB" sz="2000" dirty="0">
                          <a:effectLst/>
                        </a:rPr>
                        <a:t>Supply cover </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GB" sz="2000" dirty="0">
                          <a:effectLst/>
                        </a:rPr>
                        <a:t>4 days</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GB" sz="2000" dirty="0">
                          <a:effectLst/>
                        </a:rPr>
                        <a:t>9 days</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GB" sz="2000" dirty="0">
                          <a:effectLst/>
                        </a:rPr>
                        <a:t>3 days</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GB" sz="2000" dirty="0">
                          <a:effectLst/>
                        </a:rPr>
                        <a:t>2 days</a:t>
                      </a:r>
                      <a:endParaRPr lang="en-GB" sz="20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1313795"/>
                  </a:ext>
                </a:extLst>
              </a:tr>
            </a:tbl>
          </a:graphicData>
        </a:graphic>
      </p:graphicFrame>
    </p:spTree>
    <p:extLst>
      <p:ext uri="{BB962C8B-B14F-4D97-AF65-F5344CB8AC3E}">
        <p14:creationId xmlns:p14="http://schemas.microsoft.com/office/powerpoint/2010/main" val="12265821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838200" y="536809"/>
            <a:ext cx="10515600" cy="5282733"/>
          </a:xfrm>
        </p:spPr>
        <p:txBody>
          <a:bodyPr>
            <a:normAutofit/>
          </a:bodyPr>
          <a:lstStyle/>
          <a:p>
            <a:pPr marL="0" indent="0">
              <a:buNone/>
            </a:pPr>
            <a:r>
              <a:rPr lang="en-GB" sz="3500" dirty="0" smtClean="0"/>
              <a:t>Sample classes and sub-sample </a:t>
            </a:r>
            <a:r>
              <a:rPr lang="en-GB" sz="3500" dirty="0" smtClean="0"/>
              <a:t>students</a:t>
            </a:r>
            <a:endParaRPr lang="en-GB" sz="3000" dirty="0" smtClean="0"/>
          </a:p>
          <a:p>
            <a:pPr>
              <a:buFont typeface="Wingdings" panose="05000000000000000000" pitchFamily="2" charset="2"/>
              <a:buChar char="q"/>
            </a:pPr>
            <a:r>
              <a:rPr lang="en-GB" dirty="0" smtClean="0"/>
              <a:t>Each </a:t>
            </a:r>
            <a:r>
              <a:rPr lang="en-GB" dirty="0"/>
              <a:t>teacher will work with three different KS3 </a:t>
            </a:r>
            <a:r>
              <a:rPr lang="en-GB" dirty="0" smtClean="0"/>
              <a:t>classes: one </a:t>
            </a:r>
            <a:r>
              <a:rPr lang="en-GB" dirty="0"/>
              <a:t>class for exploration in phase </a:t>
            </a:r>
            <a:r>
              <a:rPr lang="en-GB" dirty="0" smtClean="0"/>
              <a:t>1, one </a:t>
            </a:r>
            <a:r>
              <a:rPr lang="en-GB" dirty="0"/>
              <a:t>class for development in phase 2, and one class for intervention in phase 3.    </a:t>
            </a:r>
          </a:p>
          <a:p>
            <a:pPr>
              <a:buFont typeface="Wingdings" panose="05000000000000000000" pitchFamily="2" charset="2"/>
              <a:buChar char="q"/>
            </a:pPr>
            <a:r>
              <a:rPr lang="en-GB" dirty="0"/>
              <a:t>In phases 1, 2 and 3, sub-samples of 4 students (with a gender balance and spread of attainment) will be selected from class lists for focused qualitative data collection. </a:t>
            </a:r>
            <a:endParaRPr lang="en-GB" dirty="0" smtClean="0"/>
          </a:p>
          <a:p>
            <a:pPr>
              <a:buFont typeface="Wingdings" panose="05000000000000000000" pitchFamily="2" charset="2"/>
              <a:buChar char="q"/>
            </a:pPr>
            <a:r>
              <a:rPr lang="en-GB" dirty="0" smtClean="0"/>
              <a:t>The </a:t>
            </a:r>
            <a:r>
              <a:rPr lang="en-GB" dirty="0"/>
              <a:t>sub-sample students in each class will be paired during lessons for episodes of student peer-to-peer metatalk. </a:t>
            </a:r>
          </a:p>
          <a:p>
            <a:pPr>
              <a:buFont typeface="Wingdings" panose="05000000000000000000" pitchFamily="2" charset="2"/>
              <a:buChar char="q"/>
            </a:pPr>
            <a:r>
              <a:rPr lang="en-GB" dirty="0" smtClean="0"/>
              <a:t>Phase </a:t>
            </a:r>
            <a:r>
              <a:rPr lang="en-GB" dirty="0"/>
              <a:t>4 will involve outreach activities, including developing pedagogical and professional development materials. </a:t>
            </a:r>
          </a:p>
          <a:p>
            <a:pPr>
              <a:buFont typeface="Wingdings" panose="05000000000000000000" pitchFamily="2" charset="2"/>
              <a:buChar char="v"/>
            </a:pPr>
            <a:endParaRPr lang="en-GB" dirty="0"/>
          </a:p>
        </p:txBody>
      </p:sp>
      <p:sp>
        <p:nvSpPr>
          <p:cNvPr id="4" name="Slide Number Placeholder 3"/>
          <p:cNvSpPr>
            <a:spLocks noGrp="1"/>
          </p:cNvSpPr>
          <p:nvPr>
            <p:ph type="sldNum" sz="quarter" idx="12"/>
          </p:nvPr>
        </p:nvSpPr>
        <p:spPr/>
        <p:txBody>
          <a:bodyPr/>
          <a:lstStyle/>
          <a:p>
            <a:fld id="{07DC3AF2-08D7-423C-B544-AD0ABE689413}" type="slidenum">
              <a:rPr lang="en-GB" smtClean="0"/>
              <a:t>43</a:t>
            </a:fld>
            <a:endParaRPr lang="en-GB"/>
          </a:p>
        </p:txBody>
      </p:sp>
    </p:spTree>
    <p:extLst>
      <p:ext uri="{BB962C8B-B14F-4D97-AF65-F5344CB8AC3E}">
        <p14:creationId xmlns:p14="http://schemas.microsoft.com/office/powerpoint/2010/main" val="4230618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a:bodyPr>
          <a:lstStyle/>
          <a:p>
            <a:r>
              <a:rPr lang="en-GB" sz="3200" dirty="0" smtClean="0">
                <a:latin typeface="+mn-lt"/>
              </a:rPr>
              <a:t>Data Collection</a:t>
            </a:r>
            <a:endParaRPr lang="en-GB" sz="3200" dirty="0">
              <a:latin typeface="+mn-lt"/>
            </a:endParaRPr>
          </a:p>
        </p:txBody>
      </p:sp>
      <p:sp>
        <p:nvSpPr>
          <p:cNvPr id="3" name="Content Placeholder 2"/>
          <p:cNvSpPr>
            <a:spLocks noGrp="1"/>
          </p:cNvSpPr>
          <p:nvPr>
            <p:ph idx="1"/>
          </p:nvPr>
        </p:nvSpPr>
        <p:spPr>
          <a:xfrm>
            <a:off x="838200" y="1456171"/>
            <a:ext cx="10515600" cy="4351338"/>
          </a:xfrm>
        </p:spPr>
        <p:txBody>
          <a:bodyPr/>
          <a:lstStyle/>
          <a:p>
            <a:pPr>
              <a:buFont typeface="Wingdings" panose="05000000000000000000" pitchFamily="2" charset="2"/>
              <a:buChar char="q"/>
            </a:pPr>
            <a:r>
              <a:rPr lang="en-GB" dirty="0"/>
              <a:t>The study will involve the collection of audio and video recordings of whole classes, and of a smaller number of sub-sample students working in pairs. </a:t>
            </a:r>
            <a:endParaRPr lang="en-GB" dirty="0" smtClean="0"/>
          </a:p>
          <a:p>
            <a:pPr>
              <a:buFont typeface="Wingdings" panose="05000000000000000000" pitchFamily="2" charset="2"/>
              <a:buChar char="q"/>
            </a:pPr>
            <a:r>
              <a:rPr lang="en-GB" dirty="0" smtClean="0"/>
              <a:t>To </a:t>
            </a:r>
            <a:r>
              <a:rPr lang="en-GB" dirty="0"/>
              <a:t>capture the audio, teachers and sub-sample students will be asked to wear a small, un-intrusive digital recorder. </a:t>
            </a:r>
            <a:endParaRPr lang="en-GB" dirty="0" smtClean="0"/>
          </a:p>
          <a:p>
            <a:pPr>
              <a:buFont typeface="Wingdings" panose="05000000000000000000" pitchFamily="2" charset="2"/>
              <a:buChar char="q"/>
            </a:pPr>
            <a:r>
              <a:rPr lang="en-GB" dirty="0" smtClean="0"/>
              <a:t>Small </a:t>
            </a:r>
            <a:r>
              <a:rPr lang="en-GB" dirty="0"/>
              <a:t>cameras will be used to capture video footage, </a:t>
            </a:r>
            <a:r>
              <a:rPr lang="en-GB" dirty="0" smtClean="0"/>
              <a:t>and (in phase 2) </a:t>
            </a:r>
            <a:r>
              <a:rPr lang="en-GB" dirty="0"/>
              <a:t>‘</a:t>
            </a:r>
            <a:r>
              <a:rPr lang="en-GB" dirty="0" err="1"/>
              <a:t>HandSpy</a:t>
            </a:r>
            <a:r>
              <a:rPr lang="en-GB" dirty="0"/>
              <a:t>’ pens will be used by sub-sample students </a:t>
            </a:r>
            <a:r>
              <a:rPr lang="en-GB" dirty="0" smtClean="0"/>
              <a:t>to </a:t>
            </a:r>
            <a:r>
              <a:rPr lang="en-GB" dirty="0"/>
              <a:t>photograph ‘live’ writing. </a:t>
            </a:r>
            <a:endParaRPr lang="en-GB" dirty="0" smtClean="0"/>
          </a:p>
          <a:p>
            <a:pPr>
              <a:buFont typeface="Wingdings" panose="05000000000000000000" pitchFamily="2" charset="2"/>
              <a:buChar char="q"/>
            </a:pPr>
            <a:r>
              <a:rPr lang="en-GB" dirty="0" smtClean="0"/>
              <a:t>In </a:t>
            </a:r>
            <a:r>
              <a:rPr lang="en-GB" dirty="0"/>
              <a:t>addition, writing samples will be collected in phases 1, 2 and 3. </a:t>
            </a:r>
          </a:p>
          <a:p>
            <a:pPr marL="0" indent="0">
              <a:buNone/>
            </a:pPr>
            <a:endParaRPr lang="en-GB" dirty="0"/>
          </a:p>
        </p:txBody>
      </p:sp>
      <p:sp>
        <p:nvSpPr>
          <p:cNvPr id="4" name="Slide Number Placeholder 3"/>
          <p:cNvSpPr>
            <a:spLocks noGrp="1"/>
          </p:cNvSpPr>
          <p:nvPr>
            <p:ph type="sldNum" sz="quarter" idx="12"/>
          </p:nvPr>
        </p:nvSpPr>
        <p:spPr/>
        <p:txBody>
          <a:bodyPr/>
          <a:lstStyle/>
          <a:p>
            <a:fld id="{07DC3AF2-08D7-423C-B544-AD0ABE689413}" type="slidenum">
              <a:rPr lang="en-GB" smtClean="0"/>
              <a:t>44</a:t>
            </a:fld>
            <a:endParaRPr lang="en-GB"/>
          </a:p>
        </p:txBody>
      </p:sp>
    </p:spTree>
    <p:extLst>
      <p:ext uri="{BB962C8B-B14F-4D97-AF65-F5344CB8AC3E}">
        <p14:creationId xmlns:p14="http://schemas.microsoft.com/office/powerpoint/2010/main" val="32639621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838200" y="901989"/>
            <a:ext cx="10515600" cy="4351338"/>
          </a:xfrm>
        </p:spPr>
        <p:txBody>
          <a:bodyPr>
            <a:normAutofit fontScale="92500"/>
          </a:bodyPr>
          <a:lstStyle/>
          <a:p>
            <a:pPr marL="0" indent="0">
              <a:buNone/>
            </a:pPr>
            <a:r>
              <a:rPr lang="en-GB" sz="3500" dirty="0"/>
              <a:t>Participating </a:t>
            </a:r>
            <a:r>
              <a:rPr lang="en-GB" sz="3500" dirty="0" smtClean="0"/>
              <a:t>teachers: </a:t>
            </a:r>
            <a:endParaRPr lang="en-GB" dirty="0"/>
          </a:p>
          <a:p>
            <a:pPr lvl="0">
              <a:buFont typeface="Wingdings" panose="05000000000000000000" pitchFamily="2" charset="2"/>
              <a:buChar char="q"/>
            </a:pPr>
            <a:r>
              <a:rPr lang="en-GB" dirty="0"/>
              <a:t>Attend a maximum of 10 whole day meetings with the teacher-researcher team</a:t>
            </a:r>
          </a:p>
          <a:p>
            <a:pPr lvl="0">
              <a:buFont typeface="Wingdings" panose="05000000000000000000" pitchFamily="2" charset="2"/>
              <a:buChar char="q"/>
            </a:pPr>
            <a:r>
              <a:rPr lang="en-GB" dirty="0"/>
              <a:t>Select a KS3 class for participation in phases 1, 2 and 3</a:t>
            </a:r>
          </a:p>
          <a:p>
            <a:pPr lvl="0">
              <a:buFont typeface="Wingdings" panose="05000000000000000000" pitchFamily="2" charset="2"/>
              <a:buChar char="q"/>
            </a:pPr>
            <a:r>
              <a:rPr lang="en-GB" dirty="0"/>
              <a:t>Select a KS3 class in phase 3 to act as a control group </a:t>
            </a:r>
          </a:p>
          <a:p>
            <a:pPr lvl="0">
              <a:buFont typeface="Wingdings" panose="05000000000000000000" pitchFamily="2" charset="2"/>
              <a:buChar char="q"/>
            </a:pPr>
            <a:r>
              <a:rPr lang="en-GB" dirty="0"/>
              <a:t>Assist the research team in securing student and parental consent</a:t>
            </a:r>
          </a:p>
          <a:p>
            <a:pPr lvl="0">
              <a:buFont typeface="Wingdings" panose="05000000000000000000" pitchFamily="2" charset="2"/>
              <a:buChar char="q"/>
            </a:pPr>
            <a:r>
              <a:rPr lang="en-GB" dirty="0"/>
              <a:t>Allow the research team access to collect data</a:t>
            </a:r>
          </a:p>
          <a:p>
            <a:pPr lvl="0">
              <a:buFont typeface="Wingdings" panose="05000000000000000000" pitchFamily="2" charset="2"/>
              <a:buChar char="q"/>
            </a:pPr>
            <a:r>
              <a:rPr lang="en-GB" dirty="0"/>
              <a:t>Allow the research team to administer writing assessments during phase 3</a:t>
            </a:r>
          </a:p>
          <a:p>
            <a:pPr lvl="0">
              <a:buFont typeface="Wingdings" panose="05000000000000000000" pitchFamily="2" charset="2"/>
              <a:buChar char="q"/>
            </a:pPr>
            <a:r>
              <a:rPr lang="en-GB" dirty="0"/>
              <a:t>Contribute to data analysis and outreach activities </a:t>
            </a:r>
          </a:p>
          <a:p>
            <a:pPr marL="0" indent="0">
              <a:buNone/>
            </a:pPr>
            <a:endParaRPr lang="en-GB" dirty="0"/>
          </a:p>
        </p:txBody>
      </p:sp>
      <p:sp>
        <p:nvSpPr>
          <p:cNvPr id="4" name="Slide Number Placeholder 3"/>
          <p:cNvSpPr>
            <a:spLocks noGrp="1"/>
          </p:cNvSpPr>
          <p:nvPr>
            <p:ph type="sldNum" sz="quarter" idx="12"/>
          </p:nvPr>
        </p:nvSpPr>
        <p:spPr/>
        <p:txBody>
          <a:bodyPr/>
          <a:lstStyle/>
          <a:p>
            <a:fld id="{07DC3AF2-08D7-423C-B544-AD0ABE689413}" type="slidenum">
              <a:rPr lang="en-GB" smtClean="0"/>
              <a:t>45</a:t>
            </a:fld>
            <a:endParaRPr lang="en-GB"/>
          </a:p>
        </p:txBody>
      </p:sp>
    </p:spTree>
    <p:extLst>
      <p:ext uri="{BB962C8B-B14F-4D97-AF65-F5344CB8AC3E}">
        <p14:creationId xmlns:p14="http://schemas.microsoft.com/office/powerpoint/2010/main" val="247661085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90452378"/>
              </p:ext>
            </p:extLst>
          </p:nvPr>
        </p:nvGraphicFramePr>
        <p:xfrm>
          <a:off x="2490650" y="984068"/>
          <a:ext cx="9056914" cy="5486400"/>
        </p:xfrm>
        <a:graphic>
          <a:graphicData uri="http://schemas.openxmlformats.org/drawingml/2006/table">
            <a:tbl>
              <a:tblPr firstRow="1" firstCol="1" bandRow="1">
                <a:tableStyleId>{5C22544A-7EE6-4342-B048-85BDC9FD1C3A}</a:tableStyleId>
              </a:tblPr>
              <a:tblGrid>
                <a:gridCol w="1428221">
                  <a:extLst>
                    <a:ext uri="{9D8B030D-6E8A-4147-A177-3AD203B41FA5}">
                      <a16:colId xmlns:a16="http://schemas.microsoft.com/office/drawing/2014/main" val="2201558551"/>
                    </a:ext>
                  </a:extLst>
                </a:gridCol>
                <a:gridCol w="1869768">
                  <a:extLst>
                    <a:ext uri="{9D8B030D-6E8A-4147-A177-3AD203B41FA5}">
                      <a16:colId xmlns:a16="http://schemas.microsoft.com/office/drawing/2014/main" val="1639731188"/>
                    </a:ext>
                  </a:extLst>
                </a:gridCol>
                <a:gridCol w="1947195">
                  <a:extLst>
                    <a:ext uri="{9D8B030D-6E8A-4147-A177-3AD203B41FA5}">
                      <a16:colId xmlns:a16="http://schemas.microsoft.com/office/drawing/2014/main" val="2775713738"/>
                    </a:ext>
                  </a:extLst>
                </a:gridCol>
                <a:gridCol w="1904296">
                  <a:extLst>
                    <a:ext uri="{9D8B030D-6E8A-4147-A177-3AD203B41FA5}">
                      <a16:colId xmlns:a16="http://schemas.microsoft.com/office/drawing/2014/main" val="3614946725"/>
                    </a:ext>
                  </a:extLst>
                </a:gridCol>
                <a:gridCol w="1907434">
                  <a:extLst>
                    <a:ext uri="{9D8B030D-6E8A-4147-A177-3AD203B41FA5}">
                      <a16:colId xmlns:a16="http://schemas.microsoft.com/office/drawing/2014/main" val="697947644"/>
                    </a:ext>
                  </a:extLst>
                </a:gridCol>
              </a:tblGrid>
              <a:tr h="541528">
                <a:tc>
                  <a:txBody>
                    <a:bodyPr/>
                    <a:lstStyle/>
                    <a:p>
                      <a:pPr algn="l">
                        <a:spcAft>
                          <a:spcPts val="0"/>
                        </a:spcAft>
                      </a:pPr>
                      <a:r>
                        <a:rPr lang="en-GB" sz="2000" dirty="0">
                          <a:solidFill>
                            <a:schemeClr val="tx1"/>
                          </a:solidFill>
                          <a:effectLst/>
                        </a:rPr>
                        <a:t>Phase</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spcAft>
                          <a:spcPts val="0"/>
                        </a:spcAft>
                      </a:pPr>
                      <a:r>
                        <a:rPr lang="en-GB" sz="2000" dirty="0">
                          <a:solidFill>
                            <a:schemeClr val="tx1"/>
                          </a:solidFill>
                          <a:effectLst/>
                        </a:rPr>
                        <a:t>1: Exploratory</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spcAft>
                          <a:spcPts val="0"/>
                        </a:spcAft>
                      </a:pPr>
                      <a:r>
                        <a:rPr lang="en-GB" sz="2000">
                          <a:solidFill>
                            <a:schemeClr val="tx1"/>
                          </a:solidFill>
                          <a:effectLst/>
                        </a:rPr>
                        <a:t>2: Development*</a:t>
                      </a:r>
                      <a:endParaRPr lang="en-GB" sz="200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spcAft>
                          <a:spcPts val="0"/>
                        </a:spcAft>
                      </a:pPr>
                      <a:r>
                        <a:rPr lang="en-GB" sz="2000" dirty="0">
                          <a:solidFill>
                            <a:schemeClr val="tx1"/>
                          </a:solidFill>
                          <a:effectLst/>
                        </a:rPr>
                        <a:t>3: Intervention*</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spcAft>
                          <a:spcPts val="0"/>
                        </a:spcAft>
                      </a:pPr>
                      <a:r>
                        <a:rPr lang="en-GB" sz="2000">
                          <a:solidFill>
                            <a:schemeClr val="tx1"/>
                          </a:solidFill>
                          <a:effectLst/>
                        </a:rPr>
                        <a:t>4: Impact &amp; Engagement</a:t>
                      </a:r>
                      <a:endParaRPr lang="en-GB" sz="200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906934412"/>
                  </a:ext>
                </a:extLst>
              </a:tr>
              <a:tr h="541528">
                <a:tc>
                  <a:txBody>
                    <a:bodyPr/>
                    <a:lstStyle/>
                    <a:p>
                      <a:pPr algn="l">
                        <a:spcAft>
                          <a:spcPts val="0"/>
                        </a:spcAft>
                      </a:pPr>
                      <a:r>
                        <a:rPr lang="en-GB" sz="2000" dirty="0">
                          <a:solidFill>
                            <a:schemeClr val="tx1"/>
                          </a:solidFill>
                          <a:effectLst/>
                        </a:rPr>
                        <a:t>Dates</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spcAft>
                          <a:spcPts val="0"/>
                        </a:spcAft>
                      </a:pPr>
                      <a:r>
                        <a:rPr lang="en-GB" sz="2000" dirty="0">
                          <a:solidFill>
                            <a:schemeClr val="tx1"/>
                          </a:solidFill>
                          <a:effectLst/>
                        </a:rPr>
                        <a:t>April-July 2022</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spcAft>
                          <a:spcPts val="0"/>
                        </a:spcAft>
                      </a:pPr>
                      <a:r>
                        <a:rPr lang="en-GB" sz="2000" dirty="0">
                          <a:solidFill>
                            <a:schemeClr val="tx1"/>
                          </a:solidFill>
                          <a:effectLst/>
                        </a:rPr>
                        <a:t>September 2022 – March 2023</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spcAft>
                          <a:spcPts val="0"/>
                        </a:spcAft>
                      </a:pPr>
                      <a:r>
                        <a:rPr lang="en-GB" sz="2000" dirty="0">
                          <a:solidFill>
                            <a:schemeClr val="tx1"/>
                          </a:solidFill>
                          <a:effectLst/>
                        </a:rPr>
                        <a:t>April 2023 – Dec 2023</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spcAft>
                          <a:spcPts val="0"/>
                        </a:spcAft>
                      </a:pPr>
                      <a:r>
                        <a:rPr lang="en-GB" sz="2000">
                          <a:solidFill>
                            <a:schemeClr val="tx1"/>
                          </a:solidFill>
                          <a:effectLst/>
                        </a:rPr>
                        <a:t>January -July 2024 </a:t>
                      </a:r>
                      <a:endParaRPr lang="en-GB" sz="200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18044617"/>
                  </a:ext>
                </a:extLst>
              </a:tr>
              <a:tr h="2166110">
                <a:tc>
                  <a:txBody>
                    <a:bodyPr/>
                    <a:lstStyle/>
                    <a:p>
                      <a:pPr algn="l">
                        <a:spcAft>
                          <a:spcPts val="0"/>
                        </a:spcAft>
                      </a:pPr>
                      <a:r>
                        <a:rPr lang="en-GB" sz="2000">
                          <a:solidFill>
                            <a:schemeClr val="tx1"/>
                          </a:solidFill>
                          <a:effectLst/>
                        </a:rPr>
                        <a:t>Data Collection and Activity </a:t>
                      </a:r>
                      <a:endParaRPr lang="en-GB" sz="200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r>
                        <a:rPr lang="en-GB" sz="2000" dirty="0">
                          <a:solidFill>
                            <a:schemeClr val="tx1"/>
                          </a:solidFill>
                          <a:effectLst/>
                        </a:rPr>
                        <a:t>2 x Whole lesson recordings </a:t>
                      </a:r>
                    </a:p>
                    <a:p>
                      <a:pPr algn="l"/>
                      <a:r>
                        <a:rPr lang="en-GB" sz="2000" dirty="0">
                          <a:solidFill>
                            <a:schemeClr val="tx1"/>
                          </a:solidFill>
                          <a:effectLst/>
                        </a:rPr>
                        <a:t> </a:t>
                      </a:r>
                    </a:p>
                    <a:p>
                      <a:pPr algn="l"/>
                      <a:r>
                        <a:rPr lang="en-GB" sz="2000" dirty="0">
                          <a:solidFill>
                            <a:schemeClr val="tx1"/>
                          </a:solidFill>
                          <a:effectLst/>
                        </a:rPr>
                        <a:t>2 x recordings of 2 student pairs</a:t>
                      </a:r>
                    </a:p>
                    <a:p>
                      <a:pPr algn="l">
                        <a:spcAft>
                          <a:spcPts val="0"/>
                        </a:spcAft>
                      </a:pPr>
                      <a:r>
                        <a:rPr lang="en-GB" sz="2000" dirty="0">
                          <a:solidFill>
                            <a:schemeClr val="tx1"/>
                          </a:solidFill>
                          <a:effectLst/>
                        </a:rPr>
                        <a:t> </a:t>
                      </a:r>
                    </a:p>
                    <a:p>
                      <a:pPr algn="l">
                        <a:spcAft>
                          <a:spcPts val="0"/>
                        </a:spcAft>
                      </a:pPr>
                      <a:r>
                        <a:rPr lang="en-GB" sz="2000" dirty="0">
                          <a:solidFill>
                            <a:schemeClr val="tx1"/>
                          </a:solidFill>
                          <a:effectLst/>
                        </a:rPr>
                        <a:t>Writing samples</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spcAft>
                          <a:spcPts val="0"/>
                        </a:spcAft>
                      </a:pPr>
                      <a:r>
                        <a:rPr lang="en-GB" sz="2000" dirty="0">
                          <a:solidFill>
                            <a:schemeClr val="tx1"/>
                          </a:solidFill>
                          <a:effectLst/>
                        </a:rPr>
                        <a:t>9 x whole lesson recordings </a:t>
                      </a:r>
                    </a:p>
                    <a:p>
                      <a:pPr algn="l">
                        <a:spcAft>
                          <a:spcPts val="0"/>
                        </a:spcAft>
                      </a:pPr>
                      <a:r>
                        <a:rPr lang="en-GB" sz="2000" dirty="0">
                          <a:solidFill>
                            <a:schemeClr val="tx1"/>
                          </a:solidFill>
                          <a:effectLst/>
                        </a:rPr>
                        <a:t> </a:t>
                      </a:r>
                    </a:p>
                    <a:p>
                      <a:pPr algn="l">
                        <a:spcAft>
                          <a:spcPts val="0"/>
                        </a:spcAft>
                      </a:pPr>
                      <a:r>
                        <a:rPr lang="en-GB" sz="2000" dirty="0">
                          <a:solidFill>
                            <a:schemeClr val="tx1"/>
                          </a:solidFill>
                          <a:effectLst/>
                        </a:rPr>
                        <a:t>9 x recordings of 2 student pairs </a:t>
                      </a:r>
                    </a:p>
                    <a:p>
                      <a:pPr algn="l">
                        <a:spcAft>
                          <a:spcPts val="0"/>
                        </a:spcAft>
                      </a:pPr>
                      <a:r>
                        <a:rPr lang="en-GB" sz="2000" dirty="0">
                          <a:solidFill>
                            <a:schemeClr val="tx1"/>
                          </a:solidFill>
                          <a:effectLst/>
                        </a:rPr>
                        <a:t> </a:t>
                      </a:r>
                    </a:p>
                    <a:p>
                      <a:pPr algn="l">
                        <a:spcAft>
                          <a:spcPts val="0"/>
                        </a:spcAft>
                      </a:pPr>
                      <a:r>
                        <a:rPr lang="en-GB" sz="2000" dirty="0">
                          <a:solidFill>
                            <a:schemeClr val="tx1"/>
                          </a:solidFill>
                          <a:effectLst/>
                        </a:rPr>
                        <a:t>Writing samples</a:t>
                      </a:r>
                    </a:p>
                    <a:p>
                      <a:pPr algn="l">
                        <a:spcAft>
                          <a:spcPts val="0"/>
                        </a:spcAft>
                      </a:pPr>
                      <a:r>
                        <a:rPr lang="en-GB" sz="2000" dirty="0">
                          <a:solidFill>
                            <a:schemeClr val="tx1"/>
                          </a:solidFill>
                          <a:effectLst/>
                        </a:rPr>
                        <a:t> </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spcAft>
                          <a:spcPts val="0"/>
                        </a:spcAft>
                      </a:pPr>
                      <a:r>
                        <a:rPr lang="en-GB" sz="2000" dirty="0">
                          <a:solidFill>
                            <a:schemeClr val="tx1"/>
                          </a:solidFill>
                          <a:effectLst/>
                        </a:rPr>
                        <a:t>Writing assessments and samples</a:t>
                      </a:r>
                    </a:p>
                    <a:p>
                      <a:pPr algn="l">
                        <a:spcAft>
                          <a:spcPts val="0"/>
                        </a:spcAft>
                      </a:pPr>
                      <a:r>
                        <a:rPr lang="en-GB" sz="2000" dirty="0">
                          <a:solidFill>
                            <a:schemeClr val="tx1"/>
                          </a:solidFill>
                          <a:effectLst/>
                        </a:rPr>
                        <a:t> </a:t>
                      </a:r>
                    </a:p>
                    <a:p>
                      <a:pPr algn="l">
                        <a:spcAft>
                          <a:spcPts val="0"/>
                        </a:spcAft>
                      </a:pPr>
                      <a:r>
                        <a:rPr lang="en-GB" sz="2000" dirty="0">
                          <a:solidFill>
                            <a:schemeClr val="tx1"/>
                          </a:solidFill>
                          <a:effectLst/>
                        </a:rPr>
                        <a:t>Appx 4 whole lesson recordings </a:t>
                      </a:r>
                    </a:p>
                    <a:p>
                      <a:pPr algn="l">
                        <a:spcAft>
                          <a:spcPts val="0"/>
                        </a:spcAft>
                      </a:pPr>
                      <a:r>
                        <a:rPr lang="en-GB" sz="2000" dirty="0">
                          <a:solidFill>
                            <a:schemeClr val="tx1"/>
                          </a:solidFill>
                          <a:effectLst/>
                        </a:rPr>
                        <a:t> </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spcAft>
                          <a:spcPts val="0"/>
                        </a:spcAft>
                      </a:pPr>
                      <a:r>
                        <a:rPr lang="en-GB" sz="2000" dirty="0">
                          <a:solidFill>
                            <a:schemeClr val="tx1"/>
                          </a:solidFill>
                          <a:effectLst/>
                        </a:rPr>
                        <a:t>Practitioner Conference </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835670690"/>
                  </a:ext>
                </a:extLst>
              </a:tr>
              <a:tr h="812291">
                <a:tc>
                  <a:txBody>
                    <a:bodyPr/>
                    <a:lstStyle/>
                    <a:p>
                      <a:pPr algn="l">
                        <a:spcAft>
                          <a:spcPts val="0"/>
                        </a:spcAft>
                      </a:pPr>
                      <a:r>
                        <a:rPr lang="en-GB" sz="2000">
                          <a:solidFill>
                            <a:schemeClr val="tx1"/>
                          </a:solidFill>
                          <a:effectLst/>
                        </a:rPr>
                        <a:t>Number of meetings</a:t>
                      </a:r>
                      <a:endParaRPr lang="en-GB" sz="200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spcAft>
                          <a:spcPts val="0"/>
                        </a:spcAft>
                      </a:pPr>
                      <a:r>
                        <a:rPr lang="en-GB" sz="2000">
                          <a:solidFill>
                            <a:schemeClr val="tx1"/>
                          </a:solidFill>
                          <a:effectLst/>
                        </a:rPr>
                        <a:t>2 whole day/ 2 individual review</a:t>
                      </a:r>
                    </a:p>
                    <a:p>
                      <a:pPr algn="l">
                        <a:spcAft>
                          <a:spcPts val="0"/>
                        </a:spcAft>
                      </a:pPr>
                      <a:r>
                        <a:rPr lang="en-GB" sz="2000">
                          <a:solidFill>
                            <a:schemeClr val="tx1"/>
                          </a:solidFill>
                          <a:effectLst/>
                        </a:rPr>
                        <a:t> </a:t>
                      </a:r>
                      <a:endParaRPr lang="en-GB" sz="200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spcAft>
                          <a:spcPts val="0"/>
                        </a:spcAft>
                      </a:pPr>
                      <a:r>
                        <a:rPr lang="en-GB" sz="2000">
                          <a:solidFill>
                            <a:schemeClr val="tx1"/>
                          </a:solidFill>
                          <a:effectLst/>
                        </a:rPr>
                        <a:t>6 whole day/ 3 individual review</a:t>
                      </a:r>
                      <a:endParaRPr lang="en-GB" sz="200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spcAft>
                          <a:spcPts val="0"/>
                        </a:spcAft>
                      </a:pPr>
                      <a:r>
                        <a:rPr lang="en-GB" sz="2000" dirty="0">
                          <a:solidFill>
                            <a:schemeClr val="tx1"/>
                          </a:solidFill>
                          <a:effectLst/>
                        </a:rPr>
                        <a:t>1 whole day/ 2 individual review</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spcAft>
                          <a:spcPts val="0"/>
                        </a:spcAft>
                      </a:pPr>
                      <a:r>
                        <a:rPr lang="en-GB" sz="2000" dirty="0">
                          <a:solidFill>
                            <a:schemeClr val="tx1"/>
                          </a:solidFill>
                          <a:effectLst/>
                        </a:rPr>
                        <a:t>1 whole day/ 2 individual review</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68809383"/>
                  </a:ext>
                </a:extLst>
              </a:tr>
              <a:tr h="270764">
                <a:tc>
                  <a:txBody>
                    <a:bodyPr/>
                    <a:lstStyle/>
                    <a:p>
                      <a:pPr algn="l">
                        <a:spcAft>
                          <a:spcPts val="0"/>
                        </a:spcAft>
                      </a:pPr>
                      <a:r>
                        <a:rPr lang="en-GB" sz="2000" dirty="0">
                          <a:solidFill>
                            <a:schemeClr val="tx1"/>
                          </a:solidFill>
                          <a:effectLst/>
                        </a:rPr>
                        <a:t>Supply cover </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spcAft>
                          <a:spcPts val="0"/>
                        </a:spcAft>
                      </a:pPr>
                      <a:r>
                        <a:rPr lang="en-GB" sz="2000" dirty="0">
                          <a:solidFill>
                            <a:schemeClr val="tx1"/>
                          </a:solidFill>
                          <a:effectLst/>
                        </a:rPr>
                        <a:t>4 days</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spcAft>
                          <a:spcPts val="0"/>
                        </a:spcAft>
                      </a:pPr>
                      <a:r>
                        <a:rPr lang="en-GB" sz="2000" dirty="0">
                          <a:solidFill>
                            <a:schemeClr val="tx1"/>
                          </a:solidFill>
                          <a:effectLst/>
                        </a:rPr>
                        <a:t>9 days</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spcAft>
                          <a:spcPts val="0"/>
                        </a:spcAft>
                      </a:pPr>
                      <a:r>
                        <a:rPr lang="en-GB" sz="2000" dirty="0">
                          <a:solidFill>
                            <a:schemeClr val="tx1"/>
                          </a:solidFill>
                          <a:effectLst/>
                        </a:rPr>
                        <a:t>3 days</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spcAft>
                          <a:spcPts val="0"/>
                        </a:spcAft>
                      </a:pPr>
                      <a:r>
                        <a:rPr lang="en-GB" sz="2000" dirty="0">
                          <a:solidFill>
                            <a:schemeClr val="tx1"/>
                          </a:solidFill>
                          <a:effectLst/>
                        </a:rPr>
                        <a:t>2 days</a:t>
                      </a:r>
                      <a:endParaRPr lang="en-GB" sz="20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701313795"/>
                  </a:ext>
                </a:extLst>
              </a:tr>
            </a:tbl>
          </a:graphicData>
        </a:graphic>
      </p:graphicFrame>
      <p:sp>
        <p:nvSpPr>
          <p:cNvPr id="2" name="TextBox 1"/>
          <p:cNvSpPr txBox="1"/>
          <p:nvPr/>
        </p:nvSpPr>
        <p:spPr>
          <a:xfrm>
            <a:off x="505097" y="226423"/>
            <a:ext cx="5939246" cy="523220"/>
          </a:xfrm>
          <a:prstGeom prst="rect">
            <a:avLst/>
          </a:prstGeom>
          <a:noFill/>
        </p:spPr>
        <p:txBody>
          <a:bodyPr wrap="square" rtlCol="0">
            <a:spAutoFit/>
          </a:bodyPr>
          <a:lstStyle/>
          <a:p>
            <a:r>
              <a:rPr lang="en-GB" sz="2800" dirty="0" smtClean="0"/>
              <a:t>Planning for </a:t>
            </a:r>
            <a:r>
              <a:rPr lang="en-GB" sz="2800" dirty="0" smtClean="0"/>
              <a:t>Phases </a:t>
            </a:r>
            <a:r>
              <a:rPr lang="en-GB" sz="2800" dirty="0" smtClean="0"/>
              <a:t>1-3</a:t>
            </a:r>
            <a:endParaRPr lang="en-GB" sz="2800" dirty="0"/>
          </a:p>
        </p:txBody>
      </p:sp>
    </p:spTree>
    <p:extLst>
      <p:ext uri="{BB962C8B-B14F-4D97-AF65-F5344CB8AC3E}">
        <p14:creationId xmlns:p14="http://schemas.microsoft.com/office/powerpoint/2010/main" val="42690348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08379766"/>
              </p:ext>
            </p:extLst>
          </p:nvPr>
        </p:nvGraphicFramePr>
        <p:xfrm>
          <a:off x="2168433" y="888274"/>
          <a:ext cx="9056914" cy="5292802"/>
        </p:xfrm>
        <a:graphic>
          <a:graphicData uri="http://schemas.openxmlformats.org/drawingml/2006/table">
            <a:tbl>
              <a:tblPr firstRow="1" firstCol="1" bandRow="1">
                <a:tableStyleId>{5C22544A-7EE6-4342-B048-85BDC9FD1C3A}</a:tableStyleId>
              </a:tblPr>
              <a:tblGrid>
                <a:gridCol w="1428221">
                  <a:extLst>
                    <a:ext uri="{9D8B030D-6E8A-4147-A177-3AD203B41FA5}">
                      <a16:colId xmlns:a16="http://schemas.microsoft.com/office/drawing/2014/main" val="2201558551"/>
                    </a:ext>
                  </a:extLst>
                </a:gridCol>
                <a:gridCol w="1869768">
                  <a:extLst>
                    <a:ext uri="{9D8B030D-6E8A-4147-A177-3AD203B41FA5}">
                      <a16:colId xmlns:a16="http://schemas.microsoft.com/office/drawing/2014/main" val="1639731188"/>
                    </a:ext>
                  </a:extLst>
                </a:gridCol>
                <a:gridCol w="1947195">
                  <a:extLst>
                    <a:ext uri="{9D8B030D-6E8A-4147-A177-3AD203B41FA5}">
                      <a16:colId xmlns:a16="http://schemas.microsoft.com/office/drawing/2014/main" val="2775713738"/>
                    </a:ext>
                  </a:extLst>
                </a:gridCol>
                <a:gridCol w="1904296">
                  <a:extLst>
                    <a:ext uri="{9D8B030D-6E8A-4147-A177-3AD203B41FA5}">
                      <a16:colId xmlns:a16="http://schemas.microsoft.com/office/drawing/2014/main" val="3614946725"/>
                    </a:ext>
                  </a:extLst>
                </a:gridCol>
                <a:gridCol w="1907434">
                  <a:extLst>
                    <a:ext uri="{9D8B030D-6E8A-4147-A177-3AD203B41FA5}">
                      <a16:colId xmlns:a16="http://schemas.microsoft.com/office/drawing/2014/main" val="697947644"/>
                    </a:ext>
                  </a:extLst>
                </a:gridCol>
              </a:tblGrid>
              <a:tr h="541528">
                <a:tc>
                  <a:txBody>
                    <a:bodyPr/>
                    <a:lstStyle/>
                    <a:p>
                      <a:pPr algn="l">
                        <a:spcAft>
                          <a:spcPts val="0"/>
                        </a:spcAft>
                      </a:pPr>
                      <a:r>
                        <a:rPr lang="en-GB" sz="2000" dirty="0">
                          <a:effectLst/>
                        </a:rPr>
                        <a:t>Phase</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1: Exploratory</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a:effectLst/>
                        </a:rPr>
                        <a:t>2: Development*</a:t>
                      </a:r>
                      <a:endParaRPr lang="en-GB" sz="200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a:effectLst/>
                        </a:rPr>
                        <a:t>3: Intervention*</a:t>
                      </a:r>
                      <a:endParaRPr lang="en-GB" sz="200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a:effectLst/>
                        </a:rPr>
                        <a:t>4: Impact &amp; Engagement</a:t>
                      </a:r>
                      <a:endParaRPr lang="en-GB" sz="20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06934412"/>
                  </a:ext>
                </a:extLst>
              </a:tr>
              <a:tr h="541528">
                <a:tc>
                  <a:txBody>
                    <a:bodyPr/>
                    <a:lstStyle/>
                    <a:p>
                      <a:pPr algn="l">
                        <a:spcAft>
                          <a:spcPts val="0"/>
                        </a:spcAft>
                      </a:pPr>
                      <a:r>
                        <a:rPr lang="en-GB" sz="2000" dirty="0">
                          <a:effectLst/>
                        </a:rPr>
                        <a:t>Dates</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April-July </a:t>
                      </a:r>
                      <a:r>
                        <a:rPr lang="en-GB" sz="2000" dirty="0" smtClean="0">
                          <a:effectLst/>
                        </a:rPr>
                        <a:t>2022</a:t>
                      </a:r>
                    </a:p>
                    <a:p>
                      <a:pPr algn="l">
                        <a:spcAft>
                          <a:spcPts val="0"/>
                        </a:spcAft>
                      </a:pPr>
                      <a:endParaRPr lang="en-GB" sz="2000" dirty="0" smtClean="0">
                        <a:effectLst/>
                        <a:latin typeface="Calibri" panose="020F0502020204030204" pitchFamily="34" charset="0"/>
                        <a:cs typeface="Times New Roman" panose="02020603050405020304" pitchFamily="18" charset="0"/>
                      </a:endParaRPr>
                    </a:p>
                    <a:p>
                      <a:pPr algn="l">
                        <a:spcAft>
                          <a:spcPts val="0"/>
                        </a:spcAft>
                      </a:pPr>
                      <a:r>
                        <a:rPr lang="en-GB" sz="2000" dirty="0" smtClean="0">
                          <a:effectLst/>
                          <a:latin typeface="Calibri" panose="020F0502020204030204" pitchFamily="34" charset="0"/>
                          <a:cs typeface="Times New Roman" panose="02020603050405020304" pitchFamily="18" charset="0"/>
                        </a:rPr>
                        <a:t>(dates? W/B?)</a:t>
                      </a:r>
                    </a:p>
                    <a:p>
                      <a:pPr algn="l">
                        <a:spcAft>
                          <a:spcPts val="0"/>
                        </a:spcAft>
                      </a:pPr>
                      <a:endParaRPr lang="en-GB" sz="2000" dirty="0" smtClean="0">
                        <a:effectLst/>
                        <a:latin typeface="Calibri" panose="020F0502020204030204" pitchFamily="34" charset="0"/>
                        <a:cs typeface="Times New Roman" panose="02020603050405020304" pitchFamily="18" charset="0"/>
                      </a:endParaRPr>
                    </a:p>
                    <a:p>
                      <a:pPr algn="l">
                        <a:spcAft>
                          <a:spcPts val="0"/>
                        </a:spcAft>
                      </a:pPr>
                      <a:r>
                        <a:rPr lang="en-GB" sz="2000" b="1" dirty="0" smtClean="0">
                          <a:effectLst/>
                          <a:latin typeface="Calibri" panose="020F0502020204030204" pitchFamily="34" charset="0"/>
                          <a:cs typeface="Times New Roman" panose="02020603050405020304" pitchFamily="18" charset="0"/>
                        </a:rPr>
                        <a:t>Meeting 2 6</a:t>
                      </a:r>
                      <a:r>
                        <a:rPr lang="en-GB" sz="2000" b="1" baseline="30000" dirty="0" smtClean="0">
                          <a:effectLst/>
                          <a:latin typeface="Calibri" panose="020F0502020204030204" pitchFamily="34" charset="0"/>
                          <a:cs typeface="Times New Roman" panose="02020603050405020304" pitchFamily="18" charset="0"/>
                        </a:rPr>
                        <a:t>th</a:t>
                      </a:r>
                      <a:r>
                        <a:rPr lang="en-GB" sz="2000" b="1" dirty="0" smtClean="0">
                          <a:effectLst/>
                          <a:latin typeface="Calibri" panose="020F0502020204030204" pitchFamily="34" charset="0"/>
                          <a:cs typeface="Times New Roman" panose="02020603050405020304" pitchFamily="18" charset="0"/>
                        </a:rPr>
                        <a:t> July</a:t>
                      </a:r>
                      <a:endParaRPr lang="en-GB" sz="2000" b="1" dirty="0">
                        <a:effectLst/>
                        <a:latin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pPr algn="l">
                        <a:spcAft>
                          <a:spcPts val="0"/>
                        </a:spcAft>
                      </a:pPr>
                      <a:r>
                        <a:rPr lang="en-GB" sz="2000" dirty="0">
                          <a:effectLst/>
                        </a:rPr>
                        <a:t>September 2022 – March </a:t>
                      </a:r>
                      <a:r>
                        <a:rPr lang="en-GB" sz="2000" dirty="0" smtClean="0">
                          <a:effectLst/>
                        </a:rPr>
                        <a:t>2023</a:t>
                      </a:r>
                    </a:p>
                    <a:p>
                      <a:pPr algn="l">
                        <a:spcAft>
                          <a:spcPts val="0"/>
                        </a:spcAft>
                      </a:pPr>
                      <a:endParaRPr lang="en-GB" sz="2000" dirty="0" smtClean="0">
                        <a:effectLst/>
                        <a:latin typeface="Calibri" panose="020F0502020204030204" pitchFamily="34" charset="0"/>
                        <a:cs typeface="Times New Roman" panose="02020603050405020304" pitchFamily="18" charset="0"/>
                      </a:endParaRPr>
                    </a:p>
                    <a:p>
                      <a:pPr algn="l">
                        <a:spcAft>
                          <a:spcPts val="0"/>
                        </a:spcAft>
                      </a:pPr>
                      <a:r>
                        <a:rPr lang="en-GB" sz="2000" dirty="0" smtClean="0">
                          <a:effectLst/>
                          <a:latin typeface="Calibri" panose="020F0502020204030204" pitchFamily="34" charset="0"/>
                          <a:cs typeface="Times New Roman" panose="02020603050405020304" pitchFamily="18" charset="0"/>
                        </a:rPr>
                        <a:t>(autumn</a:t>
                      </a:r>
                      <a:r>
                        <a:rPr lang="en-GB" sz="2000" baseline="0" dirty="0" smtClean="0">
                          <a:effectLst/>
                          <a:latin typeface="Calibri" panose="020F0502020204030204" pitchFamily="34" charset="0"/>
                          <a:cs typeface="Times New Roman" panose="02020603050405020304" pitchFamily="18" charset="0"/>
                        </a:rPr>
                        <a:t> or spring term?)</a:t>
                      </a:r>
                      <a:endParaRPr lang="en-GB" sz="2000" dirty="0">
                        <a:effectLst/>
                        <a:latin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pPr algn="l">
                        <a:spcAft>
                          <a:spcPts val="0"/>
                        </a:spcAft>
                      </a:pPr>
                      <a:r>
                        <a:rPr lang="en-GB" sz="2000" dirty="0">
                          <a:effectLst/>
                        </a:rPr>
                        <a:t>April 2023 – Dec </a:t>
                      </a:r>
                      <a:r>
                        <a:rPr lang="en-GB" sz="2000" dirty="0" smtClean="0">
                          <a:effectLst/>
                        </a:rPr>
                        <a:t>2023</a:t>
                      </a:r>
                    </a:p>
                    <a:p>
                      <a:pPr algn="l">
                        <a:spcAft>
                          <a:spcPts val="0"/>
                        </a:spcAft>
                      </a:pPr>
                      <a:endParaRPr lang="en-GB" sz="2000" dirty="0" smtClean="0">
                        <a:effectLst/>
                        <a:latin typeface="Calibri" panose="020F0502020204030204" pitchFamily="34" charset="0"/>
                        <a:cs typeface="Times New Roman" panose="02020603050405020304" pitchFamily="18" charset="0"/>
                      </a:endParaRPr>
                    </a:p>
                    <a:p>
                      <a:pPr algn="l">
                        <a:spcAft>
                          <a:spcPts val="0"/>
                        </a:spcAft>
                      </a:pPr>
                      <a:r>
                        <a:rPr lang="en-GB" sz="2000" dirty="0" smtClean="0">
                          <a:effectLst/>
                          <a:latin typeface="Calibri" panose="020F0502020204030204" pitchFamily="34" charset="0"/>
                          <a:cs typeface="Times New Roman" panose="02020603050405020304" pitchFamily="18" charset="0"/>
                        </a:rPr>
                        <a:t>(spring or autumn term?)</a:t>
                      </a:r>
                      <a:endParaRPr lang="en-GB" sz="2000" dirty="0">
                        <a:effectLst/>
                        <a:latin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pPr algn="l">
                        <a:spcAft>
                          <a:spcPts val="0"/>
                        </a:spcAft>
                      </a:pPr>
                      <a:r>
                        <a:rPr lang="en-GB" sz="2000" dirty="0">
                          <a:effectLst/>
                        </a:rPr>
                        <a:t>January -July 2024 </a:t>
                      </a:r>
                      <a:endParaRPr lang="en-GB" sz="20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8044617"/>
                  </a:ext>
                </a:extLst>
              </a:tr>
              <a:tr h="359062">
                <a:tc>
                  <a:txBody>
                    <a:bodyPr/>
                    <a:lstStyle/>
                    <a:p>
                      <a:pPr algn="l">
                        <a:spcAft>
                          <a:spcPts val="0"/>
                        </a:spcAft>
                      </a:pPr>
                      <a:r>
                        <a:rPr lang="en-GB" sz="2000" dirty="0" smtClean="0">
                          <a:effectLst/>
                          <a:latin typeface="Calibri" panose="020F0502020204030204" pitchFamily="34" charset="0"/>
                          <a:cs typeface="Times New Roman" panose="02020603050405020304" pitchFamily="18" charset="0"/>
                        </a:rPr>
                        <a:t>School</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 </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 </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5670690"/>
                  </a:ext>
                </a:extLst>
              </a:tr>
              <a:tr h="361740">
                <a:tc>
                  <a:txBody>
                    <a:bodyPr/>
                    <a:lstStyle/>
                    <a:p>
                      <a:pPr algn="l">
                        <a:spcAft>
                          <a:spcPts val="0"/>
                        </a:spcAft>
                      </a:pPr>
                      <a:r>
                        <a:rPr lang="en-GB" sz="2000" dirty="0" smtClean="0">
                          <a:effectLst/>
                          <a:latin typeface="Calibri" panose="020F0502020204030204" pitchFamily="34" charset="0"/>
                          <a:cs typeface="Times New Roman" panose="02020603050405020304" pitchFamily="18" charset="0"/>
                        </a:rPr>
                        <a:t>1</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 </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809383"/>
                  </a:ext>
                </a:extLst>
              </a:tr>
              <a:tr h="270764">
                <a:tc>
                  <a:txBody>
                    <a:bodyPr/>
                    <a:lstStyle/>
                    <a:p>
                      <a:pPr algn="l">
                        <a:spcAft>
                          <a:spcPts val="0"/>
                        </a:spcAft>
                      </a:pPr>
                      <a:r>
                        <a:rPr lang="en-GB" sz="2000" dirty="0" smtClean="0">
                          <a:effectLst/>
                          <a:latin typeface="Calibri" panose="020F0502020204030204" pitchFamily="34" charset="0"/>
                          <a:cs typeface="Times New Roman" panose="02020603050405020304" pitchFamily="18" charset="0"/>
                        </a:rPr>
                        <a:t>2</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 </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 </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1313795"/>
                  </a:ext>
                </a:extLst>
              </a:tr>
              <a:tr h="270764">
                <a:tc>
                  <a:txBody>
                    <a:bodyPr/>
                    <a:lstStyle/>
                    <a:p>
                      <a:pPr algn="l">
                        <a:spcAft>
                          <a:spcPts val="0"/>
                        </a:spcAft>
                      </a:pPr>
                      <a:r>
                        <a:rPr lang="en-GB" sz="2000" dirty="0" smtClean="0">
                          <a:effectLst/>
                          <a:latin typeface="Calibri" panose="020F0502020204030204" pitchFamily="34" charset="0"/>
                          <a:cs typeface="Times New Roman" panose="02020603050405020304" pitchFamily="18" charset="0"/>
                        </a:rPr>
                        <a:t>3</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 </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7098463"/>
                  </a:ext>
                </a:extLst>
              </a:tr>
              <a:tr h="270764">
                <a:tc>
                  <a:txBody>
                    <a:bodyPr/>
                    <a:lstStyle/>
                    <a:p>
                      <a:pPr algn="l">
                        <a:spcAft>
                          <a:spcPts val="0"/>
                        </a:spcAft>
                      </a:pPr>
                      <a:r>
                        <a:rPr lang="en-GB" sz="2000" dirty="0" smtClean="0">
                          <a:effectLst/>
                          <a:latin typeface="Calibri" panose="020F0502020204030204" pitchFamily="34" charset="0"/>
                          <a:cs typeface="Times New Roman" panose="02020603050405020304" pitchFamily="18" charset="0"/>
                        </a:rPr>
                        <a:t>4</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 </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 </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303500"/>
                  </a:ext>
                </a:extLst>
              </a:tr>
              <a:tr h="270764">
                <a:tc>
                  <a:txBody>
                    <a:bodyPr/>
                    <a:lstStyle/>
                    <a:p>
                      <a:pPr algn="l">
                        <a:spcAft>
                          <a:spcPts val="0"/>
                        </a:spcAft>
                      </a:pPr>
                      <a:r>
                        <a:rPr lang="en-GB" sz="2000" dirty="0" smtClean="0">
                          <a:effectLst/>
                          <a:latin typeface="Calibri" panose="020F0502020204030204" pitchFamily="34" charset="0"/>
                          <a:cs typeface="Times New Roman" panose="02020603050405020304" pitchFamily="18" charset="0"/>
                        </a:rPr>
                        <a:t>5</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 </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05332918"/>
                  </a:ext>
                </a:extLst>
              </a:tr>
              <a:tr h="270764">
                <a:tc>
                  <a:txBody>
                    <a:bodyPr/>
                    <a:lstStyle/>
                    <a:p>
                      <a:pPr algn="l">
                        <a:spcAft>
                          <a:spcPts val="0"/>
                        </a:spcAft>
                      </a:pPr>
                      <a:r>
                        <a:rPr lang="en-GB" sz="2000" dirty="0" smtClean="0">
                          <a:effectLst/>
                          <a:latin typeface="Calibri" panose="020F0502020204030204" pitchFamily="34" charset="0"/>
                          <a:cs typeface="Times New Roman" panose="02020603050405020304" pitchFamily="18" charset="0"/>
                        </a:rPr>
                        <a:t>6</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 </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 </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36725161"/>
                  </a:ext>
                </a:extLst>
              </a:tr>
              <a:tr h="270764">
                <a:tc>
                  <a:txBody>
                    <a:bodyPr/>
                    <a:lstStyle/>
                    <a:p>
                      <a:pPr algn="l">
                        <a:spcAft>
                          <a:spcPts val="0"/>
                        </a:spcAft>
                      </a:pPr>
                      <a:r>
                        <a:rPr lang="en-GB" sz="2000" dirty="0" smtClean="0">
                          <a:effectLst/>
                          <a:latin typeface="Calibri" panose="020F0502020204030204" pitchFamily="34" charset="0"/>
                          <a:cs typeface="Times New Roman" panose="02020603050405020304" pitchFamily="18" charset="0"/>
                        </a:rPr>
                        <a:t>7</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en-GB" sz="2000" dirty="0">
                          <a:effectLst/>
                        </a:rPr>
                        <a:t> </a:t>
                      </a: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3468841"/>
                  </a:ext>
                </a:extLst>
              </a:tr>
              <a:tr h="270764">
                <a:tc>
                  <a:txBody>
                    <a:bodyPr/>
                    <a:lstStyle/>
                    <a:p>
                      <a:pPr algn="l">
                        <a:spcAft>
                          <a:spcPts val="0"/>
                        </a:spcAft>
                      </a:pPr>
                      <a:endParaRPr lang="en-GB" sz="2000" dirty="0" smtClean="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endParaRPr lang="en-GB" sz="20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59758766"/>
                  </a:ext>
                </a:extLst>
              </a:tr>
            </a:tbl>
          </a:graphicData>
        </a:graphic>
      </p:graphicFrame>
      <p:sp>
        <p:nvSpPr>
          <p:cNvPr id="2" name="TextBox 1"/>
          <p:cNvSpPr txBox="1"/>
          <p:nvPr/>
        </p:nvSpPr>
        <p:spPr>
          <a:xfrm>
            <a:off x="505097" y="226423"/>
            <a:ext cx="5939246" cy="523220"/>
          </a:xfrm>
          <a:prstGeom prst="rect">
            <a:avLst/>
          </a:prstGeom>
          <a:noFill/>
        </p:spPr>
        <p:txBody>
          <a:bodyPr wrap="square" rtlCol="0">
            <a:spAutoFit/>
          </a:bodyPr>
          <a:lstStyle/>
          <a:p>
            <a:r>
              <a:rPr lang="en-GB" sz="2800" dirty="0" smtClean="0"/>
              <a:t>Planning for</a:t>
            </a:r>
            <a:r>
              <a:rPr lang="en-GB" sz="2800" dirty="0" smtClean="0"/>
              <a:t> </a:t>
            </a:r>
            <a:r>
              <a:rPr lang="en-GB" sz="2800" dirty="0" smtClean="0"/>
              <a:t>Phases 1-3</a:t>
            </a:r>
            <a:endParaRPr lang="en-GB" sz="2800" dirty="0"/>
          </a:p>
        </p:txBody>
      </p:sp>
    </p:spTree>
    <p:extLst>
      <p:ext uri="{BB962C8B-B14F-4D97-AF65-F5344CB8AC3E}">
        <p14:creationId xmlns:p14="http://schemas.microsoft.com/office/powerpoint/2010/main" val="23015772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6128" y="324800"/>
            <a:ext cx="5801967" cy="1325563"/>
          </a:xfrm>
        </p:spPr>
        <p:txBody>
          <a:bodyPr>
            <a:normAutofit/>
          </a:bodyPr>
          <a:lstStyle/>
          <a:p>
            <a:r>
              <a:rPr lang="en-GB" sz="2800" dirty="0" smtClean="0">
                <a:latin typeface="+mn-lt"/>
              </a:rPr>
              <a:t>Planning for Phase 1</a:t>
            </a:r>
            <a:endParaRPr lang="en-GB" sz="2800" dirty="0">
              <a:latin typeface="+mn-lt"/>
            </a:endParaRPr>
          </a:p>
        </p:txBody>
      </p:sp>
      <p:sp>
        <p:nvSpPr>
          <p:cNvPr id="4" name="Slide Number Placeholder 3"/>
          <p:cNvSpPr>
            <a:spLocks noGrp="1"/>
          </p:cNvSpPr>
          <p:nvPr>
            <p:ph type="sldNum" sz="quarter" idx="12"/>
          </p:nvPr>
        </p:nvSpPr>
        <p:spPr/>
        <p:txBody>
          <a:bodyPr/>
          <a:lstStyle/>
          <a:p>
            <a:fld id="{07DC3AF2-08D7-423C-B544-AD0ABE689413}" type="slidenum">
              <a:rPr lang="en-GB" smtClean="0"/>
              <a:t>48</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2231274752"/>
              </p:ext>
            </p:extLst>
          </p:nvPr>
        </p:nvGraphicFramePr>
        <p:xfrm>
          <a:off x="4306037" y="839785"/>
          <a:ext cx="2135909" cy="4593456"/>
        </p:xfrm>
        <a:graphic>
          <a:graphicData uri="http://schemas.openxmlformats.org/drawingml/2006/table">
            <a:tbl>
              <a:tblPr firstRow="1" firstCol="1" bandRow="1">
                <a:tableStyleId>{5C22544A-7EE6-4342-B048-85BDC9FD1C3A}</a:tableStyleId>
              </a:tblPr>
              <a:tblGrid>
                <a:gridCol w="2135909">
                  <a:extLst>
                    <a:ext uri="{9D8B030D-6E8A-4147-A177-3AD203B41FA5}">
                      <a16:colId xmlns:a16="http://schemas.microsoft.com/office/drawing/2014/main" val="4117484934"/>
                    </a:ext>
                  </a:extLst>
                </a:gridCol>
              </a:tblGrid>
              <a:tr h="467928">
                <a:tc>
                  <a:txBody>
                    <a:bodyPr/>
                    <a:lstStyle/>
                    <a:p>
                      <a:pPr>
                        <a:spcAft>
                          <a:spcPts val="0"/>
                        </a:spcAft>
                      </a:pPr>
                      <a:r>
                        <a:rPr lang="en-GB" sz="2400" dirty="0">
                          <a:effectLst/>
                        </a:rPr>
                        <a:t>1: Exploratory</a:t>
                      </a:r>
                      <a:endParaRPr lang="en-GB" sz="24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04625233"/>
                  </a:ext>
                </a:extLst>
              </a:tr>
              <a:tr h="467928">
                <a:tc>
                  <a:txBody>
                    <a:bodyPr/>
                    <a:lstStyle/>
                    <a:p>
                      <a:pPr>
                        <a:spcAft>
                          <a:spcPts val="0"/>
                        </a:spcAft>
                      </a:pPr>
                      <a:r>
                        <a:rPr lang="en-GB" sz="2400" dirty="0" smtClean="0">
                          <a:effectLst/>
                        </a:rPr>
                        <a:t>April-July 2022</a:t>
                      </a:r>
                      <a:endParaRPr lang="en-GB" sz="24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7965348"/>
                  </a:ext>
                </a:extLst>
              </a:tr>
              <a:tr h="1871711">
                <a:tc>
                  <a:txBody>
                    <a:bodyPr/>
                    <a:lstStyle/>
                    <a:p>
                      <a:r>
                        <a:rPr lang="en-GB" sz="2400" dirty="0">
                          <a:effectLst/>
                        </a:rPr>
                        <a:t>2 x Whole lesson recordings </a:t>
                      </a:r>
                    </a:p>
                    <a:p>
                      <a:r>
                        <a:rPr lang="en-GB" sz="2400" dirty="0">
                          <a:effectLst/>
                        </a:rPr>
                        <a:t> </a:t>
                      </a:r>
                    </a:p>
                    <a:p>
                      <a:r>
                        <a:rPr lang="en-GB" sz="2400" dirty="0">
                          <a:effectLst/>
                        </a:rPr>
                        <a:t>2 x recordings of 2 student pairs </a:t>
                      </a:r>
                    </a:p>
                    <a:p>
                      <a:pPr>
                        <a:spcAft>
                          <a:spcPts val="0"/>
                        </a:spcAft>
                      </a:pPr>
                      <a:r>
                        <a:rPr lang="en-GB" sz="2400" dirty="0">
                          <a:effectLst/>
                        </a:rPr>
                        <a:t> </a:t>
                      </a:r>
                    </a:p>
                    <a:p>
                      <a:pPr>
                        <a:spcAft>
                          <a:spcPts val="0"/>
                        </a:spcAft>
                      </a:pPr>
                      <a:r>
                        <a:rPr lang="en-GB" sz="2400" dirty="0">
                          <a:effectLst/>
                        </a:rPr>
                        <a:t>Writing samples</a:t>
                      </a:r>
                      <a:endParaRPr lang="en-GB" sz="24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72067745"/>
                  </a:ext>
                </a:extLst>
              </a:tr>
            </a:tbl>
          </a:graphicData>
        </a:graphic>
      </p:graphicFrame>
    </p:spTree>
    <p:extLst>
      <p:ext uri="{BB962C8B-B14F-4D97-AF65-F5344CB8AC3E}">
        <p14:creationId xmlns:p14="http://schemas.microsoft.com/office/powerpoint/2010/main" val="30835202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45837" y="374000"/>
            <a:ext cx="10515600" cy="1325563"/>
          </a:xfrm>
        </p:spPr>
        <p:txBody>
          <a:bodyPr>
            <a:normAutofit/>
          </a:bodyPr>
          <a:lstStyle/>
          <a:p>
            <a:r>
              <a:rPr lang="en-GB" sz="2800" dirty="0" smtClean="0">
                <a:latin typeface="+mn-lt"/>
              </a:rPr>
              <a:t>Phase 1: Guiding Principles for Planning</a:t>
            </a:r>
            <a:endParaRPr lang="en-GB" sz="2800" dirty="0">
              <a:latin typeface="+mn-lt"/>
            </a:endParaRPr>
          </a:p>
        </p:txBody>
      </p:sp>
      <p:sp>
        <p:nvSpPr>
          <p:cNvPr id="5" name="Content Placeholder 4"/>
          <p:cNvSpPr>
            <a:spLocks noGrp="1"/>
          </p:cNvSpPr>
          <p:nvPr>
            <p:ph idx="1"/>
          </p:nvPr>
        </p:nvSpPr>
        <p:spPr>
          <a:xfrm>
            <a:off x="834737" y="1771296"/>
            <a:ext cx="10522526" cy="4351338"/>
          </a:xfrm>
        </p:spPr>
        <p:txBody>
          <a:bodyPr>
            <a:normAutofit/>
          </a:bodyPr>
          <a:lstStyle/>
          <a:p>
            <a:pPr marL="0" lvl="0" indent="0">
              <a:buNone/>
            </a:pPr>
            <a:r>
              <a:rPr lang="en-GB" sz="2400" dirty="0"/>
              <a:t>T</a:t>
            </a:r>
            <a:r>
              <a:rPr lang="en-GB" sz="2400" dirty="0" smtClean="0"/>
              <a:t>wo lessons:</a:t>
            </a:r>
            <a:endParaRPr lang="en-GB" sz="2400" dirty="0" smtClean="0"/>
          </a:p>
          <a:p>
            <a:pPr marL="0" lvl="0" indent="0">
              <a:buNone/>
            </a:pPr>
            <a:endParaRPr lang="en-GB" sz="2400" dirty="0" smtClean="0"/>
          </a:p>
          <a:p>
            <a:pPr lvl="0">
              <a:buFont typeface="Wingdings" panose="05000000000000000000" pitchFamily="2" charset="2"/>
              <a:buChar char="v"/>
            </a:pPr>
            <a:r>
              <a:rPr lang="en-GB" sz="2400" dirty="0" smtClean="0"/>
              <a:t>Both </a:t>
            </a:r>
            <a:r>
              <a:rPr lang="en-GB" sz="2400" dirty="0"/>
              <a:t>lessons to include whole class discussion and an episode </a:t>
            </a:r>
            <a:r>
              <a:rPr lang="en-GB" sz="2400" dirty="0" smtClean="0"/>
              <a:t>of student writing/ peer-to-peer </a:t>
            </a:r>
            <a:r>
              <a:rPr lang="en-GB" sz="2400" dirty="0" smtClean="0"/>
              <a:t>talk</a:t>
            </a:r>
          </a:p>
          <a:p>
            <a:pPr lvl="0">
              <a:buFont typeface="Wingdings" panose="05000000000000000000" pitchFamily="2" charset="2"/>
              <a:buChar char="v"/>
            </a:pPr>
            <a:r>
              <a:rPr lang="en-GB" sz="2400" dirty="0" smtClean="0"/>
              <a:t>Make use of the lesson plan template</a:t>
            </a:r>
          </a:p>
          <a:p>
            <a:pPr lvl="0">
              <a:buFont typeface="Wingdings" panose="05000000000000000000" pitchFamily="2" charset="2"/>
              <a:buChar char="v"/>
            </a:pPr>
            <a:r>
              <a:rPr lang="en-GB" sz="2400" dirty="0" smtClean="0"/>
              <a:t>Focused on specific aspect of writing </a:t>
            </a:r>
            <a:endParaRPr lang="en-GB" sz="2400" dirty="0"/>
          </a:p>
          <a:p>
            <a:pPr lvl="0">
              <a:buFont typeface="Wingdings" panose="05000000000000000000" pitchFamily="2" charset="2"/>
              <a:buChar char="v"/>
            </a:pPr>
            <a:r>
              <a:rPr lang="en-GB" sz="2400" dirty="0" smtClean="0"/>
              <a:t>Lesson could involve </a:t>
            </a:r>
            <a:r>
              <a:rPr lang="en-GB" sz="2400" dirty="0"/>
              <a:t>working on/ developing the same piece of writing</a:t>
            </a:r>
          </a:p>
          <a:p>
            <a:pPr lvl="0">
              <a:buFont typeface="Wingdings" panose="05000000000000000000" pitchFamily="2" charset="2"/>
              <a:buChar char="v"/>
            </a:pPr>
            <a:r>
              <a:rPr lang="en-GB" sz="2400" dirty="0"/>
              <a:t>Not critical essays  - but fiction/ narrative/ expository </a:t>
            </a:r>
            <a:r>
              <a:rPr lang="en-GB" sz="2400" dirty="0" smtClean="0"/>
              <a:t>writing</a:t>
            </a:r>
            <a:endParaRPr lang="en-GB" sz="2400" dirty="0"/>
          </a:p>
        </p:txBody>
      </p:sp>
    </p:spTree>
    <p:extLst>
      <p:ext uri="{BB962C8B-B14F-4D97-AF65-F5344CB8AC3E}">
        <p14:creationId xmlns:p14="http://schemas.microsoft.com/office/powerpoint/2010/main" val="33638644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6922793" y="3010228"/>
            <a:ext cx="4816623" cy="4609772"/>
          </a:xfrm>
          <a:ln>
            <a:solidFill>
              <a:schemeClr val="bg1"/>
            </a:solidFill>
          </a:ln>
        </p:spPr>
        <p:txBody>
          <a:bodyPr>
            <a:normAutofit/>
          </a:bodyPr>
          <a:lstStyle/>
          <a:p>
            <a:pPr marL="0" indent="0">
              <a:lnSpc>
                <a:spcPct val="100000"/>
              </a:lnSpc>
              <a:spcBef>
                <a:spcPts val="554"/>
              </a:spcBef>
              <a:spcAft>
                <a:spcPts val="554"/>
              </a:spcAft>
              <a:buNone/>
            </a:pPr>
            <a:r>
              <a:rPr lang="en-GB" sz="2400" dirty="0" smtClean="0"/>
              <a:t>Research which generates new </a:t>
            </a:r>
            <a:r>
              <a:rPr lang="en-GB" sz="2400" dirty="0"/>
              <a:t>understandings about writing and the teaching of </a:t>
            </a:r>
            <a:r>
              <a:rPr lang="en-GB" sz="2400" dirty="0" smtClean="0"/>
              <a:t>writing</a:t>
            </a:r>
          </a:p>
        </p:txBody>
      </p:sp>
      <p:pic>
        <p:nvPicPr>
          <p:cNvPr id="6" name="Picture 5"/>
          <p:cNvPicPr>
            <a:picLocks noChangeAspect="1"/>
          </p:cNvPicPr>
          <p:nvPr/>
        </p:nvPicPr>
        <p:blipFill>
          <a:blip r:embed="rId3"/>
          <a:stretch>
            <a:fillRect/>
          </a:stretch>
        </p:blipFill>
        <p:spPr>
          <a:xfrm>
            <a:off x="701964" y="2253673"/>
            <a:ext cx="5671776" cy="3188710"/>
          </a:xfrm>
          <a:prstGeom prst="rect">
            <a:avLst/>
          </a:prstGeom>
        </p:spPr>
      </p:pic>
      <p:sp>
        <p:nvSpPr>
          <p:cNvPr id="7" name="TextBox 6"/>
          <p:cNvSpPr txBox="1"/>
          <p:nvPr/>
        </p:nvSpPr>
        <p:spPr>
          <a:xfrm>
            <a:off x="701964" y="674255"/>
            <a:ext cx="8418372" cy="984885"/>
          </a:xfrm>
          <a:prstGeom prst="rect">
            <a:avLst/>
          </a:prstGeom>
          <a:noFill/>
        </p:spPr>
        <p:txBody>
          <a:bodyPr wrap="square" rtlCol="0">
            <a:spAutoFit/>
          </a:bodyPr>
          <a:lstStyle/>
          <a:p>
            <a:r>
              <a:rPr lang="en-GB" sz="4000" dirty="0" smtClean="0"/>
              <a:t>Centre for Research in Writing</a:t>
            </a:r>
          </a:p>
          <a:p>
            <a:r>
              <a:rPr lang="en-GB" dirty="0">
                <a:hlinkClick r:id="rId4"/>
              </a:rPr>
              <a:t>http://socialsciences.exeter.ac.uk/education/research/centres/writing</a:t>
            </a:r>
            <a:r>
              <a:rPr lang="en-GB" dirty="0" smtClean="0">
                <a:hlinkClick r:id="rId4"/>
              </a:rPr>
              <a:t>/</a:t>
            </a:r>
            <a:r>
              <a:rPr lang="en-GB" dirty="0" smtClean="0"/>
              <a:t> </a:t>
            </a:r>
            <a:endParaRPr lang="en-GB" dirty="0"/>
          </a:p>
        </p:txBody>
      </p:sp>
      <p:sp>
        <p:nvSpPr>
          <p:cNvPr id="8" name="Slide Number Placeholder 7"/>
          <p:cNvSpPr>
            <a:spLocks noGrp="1"/>
          </p:cNvSpPr>
          <p:nvPr>
            <p:ph type="sldNum" sz="quarter" idx="12"/>
          </p:nvPr>
        </p:nvSpPr>
        <p:spPr/>
        <p:txBody>
          <a:bodyPr/>
          <a:lstStyle/>
          <a:p>
            <a:fld id="{07DC3AF2-08D7-423C-B544-AD0ABE689413}" type="slidenum">
              <a:rPr lang="en-GB" smtClean="0"/>
              <a:t>5</a:t>
            </a:fld>
            <a:endParaRPr lang="en-GB"/>
          </a:p>
        </p:txBody>
      </p:sp>
    </p:spTree>
    <p:extLst>
      <p:ext uri="{BB962C8B-B14F-4D97-AF65-F5344CB8AC3E}">
        <p14:creationId xmlns:p14="http://schemas.microsoft.com/office/powerpoint/2010/main" val="58355346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183584"/>
            <a:ext cx="10495721" cy="1569660"/>
          </a:xfrm>
          <a:prstGeom prst="rect">
            <a:avLst/>
          </a:prstGeom>
          <a:solidFill>
            <a:schemeClr val="accent4">
              <a:lumMod val="20000"/>
              <a:lumOff val="80000"/>
            </a:schemeClr>
          </a:solidFill>
        </p:spPr>
        <p:txBody>
          <a:bodyPr wrap="square" rtlCol="0">
            <a:spAutoFit/>
          </a:bodyPr>
          <a:lstStyle/>
          <a:p>
            <a:pPr algn="ctr"/>
            <a:r>
              <a:rPr lang="en-GB" sz="2400" b="1" dirty="0" smtClean="0"/>
              <a:t>Questioning Model Text</a:t>
            </a:r>
          </a:p>
          <a:p>
            <a:pPr algn="ctr"/>
            <a:endParaRPr lang="en-GB" sz="2400" dirty="0" smtClean="0"/>
          </a:p>
          <a:p>
            <a:pPr algn="ctr"/>
            <a:r>
              <a:rPr lang="en-GB" sz="2400" i="1" dirty="0" smtClean="0"/>
              <a:t>Whole class teacher led talk about feature/s in model text; questioning writer’s choices; </a:t>
            </a:r>
            <a:r>
              <a:rPr lang="en-GB" sz="2400" i="1" dirty="0" smtClean="0">
                <a:solidFill>
                  <a:srgbClr val="FF0000"/>
                </a:solidFill>
              </a:rPr>
              <a:t>modelling metatalk about writing</a:t>
            </a:r>
            <a:endParaRPr lang="en-GB" sz="2400" i="1" dirty="0">
              <a:solidFill>
                <a:srgbClr val="FF0000"/>
              </a:solidFill>
            </a:endParaRPr>
          </a:p>
        </p:txBody>
      </p:sp>
      <p:sp>
        <p:nvSpPr>
          <p:cNvPr id="4" name="TextBox 3"/>
          <p:cNvSpPr txBox="1"/>
          <p:nvPr/>
        </p:nvSpPr>
        <p:spPr>
          <a:xfrm>
            <a:off x="914400" y="2944178"/>
            <a:ext cx="10495720" cy="1938992"/>
          </a:xfrm>
          <a:prstGeom prst="rect">
            <a:avLst/>
          </a:prstGeom>
          <a:solidFill>
            <a:schemeClr val="accent6">
              <a:lumMod val="20000"/>
              <a:lumOff val="80000"/>
            </a:schemeClr>
          </a:solidFill>
        </p:spPr>
        <p:txBody>
          <a:bodyPr wrap="square" rtlCol="0">
            <a:spAutoFit/>
          </a:bodyPr>
          <a:lstStyle/>
          <a:p>
            <a:pPr algn="ctr"/>
            <a:r>
              <a:rPr lang="en-GB" sz="2400" b="1" dirty="0" smtClean="0"/>
              <a:t>Write, Share and Respond</a:t>
            </a:r>
          </a:p>
          <a:p>
            <a:pPr algn="ctr"/>
            <a:endParaRPr lang="en-GB" sz="2400" dirty="0"/>
          </a:p>
          <a:p>
            <a:pPr algn="ctr"/>
            <a:r>
              <a:rPr lang="en-GB" sz="2400" i="1" dirty="0"/>
              <a:t>I</a:t>
            </a:r>
            <a:r>
              <a:rPr lang="en-GB" sz="2400" i="1" dirty="0" smtClean="0"/>
              <a:t>ndividual or </a:t>
            </a:r>
            <a:r>
              <a:rPr lang="en-GB" sz="2400" i="1" dirty="0" smtClean="0"/>
              <a:t>collaborative writing</a:t>
            </a:r>
            <a:r>
              <a:rPr lang="en-GB" sz="2400" i="1" dirty="0"/>
              <a:t>.</a:t>
            </a:r>
            <a:endParaRPr lang="en-GB" sz="2400" i="1" dirty="0" smtClean="0"/>
          </a:p>
          <a:p>
            <a:pPr algn="ctr"/>
            <a:r>
              <a:rPr lang="en-GB" sz="2400" i="1" dirty="0" smtClean="0"/>
              <a:t>In pairs, students verbalise and explain their choices; students </a:t>
            </a:r>
            <a:r>
              <a:rPr lang="en-GB" sz="2400" i="1" dirty="0" smtClean="0"/>
              <a:t>respond </a:t>
            </a:r>
            <a:r>
              <a:rPr lang="en-GB" sz="2400" i="1" dirty="0" smtClean="0"/>
              <a:t>to peer writing; </a:t>
            </a:r>
            <a:r>
              <a:rPr lang="en-GB" sz="2400" i="1" dirty="0" smtClean="0">
                <a:solidFill>
                  <a:srgbClr val="FF0000"/>
                </a:solidFill>
              </a:rPr>
              <a:t>students develop metatalk about writing</a:t>
            </a:r>
            <a:endParaRPr lang="en-GB" sz="2400" i="1" dirty="0">
              <a:solidFill>
                <a:srgbClr val="FF0000"/>
              </a:solidFill>
            </a:endParaRPr>
          </a:p>
        </p:txBody>
      </p:sp>
      <p:sp>
        <p:nvSpPr>
          <p:cNvPr id="5" name="TextBox 4"/>
          <p:cNvSpPr txBox="1"/>
          <p:nvPr/>
        </p:nvSpPr>
        <p:spPr>
          <a:xfrm>
            <a:off x="914400" y="5074104"/>
            <a:ext cx="10495720" cy="1200329"/>
          </a:xfrm>
          <a:prstGeom prst="rect">
            <a:avLst/>
          </a:prstGeom>
          <a:solidFill>
            <a:schemeClr val="accent2">
              <a:lumMod val="20000"/>
              <a:lumOff val="80000"/>
            </a:schemeClr>
          </a:solidFill>
        </p:spPr>
        <p:txBody>
          <a:bodyPr wrap="square" rtlCol="0">
            <a:spAutoFit/>
          </a:bodyPr>
          <a:lstStyle/>
          <a:p>
            <a:pPr algn="ctr"/>
            <a:r>
              <a:rPr lang="en-GB" sz="2400" b="1" dirty="0" smtClean="0"/>
              <a:t>Consolidate and Reflect</a:t>
            </a:r>
          </a:p>
          <a:p>
            <a:pPr algn="ctr"/>
            <a:r>
              <a:rPr lang="en-GB" sz="2400" i="1" dirty="0" smtClean="0"/>
              <a:t>Opportunity to share and reflect on writing as a whole class; </a:t>
            </a:r>
            <a:r>
              <a:rPr lang="en-GB" sz="2400" i="1" dirty="0" smtClean="0">
                <a:solidFill>
                  <a:srgbClr val="FF0000"/>
                </a:solidFill>
              </a:rPr>
              <a:t>class reflection on metatalk</a:t>
            </a:r>
            <a:endParaRPr lang="en-GB" sz="2400" i="1" dirty="0">
              <a:solidFill>
                <a:srgbClr val="FF0000"/>
              </a:solidFill>
            </a:endParaRPr>
          </a:p>
        </p:txBody>
      </p:sp>
      <p:sp>
        <p:nvSpPr>
          <p:cNvPr id="3" name="TextBox 2"/>
          <p:cNvSpPr txBox="1"/>
          <p:nvPr/>
        </p:nvSpPr>
        <p:spPr>
          <a:xfrm>
            <a:off x="2853002" y="303287"/>
            <a:ext cx="6618515" cy="523220"/>
          </a:xfrm>
          <a:prstGeom prst="rect">
            <a:avLst/>
          </a:prstGeom>
          <a:noFill/>
        </p:spPr>
        <p:txBody>
          <a:bodyPr wrap="square" rtlCol="0">
            <a:spAutoFit/>
          </a:bodyPr>
          <a:lstStyle/>
          <a:p>
            <a:pPr algn="ctr"/>
            <a:r>
              <a:rPr lang="en-GB" sz="2800" dirty="0" smtClean="0"/>
              <a:t>Planning for Metatalk and Writing</a:t>
            </a:r>
            <a:endParaRPr lang="en-GB" sz="2800" dirty="0"/>
          </a:p>
        </p:txBody>
      </p:sp>
    </p:spTree>
    <p:extLst>
      <p:ext uri="{BB962C8B-B14F-4D97-AF65-F5344CB8AC3E}">
        <p14:creationId xmlns:p14="http://schemas.microsoft.com/office/powerpoint/2010/main" val="10123897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a:bodyPr>
          <a:lstStyle/>
          <a:p>
            <a:r>
              <a:rPr lang="en-GB" sz="3200" dirty="0" smtClean="0">
                <a:latin typeface="+mn-lt"/>
              </a:rPr>
              <a:t>Ideas?</a:t>
            </a:r>
            <a:endParaRPr lang="en-GB" sz="3200" dirty="0">
              <a:latin typeface="+mn-lt"/>
            </a:endParaRPr>
          </a:p>
        </p:txBody>
      </p:sp>
      <p:sp>
        <p:nvSpPr>
          <p:cNvPr id="3" name="Content Placeholder 2"/>
          <p:cNvSpPr>
            <a:spLocks noGrp="1"/>
          </p:cNvSpPr>
          <p:nvPr>
            <p:ph idx="1"/>
          </p:nvPr>
        </p:nvSpPr>
        <p:spPr/>
        <p:txBody>
          <a:bodyPr>
            <a:normAutofit/>
          </a:bodyPr>
          <a:lstStyle/>
          <a:p>
            <a:r>
              <a:rPr lang="en-GB" i="1" dirty="0" smtClean="0"/>
              <a:t>What classes might you use?</a:t>
            </a:r>
          </a:p>
          <a:p>
            <a:r>
              <a:rPr lang="en-GB" i="1" dirty="0" smtClean="0"/>
              <a:t>Any sub-sample students in mind? </a:t>
            </a:r>
          </a:p>
          <a:p>
            <a:r>
              <a:rPr lang="en-GB" i="1" dirty="0" smtClean="0"/>
              <a:t>What lessons/ </a:t>
            </a:r>
            <a:r>
              <a:rPr lang="en-GB" i="1" dirty="0" err="1" smtClean="0"/>
              <a:t>SoW</a:t>
            </a:r>
            <a:r>
              <a:rPr lang="en-GB" i="1" dirty="0" smtClean="0"/>
              <a:t> could you use/ develop? What topic? </a:t>
            </a:r>
            <a:endParaRPr lang="en-GB" i="1" dirty="0"/>
          </a:p>
        </p:txBody>
      </p:sp>
      <p:sp>
        <p:nvSpPr>
          <p:cNvPr id="4" name="Slide Number Placeholder 3"/>
          <p:cNvSpPr>
            <a:spLocks noGrp="1"/>
          </p:cNvSpPr>
          <p:nvPr>
            <p:ph type="sldNum" sz="quarter" idx="12"/>
          </p:nvPr>
        </p:nvSpPr>
        <p:spPr/>
        <p:txBody>
          <a:bodyPr/>
          <a:lstStyle/>
          <a:p>
            <a:fld id="{07DC3AF2-08D7-423C-B544-AD0ABE689413}" type="slidenum">
              <a:rPr lang="en-GB" smtClean="0"/>
              <a:t>51</a:t>
            </a:fld>
            <a:endParaRPr lang="en-GB"/>
          </a:p>
        </p:txBody>
      </p:sp>
    </p:spTree>
    <p:extLst>
      <p:ext uri="{BB962C8B-B14F-4D97-AF65-F5344CB8AC3E}">
        <p14:creationId xmlns:p14="http://schemas.microsoft.com/office/powerpoint/2010/main" val="18896353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637" y="304800"/>
            <a:ext cx="10515600" cy="3777673"/>
          </a:xfrm>
        </p:spPr>
        <p:txBody>
          <a:bodyPr>
            <a:normAutofit/>
          </a:bodyPr>
          <a:lstStyle/>
          <a:p>
            <a:r>
              <a:rPr lang="en-GB" dirty="0" smtClean="0"/>
              <a:t/>
            </a:r>
            <a:br>
              <a:rPr lang="en-GB" dirty="0" smtClean="0"/>
            </a:br>
            <a:endParaRPr lang="en-GB" dirty="0"/>
          </a:p>
        </p:txBody>
      </p:sp>
      <p:sp>
        <p:nvSpPr>
          <p:cNvPr id="4" name="Slide Number Placeholder 3"/>
          <p:cNvSpPr>
            <a:spLocks noGrp="1"/>
          </p:cNvSpPr>
          <p:nvPr>
            <p:ph type="sldNum" sz="quarter" idx="12"/>
          </p:nvPr>
        </p:nvSpPr>
        <p:spPr/>
        <p:txBody>
          <a:bodyPr/>
          <a:lstStyle/>
          <a:p>
            <a:fld id="{07DC3AF2-08D7-423C-B544-AD0ABE689413}" type="slidenum">
              <a:rPr lang="en-GB" smtClean="0"/>
              <a:t>52</a:t>
            </a:fld>
            <a:endParaRPr lang="en-GB"/>
          </a:p>
        </p:txBody>
      </p:sp>
      <p:pic>
        <p:nvPicPr>
          <p:cNvPr id="11"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695892" y="366789"/>
            <a:ext cx="10559473" cy="646331"/>
          </a:xfrm>
          <a:prstGeom prst="rect">
            <a:avLst/>
          </a:prstGeom>
          <a:noFill/>
        </p:spPr>
        <p:txBody>
          <a:bodyPr wrap="square" rtlCol="0">
            <a:spAutoFit/>
          </a:bodyPr>
          <a:lstStyle/>
          <a:p>
            <a:r>
              <a:rPr lang="en-GB" sz="3600" b="1" dirty="0" smtClean="0"/>
              <a:t>Key Documents</a:t>
            </a:r>
            <a:endParaRPr lang="en-GB" sz="3600" b="1" dirty="0"/>
          </a:p>
        </p:txBody>
      </p:sp>
      <p:sp>
        <p:nvSpPr>
          <p:cNvPr id="8" name="TextBox 7"/>
          <p:cNvSpPr txBox="1"/>
          <p:nvPr/>
        </p:nvSpPr>
        <p:spPr>
          <a:xfrm>
            <a:off x="810490" y="1165520"/>
            <a:ext cx="9430327" cy="1938992"/>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Calendar and Checklist</a:t>
            </a:r>
          </a:p>
          <a:p>
            <a:pPr marL="285750" indent="-285750">
              <a:buFont typeface="Arial" panose="020B0604020202020204" pitchFamily="34" charset="0"/>
              <a:buChar char="•"/>
            </a:pPr>
            <a:r>
              <a:rPr lang="en-GB" sz="2400" dirty="0" smtClean="0"/>
              <a:t>Supply Record</a:t>
            </a:r>
          </a:p>
          <a:p>
            <a:pPr marL="285750" indent="-285750">
              <a:buFont typeface="Arial" panose="020B0604020202020204" pitchFamily="34" charset="0"/>
              <a:buChar char="•"/>
            </a:pPr>
            <a:r>
              <a:rPr lang="en-GB" sz="2400" dirty="0" smtClean="0"/>
              <a:t>Lesson Plan Template</a:t>
            </a:r>
          </a:p>
          <a:p>
            <a:pPr marL="285750" indent="-285750">
              <a:buFont typeface="Arial" panose="020B0604020202020204" pitchFamily="34" charset="0"/>
              <a:buChar char="•"/>
            </a:pPr>
            <a:r>
              <a:rPr lang="en-GB" sz="2400" dirty="0" smtClean="0"/>
              <a:t>Class Data Record *</a:t>
            </a:r>
          </a:p>
          <a:p>
            <a:pPr marL="285750" indent="-285750">
              <a:buFont typeface="Arial" panose="020B0604020202020204" pitchFamily="34" charset="0"/>
              <a:buChar char="•"/>
            </a:pPr>
            <a:r>
              <a:rPr lang="en-GB" sz="2400" dirty="0" smtClean="0"/>
              <a:t>Reading List and Task</a:t>
            </a:r>
            <a:endParaRPr lang="en-GB" sz="2400" dirty="0"/>
          </a:p>
        </p:txBody>
      </p:sp>
      <p:sp>
        <p:nvSpPr>
          <p:cNvPr id="9" name="TextBox 8"/>
          <p:cNvSpPr txBox="1"/>
          <p:nvPr/>
        </p:nvSpPr>
        <p:spPr>
          <a:xfrm>
            <a:off x="810490" y="3256912"/>
            <a:ext cx="4904509" cy="646331"/>
          </a:xfrm>
          <a:prstGeom prst="rect">
            <a:avLst/>
          </a:prstGeom>
          <a:noFill/>
        </p:spPr>
        <p:txBody>
          <a:bodyPr wrap="square" rtlCol="0">
            <a:spAutoFit/>
          </a:bodyPr>
          <a:lstStyle/>
          <a:p>
            <a:r>
              <a:rPr lang="en-GB" sz="3600" b="1" dirty="0" smtClean="0"/>
              <a:t>Key Links</a:t>
            </a:r>
            <a:endParaRPr lang="en-GB" sz="3600" b="1" dirty="0"/>
          </a:p>
        </p:txBody>
      </p:sp>
      <p:sp>
        <p:nvSpPr>
          <p:cNvPr id="10" name="TextBox 9"/>
          <p:cNvSpPr txBox="1"/>
          <p:nvPr/>
        </p:nvSpPr>
        <p:spPr>
          <a:xfrm>
            <a:off x="810490" y="4156840"/>
            <a:ext cx="9171710" cy="738664"/>
          </a:xfrm>
          <a:prstGeom prst="rect">
            <a:avLst/>
          </a:prstGeom>
          <a:noFill/>
        </p:spPr>
        <p:txBody>
          <a:bodyPr wrap="square" rtlCol="0">
            <a:spAutoFit/>
          </a:bodyPr>
          <a:lstStyle/>
          <a:p>
            <a:pPr marL="285750" indent="-285750">
              <a:buFont typeface="Arial" panose="020B0604020202020204" pitchFamily="34" charset="0"/>
              <a:buChar char="•"/>
            </a:pPr>
            <a:r>
              <a:rPr lang="en-GB" sz="2400" b="1" dirty="0" smtClean="0"/>
              <a:t>Website:</a:t>
            </a:r>
            <a:r>
              <a:rPr lang="en-GB" sz="2400" dirty="0" smtClean="0"/>
              <a:t> </a:t>
            </a:r>
            <a:r>
              <a:rPr lang="en-GB" sz="2400" b="1" dirty="0" smtClean="0">
                <a:solidFill>
                  <a:srgbClr val="7030A0"/>
                </a:solidFill>
              </a:rPr>
              <a:t>Teacher resources </a:t>
            </a:r>
            <a:r>
              <a:rPr lang="en-GB" sz="2400" dirty="0" smtClean="0"/>
              <a:t>and student consent forms </a:t>
            </a:r>
          </a:p>
          <a:p>
            <a:r>
              <a:rPr lang="en-GB" u="sng" dirty="0">
                <a:solidFill>
                  <a:srgbClr val="0070C0"/>
                </a:solidFill>
              </a:rPr>
              <a:t>http://socialsciences.exeter.ac.uk/education/research/centres/writing/metatalkforwriting</a:t>
            </a:r>
            <a:r>
              <a:rPr lang="en-GB" u="sng" dirty="0" smtClean="0">
                <a:solidFill>
                  <a:srgbClr val="0070C0"/>
                </a:solidFill>
              </a:rPr>
              <a:t>/</a:t>
            </a:r>
          </a:p>
        </p:txBody>
      </p:sp>
    </p:spTree>
    <p:extLst>
      <p:ext uri="{BB962C8B-B14F-4D97-AF65-F5344CB8AC3E}">
        <p14:creationId xmlns:p14="http://schemas.microsoft.com/office/powerpoint/2010/main" val="402363287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GB" dirty="0" smtClean="0">
                <a:latin typeface="+mn-lt"/>
              </a:rPr>
              <a:t>Consent Forms</a:t>
            </a:r>
            <a:endParaRPr lang="en-GB" dirty="0">
              <a:latin typeface="+mn-lt"/>
            </a:endParaRPr>
          </a:p>
        </p:txBody>
      </p:sp>
      <p:sp>
        <p:nvSpPr>
          <p:cNvPr id="3" name="Content Placeholder 2"/>
          <p:cNvSpPr>
            <a:spLocks noGrp="1"/>
          </p:cNvSpPr>
          <p:nvPr>
            <p:ph idx="1"/>
          </p:nvPr>
        </p:nvSpPr>
        <p:spPr/>
        <p:txBody>
          <a:bodyPr/>
          <a:lstStyle/>
          <a:p>
            <a:pPr marL="0" indent="0">
              <a:buNone/>
            </a:pPr>
            <a:endParaRPr lang="en-GB" dirty="0"/>
          </a:p>
          <a:p>
            <a:pPr>
              <a:buFont typeface="Wingdings" panose="05000000000000000000" pitchFamily="2" charset="2"/>
              <a:buChar char="v"/>
            </a:pPr>
            <a:r>
              <a:rPr lang="en-GB" dirty="0" smtClean="0"/>
              <a:t>General consent form for students</a:t>
            </a:r>
          </a:p>
          <a:p>
            <a:pPr>
              <a:buFont typeface="Wingdings" panose="05000000000000000000" pitchFamily="2" charset="2"/>
              <a:buChar char="v"/>
            </a:pPr>
            <a:r>
              <a:rPr lang="en-GB" dirty="0" smtClean="0"/>
              <a:t>General opt out form for parents</a:t>
            </a:r>
          </a:p>
          <a:p>
            <a:pPr>
              <a:buFont typeface="Wingdings" panose="05000000000000000000" pitchFamily="2" charset="2"/>
              <a:buChar char="v"/>
            </a:pPr>
            <a:r>
              <a:rPr lang="en-GB" dirty="0" smtClean="0"/>
              <a:t>Sub-sample consent form for students</a:t>
            </a:r>
          </a:p>
          <a:p>
            <a:pPr>
              <a:buFont typeface="Wingdings" panose="05000000000000000000" pitchFamily="2" charset="2"/>
              <a:buChar char="v"/>
            </a:pPr>
            <a:r>
              <a:rPr lang="en-GB" dirty="0" smtClean="0"/>
              <a:t>Sub-sample consent form for parents</a:t>
            </a:r>
          </a:p>
          <a:p>
            <a:pPr>
              <a:buFont typeface="Wingdings" panose="05000000000000000000" pitchFamily="2" charset="2"/>
              <a:buChar char="v"/>
            </a:pPr>
            <a:endParaRPr lang="en-GB" dirty="0"/>
          </a:p>
          <a:p>
            <a:pPr marL="0" indent="0">
              <a:buNone/>
            </a:pPr>
            <a:endParaRPr lang="en-GB" dirty="0" smtClean="0"/>
          </a:p>
        </p:txBody>
      </p:sp>
      <p:sp>
        <p:nvSpPr>
          <p:cNvPr id="4" name="Slide Number Placeholder 3"/>
          <p:cNvSpPr>
            <a:spLocks noGrp="1"/>
          </p:cNvSpPr>
          <p:nvPr>
            <p:ph type="sldNum" sz="quarter" idx="12"/>
          </p:nvPr>
        </p:nvSpPr>
        <p:spPr/>
        <p:txBody>
          <a:bodyPr/>
          <a:lstStyle/>
          <a:p>
            <a:fld id="{07DC3AF2-08D7-423C-B544-AD0ABE689413}" type="slidenum">
              <a:rPr lang="en-GB" smtClean="0"/>
              <a:t>53</a:t>
            </a:fld>
            <a:endParaRPr lang="en-GB"/>
          </a:p>
        </p:txBody>
      </p:sp>
    </p:spTree>
    <p:extLst>
      <p:ext uri="{BB962C8B-B14F-4D97-AF65-F5344CB8AC3E}">
        <p14:creationId xmlns:p14="http://schemas.microsoft.com/office/powerpoint/2010/main" val="75877025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GB" dirty="0" smtClean="0">
                <a:latin typeface="+mn-lt"/>
              </a:rPr>
              <a:t>Expenses</a:t>
            </a:r>
            <a:endParaRPr lang="en-GB" dirty="0">
              <a:latin typeface="+mn-lt"/>
            </a:endParaRPr>
          </a:p>
        </p:txBody>
      </p:sp>
      <p:sp>
        <p:nvSpPr>
          <p:cNvPr id="4" name="Slide Number Placeholder 3"/>
          <p:cNvSpPr>
            <a:spLocks noGrp="1"/>
          </p:cNvSpPr>
          <p:nvPr>
            <p:ph type="sldNum" sz="quarter" idx="12"/>
          </p:nvPr>
        </p:nvSpPr>
        <p:spPr/>
        <p:txBody>
          <a:bodyPr/>
          <a:lstStyle/>
          <a:p>
            <a:fld id="{07DC3AF2-08D7-423C-B544-AD0ABE689413}" type="slidenum">
              <a:rPr lang="en-GB" smtClean="0"/>
              <a:t>54</a:t>
            </a:fld>
            <a:endParaRPr lang="en-GB"/>
          </a:p>
        </p:txBody>
      </p:sp>
    </p:spTree>
    <p:extLst>
      <p:ext uri="{BB962C8B-B14F-4D97-AF65-F5344CB8AC3E}">
        <p14:creationId xmlns:p14="http://schemas.microsoft.com/office/powerpoint/2010/main" val="339119837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07DC3AF2-08D7-423C-B544-AD0ABE689413}" type="slidenum">
              <a:rPr lang="en-GB" smtClean="0"/>
              <a:t>55</a:t>
            </a:fld>
            <a:endParaRPr lang="en-GB"/>
          </a:p>
        </p:txBody>
      </p:sp>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35200" y="1690688"/>
            <a:ext cx="7592291" cy="1107996"/>
          </a:xfrm>
          <a:prstGeom prst="rect">
            <a:avLst/>
          </a:prstGeom>
          <a:noFill/>
        </p:spPr>
        <p:txBody>
          <a:bodyPr wrap="square" rtlCol="0">
            <a:spAutoFit/>
          </a:bodyPr>
          <a:lstStyle/>
          <a:p>
            <a:pPr algn="ctr"/>
            <a:r>
              <a:rPr lang="en-GB" sz="6600" dirty="0" smtClean="0"/>
              <a:t>Thank you!</a:t>
            </a:r>
            <a:endParaRPr lang="en-GB" sz="6600" dirty="0"/>
          </a:p>
        </p:txBody>
      </p:sp>
    </p:spTree>
    <p:extLst>
      <p:ext uri="{BB962C8B-B14F-4D97-AF65-F5344CB8AC3E}">
        <p14:creationId xmlns:p14="http://schemas.microsoft.com/office/powerpoint/2010/main" val="1013046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29309" y="0"/>
            <a:ext cx="11776363" cy="1143000"/>
          </a:xfrm>
        </p:spPr>
        <p:txBody>
          <a:bodyPr>
            <a:normAutofit fontScale="90000"/>
          </a:bodyPr>
          <a:lstStyle/>
          <a:p>
            <a:pPr algn="ctr"/>
            <a:r>
              <a:rPr lang="en-GB" dirty="0" smtClean="0">
                <a:latin typeface="Arial" panose="020B0604020202020204" pitchFamily="34" charset="0"/>
                <a:cs typeface="Arial" panose="020B0604020202020204" pitchFamily="34" charset="0"/>
              </a:rPr>
              <a:t>The Exeter Approach: A Way of Teaching Writing</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28835" y="1323135"/>
            <a:ext cx="10704945" cy="6584528"/>
          </a:xfrm>
        </p:spPr>
        <p:txBody>
          <a:bodyPr>
            <a:normAutofit/>
          </a:bodyPr>
          <a:lstStyle/>
          <a:p>
            <a:pPr>
              <a:lnSpc>
                <a:spcPct val="100000"/>
              </a:lnSpc>
              <a:spcBef>
                <a:spcPts val="554"/>
              </a:spcBef>
              <a:spcAft>
                <a:spcPts val="554"/>
              </a:spcAft>
              <a:buClrTx/>
              <a:buFont typeface="Wingdings" panose="05000000000000000000" pitchFamily="2" charset="2"/>
              <a:buChar char="v"/>
            </a:pPr>
            <a:r>
              <a:rPr lang="en-GB" sz="2400" dirty="0" smtClean="0"/>
              <a:t>A sequence of studies investigating how embedding grammar within the teaching of writing and reading influences learning outcomes</a:t>
            </a:r>
          </a:p>
          <a:p>
            <a:pPr>
              <a:lnSpc>
                <a:spcPct val="100000"/>
              </a:lnSpc>
              <a:spcBef>
                <a:spcPts val="554"/>
              </a:spcBef>
              <a:spcAft>
                <a:spcPts val="554"/>
              </a:spcAft>
              <a:buClrTx/>
              <a:buFont typeface="Wingdings" panose="05000000000000000000" pitchFamily="2" charset="2"/>
              <a:buChar char="v"/>
            </a:pPr>
            <a:r>
              <a:rPr lang="en-GB" sz="2400" dirty="0" smtClean="0"/>
              <a:t>A pedagogical model founded </a:t>
            </a:r>
            <a:r>
              <a:rPr lang="en-GB" sz="2400" dirty="0"/>
              <a:t>on cumulative robust empirical studies (Myhill, Jones, Lines and Watson </a:t>
            </a:r>
            <a:r>
              <a:rPr lang="en-GB" sz="2400" dirty="0" smtClean="0"/>
              <a:t>2012</a:t>
            </a:r>
            <a:r>
              <a:rPr lang="en-GB" sz="2400" dirty="0"/>
              <a:t>)</a:t>
            </a:r>
            <a:endParaRPr lang="en-GB" sz="2400" dirty="0" smtClean="0">
              <a:cs typeface="Arial" panose="020B0604020202020204" pitchFamily="34" charset="0"/>
            </a:endParaRPr>
          </a:p>
          <a:p>
            <a:pPr>
              <a:lnSpc>
                <a:spcPct val="100000"/>
              </a:lnSpc>
              <a:spcBef>
                <a:spcPts val="0"/>
              </a:spcBef>
              <a:spcAft>
                <a:spcPts val="600"/>
              </a:spcAft>
              <a:buFont typeface="Wingdings" panose="05000000000000000000" pitchFamily="2" charset="2"/>
              <a:buChar char="v"/>
            </a:pPr>
            <a:r>
              <a:rPr lang="en-GB" sz="2400" dirty="0" smtClean="0">
                <a:cs typeface="Arial" panose="020B0604020202020204" pitchFamily="34" charset="0"/>
              </a:rPr>
              <a:t>It </a:t>
            </a:r>
            <a:r>
              <a:rPr lang="en-GB" sz="2400" dirty="0">
                <a:cs typeface="Arial" panose="020B0604020202020204" pitchFamily="34" charset="0"/>
              </a:rPr>
              <a:t>draws on many of the good practices already commonly used in the teaching of writing: drafting, revising, editing;  creative stimuli for writing; peer collaboration; the scaffolding of writing tasks…</a:t>
            </a:r>
          </a:p>
          <a:p>
            <a:pPr>
              <a:lnSpc>
                <a:spcPct val="100000"/>
              </a:lnSpc>
              <a:spcBef>
                <a:spcPts val="0"/>
              </a:spcBef>
              <a:spcAft>
                <a:spcPts val="600"/>
              </a:spcAft>
              <a:buFont typeface="Wingdings" panose="05000000000000000000" pitchFamily="2" charset="2"/>
              <a:buChar char="v"/>
            </a:pPr>
            <a:r>
              <a:rPr lang="en-GB" sz="2400" dirty="0" smtClean="0">
                <a:cs typeface="Arial" panose="020B0604020202020204" pitchFamily="34" charset="0"/>
              </a:rPr>
              <a:t>It </a:t>
            </a:r>
            <a:r>
              <a:rPr lang="en-GB" sz="2400" dirty="0">
                <a:cs typeface="Arial" panose="020B0604020202020204" pitchFamily="34" charset="0"/>
              </a:rPr>
              <a:t>constantly makes links between reading and </a:t>
            </a:r>
            <a:r>
              <a:rPr lang="en-GB" sz="2400" dirty="0" smtClean="0">
                <a:cs typeface="Arial" panose="020B0604020202020204" pitchFamily="34" charset="0"/>
              </a:rPr>
              <a:t>writing…</a:t>
            </a:r>
            <a:endParaRPr lang="en-GB" sz="2400" dirty="0">
              <a:cs typeface="Arial" panose="020B0604020202020204" pitchFamily="34" charset="0"/>
            </a:endParaRPr>
          </a:p>
          <a:p>
            <a:pPr>
              <a:lnSpc>
                <a:spcPct val="100000"/>
              </a:lnSpc>
              <a:spcBef>
                <a:spcPts val="0"/>
              </a:spcBef>
              <a:spcAft>
                <a:spcPts val="600"/>
              </a:spcAft>
              <a:buFont typeface="Wingdings" panose="05000000000000000000" pitchFamily="2" charset="2"/>
              <a:buChar char="v"/>
            </a:pPr>
            <a:r>
              <a:rPr lang="en-GB" sz="2400" dirty="0" smtClean="0">
                <a:cs typeface="Arial" panose="020B0604020202020204" pitchFamily="34" charset="0"/>
              </a:rPr>
              <a:t>The </a:t>
            </a:r>
            <a:r>
              <a:rPr lang="en-GB" sz="2400" dirty="0">
                <a:cs typeface="Arial" panose="020B0604020202020204" pitchFamily="34" charset="0"/>
              </a:rPr>
              <a:t>goal is to support young writers in developing a </a:t>
            </a:r>
            <a:r>
              <a:rPr lang="en-GB" sz="2400" i="1" dirty="0">
                <a:cs typeface="Arial" panose="020B0604020202020204" pitchFamily="34" charset="0"/>
              </a:rPr>
              <a:t>‘repertoire of infinite possibilities’</a:t>
            </a:r>
            <a:r>
              <a:rPr lang="en-GB" sz="2400" dirty="0">
                <a:cs typeface="Arial" panose="020B0604020202020204" pitchFamily="34" charset="0"/>
              </a:rPr>
              <a:t> for writing, and to have confidence in questioning a text linguistically</a:t>
            </a:r>
            <a:r>
              <a:rPr lang="en-GB" sz="2400" dirty="0" smtClean="0">
                <a:cs typeface="Arial" panose="020B0604020202020204" pitchFamily="34" charset="0"/>
              </a:rPr>
              <a:t>.</a:t>
            </a:r>
            <a:endParaRPr lang="en-US" sz="2400" dirty="0">
              <a:cs typeface="Arial" panose="020B0604020202020204" pitchFamily="34" charset="0"/>
            </a:endParaRPr>
          </a:p>
        </p:txBody>
      </p:sp>
      <p:sp>
        <p:nvSpPr>
          <p:cNvPr id="4" name="Slide Number Placeholder 3"/>
          <p:cNvSpPr>
            <a:spLocks noGrp="1"/>
          </p:cNvSpPr>
          <p:nvPr>
            <p:ph type="sldNum" sz="quarter" idx="12"/>
          </p:nvPr>
        </p:nvSpPr>
        <p:spPr/>
        <p:txBody>
          <a:bodyPr/>
          <a:lstStyle/>
          <a:p>
            <a:fld id="{07DC3AF2-08D7-423C-B544-AD0ABE689413}" type="slidenum">
              <a:rPr lang="en-GB" smtClean="0"/>
              <a:t>6</a:t>
            </a:fld>
            <a:endParaRPr lang="en-GB"/>
          </a:p>
        </p:txBody>
      </p:sp>
    </p:spTree>
    <p:extLst>
      <p:ext uri="{BB962C8B-B14F-4D97-AF65-F5344CB8AC3E}">
        <p14:creationId xmlns:p14="http://schemas.microsoft.com/office/powerpoint/2010/main" val="21789828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1000" y="0"/>
            <a:ext cx="8229600" cy="1266092"/>
          </a:xfrm>
        </p:spPr>
        <p:txBody>
          <a:bodyPr/>
          <a:lstStyle/>
          <a:p>
            <a:r>
              <a:rPr lang="en-GB" dirty="0">
                <a:solidFill>
                  <a:srgbClr val="008000"/>
                </a:solidFill>
                <a:latin typeface="+mn-lt"/>
              </a:rPr>
              <a:t>LEAD</a:t>
            </a:r>
            <a:r>
              <a:rPr lang="en-GB" dirty="0">
                <a:latin typeface="+mn-lt"/>
              </a:rPr>
              <a:t> Principles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66917899"/>
              </p:ext>
            </p:extLst>
          </p:nvPr>
        </p:nvGraphicFramePr>
        <p:xfrm>
          <a:off x="381000" y="1266092"/>
          <a:ext cx="11212946" cy="4101995"/>
        </p:xfrm>
        <a:graphic>
          <a:graphicData uri="http://schemas.openxmlformats.org/drawingml/2006/table">
            <a:tbl>
              <a:tblPr firstRow="1" bandRow="1">
                <a:tableStyleId>{5C22544A-7EE6-4342-B048-85BDC9FD1C3A}</a:tableStyleId>
              </a:tblPr>
              <a:tblGrid>
                <a:gridCol w="2155534">
                  <a:extLst>
                    <a:ext uri="{9D8B030D-6E8A-4147-A177-3AD203B41FA5}">
                      <a16:colId xmlns:a16="http://schemas.microsoft.com/office/drawing/2014/main" val="20000"/>
                    </a:ext>
                  </a:extLst>
                </a:gridCol>
                <a:gridCol w="4528706">
                  <a:extLst>
                    <a:ext uri="{9D8B030D-6E8A-4147-A177-3AD203B41FA5}">
                      <a16:colId xmlns:a16="http://schemas.microsoft.com/office/drawing/2014/main" val="20001"/>
                    </a:ext>
                  </a:extLst>
                </a:gridCol>
                <a:gridCol w="4528706">
                  <a:extLst>
                    <a:ext uri="{9D8B030D-6E8A-4147-A177-3AD203B41FA5}">
                      <a16:colId xmlns:a16="http://schemas.microsoft.com/office/drawing/2014/main" val="3773416874"/>
                    </a:ext>
                  </a:extLst>
                </a:gridCol>
              </a:tblGrid>
              <a:tr h="340069">
                <a:tc>
                  <a:txBody>
                    <a:bodyPr/>
                    <a:lstStyle/>
                    <a:p>
                      <a:r>
                        <a:rPr lang="en-GB" sz="2000" dirty="0" smtClean="0">
                          <a:solidFill>
                            <a:schemeClr val="tx1"/>
                          </a:solidFill>
                          <a:latin typeface="+mn-lt"/>
                        </a:rPr>
                        <a:t>PRINCIPLE</a:t>
                      </a:r>
                      <a:endParaRPr lang="en-GB" sz="2000" dirty="0">
                        <a:solidFill>
                          <a:schemeClr val="tx1"/>
                        </a:solidFill>
                        <a:latin typeface="+mn-lt"/>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dirty="0" smtClean="0">
                          <a:solidFill>
                            <a:schemeClr val="tx1"/>
                          </a:solidFill>
                          <a:latin typeface="+mn-lt"/>
                        </a:rPr>
                        <a:t>EXPLANATION</a:t>
                      </a:r>
                      <a:endParaRPr lang="en-GB" sz="2000" dirty="0">
                        <a:solidFill>
                          <a:schemeClr val="tx1"/>
                        </a:solidFill>
                        <a:latin typeface="+mn-lt"/>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2000" dirty="0">
                        <a:solidFill>
                          <a:schemeClr val="tx1"/>
                        </a:solidFill>
                        <a:latin typeface="+mn-lt"/>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82439">
                <a:tc>
                  <a:txBody>
                    <a:bodyPr/>
                    <a:lstStyle/>
                    <a:p>
                      <a:r>
                        <a:rPr lang="en-GB" sz="2000" b="0" dirty="0" smtClean="0">
                          <a:solidFill>
                            <a:srgbClr val="008000"/>
                          </a:solidFill>
                          <a:latin typeface="+mn-lt"/>
                        </a:rPr>
                        <a:t>L</a:t>
                      </a:r>
                      <a:r>
                        <a:rPr lang="en-GB" sz="2000" b="0" dirty="0" smtClean="0">
                          <a:solidFill>
                            <a:schemeClr val="tx1"/>
                          </a:solidFill>
                          <a:latin typeface="+mn-lt"/>
                        </a:rPr>
                        <a:t>INKS</a:t>
                      </a:r>
                      <a:endParaRPr lang="en-GB" sz="2000" b="0" dirty="0">
                        <a:solidFill>
                          <a:schemeClr val="tx1"/>
                        </a:solidFill>
                        <a:latin typeface="+mn-lt"/>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pPr>
                      <a:r>
                        <a:rPr lang="en-GB" sz="2000" kern="1200" dirty="0" smtClean="0">
                          <a:solidFill>
                            <a:schemeClr val="dk1"/>
                          </a:solidFill>
                          <a:effectLst/>
                          <a:latin typeface="+mn-lt"/>
                          <a:ea typeface="+mn-ea"/>
                          <a:cs typeface="+mn-cs"/>
                        </a:rPr>
                        <a:t>Make a </a:t>
                      </a:r>
                      <a:r>
                        <a:rPr lang="en-GB" sz="2000" b="1" i="1" kern="1200" dirty="0" smtClean="0">
                          <a:solidFill>
                            <a:schemeClr val="dk1"/>
                          </a:solidFill>
                          <a:effectLst/>
                          <a:latin typeface="+mn-lt"/>
                          <a:ea typeface="+mn-ea"/>
                          <a:cs typeface="+mn-cs"/>
                        </a:rPr>
                        <a:t>link</a:t>
                      </a:r>
                      <a:r>
                        <a:rPr lang="en-GB" sz="2000" kern="1200" dirty="0" smtClean="0">
                          <a:solidFill>
                            <a:schemeClr val="dk1"/>
                          </a:solidFill>
                          <a:effectLst/>
                          <a:latin typeface="+mn-lt"/>
                          <a:ea typeface="+mn-ea"/>
                          <a:cs typeface="+mn-cs"/>
                        </a:rPr>
                        <a:t> between the grammar being introduced and how it works in the writing being taught</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2400"/>
                        </a:lnSpc>
                        <a:spcBef>
                          <a:spcPts val="0"/>
                        </a:spcBef>
                        <a:spcAft>
                          <a:spcPts val="0"/>
                        </a:spcAft>
                        <a:buClrTx/>
                        <a:buSzTx/>
                        <a:buFontTx/>
                        <a:buNone/>
                        <a:tabLst/>
                        <a:defRPr/>
                      </a:pPr>
                      <a:r>
                        <a:rPr lang="en-GB" sz="2000" b="0" dirty="0" smtClean="0">
                          <a:solidFill>
                            <a:schemeClr val="tx1"/>
                          </a:solidFill>
                          <a:latin typeface="+mn-lt"/>
                        </a:rPr>
                        <a:t>Looking</a:t>
                      </a:r>
                      <a:r>
                        <a:rPr lang="en-GB" sz="2000" b="0" baseline="0" dirty="0" smtClean="0">
                          <a:solidFill>
                            <a:schemeClr val="tx1"/>
                          </a:solidFill>
                          <a:latin typeface="+mn-lt"/>
                        </a:rPr>
                        <a:t> at how noun phrases establish character  </a:t>
                      </a:r>
                      <a:endParaRPr lang="en-GB" sz="2000" b="0" dirty="0" smtClean="0">
                        <a:solidFill>
                          <a:schemeClr val="tx1"/>
                        </a:solidFill>
                        <a:latin typeface="+mn-lt"/>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22920">
                <a:tc>
                  <a:txBody>
                    <a:bodyPr/>
                    <a:lstStyle/>
                    <a:p>
                      <a:r>
                        <a:rPr lang="en-GB" sz="2000" b="0" dirty="0" smtClean="0">
                          <a:solidFill>
                            <a:srgbClr val="008000"/>
                          </a:solidFill>
                          <a:latin typeface="+mn-lt"/>
                        </a:rPr>
                        <a:t>E</a:t>
                      </a:r>
                      <a:r>
                        <a:rPr lang="en-GB" sz="2000" b="0" dirty="0" smtClean="0">
                          <a:solidFill>
                            <a:schemeClr val="tx1"/>
                          </a:solidFill>
                          <a:latin typeface="+mn-lt"/>
                        </a:rPr>
                        <a:t>XAMPLES</a:t>
                      </a:r>
                      <a:endParaRPr lang="en-GB" sz="2000" b="0" dirty="0">
                        <a:solidFill>
                          <a:schemeClr val="tx1"/>
                        </a:solidFill>
                        <a:latin typeface="+mn-lt"/>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pPr>
                      <a:r>
                        <a:rPr lang="en-GB" sz="2000" kern="1200" dirty="0" smtClean="0">
                          <a:solidFill>
                            <a:schemeClr val="dk1"/>
                          </a:solidFill>
                          <a:effectLst/>
                          <a:latin typeface="+mn-lt"/>
                          <a:ea typeface="+mn-ea"/>
                          <a:cs typeface="+mn-cs"/>
                        </a:rPr>
                        <a:t>Explain the grammar through </a:t>
                      </a:r>
                      <a:r>
                        <a:rPr lang="en-GB" sz="2000" b="0" i="0" kern="1200" dirty="0" smtClean="0">
                          <a:solidFill>
                            <a:schemeClr val="dk1"/>
                          </a:solidFill>
                          <a:effectLst/>
                          <a:latin typeface="+mn-lt"/>
                          <a:ea typeface="+mn-ea"/>
                          <a:cs typeface="+mn-cs"/>
                        </a:rPr>
                        <a:t>showing </a:t>
                      </a:r>
                      <a:r>
                        <a:rPr lang="en-GB" sz="2000" b="1" i="1" kern="1200" dirty="0" smtClean="0">
                          <a:solidFill>
                            <a:schemeClr val="dk1"/>
                          </a:solidFill>
                          <a:effectLst/>
                          <a:latin typeface="+mn-lt"/>
                          <a:ea typeface="+mn-ea"/>
                          <a:cs typeface="+mn-cs"/>
                        </a:rPr>
                        <a:t>examples</a:t>
                      </a:r>
                      <a:r>
                        <a:rPr lang="en-GB" sz="2000" kern="1200" dirty="0" smtClean="0">
                          <a:solidFill>
                            <a:schemeClr val="dk1"/>
                          </a:solidFill>
                          <a:effectLst/>
                          <a:latin typeface="+mn-lt"/>
                          <a:ea typeface="+mn-ea"/>
                          <a:cs typeface="+mn-cs"/>
                        </a:rPr>
                        <a:t>, not lengthy explanations</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pPr>
                      <a:r>
                        <a:rPr lang="en-GB" sz="2000" b="0" dirty="0" smtClean="0">
                          <a:solidFill>
                            <a:schemeClr val="tx1"/>
                          </a:solidFill>
                          <a:latin typeface="+mn-lt"/>
                        </a:rPr>
                        <a:t>Noun phrases exemplified</a:t>
                      </a:r>
                      <a:r>
                        <a:rPr lang="en-GB" sz="2000" b="0" baseline="0" dirty="0" smtClean="0">
                          <a:solidFill>
                            <a:schemeClr val="tx1"/>
                          </a:solidFill>
                          <a:latin typeface="+mn-lt"/>
                        </a:rPr>
                        <a:t> </a:t>
                      </a:r>
                      <a:endParaRPr lang="en-GB" sz="2000" b="0" dirty="0">
                        <a:solidFill>
                          <a:schemeClr val="tx1"/>
                        </a:solidFill>
                        <a:latin typeface="+mn-lt"/>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31526">
                <a:tc>
                  <a:txBody>
                    <a:bodyPr/>
                    <a:lstStyle/>
                    <a:p>
                      <a:r>
                        <a:rPr lang="en-GB" sz="2000" b="0" dirty="0" smtClean="0">
                          <a:solidFill>
                            <a:srgbClr val="008000"/>
                          </a:solidFill>
                          <a:latin typeface="+mn-lt"/>
                        </a:rPr>
                        <a:t>A</a:t>
                      </a:r>
                      <a:r>
                        <a:rPr lang="en-GB" sz="2000" b="0" dirty="0" smtClean="0">
                          <a:solidFill>
                            <a:schemeClr val="tx1"/>
                          </a:solidFill>
                          <a:latin typeface="+mn-lt"/>
                        </a:rPr>
                        <a:t>UTHENTIC TEXTS</a:t>
                      </a:r>
                      <a:endParaRPr lang="en-GB" sz="2000" b="0" dirty="0">
                        <a:solidFill>
                          <a:schemeClr val="tx1"/>
                        </a:solidFill>
                        <a:latin typeface="+mn-lt"/>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pPr>
                      <a:r>
                        <a:rPr lang="en-GB" sz="2000" kern="1200" dirty="0" smtClean="0">
                          <a:solidFill>
                            <a:schemeClr val="dk1"/>
                          </a:solidFill>
                          <a:effectLst/>
                          <a:latin typeface="+mn-lt"/>
                          <a:ea typeface="+mn-ea"/>
                          <a:cs typeface="+mn-cs"/>
                        </a:rPr>
                        <a:t>Use </a:t>
                      </a:r>
                      <a:r>
                        <a:rPr lang="en-GB" sz="2000" b="1" i="1" kern="1200" dirty="0" smtClean="0">
                          <a:solidFill>
                            <a:schemeClr val="dk1"/>
                          </a:solidFill>
                          <a:effectLst/>
                          <a:latin typeface="+mn-lt"/>
                          <a:ea typeface="+mn-ea"/>
                          <a:cs typeface="+mn-cs"/>
                        </a:rPr>
                        <a:t>authentic</a:t>
                      </a:r>
                      <a:r>
                        <a:rPr lang="en-GB" sz="2000" kern="1200" dirty="0" smtClean="0">
                          <a:solidFill>
                            <a:schemeClr val="dk1"/>
                          </a:solidFill>
                          <a:effectLst/>
                          <a:latin typeface="+mn-lt"/>
                          <a:ea typeface="+mn-ea"/>
                          <a:cs typeface="+mn-cs"/>
                        </a:rPr>
                        <a:t> texts as models to link writers to the broader community of writers</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pPr>
                      <a:r>
                        <a:rPr lang="en-GB" sz="2000" b="0" dirty="0" smtClean="0">
                          <a:latin typeface="+mn-lt"/>
                          <a:cs typeface="Arial" panose="020B0604020202020204" pitchFamily="34" charset="0"/>
                        </a:rPr>
                        <a:t>Use text as</a:t>
                      </a:r>
                      <a:r>
                        <a:rPr lang="en-GB" sz="2000" b="0" baseline="0" dirty="0" smtClean="0">
                          <a:latin typeface="+mn-lt"/>
                          <a:cs typeface="Arial" panose="020B0604020202020204" pitchFamily="34" charset="0"/>
                        </a:rPr>
                        <a:t> model for creating noun phrases to establish character </a:t>
                      </a:r>
                      <a:endParaRPr lang="en-GB" sz="2000" b="0" dirty="0">
                        <a:solidFill>
                          <a:schemeClr val="tx1"/>
                        </a:solidFill>
                        <a:latin typeface="+mn-lt"/>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992257">
                <a:tc>
                  <a:txBody>
                    <a:bodyPr/>
                    <a:lstStyle/>
                    <a:p>
                      <a:r>
                        <a:rPr lang="en-GB" sz="2000" b="0" dirty="0" smtClean="0">
                          <a:solidFill>
                            <a:srgbClr val="008000"/>
                          </a:solidFill>
                          <a:latin typeface="+mn-lt"/>
                        </a:rPr>
                        <a:t>D</a:t>
                      </a:r>
                      <a:r>
                        <a:rPr lang="en-GB" sz="2000" b="0" dirty="0" smtClean="0">
                          <a:solidFill>
                            <a:schemeClr val="tx1"/>
                          </a:solidFill>
                          <a:latin typeface="+mn-lt"/>
                        </a:rPr>
                        <a:t>ISCUSSION</a:t>
                      </a:r>
                      <a:endParaRPr lang="en-GB" sz="2000" b="0" dirty="0">
                        <a:solidFill>
                          <a:schemeClr val="tx1"/>
                        </a:solidFill>
                        <a:latin typeface="+mn-lt"/>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pPr>
                      <a:r>
                        <a:rPr lang="en-GB" sz="2000" kern="1200" dirty="0" smtClean="0">
                          <a:solidFill>
                            <a:schemeClr val="dk1"/>
                          </a:solidFill>
                          <a:effectLst/>
                          <a:latin typeface="+mn-lt"/>
                          <a:ea typeface="+mn-ea"/>
                          <a:cs typeface="+mn-cs"/>
                        </a:rPr>
                        <a:t>Build in high-quality </a:t>
                      </a:r>
                      <a:r>
                        <a:rPr lang="en-GB" sz="2000" b="1" i="1" kern="1200" dirty="0" smtClean="0">
                          <a:solidFill>
                            <a:schemeClr val="dk1"/>
                          </a:solidFill>
                          <a:effectLst/>
                          <a:latin typeface="+mn-lt"/>
                          <a:ea typeface="+mn-ea"/>
                          <a:cs typeface="+mn-cs"/>
                        </a:rPr>
                        <a:t>discussion</a:t>
                      </a:r>
                      <a:r>
                        <a:rPr lang="en-GB" sz="2000" kern="1200" dirty="0" smtClean="0">
                          <a:solidFill>
                            <a:schemeClr val="dk1"/>
                          </a:solidFill>
                          <a:effectLst/>
                          <a:latin typeface="+mn-lt"/>
                          <a:ea typeface="+mn-ea"/>
                          <a:cs typeface="+mn-cs"/>
                        </a:rPr>
                        <a:t> about grammar and its effects</a:t>
                      </a:r>
                      <a:endParaRPr lang="en-GB" sz="2000" dirty="0">
                        <a:solidFill>
                          <a:schemeClr val="tx1"/>
                        </a:solidFill>
                        <a:latin typeface="+mn-lt"/>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pPr>
                      <a:r>
                        <a:rPr lang="en-GB" sz="2000" b="0" dirty="0" smtClean="0">
                          <a:latin typeface="+mn-lt"/>
                          <a:cs typeface="Arial" panose="020B0604020202020204" pitchFamily="34" charset="0"/>
                        </a:rPr>
                        <a:t>Explain your ‘design’ decisions to another pair</a:t>
                      </a:r>
                      <a:endParaRPr lang="en-GB" sz="2000" b="0" dirty="0">
                        <a:solidFill>
                          <a:schemeClr val="tx1"/>
                        </a:solidFill>
                        <a:latin typeface="+mn-lt"/>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07DC3AF2-08D7-423C-B544-AD0ABE689413}" type="slidenum">
              <a:rPr lang="en-GB" smtClean="0"/>
              <a:t>7</a:t>
            </a:fld>
            <a:endParaRPr lang="en-GB"/>
          </a:p>
        </p:txBody>
      </p:sp>
    </p:spTree>
    <p:extLst>
      <p:ext uri="{BB962C8B-B14F-4D97-AF65-F5344CB8AC3E}">
        <p14:creationId xmlns:p14="http://schemas.microsoft.com/office/powerpoint/2010/main" val="3547733523"/>
      </p:ext>
    </p:extLst>
  </p:cSld>
  <p:clrMapOvr>
    <a:masterClrMapping/>
  </p:clrMapOvr>
  <mc:AlternateContent xmlns:mc="http://schemas.openxmlformats.org/markup-compatibility/2006" xmlns:p14="http://schemas.microsoft.com/office/powerpoint/2010/main">
    <mc:Choice Requires="p14">
      <p:transition spd="slow" p14:dur="2000" advTm="37827"/>
    </mc:Choice>
    <mc:Fallback xmlns="">
      <p:transition spd="slow" advTm="37827"/>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4720" y="210319"/>
            <a:ext cx="8229600" cy="1228932"/>
          </a:xfrm>
        </p:spPr>
        <p:txBody>
          <a:bodyPr/>
          <a:lstStyle/>
          <a:p>
            <a:r>
              <a:rPr lang="en-GB" dirty="0">
                <a:latin typeface="+mn-lt"/>
              </a:rPr>
              <a:t>Talk for Learning</a:t>
            </a:r>
          </a:p>
        </p:txBody>
      </p:sp>
      <p:graphicFrame>
        <p:nvGraphicFramePr>
          <p:cNvPr id="4" name="Content Placeholder 3"/>
          <p:cNvGraphicFramePr>
            <a:graphicFrameLocks noGrp="1"/>
          </p:cNvGraphicFramePr>
          <p:nvPr>
            <p:ph idx="1"/>
            <p:extLst/>
          </p:nvPr>
        </p:nvGraphicFramePr>
        <p:xfrm>
          <a:off x="454720" y="1649569"/>
          <a:ext cx="8435280" cy="1219200"/>
        </p:xfrm>
        <a:graphic>
          <a:graphicData uri="http://schemas.openxmlformats.org/drawingml/2006/table">
            <a:tbl>
              <a:tblPr firstRow="1" bandRow="1">
                <a:tableStyleId>{5C22544A-7EE6-4342-B048-85BDC9FD1C3A}</a:tableStyleId>
              </a:tblPr>
              <a:tblGrid>
                <a:gridCol w="1447569">
                  <a:extLst>
                    <a:ext uri="{9D8B030D-6E8A-4147-A177-3AD203B41FA5}">
                      <a16:colId xmlns:a16="http://schemas.microsoft.com/office/drawing/2014/main" val="20000"/>
                    </a:ext>
                  </a:extLst>
                </a:gridCol>
                <a:gridCol w="2703546">
                  <a:extLst>
                    <a:ext uri="{9D8B030D-6E8A-4147-A177-3AD203B41FA5}">
                      <a16:colId xmlns:a16="http://schemas.microsoft.com/office/drawing/2014/main" val="20001"/>
                    </a:ext>
                  </a:extLst>
                </a:gridCol>
                <a:gridCol w="4284165">
                  <a:extLst>
                    <a:ext uri="{9D8B030D-6E8A-4147-A177-3AD203B41FA5}">
                      <a16:colId xmlns:a16="http://schemas.microsoft.com/office/drawing/2014/main" val="20002"/>
                    </a:ext>
                  </a:extLst>
                </a:gridCol>
              </a:tblGrid>
              <a:tr h="1219200">
                <a:tc>
                  <a:txBody>
                    <a:bodyPr/>
                    <a:lstStyle/>
                    <a:p>
                      <a:r>
                        <a:rPr lang="en-GB" sz="2200" b="1" dirty="0" smtClean="0">
                          <a:solidFill>
                            <a:srgbClr val="008000"/>
                          </a:solidFill>
                        </a:rPr>
                        <a:t>D</a:t>
                      </a:r>
                      <a:r>
                        <a:rPr lang="en-GB" sz="1500" dirty="0" smtClean="0">
                          <a:solidFill>
                            <a:schemeClr val="tx1"/>
                          </a:solidFill>
                        </a:rPr>
                        <a:t>ISCUSSION</a:t>
                      </a:r>
                      <a:endParaRPr lang="en-GB" sz="15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9FF"/>
                    </a:solidFill>
                  </a:tcPr>
                </a:tc>
                <a:tc>
                  <a:txBody>
                    <a:bodyPr/>
                    <a:lstStyle/>
                    <a:p>
                      <a:pPr>
                        <a:lnSpc>
                          <a:spcPts val="2400"/>
                        </a:lnSpc>
                      </a:pPr>
                      <a:r>
                        <a:rPr lang="en-GB" sz="1800" b="0" kern="1200" dirty="0" smtClean="0">
                          <a:solidFill>
                            <a:schemeClr val="dk1"/>
                          </a:solidFill>
                          <a:effectLst/>
                          <a:latin typeface="+mn-lt"/>
                          <a:ea typeface="+mn-ea"/>
                          <a:cs typeface="+mn-cs"/>
                        </a:rPr>
                        <a:t>Build in high-quality </a:t>
                      </a:r>
                      <a:r>
                        <a:rPr lang="en-GB" sz="1800" b="0" i="1" kern="1200" dirty="0" smtClean="0">
                          <a:solidFill>
                            <a:schemeClr val="dk1"/>
                          </a:solidFill>
                          <a:effectLst/>
                          <a:latin typeface="+mn-lt"/>
                          <a:ea typeface="+mn-ea"/>
                          <a:cs typeface="+mn-cs"/>
                        </a:rPr>
                        <a:t>discussion</a:t>
                      </a:r>
                      <a:r>
                        <a:rPr lang="en-GB" sz="1800" b="0" kern="1200" dirty="0" smtClean="0">
                          <a:solidFill>
                            <a:schemeClr val="dk1"/>
                          </a:solidFill>
                          <a:effectLst/>
                          <a:latin typeface="+mn-lt"/>
                          <a:ea typeface="+mn-ea"/>
                          <a:cs typeface="+mn-cs"/>
                        </a:rPr>
                        <a:t> about grammar and its effects</a:t>
                      </a:r>
                      <a:endParaRPr lang="en-GB" sz="1800" b="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9FF"/>
                    </a:solidFill>
                  </a:tcPr>
                </a:tc>
                <a:tc>
                  <a:txBody>
                    <a:bodyPr/>
                    <a:lstStyle/>
                    <a:p>
                      <a:pPr marL="0" indent="0">
                        <a:lnSpc>
                          <a:spcPts val="2400"/>
                        </a:lnSpc>
                        <a:spcAft>
                          <a:spcPts val="0"/>
                        </a:spcAft>
                      </a:pPr>
                      <a:r>
                        <a:rPr lang="en-GB" sz="1800" b="0" dirty="0" smtClean="0">
                          <a:solidFill>
                            <a:srgbClr val="000000"/>
                          </a:solidFill>
                          <a:effectLst/>
                          <a:latin typeface="+mn-lt"/>
                          <a:ea typeface="Calibri" panose="020F0502020204030204" pitchFamily="34" charset="0"/>
                        </a:rPr>
                        <a:t>To promote deep metalinguistic learning about why a particular choice works, and to develop independence rather than compliance</a:t>
                      </a:r>
                      <a:endParaRPr lang="en-GB" sz="1800" b="0" dirty="0">
                        <a:solidFill>
                          <a:srgbClr val="000000"/>
                        </a:solidFill>
                        <a:effectLst/>
                        <a:latin typeface="+mn-lt"/>
                        <a:ea typeface="Calibri" panose="020F0502020204030204" pitchFamily="34"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F9FF"/>
                    </a:solidFill>
                  </a:tcPr>
                </a:tc>
                <a:extLst>
                  <a:ext uri="{0D108BD9-81ED-4DB2-BD59-A6C34878D82A}">
                    <a16:rowId xmlns:a16="http://schemas.microsoft.com/office/drawing/2014/main" val="10000"/>
                  </a:ext>
                </a:extLst>
              </a:tr>
            </a:tbl>
          </a:graphicData>
        </a:graphic>
      </p:graphicFrame>
      <p:sp>
        <p:nvSpPr>
          <p:cNvPr id="6" name="TextBox 5"/>
          <p:cNvSpPr txBox="1"/>
          <p:nvPr/>
        </p:nvSpPr>
        <p:spPr>
          <a:xfrm>
            <a:off x="454720" y="3162851"/>
            <a:ext cx="8435280" cy="2041585"/>
          </a:xfrm>
          <a:prstGeom prst="rect">
            <a:avLst/>
          </a:prstGeom>
          <a:noFill/>
          <a:ln>
            <a:solidFill>
              <a:schemeClr val="tx1"/>
            </a:solidFill>
          </a:ln>
        </p:spPr>
        <p:txBody>
          <a:bodyPr wrap="square" rtlCol="0">
            <a:spAutoFit/>
          </a:bodyPr>
          <a:lstStyle/>
          <a:p>
            <a:pPr marL="285750" indent="-285750">
              <a:lnSpc>
                <a:spcPts val="2800"/>
              </a:lnSpc>
              <a:spcAft>
                <a:spcPts val="600"/>
              </a:spcAft>
              <a:buSzPct val="80000"/>
              <a:buFont typeface="Wingdings" panose="05000000000000000000" pitchFamily="2" charset="2"/>
              <a:buChar char="q"/>
            </a:pPr>
            <a:r>
              <a:rPr lang="en-GB" dirty="0"/>
              <a:t>Our research shows that the quality of the talk which surrounds the attention to </a:t>
            </a:r>
            <a:r>
              <a:rPr lang="en-GB" dirty="0" smtClean="0"/>
              <a:t>writing </a:t>
            </a:r>
            <a:r>
              <a:rPr lang="en-GB" dirty="0"/>
              <a:t>is </a:t>
            </a:r>
            <a:r>
              <a:rPr lang="en-GB" dirty="0" smtClean="0"/>
              <a:t>critical</a:t>
            </a:r>
            <a:endParaRPr lang="en-GB" dirty="0"/>
          </a:p>
          <a:p>
            <a:pPr marL="285750" indent="-285750">
              <a:lnSpc>
                <a:spcPts val="2800"/>
              </a:lnSpc>
              <a:spcAft>
                <a:spcPts val="600"/>
              </a:spcAft>
              <a:buSzPct val="80000"/>
              <a:buFont typeface="Wingdings" panose="05000000000000000000" pitchFamily="2" charset="2"/>
              <a:buChar char="q"/>
            </a:pPr>
            <a:r>
              <a:rPr lang="en-GB" dirty="0"/>
              <a:t>It is where learning transfer </a:t>
            </a:r>
            <a:r>
              <a:rPr lang="en-GB" dirty="0" smtClean="0"/>
              <a:t>happens</a:t>
            </a:r>
            <a:endParaRPr lang="en-GB" dirty="0"/>
          </a:p>
          <a:p>
            <a:pPr marL="285750" indent="-285750">
              <a:lnSpc>
                <a:spcPts val="2800"/>
              </a:lnSpc>
              <a:spcAft>
                <a:spcPts val="600"/>
              </a:spcAft>
              <a:buSzPct val="80000"/>
              <a:buFont typeface="Wingdings" panose="05000000000000000000" pitchFamily="2" charset="2"/>
              <a:buChar char="q"/>
            </a:pPr>
            <a:r>
              <a:rPr lang="en-GB" dirty="0"/>
              <a:t>It links to broader awareness of the importance of talk for learning across the curriculum, and the role of dialogic, exploratory </a:t>
            </a:r>
            <a:r>
              <a:rPr lang="en-GB" dirty="0" smtClean="0"/>
              <a:t>talk</a:t>
            </a:r>
            <a:endParaRPr lang="en-GB" dirty="0"/>
          </a:p>
        </p:txBody>
      </p:sp>
      <p:sp>
        <p:nvSpPr>
          <p:cNvPr id="3" name="Slide Number Placeholder 2"/>
          <p:cNvSpPr>
            <a:spLocks noGrp="1"/>
          </p:cNvSpPr>
          <p:nvPr>
            <p:ph type="sldNum" sz="quarter" idx="12"/>
          </p:nvPr>
        </p:nvSpPr>
        <p:spPr/>
        <p:txBody>
          <a:bodyPr/>
          <a:lstStyle/>
          <a:p>
            <a:fld id="{07DC3AF2-08D7-423C-B544-AD0ABE689413}" type="slidenum">
              <a:rPr lang="en-GB" smtClean="0"/>
              <a:t>8</a:t>
            </a:fld>
            <a:endParaRPr lang="en-GB"/>
          </a:p>
        </p:txBody>
      </p:sp>
      <p:sp>
        <p:nvSpPr>
          <p:cNvPr id="8" name="Title 1"/>
          <p:cNvSpPr txBox="1">
            <a:spLocks/>
          </p:cNvSpPr>
          <p:nvPr/>
        </p:nvSpPr>
        <p:spPr>
          <a:xfrm>
            <a:off x="7376925" y="398775"/>
            <a:ext cx="4379277" cy="956712"/>
          </a:xfrm>
          <a:prstGeom prst="rect">
            <a:avLst/>
          </a:prstGeom>
          <a:solidFill>
            <a:schemeClr val="accent1">
              <a:lumMod val="60000"/>
              <a:lumOff val="40000"/>
            </a:schemeClr>
          </a:solidFill>
          <a:ln>
            <a:solidFill>
              <a:schemeClr val="tx1"/>
            </a:solidFill>
          </a:ln>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dirty="0" smtClean="0"/>
              <a:t/>
            </a:r>
            <a:br>
              <a:rPr lang="en-GB" b="1" dirty="0" smtClean="0"/>
            </a:br>
            <a:r>
              <a:rPr lang="en-GB" b="1" dirty="0" smtClean="0"/>
              <a:t>‘</a:t>
            </a:r>
            <a:r>
              <a:rPr lang="en-GB" b="1" i="1" dirty="0" smtClean="0"/>
              <a:t>reading and writing float on a sea of talk’</a:t>
            </a:r>
            <a:r>
              <a:rPr lang="en-GB" b="1" dirty="0" smtClean="0"/>
              <a:t> </a:t>
            </a:r>
            <a:br>
              <a:rPr lang="en-GB" b="1" dirty="0" smtClean="0"/>
            </a:br>
            <a:r>
              <a:rPr lang="en-GB" sz="2200" dirty="0" smtClean="0"/>
              <a:t>(Britton 1983:11)</a:t>
            </a:r>
            <a:br>
              <a:rPr lang="en-GB" sz="2200" dirty="0" smtClean="0"/>
            </a:br>
            <a:r>
              <a:rPr lang="en-GB" sz="2200" dirty="0" smtClean="0"/>
              <a:t/>
            </a:r>
            <a:br>
              <a:rPr lang="en-GB" sz="2200" dirty="0" smtClean="0"/>
            </a:b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25082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15 CAMS 055 Corporate PowerPoint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83696" y="260648"/>
            <a:ext cx="8229600" cy="1266092"/>
          </a:xfrm>
        </p:spPr>
        <p:txBody>
          <a:bodyPr/>
          <a:lstStyle/>
          <a:p>
            <a:r>
              <a:rPr lang="en-GB" dirty="0">
                <a:latin typeface="+mn-lt"/>
              </a:rPr>
              <a:t>Talk </a:t>
            </a:r>
            <a:r>
              <a:rPr lang="en-GB" dirty="0" smtClean="0">
                <a:latin typeface="+mn-lt"/>
              </a:rPr>
              <a:t>for </a:t>
            </a:r>
            <a:r>
              <a:rPr lang="en-GB" dirty="0">
                <a:latin typeface="+mn-lt"/>
              </a:rPr>
              <a:t>Writing</a:t>
            </a:r>
          </a:p>
        </p:txBody>
      </p:sp>
      <p:sp>
        <p:nvSpPr>
          <p:cNvPr id="3" name="Content Placeholder 2"/>
          <p:cNvSpPr>
            <a:spLocks noGrp="1"/>
          </p:cNvSpPr>
          <p:nvPr>
            <p:ph idx="1"/>
          </p:nvPr>
        </p:nvSpPr>
        <p:spPr>
          <a:xfrm>
            <a:off x="600362" y="1526740"/>
            <a:ext cx="10686473" cy="4176682"/>
          </a:xfrm>
        </p:spPr>
        <p:txBody>
          <a:bodyPr/>
          <a:lstStyle/>
          <a:p>
            <a:pPr>
              <a:lnSpc>
                <a:spcPct val="100000"/>
              </a:lnSpc>
              <a:spcBef>
                <a:spcPts val="0"/>
              </a:spcBef>
              <a:spcAft>
                <a:spcPts val="1108"/>
              </a:spcAft>
              <a:buFont typeface="Wingdings" panose="05000000000000000000" pitchFamily="2" charset="2"/>
              <a:buChar char="v"/>
            </a:pPr>
            <a:r>
              <a:rPr lang="en-GB" sz="2400" dirty="0"/>
              <a:t>Talk is often used to support writing, but it is </a:t>
            </a:r>
            <a:r>
              <a:rPr lang="en-GB" sz="2400" b="1" dirty="0"/>
              <a:t>usually talk </a:t>
            </a:r>
            <a:r>
              <a:rPr lang="en-GB" sz="2400" b="1" i="1" dirty="0">
                <a:solidFill>
                  <a:srgbClr val="00B050"/>
                </a:solidFill>
              </a:rPr>
              <a:t>for</a:t>
            </a:r>
            <a:r>
              <a:rPr lang="en-GB" sz="2400" b="1" dirty="0">
                <a:solidFill>
                  <a:srgbClr val="00B050"/>
                </a:solidFill>
              </a:rPr>
              <a:t> </a:t>
            </a:r>
            <a:r>
              <a:rPr lang="en-GB" sz="2400" b="1" dirty="0"/>
              <a:t>writing</a:t>
            </a:r>
            <a:r>
              <a:rPr lang="en-GB" sz="2400" dirty="0"/>
              <a:t>: talk to generate ideas or to rehearse </a:t>
            </a:r>
            <a:r>
              <a:rPr lang="en-GB" sz="2400" dirty="0" smtClean="0"/>
              <a:t>ideas</a:t>
            </a:r>
            <a:endParaRPr lang="en-GB" sz="2400" dirty="0"/>
          </a:p>
          <a:p>
            <a:pPr>
              <a:lnSpc>
                <a:spcPct val="100000"/>
              </a:lnSpc>
              <a:spcBef>
                <a:spcPts val="0"/>
              </a:spcBef>
              <a:spcAft>
                <a:spcPts val="1108"/>
              </a:spcAft>
              <a:buFont typeface="Wingdings" panose="05000000000000000000" pitchFamily="2" charset="2"/>
              <a:buChar char="v"/>
            </a:pPr>
            <a:r>
              <a:rPr lang="en-GB" sz="2400" dirty="0"/>
              <a:t>The talk we are most interested in here is (</a:t>
            </a:r>
            <a:r>
              <a:rPr lang="en-GB" sz="2400" b="1" dirty="0"/>
              <a:t>metalinguistic) talk</a:t>
            </a:r>
            <a:r>
              <a:rPr lang="en-GB" sz="2400" b="1" i="1" dirty="0"/>
              <a:t> </a:t>
            </a:r>
            <a:r>
              <a:rPr lang="en-GB" sz="2400" b="1" i="1" dirty="0">
                <a:solidFill>
                  <a:srgbClr val="00B050"/>
                </a:solidFill>
              </a:rPr>
              <a:t>about</a:t>
            </a:r>
            <a:r>
              <a:rPr lang="en-GB" sz="2400" b="1" i="1" dirty="0"/>
              <a:t> </a:t>
            </a:r>
            <a:r>
              <a:rPr lang="en-GB" sz="2400" b="1" dirty="0"/>
              <a:t>writing </a:t>
            </a:r>
            <a:r>
              <a:rPr lang="en-GB" sz="2400" dirty="0"/>
              <a:t>which develops more specific understanding of the relationship between language choices and making meaning in </a:t>
            </a:r>
            <a:r>
              <a:rPr lang="en-GB" sz="2400" dirty="0" smtClean="0"/>
              <a:t>writing</a:t>
            </a:r>
            <a:endParaRPr lang="en-GB" sz="2400" dirty="0"/>
          </a:p>
          <a:p>
            <a:pPr>
              <a:lnSpc>
                <a:spcPct val="100000"/>
              </a:lnSpc>
              <a:spcBef>
                <a:spcPts val="0"/>
              </a:spcBef>
              <a:spcAft>
                <a:spcPts val="1108"/>
              </a:spcAft>
              <a:buFont typeface="Wingdings" panose="05000000000000000000" pitchFamily="2" charset="2"/>
              <a:buChar char="v"/>
            </a:pPr>
            <a:r>
              <a:rPr lang="en-GB" sz="2400" dirty="0"/>
              <a:t>Metalinguistic talk = not just using language, but </a:t>
            </a:r>
            <a:r>
              <a:rPr lang="en-GB" sz="2400" b="1" dirty="0"/>
              <a:t>talking about how language is </a:t>
            </a:r>
            <a:r>
              <a:rPr lang="en-GB" sz="2400" b="1" dirty="0" smtClean="0"/>
              <a:t>used</a:t>
            </a:r>
            <a:endParaRPr lang="en-GB" sz="2400" b="1" dirty="0"/>
          </a:p>
          <a:p>
            <a:pPr>
              <a:lnSpc>
                <a:spcPct val="100000"/>
              </a:lnSpc>
              <a:spcBef>
                <a:spcPts val="0"/>
              </a:spcBef>
              <a:spcAft>
                <a:spcPts val="1108"/>
              </a:spcAft>
              <a:buFont typeface="Wingdings" panose="05000000000000000000" pitchFamily="2" charset="2"/>
              <a:buChar char="v"/>
            </a:pPr>
            <a:r>
              <a:rPr lang="en-GB" sz="2400" dirty="0"/>
              <a:t>We use the term </a:t>
            </a:r>
            <a:r>
              <a:rPr lang="en-GB" sz="2400" b="1" dirty="0">
                <a:solidFill>
                  <a:srgbClr val="00B050"/>
                </a:solidFill>
              </a:rPr>
              <a:t>metatalk</a:t>
            </a:r>
            <a:r>
              <a:rPr lang="en-GB" sz="2400" dirty="0"/>
              <a:t> to describe this </a:t>
            </a:r>
            <a:r>
              <a:rPr lang="en-GB" sz="2400" dirty="0" smtClean="0"/>
              <a:t>talk</a:t>
            </a:r>
            <a:endParaRPr lang="en-GB" sz="2400" dirty="0"/>
          </a:p>
          <a:p>
            <a:pPr>
              <a:lnSpc>
                <a:spcPts val="2585"/>
              </a:lnSpc>
              <a:spcBef>
                <a:spcPts val="0"/>
              </a:spcBef>
              <a:spcAft>
                <a:spcPts val="1108"/>
              </a:spcAft>
              <a:buFont typeface="Wingdings" panose="05000000000000000000" pitchFamily="2" charset="2"/>
              <a:buChar char="q"/>
            </a:pPr>
            <a:endParaRPr lang="en-GB" sz="1800" dirty="0"/>
          </a:p>
          <a:p>
            <a:pPr marL="0" indent="0">
              <a:lnSpc>
                <a:spcPts val="2585"/>
              </a:lnSpc>
              <a:spcBef>
                <a:spcPts val="0"/>
              </a:spcBef>
              <a:spcAft>
                <a:spcPts val="1108"/>
              </a:spcAft>
              <a:buNone/>
            </a:pPr>
            <a:endParaRPr lang="en-GB" sz="1662" dirty="0"/>
          </a:p>
        </p:txBody>
      </p:sp>
      <p:sp>
        <p:nvSpPr>
          <p:cNvPr id="4" name="Slide Number Placeholder 3"/>
          <p:cNvSpPr>
            <a:spLocks noGrp="1"/>
          </p:cNvSpPr>
          <p:nvPr>
            <p:ph type="sldNum" sz="quarter" idx="12"/>
          </p:nvPr>
        </p:nvSpPr>
        <p:spPr/>
        <p:txBody>
          <a:bodyPr/>
          <a:lstStyle/>
          <a:p>
            <a:fld id="{07DC3AF2-08D7-423C-B544-AD0ABE689413}" type="slidenum">
              <a:rPr lang="en-GB" smtClean="0"/>
              <a:t>9</a:t>
            </a:fld>
            <a:endParaRPr lang="en-GB"/>
          </a:p>
        </p:txBody>
      </p:sp>
    </p:spTree>
    <p:extLst>
      <p:ext uri="{BB962C8B-B14F-4D97-AF65-F5344CB8AC3E}">
        <p14:creationId xmlns:p14="http://schemas.microsoft.com/office/powerpoint/2010/main" val="584038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TotalTime>
  <Words>5360</Words>
  <Application>Microsoft Office PowerPoint</Application>
  <PresentationFormat>Widescreen</PresentationFormat>
  <Paragraphs>602</Paragraphs>
  <Slides>55</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55</vt:i4>
      </vt:variant>
    </vt:vector>
  </HeadingPairs>
  <TitlesOfParts>
    <vt:vector size="62" baseType="lpstr">
      <vt:lpstr>Arial</vt:lpstr>
      <vt:lpstr>Calibri</vt:lpstr>
      <vt:lpstr>Calibri Light</vt:lpstr>
      <vt:lpstr>Symbol</vt:lpstr>
      <vt:lpstr>Times New Roman</vt:lpstr>
      <vt:lpstr>Wingdings</vt:lpstr>
      <vt:lpstr>Office Theme</vt:lpstr>
      <vt:lpstr>Metatalk For Writing Project Day 1</vt:lpstr>
      <vt:lpstr>Aims of the Day</vt:lpstr>
      <vt:lpstr>‘Metatalk for Writing’:  What’s it all about?</vt:lpstr>
      <vt:lpstr>PowerPoint Presentation</vt:lpstr>
      <vt:lpstr>PowerPoint Presentation</vt:lpstr>
      <vt:lpstr>The Exeter Approach: A Way of Teaching Writing</vt:lpstr>
      <vt:lpstr>LEAD Principles</vt:lpstr>
      <vt:lpstr>Talk for Learning</vt:lpstr>
      <vt:lpstr>Talk for Writing</vt:lpstr>
      <vt:lpstr>Talk about Writing</vt:lpstr>
      <vt:lpstr>Malorie Blackman explains the choices she makes as a writer</vt:lpstr>
      <vt:lpstr>PowerPoint Presentation</vt:lpstr>
      <vt:lpstr>PowerPoint Presentation</vt:lpstr>
      <vt:lpstr>Developing Metatalk</vt:lpstr>
      <vt:lpstr>Lesson Example: Establishing Character </vt:lpstr>
      <vt:lpstr>PowerPoint Presentation</vt:lpstr>
      <vt:lpstr>PowerPoint Presentation</vt:lpstr>
      <vt:lpstr>Developing Metatalk: Questioning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Teacher-Led Questioning</vt:lpstr>
      <vt:lpstr>Verbalisation</vt:lpstr>
      <vt:lpstr>Verbalising links between choice and effect</vt:lpstr>
      <vt:lpstr>Look at the way Magwitch is described when we first meet him in Great Expectations.  Should we be frightened by him or should we have sympathy for him?  </vt:lpstr>
      <vt:lpstr>Look at the noun phrases used to describe Magwitch: those that make him sound frightening and those that make him sound pitiful, a victim.   Why do you think Dickens creates this mixed picture of him?  </vt:lpstr>
      <vt:lpstr>Developing Metatalk</vt:lpstr>
      <vt:lpstr>PowerPoint Presentation</vt:lpstr>
      <vt:lpstr>Metatalk: Developing Peer-to-Peer Metatalk </vt:lpstr>
      <vt:lpstr>Teaching Metatalk Explicitly </vt:lpstr>
      <vt:lpstr>Key Messages</vt:lpstr>
      <vt:lpstr>PowerPoint Presentation</vt:lpstr>
      <vt:lpstr>The Importance of Teachers</vt:lpstr>
      <vt:lpstr>Project Planning</vt:lpstr>
      <vt:lpstr>PowerPoint Presentation</vt:lpstr>
      <vt:lpstr>PowerPoint Presentation</vt:lpstr>
      <vt:lpstr>PowerPoint Presentation</vt:lpstr>
      <vt:lpstr>Data Collection</vt:lpstr>
      <vt:lpstr>PowerPoint Presentation</vt:lpstr>
      <vt:lpstr>PowerPoint Presentation</vt:lpstr>
      <vt:lpstr>PowerPoint Presentation</vt:lpstr>
      <vt:lpstr>Planning for Phase 1</vt:lpstr>
      <vt:lpstr>Phase 1: Guiding Principles for Planning</vt:lpstr>
      <vt:lpstr>PowerPoint Presentation</vt:lpstr>
      <vt:lpstr>Ideas?</vt:lpstr>
      <vt:lpstr> </vt:lpstr>
      <vt:lpstr>Consent Forms</vt:lpstr>
      <vt:lpstr>Expenses</vt:lpstr>
      <vt:lpstr>PowerPoint Presentation</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Newman, Ruth</dc:creator>
  <cp:lastModifiedBy>Newman, Ruth</cp:lastModifiedBy>
  <cp:revision>51</cp:revision>
  <cp:lastPrinted>2022-05-03T11:03:58Z</cp:lastPrinted>
  <dcterms:created xsi:type="dcterms:W3CDTF">2022-05-02T10:54:26Z</dcterms:created>
  <dcterms:modified xsi:type="dcterms:W3CDTF">2022-05-03T11:06:00Z</dcterms:modified>
</cp:coreProperties>
</file>