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6A6A4E-BE5B-9AED-0DDE-A0FE40620015}" v="12" dt="2020-03-10T11:27:05.380"/>
    <p1510:client id="{E0760803-48A2-6077-AC04-69F3B6CDB60B}" v="62" dt="2020-03-10T11:30:04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3C82B-F746-469A-99F0-7E37C0D825F5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6A18F-1AB1-43BA-90C9-F9779DBCF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911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Teacher talking with class about an individual child’s writing.</a:t>
            </a:r>
          </a:p>
          <a:p>
            <a:r>
              <a:rPr lang="en-GB"/>
              <a:t>These are closed questions, as there</a:t>
            </a:r>
            <a:r>
              <a:rPr lang="en-GB" baseline="0"/>
              <a:t> is only one answer the teacher wants.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41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Teacher talking with class about an individual child’s writing.</a:t>
            </a:r>
          </a:p>
          <a:p>
            <a:r>
              <a:rPr lang="en-GB"/>
              <a:t>These are closed questions, as there</a:t>
            </a:r>
            <a:r>
              <a:rPr lang="en-GB" baseline="0"/>
              <a:t> is only one answer the teacher wants.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4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Closed question to establish understanding</a:t>
            </a:r>
            <a:r>
              <a:rPr lang="en-GB" baseline="0"/>
              <a:t> of the where the subject is, in order to create space for the subsequent discussion of the effectiveness of a subject-verb inversion.  The second question is an opening up question.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48E7-3A21-4E05-9F45-05274052E9C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1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62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24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2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60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65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42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26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310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1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48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57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DF538-80B9-472E-A8E3-D654C36AC11A}" type="datetimeFigureOut">
              <a:rPr lang="en-GB" smtClean="0"/>
              <a:t>10/03/2020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A959-7F6B-4DCC-9FC1-06A0226E9C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9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164" y="170489"/>
            <a:ext cx="8229600" cy="1371600"/>
          </a:xfrm>
        </p:spPr>
        <p:txBody>
          <a:bodyPr/>
          <a:lstStyle/>
          <a:p>
            <a:pPr algn="ctr"/>
            <a:r>
              <a: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6492" y="1717651"/>
            <a:ext cx="8363272" cy="4824536"/>
          </a:xfrm>
        </p:spPr>
        <p:txBody>
          <a:bodyPr/>
          <a:lstStyle/>
          <a:p>
            <a:pPr marL="1079500" indent="-107950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 	‘</a:t>
            </a:r>
            <a:r>
              <a:rPr lang="en-GB" sz="1800" i="1">
                <a:solidFill>
                  <a:srgbClr val="00B050"/>
                </a:solidFill>
              </a:rPr>
              <a:t>The mystical knight who was standing on his horse</a:t>
            </a:r>
            <a:r>
              <a:rPr lang="en-GB" sz="1800" i="1"/>
              <a:t>’, comma. </a:t>
            </a:r>
            <a:r>
              <a:rPr lang="en-GB" sz="1800" i="1">
                <a:solidFill>
                  <a:srgbClr val="FF0000"/>
                </a:solidFill>
              </a:rPr>
              <a:t>Now you want your non-finite?</a:t>
            </a:r>
            <a:endParaRPr lang="en-GB" sz="1800">
              <a:solidFill>
                <a:srgbClr val="FF0000"/>
              </a:solidFill>
            </a:endParaRPr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Student: 	</a:t>
            </a:r>
            <a:r>
              <a:rPr lang="en-GB" sz="1800" i="1"/>
              <a:t>‘</a:t>
            </a:r>
            <a:r>
              <a:rPr lang="en-GB" sz="1800" i="1">
                <a:solidFill>
                  <a:srgbClr val="00B050"/>
                </a:solidFill>
              </a:rPr>
              <a:t>The mystical horse swung at his enemies</a:t>
            </a:r>
            <a:r>
              <a:rPr lang="en-GB" sz="1800" i="1"/>
              <a:t>’</a:t>
            </a:r>
            <a:endParaRPr lang="en-GB" sz="1800"/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	 </a:t>
            </a:r>
            <a:r>
              <a:rPr lang="en-GB" sz="1800" i="1"/>
              <a:t>Let’s write that down. ‘</a:t>
            </a:r>
            <a:r>
              <a:rPr lang="en-GB" sz="1800" i="1">
                <a:solidFill>
                  <a:srgbClr val="00B050"/>
                </a:solidFill>
              </a:rPr>
              <a:t>The mystical knight </a:t>
            </a:r>
            <a:r>
              <a:rPr lang="en-GB" sz="1800" i="1"/>
              <a:t>… (pauses while child   </a:t>
            </a:r>
          </a:p>
          <a:p>
            <a:pPr marL="1079500" indent="-107950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i="1"/>
              <a:t>	writes). Right now. I think if we do that non-finite it will be better – ‘</a:t>
            </a:r>
            <a:r>
              <a:rPr lang="en-GB" sz="1800" i="1">
                <a:solidFill>
                  <a:srgbClr val="00B050"/>
                </a:solidFill>
              </a:rPr>
              <a:t>The mystical knight</a:t>
            </a:r>
            <a:r>
              <a:rPr lang="en-GB" sz="1800" i="1"/>
              <a:t>…’ </a:t>
            </a:r>
            <a:endParaRPr lang="en-GB" sz="1800"/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Student: 	</a:t>
            </a:r>
            <a:r>
              <a:rPr lang="en-GB" sz="1800" i="1"/>
              <a:t>‘</a:t>
            </a:r>
            <a:r>
              <a:rPr lang="en-GB" sz="1800" i="1">
                <a:solidFill>
                  <a:srgbClr val="00B050"/>
                </a:solidFill>
              </a:rPr>
              <a:t>was’</a:t>
            </a:r>
            <a:endParaRPr lang="en-GB" sz="1800">
              <a:solidFill>
                <a:srgbClr val="00B050"/>
              </a:solidFill>
            </a:endParaRPr>
          </a:p>
          <a:p>
            <a:pPr marL="1079500" indent="-107950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 	</a:t>
            </a:r>
            <a:r>
              <a:rPr lang="en-GB" sz="1800" i="1"/>
              <a:t>Not the ‘</a:t>
            </a:r>
            <a:r>
              <a:rPr lang="en-GB" sz="1800" i="1">
                <a:solidFill>
                  <a:srgbClr val="00B050"/>
                </a:solidFill>
              </a:rPr>
              <a:t>was’</a:t>
            </a:r>
            <a:r>
              <a:rPr lang="en-GB" sz="1800" i="1"/>
              <a:t>, we want the –</a:t>
            </a:r>
            <a:r>
              <a:rPr lang="en-GB" sz="1800" i="1" err="1"/>
              <a:t>ing</a:t>
            </a:r>
            <a:r>
              <a:rPr lang="en-GB" sz="1800" i="1"/>
              <a:t> or the –</a:t>
            </a:r>
            <a:r>
              <a:rPr lang="en-GB" sz="1800" i="1" err="1"/>
              <a:t>ed</a:t>
            </a:r>
            <a:r>
              <a:rPr lang="en-GB" sz="1800" i="1"/>
              <a:t> that verb –</a:t>
            </a:r>
            <a:r>
              <a:rPr lang="en-GB" sz="1800" i="1" err="1"/>
              <a:t>ing</a:t>
            </a:r>
            <a:r>
              <a:rPr lang="en-GB" sz="1800" i="1"/>
              <a:t> or –</a:t>
            </a:r>
            <a:r>
              <a:rPr lang="en-GB" sz="1800" i="1" err="1"/>
              <a:t>ed</a:t>
            </a:r>
            <a:r>
              <a:rPr lang="en-GB" sz="1800" i="1"/>
              <a:t> verb –     ‘</a:t>
            </a:r>
            <a:r>
              <a:rPr lang="en-GB" sz="1800" i="1">
                <a:solidFill>
                  <a:srgbClr val="00B050"/>
                </a:solidFill>
              </a:rPr>
              <a:t>The mystical knight</a:t>
            </a:r>
            <a:r>
              <a:rPr lang="en-GB" sz="1800"/>
              <a:t>…’</a:t>
            </a:r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Student:	</a:t>
            </a:r>
            <a:r>
              <a:rPr lang="en-GB" sz="1800" i="1"/>
              <a:t>‘</a:t>
            </a:r>
            <a:r>
              <a:rPr lang="en-GB" sz="1800" i="1">
                <a:solidFill>
                  <a:srgbClr val="00B050"/>
                </a:solidFill>
              </a:rPr>
              <a:t>swinging at his enemies</a:t>
            </a:r>
            <a:r>
              <a:rPr lang="en-GB" sz="1800" i="1"/>
              <a:t>’</a:t>
            </a:r>
            <a:r>
              <a:rPr lang="en-GB" sz="1800"/>
              <a:t>.</a:t>
            </a:r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	 </a:t>
            </a:r>
            <a:r>
              <a:rPr lang="en-GB" sz="1800" i="1"/>
              <a:t>Brilliant, ‘</a:t>
            </a:r>
            <a:r>
              <a:rPr lang="en-GB" sz="1800" i="1">
                <a:solidFill>
                  <a:srgbClr val="00B050"/>
                </a:solidFill>
              </a:rPr>
              <a:t>swinging</a:t>
            </a:r>
            <a:r>
              <a:rPr lang="en-GB" sz="1800" i="1"/>
              <a:t>’</a:t>
            </a:r>
            <a:endParaRPr lang="en-GB" sz="1800"/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Student:	</a:t>
            </a:r>
            <a:r>
              <a:rPr lang="en-GB" sz="1800" i="1"/>
              <a:t>‘</a:t>
            </a:r>
            <a:r>
              <a:rPr lang="en-GB" sz="1800" i="1">
                <a:solidFill>
                  <a:srgbClr val="00B050"/>
                </a:solidFill>
              </a:rPr>
              <a:t>at his enemies</a:t>
            </a:r>
            <a:r>
              <a:rPr lang="en-GB" sz="1800" i="1"/>
              <a:t>’</a:t>
            </a:r>
            <a:endParaRPr lang="en-GB" sz="1800"/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	</a:t>
            </a:r>
            <a:r>
              <a:rPr lang="en-GB" sz="1800" i="1"/>
              <a:t>‘Ooh, ‘</a:t>
            </a:r>
            <a:r>
              <a:rPr lang="en-GB" sz="1800" i="1">
                <a:solidFill>
                  <a:srgbClr val="00B050"/>
                </a:solidFill>
              </a:rPr>
              <a:t>The mystical knight, swinging at his enemies</a:t>
            </a:r>
            <a:r>
              <a:rPr lang="en-GB" sz="1800" i="1"/>
              <a:t>…’</a:t>
            </a:r>
            <a:endParaRPr lang="en-GB" sz="1800"/>
          </a:p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8493510" y="1100357"/>
            <a:ext cx="1728192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Does he want his non-finite?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48128" y="3538754"/>
            <a:ext cx="1512168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Why will it be better?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2913" y="5249557"/>
            <a:ext cx="1152128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Why is it brilliant?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82615" y="5064859"/>
            <a:ext cx="1800200" cy="14773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What has the student learned about writing through this talk episode?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0595" y="387927"/>
            <a:ext cx="2558473" cy="56323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/>
              <a:t>Here the teacher is talking with the class about an individual child’s writing.</a:t>
            </a:r>
          </a:p>
          <a:p>
            <a:endParaRPr lang="en-GB"/>
          </a:p>
          <a:p>
            <a:r>
              <a:rPr lang="en-GB"/>
              <a:t>Note the first closed question in red - there</a:t>
            </a:r>
            <a:r>
              <a:rPr lang="en-GB" baseline="0"/>
              <a:t> is only one answer the teacher wants. </a:t>
            </a:r>
          </a:p>
          <a:p>
            <a:endParaRPr lang="en-GB"/>
          </a:p>
          <a:p>
            <a:r>
              <a:rPr lang="en-GB"/>
              <a:t>The question and comments here don’t open-up the student’s thinking about their choices. They may also lead the student to believe that adding non-finite phrases will automatically result in ‘better’ writing. </a:t>
            </a:r>
          </a:p>
        </p:txBody>
      </p:sp>
      <p:cxnSp>
        <p:nvCxnSpPr>
          <p:cNvPr id="11" name="Straight Arrow Connector 10"/>
          <p:cNvCxnSpPr>
            <a:stCxn id="5" idx="3"/>
          </p:cNvCxnSpPr>
          <p:nvPr/>
        </p:nvCxnSpPr>
        <p:spPr>
          <a:xfrm flipV="1">
            <a:off x="8760296" y="3538754"/>
            <a:ext cx="597310" cy="323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0221702" y="1680588"/>
            <a:ext cx="437062" cy="148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6022109" y="5572722"/>
            <a:ext cx="330804" cy="163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31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3328" y="-102607"/>
            <a:ext cx="8229600" cy="1371600"/>
          </a:xfrm>
        </p:spPr>
        <p:txBody>
          <a:bodyPr/>
          <a:lstStyle/>
          <a:p>
            <a:pPr algn="ctr"/>
            <a:r>
              <a:rPr lang="en-GB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6492" y="1717651"/>
            <a:ext cx="8363272" cy="4824536"/>
          </a:xfrm>
        </p:spPr>
        <p:txBody>
          <a:bodyPr/>
          <a:lstStyle/>
          <a:p>
            <a:pPr marL="1079500" indent="-107950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 	‘</a:t>
            </a:r>
            <a:r>
              <a:rPr lang="en-GB" sz="1800" i="1">
                <a:solidFill>
                  <a:srgbClr val="00B050"/>
                </a:solidFill>
              </a:rPr>
              <a:t>The mystical knight who was standing on his horse</a:t>
            </a:r>
            <a:r>
              <a:rPr lang="en-GB" sz="1800" i="1"/>
              <a:t>’, comma. </a:t>
            </a:r>
            <a:r>
              <a:rPr lang="en-GB" sz="1800" i="1">
                <a:solidFill>
                  <a:srgbClr val="FF0000"/>
                </a:solidFill>
              </a:rPr>
              <a:t>Now you want your non-finite?</a:t>
            </a:r>
            <a:endParaRPr lang="en-GB" sz="1800">
              <a:solidFill>
                <a:srgbClr val="FF0000"/>
              </a:solidFill>
            </a:endParaRPr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Student: 	</a:t>
            </a:r>
            <a:r>
              <a:rPr lang="en-GB" sz="1800" i="1"/>
              <a:t>‘</a:t>
            </a:r>
            <a:r>
              <a:rPr lang="en-GB" sz="1800" i="1">
                <a:solidFill>
                  <a:srgbClr val="00B050"/>
                </a:solidFill>
              </a:rPr>
              <a:t>The mystical horse swung at his enemies</a:t>
            </a:r>
            <a:r>
              <a:rPr lang="en-GB" sz="1800" i="1"/>
              <a:t>’</a:t>
            </a:r>
            <a:endParaRPr lang="en-GB" sz="1800"/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	 </a:t>
            </a:r>
            <a:r>
              <a:rPr lang="en-GB" sz="1800" i="1"/>
              <a:t>Let’s write that down. ‘</a:t>
            </a:r>
            <a:r>
              <a:rPr lang="en-GB" sz="1800" i="1">
                <a:solidFill>
                  <a:srgbClr val="00B050"/>
                </a:solidFill>
              </a:rPr>
              <a:t>The mystical knight </a:t>
            </a:r>
            <a:r>
              <a:rPr lang="en-GB" sz="1800" i="1"/>
              <a:t>… (pauses while child   </a:t>
            </a:r>
          </a:p>
          <a:p>
            <a:pPr marL="1079500" indent="-107950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i="1"/>
              <a:t>	writes). Right now. I think if we do that non-finite it will be better – ‘</a:t>
            </a:r>
            <a:r>
              <a:rPr lang="en-GB" sz="1800" i="1">
                <a:solidFill>
                  <a:srgbClr val="00B050"/>
                </a:solidFill>
              </a:rPr>
              <a:t>The mystical knight</a:t>
            </a:r>
            <a:r>
              <a:rPr lang="en-GB" sz="1800" i="1"/>
              <a:t>…’ </a:t>
            </a:r>
            <a:endParaRPr lang="en-GB" sz="1800"/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Student: 	</a:t>
            </a:r>
            <a:r>
              <a:rPr lang="en-GB" sz="1800" i="1"/>
              <a:t>‘</a:t>
            </a:r>
            <a:r>
              <a:rPr lang="en-GB" sz="1800" i="1">
                <a:solidFill>
                  <a:srgbClr val="00B050"/>
                </a:solidFill>
              </a:rPr>
              <a:t>was’</a:t>
            </a:r>
            <a:endParaRPr lang="en-GB" sz="1800">
              <a:solidFill>
                <a:srgbClr val="00B050"/>
              </a:solidFill>
            </a:endParaRPr>
          </a:p>
          <a:p>
            <a:pPr marL="1079500" indent="-107950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 	</a:t>
            </a:r>
            <a:r>
              <a:rPr lang="en-GB" sz="1800" i="1"/>
              <a:t>Not the ‘</a:t>
            </a:r>
            <a:r>
              <a:rPr lang="en-GB" sz="1800" i="1">
                <a:solidFill>
                  <a:srgbClr val="00B050"/>
                </a:solidFill>
              </a:rPr>
              <a:t>was’</a:t>
            </a:r>
            <a:r>
              <a:rPr lang="en-GB" sz="1800" i="1"/>
              <a:t>, we want the –</a:t>
            </a:r>
            <a:r>
              <a:rPr lang="en-GB" sz="1800" i="1" err="1"/>
              <a:t>ing</a:t>
            </a:r>
            <a:r>
              <a:rPr lang="en-GB" sz="1800" i="1"/>
              <a:t> or the –</a:t>
            </a:r>
            <a:r>
              <a:rPr lang="en-GB" sz="1800" i="1" err="1"/>
              <a:t>ed</a:t>
            </a:r>
            <a:r>
              <a:rPr lang="en-GB" sz="1800" i="1"/>
              <a:t> that verb –</a:t>
            </a:r>
            <a:r>
              <a:rPr lang="en-GB" sz="1800" i="1" err="1"/>
              <a:t>ing</a:t>
            </a:r>
            <a:r>
              <a:rPr lang="en-GB" sz="1800" i="1"/>
              <a:t> or –</a:t>
            </a:r>
            <a:r>
              <a:rPr lang="en-GB" sz="1800" i="1" err="1"/>
              <a:t>ed</a:t>
            </a:r>
            <a:r>
              <a:rPr lang="en-GB" sz="1800" i="1"/>
              <a:t> verb –     ‘</a:t>
            </a:r>
            <a:r>
              <a:rPr lang="en-GB" sz="1800" i="1">
                <a:solidFill>
                  <a:srgbClr val="00B050"/>
                </a:solidFill>
              </a:rPr>
              <a:t>The mystical knight</a:t>
            </a:r>
            <a:r>
              <a:rPr lang="en-GB" sz="1800"/>
              <a:t>…’</a:t>
            </a:r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Student:	</a:t>
            </a:r>
            <a:r>
              <a:rPr lang="en-GB" sz="1800" i="1"/>
              <a:t>‘</a:t>
            </a:r>
            <a:r>
              <a:rPr lang="en-GB" sz="1800" i="1">
                <a:solidFill>
                  <a:srgbClr val="00B050"/>
                </a:solidFill>
              </a:rPr>
              <a:t>swinging at his enemies</a:t>
            </a:r>
            <a:r>
              <a:rPr lang="en-GB" sz="1800" i="1"/>
              <a:t>’</a:t>
            </a:r>
            <a:r>
              <a:rPr lang="en-GB" sz="1800"/>
              <a:t>.</a:t>
            </a:r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	 </a:t>
            </a:r>
            <a:r>
              <a:rPr lang="en-GB" sz="1800" i="1"/>
              <a:t>Brilliant, ‘</a:t>
            </a:r>
            <a:r>
              <a:rPr lang="en-GB" sz="1800" i="1">
                <a:solidFill>
                  <a:srgbClr val="00B050"/>
                </a:solidFill>
              </a:rPr>
              <a:t>swinging</a:t>
            </a:r>
            <a:r>
              <a:rPr lang="en-GB" sz="1800" i="1"/>
              <a:t>’</a:t>
            </a:r>
            <a:endParaRPr lang="en-GB" sz="1800"/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Student:	</a:t>
            </a:r>
            <a:r>
              <a:rPr lang="en-GB" sz="1800" i="1"/>
              <a:t>‘</a:t>
            </a:r>
            <a:r>
              <a:rPr lang="en-GB" sz="1800" i="1">
                <a:solidFill>
                  <a:srgbClr val="00B050"/>
                </a:solidFill>
              </a:rPr>
              <a:t>at his enemies</a:t>
            </a:r>
            <a:r>
              <a:rPr lang="en-GB" sz="1800" i="1"/>
              <a:t>’</a:t>
            </a:r>
            <a:endParaRPr lang="en-GB" sz="1800"/>
          </a:p>
          <a:p>
            <a:pPr marL="0" indent="0" defTabSz="10795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	</a:t>
            </a:r>
            <a:r>
              <a:rPr lang="en-GB" sz="1800" i="1"/>
              <a:t>‘Ooh, ‘</a:t>
            </a:r>
            <a:r>
              <a:rPr lang="en-GB" sz="1800" i="1">
                <a:solidFill>
                  <a:srgbClr val="00B050"/>
                </a:solidFill>
              </a:rPr>
              <a:t>The mystical knight, swinging at his enemies</a:t>
            </a:r>
            <a:r>
              <a:rPr lang="en-GB" sz="1800" i="1"/>
              <a:t>…’</a:t>
            </a:r>
            <a:endParaRPr lang="en-GB" sz="1800"/>
          </a:p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982609" y="848832"/>
            <a:ext cx="2269193" cy="120032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Why have you chosen the adjective ‘mystical’ describe your knight?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08209" y="3280011"/>
            <a:ext cx="1512168" cy="230832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What verb could you choose here that will tell us something more about the knight’s character?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2913" y="5249557"/>
            <a:ext cx="1152128" cy="92333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/>
              <a:t>Why ‘swinging’?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5468" y="923636"/>
            <a:ext cx="2558473" cy="424731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r>
              <a:rPr lang="en-GB"/>
              <a:t>Instead, what questions could you ask that encourage the student to verbalise their thinking and explain their choices? </a:t>
            </a:r>
          </a:p>
          <a:p>
            <a:endParaRPr lang="en-GB"/>
          </a:p>
          <a:p>
            <a:r>
              <a:rPr lang="en-GB"/>
              <a:t>See the examples here. </a:t>
            </a:r>
          </a:p>
          <a:p>
            <a:endParaRPr lang="en-GB"/>
          </a:p>
          <a:p>
            <a:r>
              <a:rPr lang="en-GB"/>
              <a:t>These questions encourage students to think about the choices they make and the effects they would to create.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0221702" y="1680588"/>
            <a:ext cx="437062" cy="148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6022109" y="5572722"/>
            <a:ext cx="330804" cy="163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29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1079500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</a:t>
            </a:r>
            <a:r>
              <a:rPr lang="en-GB" sz="1800" i="1"/>
              <a:t> 	</a:t>
            </a:r>
            <a:r>
              <a:rPr lang="en-GB" sz="1800" i="1">
                <a:solidFill>
                  <a:srgbClr val="FF0000"/>
                </a:solidFill>
              </a:rPr>
              <a:t>What is the subject of the sentence? </a:t>
            </a:r>
            <a:endParaRPr lang="en-GB" sz="1800">
              <a:solidFill>
                <a:srgbClr val="FF0000"/>
              </a:solidFill>
            </a:endParaRPr>
          </a:p>
          <a:p>
            <a:pPr marL="0" indent="0" defTabSz="1079500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Student:</a:t>
            </a:r>
            <a:r>
              <a:rPr lang="en-GB" sz="1800" i="1"/>
              <a:t> 	The sword </a:t>
            </a:r>
            <a:endParaRPr lang="en-GB" sz="1800"/>
          </a:p>
          <a:p>
            <a:pPr marL="1079500" indent="-1079500" defTabSz="1079500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/>
              <a:t>Teacher:</a:t>
            </a:r>
            <a:r>
              <a:rPr lang="en-GB" sz="1800" i="1"/>
              <a:t> 	</a:t>
            </a:r>
            <a:r>
              <a:rPr lang="en-GB" sz="1800" i="1">
                <a:solidFill>
                  <a:srgbClr val="FF0000"/>
                </a:solidFill>
              </a:rPr>
              <a:t>Why do you think he’s chosen to do it this way round? Why has he left the shining sword – the subject - until later in the sentence?</a:t>
            </a:r>
            <a:endParaRPr lang="en-GB" sz="1800">
              <a:solidFill>
                <a:srgbClr val="FF0000"/>
              </a:solidFill>
            </a:endParaRPr>
          </a:p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049818" y="3528291"/>
            <a:ext cx="5303982" cy="2308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b="1" i="1">
                <a:latin typeface="Arial" panose="020B0604020202020204" pitchFamily="34" charset="0"/>
                <a:cs typeface="Arial" panose="020B0604020202020204" pitchFamily="34" charset="0"/>
              </a:rPr>
              <a:t>Tips for Teachers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/>
                <a:cs typeface="Arial"/>
              </a:rPr>
              <a:t>It is important to stress that closed questions </a:t>
            </a:r>
            <a:r>
              <a:rPr lang="en-GB" i="1">
                <a:latin typeface="Arial"/>
                <a:cs typeface="Arial"/>
              </a:rPr>
              <a:t>and</a:t>
            </a:r>
            <a:r>
              <a:rPr lang="en-GB">
                <a:latin typeface="Arial"/>
                <a:cs typeface="Arial"/>
              </a:rPr>
              <a:t> open questions have a place! See how the teacher here uses a closed question to check understanding, before asking a question which </a:t>
            </a:r>
            <a:r>
              <a:rPr lang="en-GB" i="1">
                <a:latin typeface="Arial"/>
                <a:cs typeface="Arial"/>
              </a:rPr>
              <a:t>opens-up </a:t>
            </a:r>
            <a:r>
              <a:rPr lang="en-GB">
                <a:latin typeface="Arial"/>
                <a:cs typeface="Arial"/>
              </a:rPr>
              <a:t>thinking. It is this sequence – how the questions work together – which is important. </a:t>
            </a: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/>
              <a:t>A Repertoire of Questions</a:t>
            </a:r>
          </a:p>
        </p:txBody>
      </p:sp>
    </p:spTree>
    <p:extLst>
      <p:ext uri="{BB962C8B-B14F-4D97-AF65-F5344CB8AC3E}">
        <p14:creationId xmlns:p14="http://schemas.microsoft.com/office/powerpoint/2010/main" val="3399193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Closed Questions</vt:lpstr>
      <vt:lpstr>Open Questions</vt:lpstr>
      <vt:lpstr>A Repertoire of Questions</vt:lpstr>
    </vt:vector>
  </TitlesOfParts>
  <Company>University of Exeter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‘What’s in my Head?’ Questions</dc:title>
  <dc:creator>Newman, Ruth</dc:creator>
  <cp:revision>2</cp:revision>
  <dcterms:created xsi:type="dcterms:W3CDTF">2020-03-05T12:09:06Z</dcterms:created>
  <dcterms:modified xsi:type="dcterms:W3CDTF">2020-03-10T15:25:16Z</dcterms:modified>
</cp:coreProperties>
</file>