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81FCD3-8ECF-7F9F-950E-27FC5EE206C2}" v="31" dt="2020-03-10T11:37:10.3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098E5A-2F6F-45C2-990E-3F72C10A32F8}" type="datetimeFigureOut">
              <a:rPr lang="en-GB" smtClean="0"/>
              <a:t>10/03/2020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FE95C7-1EB2-49E5-A024-AF8F68E594BC}" type="slidenum">
              <a:rPr lang="en-GB" smtClean="0"/>
              <a:t>‹#›</a:t>
            </a:fld>
            <a:endParaRPr lang="en-GB"/>
          </a:p>
        </p:txBody>
      </p:sp>
    </p:spTree>
    <p:extLst>
      <p:ext uri="{BB962C8B-B14F-4D97-AF65-F5344CB8AC3E}">
        <p14:creationId xmlns:p14="http://schemas.microsoft.com/office/powerpoint/2010/main" val="902158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Supporting students’ textual understanding – the style of question is important here because it explains the effect of the text – Dickens’ characterisation deliberately draws from Pip (and the reader) both fear and pity; Pip’s mixed reaction in  this first meeting encapsulates the nature of the life-long relationship between </a:t>
            </a:r>
            <a:r>
              <a:rPr lang="en-GB" baseline="0" dirty="0" err="1"/>
              <a:t>Magwitch</a:t>
            </a:r>
            <a:r>
              <a:rPr lang="en-GB" baseline="0" dirty="0"/>
              <a:t> and Pip.</a:t>
            </a:r>
          </a:p>
          <a:p>
            <a:r>
              <a:rPr lang="en-GB" baseline="0" dirty="0"/>
              <a:t>Naming these effects, then probing the text for linguistic detail (see next slide) is an important way of scaffolding learning. GCSE expects independent understanding of effects of language choices as exemplified by style of exam questions e.g. ‘How are language and structure used?’</a:t>
            </a:r>
          </a:p>
        </p:txBody>
      </p:sp>
      <p:sp>
        <p:nvSpPr>
          <p:cNvPr id="4" name="Slide Number Placeholder 3"/>
          <p:cNvSpPr>
            <a:spLocks noGrp="1"/>
          </p:cNvSpPr>
          <p:nvPr>
            <p:ph type="sldNum" sz="quarter" idx="10"/>
          </p:nvPr>
        </p:nvSpPr>
        <p:spPr/>
        <p:txBody>
          <a:bodyPr/>
          <a:lstStyle/>
          <a:p>
            <a:fld id="{38A1B173-494A-4405-BE01-BFC9AEC53747}" type="slidenum">
              <a:rPr lang="en-GB" smtClean="0"/>
              <a:pPr/>
              <a:t>1</a:t>
            </a:fld>
            <a:endParaRPr lang="en-GB" dirty="0"/>
          </a:p>
        </p:txBody>
      </p:sp>
    </p:spTree>
    <p:extLst>
      <p:ext uri="{BB962C8B-B14F-4D97-AF65-F5344CB8AC3E}">
        <p14:creationId xmlns:p14="http://schemas.microsoft.com/office/powerpoint/2010/main" val="4172675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The colour coding is deliberate here – a useful way of highlighting patterns in the text. What does it make us notice about the balance between the reader’s sympathy and fear? </a:t>
            </a:r>
          </a:p>
        </p:txBody>
      </p:sp>
      <p:sp>
        <p:nvSpPr>
          <p:cNvPr id="4" name="Slide Number Placeholder 3"/>
          <p:cNvSpPr>
            <a:spLocks noGrp="1"/>
          </p:cNvSpPr>
          <p:nvPr>
            <p:ph type="sldNum" sz="quarter" idx="10"/>
          </p:nvPr>
        </p:nvSpPr>
        <p:spPr/>
        <p:txBody>
          <a:bodyPr/>
          <a:lstStyle/>
          <a:p>
            <a:fld id="{38A1B173-494A-4405-BE01-BFC9AEC53747}" type="slidenum">
              <a:rPr lang="en-GB" smtClean="0"/>
              <a:pPr/>
              <a:t>2</a:t>
            </a:fld>
            <a:endParaRPr lang="en-GB" dirty="0"/>
          </a:p>
        </p:txBody>
      </p:sp>
    </p:spTree>
    <p:extLst>
      <p:ext uri="{BB962C8B-B14F-4D97-AF65-F5344CB8AC3E}">
        <p14:creationId xmlns:p14="http://schemas.microsoft.com/office/powerpoint/2010/main" val="3984329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Looking even more closely – the underlined section uses the passive voice. Here is a man who has had things done to him, suffered hardship and struggled to survive ‘on the run’ as a convict. For all his physical bluster and menace, his circumstances have made him dependent on a child for survival.</a:t>
            </a:r>
          </a:p>
        </p:txBody>
      </p:sp>
      <p:sp>
        <p:nvSpPr>
          <p:cNvPr id="4" name="Slide Number Placeholder 3"/>
          <p:cNvSpPr>
            <a:spLocks noGrp="1"/>
          </p:cNvSpPr>
          <p:nvPr>
            <p:ph type="sldNum" sz="quarter" idx="10"/>
          </p:nvPr>
        </p:nvSpPr>
        <p:spPr/>
        <p:txBody>
          <a:bodyPr/>
          <a:lstStyle/>
          <a:p>
            <a:fld id="{38A1B173-494A-4405-BE01-BFC9AEC53747}" type="slidenum">
              <a:rPr lang="en-GB" smtClean="0"/>
              <a:pPr/>
              <a:t>3</a:t>
            </a:fld>
            <a:endParaRPr lang="en-GB" dirty="0"/>
          </a:p>
        </p:txBody>
      </p:sp>
    </p:spTree>
    <p:extLst>
      <p:ext uri="{BB962C8B-B14F-4D97-AF65-F5344CB8AC3E}">
        <p14:creationId xmlns:p14="http://schemas.microsoft.com/office/powerpoint/2010/main" val="2106801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D7F83B1-EEA8-47C2-B5A3-900215CF0207}"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4118856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7F83B1-EEA8-47C2-B5A3-900215CF0207}"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94673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7F83B1-EEA8-47C2-B5A3-900215CF0207}"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3674876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7F83B1-EEA8-47C2-B5A3-900215CF0207}"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259961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7F83B1-EEA8-47C2-B5A3-900215CF0207}"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2363710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D7F83B1-EEA8-47C2-B5A3-900215CF0207}"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2703828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D7F83B1-EEA8-47C2-B5A3-900215CF0207}"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1650978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D7F83B1-EEA8-47C2-B5A3-900215CF0207}"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2613194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F83B1-EEA8-47C2-B5A3-900215CF0207}"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2691445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7F83B1-EEA8-47C2-B5A3-900215CF0207}"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345966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7F83B1-EEA8-47C2-B5A3-900215CF0207}"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7524C-A2B5-4F5C-8B4C-23D65AA38944}" type="slidenum">
              <a:rPr lang="en-GB" smtClean="0"/>
              <a:t>‹#›</a:t>
            </a:fld>
            <a:endParaRPr lang="en-GB"/>
          </a:p>
        </p:txBody>
      </p:sp>
    </p:spTree>
    <p:extLst>
      <p:ext uri="{BB962C8B-B14F-4D97-AF65-F5344CB8AC3E}">
        <p14:creationId xmlns:p14="http://schemas.microsoft.com/office/powerpoint/2010/main" val="111241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F83B1-EEA8-47C2-B5A3-900215CF0207}"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7524C-A2B5-4F5C-8B4C-23D65AA38944}" type="slidenum">
              <a:rPr lang="en-GB" smtClean="0"/>
              <a:t>‹#›</a:t>
            </a:fld>
            <a:endParaRPr lang="en-GB"/>
          </a:p>
        </p:txBody>
      </p:sp>
    </p:spTree>
    <p:extLst>
      <p:ext uri="{BB962C8B-B14F-4D97-AF65-F5344CB8AC3E}">
        <p14:creationId xmlns:p14="http://schemas.microsoft.com/office/powerpoint/2010/main" val="3854899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0168" y="692696"/>
            <a:ext cx="5657832" cy="1642194"/>
          </a:xfrm>
        </p:spPr>
        <p:txBody>
          <a:bodyPr>
            <a:normAutofit fontScale="90000"/>
          </a:bodyPr>
          <a:lstStyle/>
          <a:p>
            <a:r>
              <a:rPr lang="en-GB" sz="2700" dirty="0">
                <a:latin typeface="Calibri"/>
                <a:cs typeface="Calibri"/>
              </a:rPr>
              <a:t>Look at the way Magwitch is described when we first meet him in </a:t>
            </a:r>
            <a:r>
              <a:rPr lang="en-GB" sz="2700" i="1" dirty="0">
                <a:latin typeface="Calibri"/>
                <a:cs typeface="Calibri"/>
              </a:rPr>
              <a:t>Great Expectations</a:t>
            </a:r>
            <a:r>
              <a:rPr lang="en-GB" sz="2700" dirty="0">
                <a:latin typeface="Calibri"/>
                <a:cs typeface="Calibri"/>
              </a:rPr>
              <a:t>.</a:t>
            </a:r>
            <a:br>
              <a:rPr lang="en-GB" sz="2700" dirty="0">
                <a:latin typeface="Calibri" pitchFamily="34" charset="0"/>
              </a:rPr>
            </a:br>
            <a:br>
              <a:rPr lang="en-GB" sz="2700" dirty="0">
                <a:latin typeface="Calibri" pitchFamily="34" charset="0"/>
              </a:rPr>
            </a:br>
            <a:r>
              <a:rPr lang="en-GB" sz="2700" b="1" dirty="0">
                <a:latin typeface="Calibri"/>
                <a:cs typeface="Calibri"/>
              </a:rPr>
              <a:t>Should we be frightened by him or should we have sympathy for him? </a:t>
            </a:r>
            <a:br>
              <a:rPr lang="en-GB" sz="2400" b="1" dirty="0">
                <a:latin typeface="Calibri" pitchFamily="34" charset="0"/>
              </a:rPr>
            </a:br>
            <a:br>
              <a:rPr lang="en-GB" sz="2400" dirty="0">
                <a:latin typeface="Calibri" pitchFamily="34" charset="0"/>
              </a:rPr>
            </a:br>
            <a:endParaRPr lang="en-GB" sz="2400" dirty="0">
              <a:latin typeface="Calibri" pitchFamily="34" charset="0"/>
            </a:endParaRPr>
          </a:p>
        </p:txBody>
      </p:sp>
      <p:sp>
        <p:nvSpPr>
          <p:cNvPr id="3" name="Content Placeholder 2"/>
          <p:cNvSpPr>
            <a:spLocks noGrp="1"/>
          </p:cNvSpPr>
          <p:nvPr>
            <p:ph idx="1"/>
          </p:nvPr>
        </p:nvSpPr>
        <p:spPr>
          <a:xfrm>
            <a:off x="1775520" y="2780165"/>
            <a:ext cx="8064896" cy="4800600"/>
          </a:xfrm>
        </p:spPr>
        <p:txBody>
          <a:bodyPr>
            <a:normAutofit/>
          </a:bodyPr>
          <a:lstStyle/>
          <a:p>
            <a:pPr>
              <a:buNone/>
            </a:pPr>
            <a:r>
              <a:rPr lang="en-GB" dirty="0">
                <a:latin typeface="Calibri" pitchFamily="34" charset="0"/>
              </a:rPr>
              <a:t>    A fearful man, all in coarse grey, with a great iron on his leg.  A man with no hat, and with broken shoes, and with an old rag tied round his head.  A man who had been soaked in water, and smothered in mud, and lamed by stones, and cut by flints, and stung by nettles, and torn by briars; who limped and shivered, and glared and growled; and whose teeth chattered in his head as he seized me by the chin.</a:t>
            </a:r>
          </a:p>
          <a:p>
            <a:endParaRPr lang="en-GB" dirty="0"/>
          </a:p>
        </p:txBody>
      </p:sp>
      <p:pic>
        <p:nvPicPr>
          <p:cNvPr id="5" name="Picture 4" descr="images.jpg"/>
          <p:cNvPicPr>
            <a:picLocks noChangeAspect="1"/>
          </p:cNvPicPr>
          <p:nvPr/>
        </p:nvPicPr>
        <p:blipFill>
          <a:blip r:embed="rId3" cstate="print"/>
          <a:stretch>
            <a:fillRect/>
          </a:stretch>
        </p:blipFill>
        <p:spPr>
          <a:xfrm>
            <a:off x="1775520" y="260649"/>
            <a:ext cx="2952328" cy="1891283"/>
          </a:xfrm>
          <a:prstGeom prst="rect">
            <a:avLst/>
          </a:prstGeom>
        </p:spPr>
      </p:pic>
      <p:sp>
        <p:nvSpPr>
          <p:cNvPr id="4" name="TextBox 3"/>
          <p:cNvSpPr txBox="1"/>
          <p:nvPr/>
        </p:nvSpPr>
        <p:spPr>
          <a:xfrm>
            <a:off x="9930897" y="2253672"/>
            <a:ext cx="2168740" cy="4154984"/>
          </a:xfrm>
          <a:prstGeom prst="rect">
            <a:avLst/>
          </a:prstGeom>
          <a:solidFill>
            <a:schemeClr val="accent4">
              <a:lumMod val="40000"/>
              <a:lumOff val="60000"/>
            </a:schemeClr>
          </a:solidFill>
          <a:ln>
            <a:solidFill>
              <a:schemeClr val="tx1"/>
            </a:solidFill>
          </a:ln>
        </p:spPr>
        <p:txBody>
          <a:bodyPr wrap="square" rtlCol="0" anchor="t">
            <a:spAutoFit/>
          </a:bodyPr>
          <a:lstStyle/>
          <a:p>
            <a:pPr algn="ctr">
              <a:defRPr/>
            </a:pPr>
            <a:r>
              <a:rPr lang="en-GB" sz="1200" b="1" i="1" dirty="0">
                <a:latin typeface="Arial" panose="020B0604020202020204" pitchFamily="34" charset="0"/>
                <a:cs typeface="Arial" panose="020B0604020202020204" pitchFamily="34" charset="0"/>
              </a:rPr>
              <a:t>Tips for Teachers</a:t>
            </a:r>
          </a:p>
          <a:p>
            <a:pPr algn="ctr">
              <a:defRPr/>
            </a:pPr>
            <a:endParaRPr lang="en-GB" sz="1200" b="1" i="1" dirty="0">
              <a:latin typeface="Arial" panose="020B0604020202020204" pitchFamily="34" charset="0"/>
              <a:cs typeface="Arial" panose="020B0604020202020204" pitchFamily="34" charset="0"/>
            </a:endParaRPr>
          </a:p>
          <a:p>
            <a:pPr>
              <a:defRPr/>
            </a:pPr>
            <a:r>
              <a:rPr lang="en-GB" sz="1200" dirty="0">
                <a:latin typeface="Arial"/>
                <a:cs typeface="Arial"/>
              </a:rPr>
              <a:t>Here you can see a question which you might pose about this extract. The style of question is important here because it explains the effect of the text – Dickens’ characterisation deliberately draws from Pip (and the reader) both fear and pity; Pip’s mixed reaction in this first meeting encapsulates the nature of the life-long relationship between Magwitch and Pip.</a:t>
            </a:r>
          </a:p>
          <a:p>
            <a:pPr>
              <a:defRPr/>
            </a:pPr>
            <a:endParaRPr lang="en-GB" sz="1200" dirty="0">
              <a:latin typeface="Arial" panose="020B0604020202020204" pitchFamily="34" charset="0"/>
              <a:cs typeface="Arial" panose="020B0604020202020204" pitchFamily="34" charset="0"/>
            </a:endParaRPr>
          </a:p>
          <a:p>
            <a:r>
              <a:rPr lang="en-GB" sz="1200" baseline="0" dirty="0">
                <a:latin typeface="Arial"/>
                <a:cs typeface="Arial"/>
              </a:rPr>
              <a:t>Naming these effects, then probing the text for linguistic detail (see next slide</a:t>
            </a:r>
            <a:r>
              <a:rPr lang="en-GB" sz="1200" dirty="0">
                <a:latin typeface="Arial"/>
                <a:cs typeface="Arial"/>
              </a:rPr>
              <a:t>), </a:t>
            </a:r>
            <a:r>
              <a:rPr lang="en-GB" sz="1200" baseline="0" dirty="0">
                <a:latin typeface="Arial"/>
                <a:cs typeface="Arial"/>
              </a:rPr>
              <a:t>is an important way of scaffolding learning.</a:t>
            </a:r>
            <a:r>
              <a:rPr lang="en-GB" sz="1200" dirty="0">
                <a:latin typeface="Arial"/>
                <a:cs typeface="Arial"/>
              </a:rPr>
              <a:t> </a:t>
            </a:r>
            <a:endParaRPr lang="en-GB" sz="1200" dirty="0">
              <a:latin typeface="Arial" panose="020B0604020202020204" pitchFamily="34" charset="0"/>
              <a:cs typeface="Arial" panose="020B0604020202020204" pitchFamily="34" charset="0"/>
            </a:endParaRPr>
          </a:p>
        </p:txBody>
      </p:sp>
      <p:sp>
        <p:nvSpPr>
          <p:cNvPr id="6" name="TextBox 5"/>
          <p:cNvSpPr txBox="1"/>
          <p:nvPr/>
        </p:nvSpPr>
        <p:spPr>
          <a:xfrm>
            <a:off x="230909" y="260649"/>
            <a:ext cx="1330036" cy="4278094"/>
          </a:xfrm>
          <a:prstGeom prst="rect">
            <a:avLst/>
          </a:prstGeom>
          <a:solidFill>
            <a:schemeClr val="accent4">
              <a:lumMod val="40000"/>
              <a:lumOff val="60000"/>
            </a:schemeClr>
          </a:solidFill>
          <a:ln>
            <a:solidFill>
              <a:schemeClr val="tx1"/>
            </a:solidFill>
          </a:ln>
        </p:spPr>
        <p:txBody>
          <a:bodyPr wrap="square" rtlCol="0" anchor="t">
            <a:spAutoFit/>
          </a:bodyPr>
          <a:lstStyle/>
          <a:p>
            <a:pPr algn="ctr"/>
            <a:r>
              <a:rPr lang="en-GB" sz="1600" b="1" i="1" dirty="0">
                <a:latin typeface="Arial" panose="020B0604020202020204" pitchFamily="34" charset="0"/>
                <a:cs typeface="Arial" panose="020B0604020202020204" pitchFamily="34" charset="0"/>
              </a:rPr>
              <a:t>Tips for Teachers</a:t>
            </a:r>
          </a:p>
          <a:p>
            <a:endParaRPr lang="en-GB" sz="1600" dirty="0">
              <a:latin typeface="Arial" panose="020B0604020202020204" pitchFamily="34" charset="0"/>
              <a:cs typeface="Arial" panose="020B0604020202020204" pitchFamily="34" charset="0"/>
            </a:endParaRPr>
          </a:p>
          <a:p>
            <a:r>
              <a:rPr lang="en-GB" sz="1600" dirty="0">
                <a:latin typeface="Arial"/>
                <a:cs typeface="Arial"/>
              </a:rPr>
              <a:t>These slides show how you might use questions to open-up thinking about linguistic choice and effect in a way which scaffolds learning. </a:t>
            </a:r>
            <a:endParaRPr lang="en-GB" sz="1600" dirty="0">
              <a:latin typeface="Arial" panose="020B0604020202020204" pitchFamily="34" charset="0"/>
              <a:cs typeface="Arial" panose="020B0604020202020204" pitchFamily="34" charset="0"/>
            </a:endParaRPr>
          </a:p>
        </p:txBody>
      </p:sp>
      <p:cxnSp>
        <p:nvCxnSpPr>
          <p:cNvPr id="7" name="Straight Arrow Connector 6">
            <a:extLst>
              <a:ext uri="{FF2B5EF4-FFF2-40B4-BE49-F238E27FC236}">
                <a16:creationId xmlns:a16="http://schemas.microsoft.com/office/drawing/2014/main" id="{5AE1FD78-ECA8-476F-A80A-D944DAEACA2E}"/>
              </a:ext>
            </a:extLst>
          </p:cNvPr>
          <p:cNvCxnSpPr/>
          <p:nvPr/>
        </p:nvCxnSpPr>
        <p:spPr>
          <a:xfrm>
            <a:off x="8795657" y="1943705"/>
            <a:ext cx="1011161" cy="64830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70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0168" y="692696"/>
            <a:ext cx="5657832" cy="1642194"/>
          </a:xfrm>
        </p:spPr>
        <p:txBody>
          <a:bodyPr>
            <a:normAutofit fontScale="90000"/>
          </a:bodyPr>
          <a:lstStyle/>
          <a:p>
            <a:r>
              <a:rPr lang="en-GB" sz="2700" dirty="0">
                <a:latin typeface="Calibri" pitchFamily="34" charset="0"/>
              </a:rPr>
              <a:t>Look at the noun phrases used to describe Magwitch: </a:t>
            </a:r>
            <a:r>
              <a:rPr lang="en-GB" sz="2700" b="1" dirty="0">
                <a:solidFill>
                  <a:srgbClr val="FF0000"/>
                </a:solidFill>
                <a:latin typeface="Calibri" pitchFamily="34" charset="0"/>
              </a:rPr>
              <a:t>those that make him sound frightening</a:t>
            </a:r>
            <a:r>
              <a:rPr lang="en-GB" sz="2700" dirty="0">
                <a:latin typeface="Calibri" pitchFamily="34" charset="0"/>
              </a:rPr>
              <a:t> and </a:t>
            </a:r>
            <a:r>
              <a:rPr lang="en-GB" sz="2700" b="1" dirty="0">
                <a:solidFill>
                  <a:srgbClr val="7030A0"/>
                </a:solidFill>
                <a:latin typeface="Calibri" pitchFamily="34" charset="0"/>
              </a:rPr>
              <a:t>those that make him sound pitiful, a victim. </a:t>
            </a:r>
            <a:br>
              <a:rPr lang="en-GB" sz="2700" b="1" dirty="0">
                <a:solidFill>
                  <a:srgbClr val="7030A0"/>
                </a:solidFill>
                <a:latin typeface="Calibri" pitchFamily="34" charset="0"/>
              </a:rPr>
            </a:br>
            <a:br>
              <a:rPr lang="en-GB" sz="2700" b="1" dirty="0">
                <a:solidFill>
                  <a:srgbClr val="7030A0"/>
                </a:solidFill>
                <a:latin typeface="Calibri" pitchFamily="34" charset="0"/>
              </a:rPr>
            </a:br>
            <a:r>
              <a:rPr lang="en-GB" sz="2700" b="1" dirty="0">
                <a:latin typeface="Calibri" pitchFamily="34" charset="0"/>
              </a:rPr>
              <a:t>Why do you think Dickens creates this mixed picture of him?</a:t>
            </a:r>
            <a:br>
              <a:rPr lang="en-GB" sz="2400" b="1" dirty="0">
                <a:latin typeface="Calibri" pitchFamily="34" charset="0"/>
              </a:rPr>
            </a:br>
            <a:br>
              <a:rPr lang="en-GB" sz="2400" dirty="0">
                <a:latin typeface="Calibri" pitchFamily="34" charset="0"/>
              </a:rPr>
            </a:br>
            <a:endParaRPr lang="en-GB" sz="2400" dirty="0">
              <a:latin typeface="Calibri" pitchFamily="34" charset="0"/>
            </a:endParaRPr>
          </a:p>
        </p:txBody>
      </p:sp>
      <p:sp>
        <p:nvSpPr>
          <p:cNvPr id="3" name="Content Placeholder 2"/>
          <p:cNvSpPr>
            <a:spLocks noGrp="1"/>
          </p:cNvSpPr>
          <p:nvPr>
            <p:ph idx="1"/>
          </p:nvPr>
        </p:nvSpPr>
        <p:spPr>
          <a:xfrm>
            <a:off x="1439245" y="2736807"/>
            <a:ext cx="8064896" cy="4800600"/>
          </a:xfrm>
        </p:spPr>
        <p:txBody>
          <a:bodyPr>
            <a:normAutofit/>
          </a:bodyPr>
          <a:lstStyle/>
          <a:p>
            <a:pPr>
              <a:buNone/>
            </a:pPr>
            <a:r>
              <a:rPr lang="en-GB" i="1" dirty="0">
                <a:latin typeface="Calibri" pitchFamily="34" charset="0"/>
              </a:rPr>
              <a:t>    </a:t>
            </a:r>
            <a:r>
              <a:rPr lang="en-GB" b="1" dirty="0">
                <a:latin typeface="Calibri" pitchFamily="34" charset="0"/>
              </a:rPr>
              <a:t>A</a:t>
            </a:r>
            <a:r>
              <a:rPr lang="en-GB" b="1" dirty="0">
                <a:solidFill>
                  <a:srgbClr val="FF0000"/>
                </a:solidFill>
                <a:latin typeface="Calibri" pitchFamily="34" charset="0"/>
              </a:rPr>
              <a:t> fearful </a:t>
            </a:r>
            <a:r>
              <a:rPr lang="en-GB" b="1" dirty="0">
                <a:latin typeface="Calibri" pitchFamily="34" charset="0"/>
              </a:rPr>
              <a:t>man</a:t>
            </a:r>
            <a:r>
              <a:rPr lang="en-GB" dirty="0">
                <a:latin typeface="Calibri" pitchFamily="34" charset="0"/>
              </a:rPr>
              <a:t>, </a:t>
            </a:r>
            <a:r>
              <a:rPr lang="en-GB" b="1" dirty="0">
                <a:solidFill>
                  <a:srgbClr val="FF0000"/>
                </a:solidFill>
                <a:latin typeface="Calibri" pitchFamily="34" charset="0"/>
              </a:rPr>
              <a:t>all in coarse grey, with a great iron on his leg</a:t>
            </a:r>
            <a:r>
              <a:rPr lang="en-GB" dirty="0">
                <a:latin typeface="Calibri" pitchFamily="34" charset="0"/>
              </a:rPr>
              <a:t>.  </a:t>
            </a:r>
            <a:r>
              <a:rPr lang="en-GB" b="1" dirty="0">
                <a:latin typeface="Calibri" pitchFamily="34" charset="0"/>
              </a:rPr>
              <a:t>A</a:t>
            </a:r>
            <a:r>
              <a:rPr lang="en-GB" dirty="0">
                <a:latin typeface="Calibri" pitchFamily="34" charset="0"/>
              </a:rPr>
              <a:t> </a:t>
            </a:r>
            <a:r>
              <a:rPr lang="en-GB" b="1" dirty="0">
                <a:latin typeface="Calibri" pitchFamily="34" charset="0"/>
              </a:rPr>
              <a:t>man</a:t>
            </a:r>
            <a:r>
              <a:rPr lang="en-GB" dirty="0">
                <a:latin typeface="Calibri" pitchFamily="34" charset="0"/>
              </a:rPr>
              <a:t> </a:t>
            </a:r>
            <a:r>
              <a:rPr lang="en-GB" b="1" dirty="0">
                <a:solidFill>
                  <a:srgbClr val="7030A0"/>
                </a:solidFill>
                <a:latin typeface="Calibri" pitchFamily="34" charset="0"/>
              </a:rPr>
              <a:t>with no hat, and with broken shoes, and with an old rag tied round his head</a:t>
            </a:r>
            <a:r>
              <a:rPr lang="en-GB" dirty="0">
                <a:latin typeface="Calibri" pitchFamily="34" charset="0"/>
              </a:rPr>
              <a:t>.  </a:t>
            </a:r>
            <a:r>
              <a:rPr lang="en-GB" b="1" dirty="0">
                <a:latin typeface="Calibri" pitchFamily="34" charset="0"/>
              </a:rPr>
              <a:t>A man </a:t>
            </a:r>
            <a:r>
              <a:rPr lang="en-GB" b="1" dirty="0">
                <a:solidFill>
                  <a:srgbClr val="7030A0"/>
                </a:solidFill>
                <a:latin typeface="Calibri" pitchFamily="34" charset="0"/>
              </a:rPr>
              <a:t>who had been soaked in water, and smothered in mud, and lamed by stones, and cut by flints, and stung by nettles, and torn by briars; who limped and shivered</a:t>
            </a:r>
            <a:r>
              <a:rPr lang="en-GB" dirty="0">
                <a:latin typeface="Calibri" pitchFamily="34" charset="0"/>
              </a:rPr>
              <a:t>, and </a:t>
            </a:r>
            <a:r>
              <a:rPr lang="en-GB" b="1" dirty="0">
                <a:solidFill>
                  <a:srgbClr val="FF0000"/>
                </a:solidFill>
                <a:latin typeface="Calibri" pitchFamily="34" charset="0"/>
              </a:rPr>
              <a:t>glared and growled</a:t>
            </a:r>
            <a:r>
              <a:rPr lang="en-GB" dirty="0">
                <a:latin typeface="Calibri" pitchFamily="34" charset="0"/>
              </a:rPr>
              <a:t>; and </a:t>
            </a:r>
            <a:r>
              <a:rPr lang="en-GB" b="1" dirty="0">
                <a:solidFill>
                  <a:srgbClr val="7030A0"/>
                </a:solidFill>
                <a:latin typeface="Calibri" pitchFamily="34" charset="0"/>
              </a:rPr>
              <a:t>whose teeth chattered in his head </a:t>
            </a:r>
            <a:r>
              <a:rPr lang="en-GB" b="1" dirty="0">
                <a:solidFill>
                  <a:srgbClr val="FF0000"/>
                </a:solidFill>
                <a:latin typeface="Calibri" pitchFamily="34" charset="0"/>
              </a:rPr>
              <a:t>as he seized me by the chin.</a:t>
            </a:r>
          </a:p>
          <a:p>
            <a:endParaRPr lang="en-GB" dirty="0"/>
          </a:p>
        </p:txBody>
      </p:sp>
      <p:pic>
        <p:nvPicPr>
          <p:cNvPr id="5" name="Picture 4" descr="images.jpg"/>
          <p:cNvPicPr>
            <a:picLocks noChangeAspect="1"/>
          </p:cNvPicPr>
          <p:nvPr/>
        </p:nvPicPr>
        <p:blipFill>
          <a:blip r:embed="rId3" cstate="print"/>
          <a:stretch>
            <a:fillRect/>
          </a:stretch>
        </p:blipFill>
        <p:spPr>
          <a:xfrm>
            <a:off x="1775520" y="260649"/>
            <a:ext cx="2952328" cy="1891283"/>
          </a:xfrm>
          <a:prstGeom prst="rect">
            <a:avLst/>
          </a:prstGeom>
        </p:spPr>
      </p:pic>
      <p:sp>
        <p:nvSpPr>
          <p:cNvPr id="4" name="TextBox 3"/>
          <p:cNvSpPr txBox="1"/>
          <p:nvPr/>
        </p:nvSpPr>
        <p:spPr>
          <a:xfrm>
            <a:off x="10058400" y="1513793"/>
            <a:ext cx="1708727" cy="3970318"/>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GB" b="1" i="1" dirty="0">
                <a:latin typeface="Arial" panose="020B0604020202020204" pitchFamily="34" charset="0"/>
                <a:cs typeface="Arial" panose="020B0604020202020204" pitchFamily="34" charset="0"/>
              </a:rPr>
              <a:t>Tips for Teachers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Note here how the instruction points out the effect of the text. Then the follow up question builds on this.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See the next slide too. </a:t>
            </a:r>
          </a:p>
        </p:txBody>
      </p:sp>
      <p:cxnSp>
        <p:nvCxnSpPr>
          <p:cNvPr id="7" name="Straight Arrow Connector 6"/>
          <p:cNvCxnSpPr/>
          <p:nvPr/>
        </p:nvCxnSpPr>
        <p:spPr>
          <a:xfrm flipH="1" flipV="1">
            <a:off x="9430327" y="1154545"/>
            <a:ext cx="443346" cy="172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8682182" y="2151932"/>
            <a:ext cx="1209963" cy="1644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17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0168" y="692696"/>
            <a:ext cx="5657832" cy="1642194"/>
          </a:xfrm>
        </p:spPr>
        <p:txBody>
          <a:bodyPr>
            <a:normAutofit fontScale="90000"/>
          </a:bodyPr>
          <a:lstStyle/>
          <a:p>
            <a:r>
              <a:rPr lang="en-GB" sz="2700" b="1" u="sng" dirty="0">
                <a:solidFill>
                  <a:srgbClr val="7030A0"/>
                </a:solidFill>
                <a:latin typeface="Calibri" pitchFamily="34" charset="0"/>
              </a:rPr>
              <a:t>This extended noun phrase is written in the passive voice.</a:t>
            </a:r>
            <a:r>
              <a:rPr lang="en-GB" sz="2700" dirty="0">
                <a:latin typeface="Calibri" pitchFamily="34" charset="0"/>
              </a:rPr>
              <a:t> </a:t>
            </a:r>
            <a:br>
              <a:rPr lang="en-GB" sz="2700" dirty="0">
                <a:latin typeface="Calibri" pitchFamily="34" charset="0"/>
              </a:rPr>
            </a:br>
            <a:br>
              <a:rPr lang="en-GB" sz="2700" dirty="0">
                <a:latin typeface="Calibri" pitchFamily="34" charset="0"/>
              </a:rPr>
            </a:br>
            <a:r>
              <a:rPr lang="en-GB" sz="2700" b="1" dirty="0">
                <a:latin typeface="Calibri" pitchFamily="34" charset="0"/>
              </a:rPr>
              <a:t>Does this choice suggest that Magwitch is in control of his own destiny or a victim of circumstances? Is he powerful or helpless?</a:t>
            </a:r>
            <a:br>
              <a:rPr lang="en-GB" sz="2400" b="1" dirty="0">
                <a:latin typeface="Calibri" pitchFamily="34" charset="0"/>
              </a:rPr>
            </a:br>
            <a:br>
              <a:rPr lang="en-GB" sz="2400" dirty="0">
                <a:latin typeface="Calibri" pitchFamily="34" charset="0"/>
              </a:rPr>
            </a:br>
            <a:endParaRPr lang="en-GB" sz="2400" dirty="0">
              <a:latin typeface="Calibri" pitchFamily="34" charset="0"/>
            </a:endParaRPr>
          </a:p>
        </p:txBody>
      </p:sp>
      <p:sp>
        <p:nvSpPr>
          <p:cNvPr id="3" name="Content Placeholder 2"/>
          <p:cNvSpPr>
            <a:spLocks noGrp="1"/>
          </p:cNvSpPr>
          <p:nvPr>
            <p:ph idx="1"/>
          </p:nvPr>
        </p:nvSpPr>
        <p:spPr>
          <a:xfrm>
            <a:off x="1577791" y="2764516"/>
            <a:ext cx="8064896" cy="4800600"/>
          </a:xfrm>
        </p:spPr>
        <p:txBody>
          <a:bodyPr>
            <a:normAutofit/>
          </a:bodyPr>
          <a:lstStyle/>
          <a:p>
            <a:pPr>
              <a:buNone/>
            </a:pPr>
            <a:r>
              <a:rPr lang="en-GB" i="1" dirty="0">
                <a:latin typeface="Calibri" pitchFamily="34" charset="0"/>
              </a:rPr>
              <a:t>    </a:t>
            </a:r>
            <a:r>
              <a:rPr lang="en-GB" b="1" dirty="0">
                <a:latin typeface="Calibri" pitchFamily="34" charset="0"/>
              </a:rPr>
              <a:t>A</a:t>
            </a:r>
            <a:r>
              <a:rPr lang="en-GB" b="1" dirty="0">
                <a:solidFill>
                  <a:srgbClr val="FF0000"/>
                </a:solidFill>
                <a:latin typeface="Calibri" pitchFamily="34" charset="0"/>
              </a:rPr>
              <a:t> fearful </a:t>
            </a:r>
            <a:r>
              <a:rPr lang="en-GB" b="1" dirty="0">
                <a:latin typeface="Calibri" pitchFamily="34" charset="0"/>
              </a:rPr>
              <a:t>man</a:t>
            </a:r>
            <a:r>
              <a:rPr lang="en-GB" dirty="0">
                <a:latin typeface="Calibri" pitchFamily="34" charset="0"/>
              </a:rPr>
              <a:t>, </a:t>
            </a:r>
            <a:r>
              <a:rPr lang="en-GB" b="1" dirty="0">
                <a:solidFill>
                  <a:srgbClr val="FF0000"/>
                </a:solidFill>
                <a:latin typeface="Calibri" pitchFamily="34" charset="0"/>
              </a:rPr>
              <a:t>all in coarse grey, with a great iron on his leg</a:t>
            </a:r>
            <a:r>
              <a:rPr lang="en-GB" dirty="0">
                <a:latin typeface="Calibri" pitchFamily="34" charset="0"/>
              </a:rPr>
              <a:t>.  </a:t>
            </a:r>
            <a:r>
              <a:rPr lang="en-GB" b="1" dirty="0">
                <a:latin typeface="Calibri" pitchFamily="34" charset="0"/>
              </a:rPr>
              <a:t>A</a:t>
            </a:r>
            <a:r>
              <a:rPr lang="en-GB" dirty="0">
                <a:latin typeface="Calibri" pitchFamily="34" charset="0"/>
              </a:rPr>
              <a:t> </a:t>
            </a:r>
            <a:r>
              <a:rPr lang="en-GB" b="1" dirty="0">
                <a:latin typeface="Calibri" pitchFamily="34" charset="0"/>
              </a:rPr>
              <a:t>man</a:t>
            </a:r>
            <a:r>
              <a:rPr lang="en-GB" dirty="0">
                <a:latin typeface="Calibri" pitchFamily="34" charset="0"/>
              </a:rPr>
              <a:t> </a:t>
            </a:r>
            <a:r>
              <a:rPr lang="en-GB" b="1" dirty="0">
                <a:solidFill>
                  <a:srgbClr val="7030A0"/>
                </a:solidFill>
                <a:latin typeface="Calibri" pitchFamily="34" charset="0"/>
              </a:rPr>
              <a:t>with no hat, and with broken shoes, and with an old rag tied round his head</a:t>
            </a:r>
            <a:r>
              <a:rPr lang="en-GB" dirty="0">
                <a:latin typeface="Calibri" pitchFamily="34" charset="0"/>
              </a:rPr>
              <a:t>.  </a:t>
            </a:r>
            <a:r>
              <a:rPr lang="en-GB" b="1" dirty="0">
                <a:latin typeface="Calibri" pitchFamily="34" charset="0"/>
              </a:rPr>
              <a:t>A man </a:t>
            </a:r>
            <a:r>
              <a:rPr lang="en-GB" b="1" u="sng" dirty="0">
                <a:solidFill>
                  <a:srgbClr val="7030A0"/>
                </a:solidFill>
                <a:latin typeface="Calibri" pitchFamily="34" charset="0"/>
              </a:rPr>
              <a:t>who had been soaked in water, and smothered in mud, and lamed by stones, and cut by flints, and stung by nettles, and torn by briars</a:t>
            </a:r>
            <a:r>
              <a:rPr lang="en-GB" b="1" dirty="0">
                <a:solidFill>
                  <a:srgbClr val="7030A0"/>
                </a:solidFill>
                <a:latin typeface="Calibri" pitchFamily="34" charset="0"/>
              </a:rPr>
              <a:t>; who limped and shivered</a:t>
            </a:r>
            <a:r>
              <a:rPr lang="en-GB" dirty="0">
                <a:latin typeface="Calibri" pitchFamily="34" charset="0"/>
              </a:rPr>
              <a:t>, and </a:t>
            </a:r>
            <a:r>
              <a:rPr lang="en-GB" b="1" dirty="0">
                <a:solidFill>
                  <a:srgbClr val="FF0000"/>
                </a:solidFill>
                <a:latin typeface="Calibri" pitchFamily="34" charset="0"/>
              </a:rPr>
              <a:t>glared and growled</a:t>
            </a:r>
            <a:r>
              <a:rPr lang="en-GB" dirty="0">
                <a:latin typeface="Calibri" pitchFamily="34" charset="0"/>
              </a:rPr>
              <a:t>; and </a:t>
            </a:r>
            <a:r>
              <a:rPr lang="en-GB" b="1" dirty="0">
                <a:solidFill>
                  <a:srgbClr val="7030A0"/>
                </a:solidFill>
                <a:latin typeface="Calibri" pitchFamily="34" charset="0"/>
              </a:rPr>
              <a:t>whose teeth chattered in his head </a:t>
            </a:r>
            <a:r>
              <a:rPr lang="en-GB" b="1" dirty="0">
                <a:solidFill>
                  <a:srgbClr val="FF0000"/>
                </a:solidFill>
                <a:latin typeface="Calibri" pitchFamily="34" charset="0"/>
              </a:rPr>
              <a:t>as he seized me by the chin.</a:t>
            </a:r>
          </a:p>
          <a:p>
            <a:endParaRPr lang="en-GB" dirty="0"/>
          </a:p>
        </p:txBody>
      </p:sp>
      <p:pic>
        <p:nvPicPr>
          <p:cNvPr id="5" name="Picture 4" descr="images.jpg"/>
          <p:cNvPicPr>
            <a:picLocks noChangeAspect="1"/>
          </p:cNvPicPr>
          <p:nvPr/>
        </p:nvPicPr>
        <p:blipFill>
          <a:blip r:embed="rId3" cstate="print"/>
          <a:stretch>
            <a:fillRect/>
          </a:stretch>
        </p:blipFill>
        <p:spPr>
          <a:xfrm>
            <a:off x="1775520" y="260649"/>
            <a:ext cx="2952328" cy="1891283"/>
          </a:xfrm>
          <a:prstGeom prst="rect">
            <a:avLst/>
          </a:prstGeom>
        </p:spPr>
      </p:pic>
    </p:spTree>
    <p:extLst>
      <p:ext uri="{BB962C8B-B14F-4D97-AF65-F5344CB8AC3E}">
        <p14:creationId xmlns:p14="http://schemas.microsoft.com/office/powerpoint/2010/main" val="1670555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704</Words>
  <Application>Microsoft Office PowerPoint</Application>
  <PresentationFormat>Widescreen</PresentationFormat>
  <Paragraphs>26</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Look at the way Magwitch is described when we first meet him in Great Expectations.  Should we be frightened by him or should we have sympathy for him?   </vt:lpstr>
      <vt:lpstr>Look at the noun phrases used to describe Magwitch: those that make him sound frightening and those that make him sound pitiful, a victim.   Why do you think Dickens creates this mixed picture of him?  </vt:lpstr>
      <vt:lpstr>This extended noun phrase is written in the passive voice.   Does this choice suggest that Magwitch is in control of his own destiny or a victim of circumstances? Is he powerful or helpless?  </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 at the way Magwitch is described when we first meet him in Great Expectations.  Should we be frightened by him or should we have sympathy for him?  </dc:title>
  <dc:creator>Newman, Ruth</dc:creator>
  <cp:lastModifiedBy>Newman, Ruth</cp:lastModifiedBy>
  <cp:revision>17</cp:revision>
  <dcterms:created xsi:type="dcterms:W3CDTF">2020-03-09T14:47:21Z</dcterms:created>
  <dcterms:modified xsi:type="dcterms:W3CDTF">2020-03-10T15:24:56Z</dcterms:modified>
</cp:coreProperties>
</file>