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9C62C4-6C9F-C58D-1009-CD675E8A27CA}" v="6" dt="2020-03-10T12:00:18.2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627312-6AB9-448A-95E0-576CB4514FC9}" type="datetimeFigureOut">
              <a:rPr lang="en-GB" smtClean="0"/>
              <a:t>10/03/2020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A2AD23-F089-47A2-8156-2381E577FFE0}" type="slidenum">
              <a:rPr lang="en-GB" smtClean="0"/>
              <a:t>‹#›</a:t>
            </a:fld>
            <a:endParaRPr lang="en-GB"/>
          </a:p>
        </p:txBody>
      </p:sp>
    </p:spTree>
    <p:extLst>
      <p:ext uri="{BB962C8B-B14F-4D97-AF65-F5344CB8AC3E}">
        <p14:creationId xmlns:p14="http://schemas.microsoft.com/office/powerpoint/2010/main" val="3399205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One danger of teaching grammar in the context of writing,</a:t>
            </a:r>
            <a:r>
              <a:rPr lang="en-GB" baseline="0" dirty="0"/>
              <a:t> particularly when teachers feel under pressure of time or assessment outcomes, is that teaching becomes overly didactic and children learn ‘formulas’ for writing, such as ‘use a variety of sentence types’, rather than understanding the impact of their use. Teacher explanations of grammar are important in initiating learning, but linguistic understanding, like all learning, cannot simply be transmitted from teacher to child. Talk is a critically important tool in securing meaningful learning about language. Exploratory talk that invites discussions about the grammar feature being studied and that explores choices and possibilities, will help children make meaningful connections between grammar and writing and encourage them to take ownership of decision-making in writing. Active discussion about language and effects may be the key to moving children from superficial or rote learning about language (</a:t>
            </a:r>
            <a:r>
              <a:rPr lang="en-GB" baseline="0" dirty="0" err="1"/>
              <a:t>eg</a:t>
            </a:r>
            <a:r>
              <a:rPr lang="en-GB" baseline="0" dirty="0"/>
              <a:t> ‘use adjectives to make writing descriptive’) to deep learning (</a:t>
            </a:r>
            <a:r>
              <a:rPr lang="en-GB" baseline="0" dirty="0" err="1"/>
              <a:t>eg</a:t>
            </a:r>
            <a:r>
              <a:rPr lang="en-GB" baseline="0" dirty="0"/>
              <a:t> seeing that some adjectives are redundant because the noun itself is descriptive). </a:t>
            </a:r>
          </a:p>
        </p:txBody>
      </p:sp>
      <p:sp>
        <p:nvSpPr>
          <p:cNvPr id="4" name="Slide Number Placeholder 3"/>
          <p:cNvSpPr>
            <a:spLocks noGrp="1"/>
          </p:cNvSpPr>
          <p:nvPr>
            <p:ph type="sldNum" sz="quarter" idx="10"/>
          </p:nvPr>
        </p:nvSpPr>
        <p:spPr/>
        <p:txBody>
          <a:bodyPr/>
          <a:lstStyle/>
          <a:p>
            <a:fld id="{925E8F38-71E8-4CF0-B6D1-19244429BF5A}" type="slidenum">
              <a:rPr lang="en-GB" smtClean="0"/>
              <a:pPr/>
              <a:t>1</a:t>
            </a:fld>
            <a:endParaRPr lang="en-GB"/>
          </a:p>
        </p:txBody>
      </p:sp>
    </p:spTree>
    <p:extLst>
      <p:ext uri="{BB962C8B-B14F-4D97-AF65-F5344CB8AC3E}">
        <p14:creationId xmlns:p14="http://schemas.microsoft.com/office/powerpoint/2010/main" val="190871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305614E-99AD-4ABC-BB84-0A5B93A41BB1}"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3FA80F-3AA7-48E3-80AF-C80569E42199}" type="slidenum">
              <a:rPr lang="en-GB" smtClean="0"/>
              <a:t>‹#›</a:t>
            </a:fld>
            <a:endParaRPr lang="en-GB"/>
          </a:p>
        </p:txBody>
      </p:sp>
    </p:spTree>
    <p:extLst>
      <p:ext uri="{BB962C8B-B14F-4D97-AF65-F5344CB8AC3E}">
        <p14:creationId xmlns:p14="http://schemas.microsoft.com/office/powerpoint/2010/main" val="1569942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05614E-99AD-4ABC-BB84-0A5B93A41BB1}"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3FA80F-3AA7-48E3-80AF-C80569E42199}" type="slidenum">
              <a:rPr lang="en-GB" smtClean="0"/>
              <a:t>‹#›</a:t>
            </a:fld>
            <a:endParaRPr lang="en-GB"/>
          </a:p>
        </p:txBody>
      </p:sp>
    </p:spTree>
    <p:extLst>
      <p:ext uri="{BB962C8B-B14F-4D97-AF65-F5344CB8AC3E}">
        <p14:creationId xmlns:p14="http://schemas.microsoft.com/office/powerpoint/2010/main" val="3701533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05614E-99AD-4ABC-BB84-0A5B93A41BB1}"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3FA80F-3AA7-48E3-80AF-C80569E42199}" type="slidenum">
              <a:rPr lang="en-GB" smtClean="0"/>
              <a:t>‹#›</a:t>
            </a:fld>
            <a:endParaRPr lang="en-GB"/>
          </a:p>
        </p:txBody>
      </p:sp>
    </p:spTree>
    <p:extLst>
      <p:ext uri="{BB962C8B-B14F-4D97-AF65-F5344CB8AC3E}">
        <p14:creationId xmlns:p14="http://schemas.microsoft.com/office/powerpoint/2010/main" val="1739291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05614E-99AD-4ABC-BB84-0A5B93A41BB1}"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3FA80F-3AA7-48E3-80AF-C80569E42199}" type="slidenum">
              <a:rPr lang="en-GB" smtClean="0"/>
              <a:t>‹#›</a:t>
            </a:fld>
            <a:endParaRPr lang="en-GB"/>
          </a:p>
        </p:txBody>
      </p:sp>
    </p:spTree>
    <p:extLst>
      <p:ext uri="{BB962C8B-B14F-4D97-AF65-F5344CB8AC3E}">
        <p14:creationId xmlns:p14="http://schemas.microsoft.com/office/powerpoint/2010/main" val="2033224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05614E-99AD-4ABC-BB84-0A5B93A41BB1}"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3FA80F-3AA7-48E3-80AF-C80569E42199}" type="slidenum">
              <a:rPr lang="en-GB" smtClean="0"/>
              <a:t>‹#›</a:t>
            </a:fld>
            <a:endParaRPr lang="en-GB"/>
          </a:p>
        </p:txBody>
      </p:sp>
    </p:spTree>
    <p:extLst>
      <p:ext uri="{BB962C8B-B14F-4D97-AF65-F5344CB8AC3E}">
        <p14:creationId xmlns:p14="http://schemas.microsoft.com/office/powerpoint/2010/main" val="1276620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305614E-99AD-4ABC-BB84-0A5B93A41BB1}"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3FA80F-3AA7-48E3-80AF-C80569E42199}" type="slidenum">
              <a:rPr lang="en-GB" smtClean="0"/>
              <a:t>‹#›</a:t>
            </a:fld>
            <a:endParaRPr lang="en-GB"/>
          </a:p>
        </p:txBody>
      </p:sp>
    </p:spTree>
    <p:extLst>
      <p:ext uri="{BB962C8B-B14F-4D97-AF65-F5344CB8AC3E}">
        <p14:creationId xmlns:p14="http://schemas.microsoft.com/office/powerpoint/2010/main" val="341707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305614E-99AD-4ABC-BB84-0A5B93A41BB1}" type="datetimeFigureOut">
              <a:rPr lang="en-GB" smtClean="0"/>
              <a:t>10/03/2020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3FA80F-3AA7-48E3-80AF-C80569E42199}" type="slidenum">
              <a:rPr lang="en-GB" smtClean="0"/>
              <a:t>‹#›</a:t>
            </a:fld>
            <a:endParaRPr lang="en-GB"/>
          </a:p>
        </p:txBody>
      </p:sp>
    </p:spTree>
    <p:extLst>
      <p:ext uri="{BB962C8B-B14F-4D97-AF65-F5344CB8AC3E}">
        <p14:creationId xmlns:p14="http://schemas.microsoft.com/office/powerpoint/2010/main" val="91666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305614E-99AD-4ABC-BB84-0A5B93A41BB1}" type="datetimeFigureOut">
              <a:rPr lang="en-GB" smtClean="0"/>
              <a:t>10/03/2020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3FA80F-3AA7-48E3-80AF-C80569E42199}" type="slidenum">
              <a:rPr lang="en-GB" smtClean="0"/>
              <a:t>‹#›</a:t>
            </a:fld>
            <a:endParaRPr lang="en-GB"/>
          </a:p>
        </p:txBody>
      </p:sp>
    </p:spTree>
    <p:extLst>
      <p:ext uri="{BB962C8B-B14F-4D97-AF65-F5344CB8AC3E}">
        <p14:creationId xmlns:p14="http://schemas.microsoft.com/office/powerpoint/2010/main" val="2688199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05614E-99AD-4ABC-BB84-0A5B93A41BB1}" type="datetimeFigureOut">
              <a:rPr lang="en-GB" smtClean="0"/>
              <a:t>10/03/2020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3FA80F-3AA7-48E3-80AF-C80569E42199}" type="slidenum">
              <a:rPr lang="en-GB" smtClean="0"/>
              <a:t>‹#›</a:t>
            </a:fld>
            <a:endParaRPr lang="en-GB"/>
          </a:p>
        </p:txBody>
      </p:sp>
    </p:spTree>
    <p:extLst>
      <p:ext uri="{BB962C8B-B14F-4D97-AF65-F5344CB8AC3E}">
        <p14:creationId xmlns:p14="http://schemas.microsoft.com/office/powerpoint/2010/main" val="2296696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05614E-99AD-4ABC-BB84-0A5B93A41BB1}"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3FA80F-3AA7-48E3-80AF-C80569E42199}" type="slidenum">
              <a:rPr lang="en-GB" smtClean="0"/>
              <a:t>‹#›</a:t>
            </a:fld>
            <a:endParaRPr lang="en-GB"/>
          </a:p>
        </p:txBody>
      </p:sp>
    </p:spTree>
    <p:extLst>
      <p:ext uri="{BB962C8B-B14F-4D97-AF65-F5344CB8AC3E}">
        <p14:creationId xmlns:p14="http://schemas.microsoft.com/office/powerpoint/2010/main" val="1782824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05614E-99AD-4ABC-BB84-0A5B93A41BB1}"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3FA80F-3AA7-48E3-80AF-C80569E42199}" type="slidenum">
              <a:rPr lang="en-GB" smtClean="0"/>
              <a:t>‹#›</a:t>
            </a:fld>
            <a:endParaRPr lang="en-GB"/>
          </a:p>
        </p:txBody>
      </p:sp>
    </p:spTree>
    <p:extLst>
      <p:ext uri="{BB962C8B-B14F-4D97-AF65-F5344CB8AC3E}">
        <p14:creationId xmlns:p14="http://schemas.microsoft.com/office/powerpoint/2010/main" val="917254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05614E-99AD-4ABC-BB84-0A5B93A41BB1}" type="datetimeFigureOut">
              <a:rPr lang="en-GB" smtClean="0"/>
              <a:t>10/03/2020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3FA80F-3AA7-48E3-80AF-C80569E42199}" type="slidenum">
              <a:rPr lang="en-GB" smtClean="0"/>
              <a:t>‹#›</a:t>
            </a:fld>
            <a:endParaRPr lang="en-GB"/>
          </a:p>
        </p:txBody>
      </p:sp>
    </p:spTree>
    <p:extLst>
      <p:ext uri="{BB962C8B-B14F-4D97-AF65-F5344CB8AC3E}">
        <p14:creationId xmlns:p14="http://schemas.microsoft.com/office/powerpoint/2010/main" val="3805955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67439" y="407540"/>
            <a:ext cx="8856984" cy="4196020"/>
          </a:xfrm>
          <a:prstGeom prst="rect">
            <a:avLst/>
          </a:prstGeom>
          <a:solidFill>
            <a:schemeClr val="accent1">
              <a:lumMod val="20000"/>
              <a:lumOff val="80000"/>
            </a:schemeClr>
          </a:solidFill>
          <a:ln>
            <a:solidFill>
              <a:schemeClr val="bg2">
                <a:lumMod val="50000"/>
              </a:schemeClr>
            </a:solidFill>
          </a:ln>
        </p:spPr>
        <p:txBody>
          <a:bodyPr wrap="square" rtlCol="0">
            <a:spAutoFit/>
          </a:bodyPr>
          <a:lstStyle/>
          <a:p>
            <a:pPr>
              <a:lnSpc>
                <a:spcPts val="3200"/>
              </a:lnSpc>
            </a:pPr>
            <a:r>
              <a:rPr lang="en-GB" sz="2200" b="1" dirty="0">
                <a:latin typeface="Calibri" pitchFamily="34" charset="0"/>
              </a:rPr>
              <a:t>Learning focus: </a:t>
            </a:r>
            <a:r>
              <a:rPr lang="en-GB" sz="2200" dirty="0">
                <a:latin typeface="Calibri" pitchFamily="34" charset="0"/>
              </a:rPr>
              <a:t>How the use of different types of sentences and their sequencing can hook the reader’s attention in an emotive text.</a:t>
            </a:r>
          </a:p>
          <a:p>
            <a:pPr>
              <a:lnSpc>
                <a:spcPts val="3200"/>
              </a:lnSpc>
            </a:pPr>
            <a:r>
              <a:rPr lang="en-GB" sz="2200" b="1" dirty="0">
                <a:latin typeface="Calibri" pitchFamily="34" charset="0"/>
              </a:rPr>
              <a:t>Activity</a:t>
            </a:r>
            <a:r>
              <a:rPr lang="en-GB" sz="2200" dirty="0">
                <a:latin typeface="Calibri" pitchFamily="34" charset="0"/>
              </a:rPr>
              <a:t>: In pairs, students experiment with sequencing a cut-up text, explaining the language clues used and which version they think works best. </a:t>
            </a:r>
          </a:p>
          <a:p>
            <a:pPr>
              <a:lnSpc>
                <a:spcPts val="3200"/>
              </a:lnSpc>
            </a:pPr>
            <a:endParaRPr lang="en-GB" sz="2200" dirty="0">
              <a:latin typeface="Calibri" pitchFamily="34" charset="0"/>
            </a:endParaRPr>
          </a:p>
          <a:p>
            <a:pPr>
              <a:lnSpc>
                <a:spcPts val="3200"/>
              </a:lnSpc>
            </a:pPr>
            <a:r>
              <a:rPr lang="en-GB" sz="2200" i="1" dirty="0">
                <a:latin typeface="Calibri" pitchFamily="34" charset="0"/>
              </a:rPr>
              <a:t>Beaten. Neglected. Starved. Will you help feed a dog like Archie until we can find him a home? When we found Archie, he weighed 3.2kg – just half what he should have. Thankfully, he was brought to one of our rescue centres and has made a full recovery.  But Archie is only one of over 120,000 animals rescued by the RSPCA each year. Please help us to help them. </a:t>
            </a:r>
            <a:r>
              <a:rPr lang="en-GB" sz="2200" dirty="0">
                <a:latin typeface="Calibri" pitchFamily="34" charset="0"/>
              </a:rPr>
              <a:t>(RSPCA advert)</a:t>
            </a:r>
          </a:p>
        </p:txBody>
      </p:sp>
      <p:sp>
        <p:nvSpPr>
          <p:cNvPr id="5" name="Slide Number Placeholder 4"/>
          <p:cNvSpPr>
            <a:spLocks noGrp="1"/>
          </p:cNvSpPr>
          <p:nvPr>
            <p:ph type="sldNum" sz="quarter" idx="12"/>
          </p:nvPr>
        </p:nvSpPr>
        <p:spPr/>
        <p:txBody>
          <a:bodyPr>
            <a:normAutofit/>
          </a:bodyPr>
          <a:lstStyle/>
          <a:p>
            <a:fld id="{E4781BEE-7FE8-412D-AB7C-04059E61190C}" type="slidenum">
              <a:rPr lang="en-GB" smtClean="0"/>
              <a:pPr/>
              <a:t>1</a:t>
            </a:fld>
            <a:endParaRPr lang="en-GB"/>
          </a:p>
        </p:txBody>
      </p:sp>
      <p:sp>
        <p:nvSpPr>
          <p:cNvPr id="8" name="TextBox 7"/>
          <p:cNvSpPr txBox="1"/>
          <p:nvPr/>
        </p:nvSpPr>
        <p:spPr>
          <a:xfrm>
            <a:off x="9652000" y="1186472"/>
            <a:ext cx="2281382" cy="5355312"/>
          </a:xfrm>
          <a:prstGeom prst="rect">
            <a:avLst/>
          </a:prstGeom>
          <a:solidFill>
            <a:schemeClr val="accent4">
              <a:lumMod val="40000"/>
              <a:lumOff val="60000"/>
            </a:schemeClr>
          </a:solidFill>
          <a:ln>
            <a:solidFill>
              <a:schemeClr val="tx1"/>
            </a:solidFill>
          </a:ln>
        </p:spPr>
        <p:txBody>
          <a:bodyPr wrap="square" rtlCol="0" anchor="t">
            <a:spAutoFit/>
          </a:bodyPr>
          <a:lstStyle/>
          <a:p>
            <a:pPr algn="ctr"/>
            <a:r>
              <a:rPr lang="en-GB" b="1" i="1" dirty="0"/>
              <a:t>Tips for Teachers</a:t>
            </a:r>
          </a:p>
          <a:p>
            <a:endParaRPr lang="en-GB" dirty="0"/>
          </a:p>
          <a:p>
            <a:r>
              <a:rPr lang="en-GB" dirty="0"/>
              <a:t>This task gets students talking about how to sequence sentences in emotive texts. </a:t>
            </a:r>
          </a:p>
          <a:p>
            <a:endParaRPr lang="en-GB" dirty="0"/>
          </a:p>
          <a:p>
            <a:r>
              <a:rPr lang="en-GB" dirty="0"/>
              <a:t>This sort of task works well to get students exploring different possibilities. The important thing here is to remind students to </a:t>
            </a:r>
            <a:r>
              <a:rPr lang="en-GB" b="1" i="1" dirty="0"/>
              <a:t>verbalise</a:t>
            </a:r>
            <a:r>
              <a:rPr lang="en-GB" dirty="0"/>
              <a:t> the effects of their </a:t>
            </a:r>
            <a:r>
              <a:rPr lang="en-GB"/>
              <a:t>choices and how </a:t>
            </a:r>
            <a:r>
              <a:rPr lang="en-GB" dirty="0"/>
              <a:t>different sequences alter the effects created. </a:t>
            </a:r>
          </a:p>
        </p:txBody>
      </p:sp>
    </p:spTree>
    <p:extLst>
      <p:ext uri="{BB962C8B-B14F-4D97-AF65-F5344CB8AC3E}">
        <p14:creationId xmlns:p14="http://schemas.microsoft.com/office/powerpoint/2010/main" val="7876814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373</Words>
  <Application>Microsoft Office PowerPoint</Application>
  <PresentationFormat>Widescreen</PresentationFormat>
  <Paragraphs>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University of Exeter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Newman, Ruth</dc:creator>
  <cp:lastModifiedBy>Newman, Ruth</cp:lastModifiedBy>
  <cp:revision>5</cp:revision>
  <dcterms:created xsi:type="dcterms:W3CDTF">2020-03-09T14:39:29Z</dcterms:created>
  <dcterms:modified xsi:type="dcterms:W3CDTF">2020-03-10T15:20:05Z</dcterms:modified>
</cp:coreProperties>
</file>