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34" r:id="rId5"/>
    <p:sldId id="262" r:id="rId6"/>
    <p:sldId id="258" r:id="rId7"/>
    <p:sldId id="360" r:id="rId8"/>
    <p:sldId id="361" r:id="rId9"/>
    <p:sldId id="3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67001A-EA7A-4D80-A1A1-819DC9768515}">
          <p14:sldIdLst>
            <p14:sldId id="334"/>
            <p14:sldId id="262"/>
            <p14:sldId id="258"/>
            <p14:sldId id="360"/>
            <p14:sldId id="361"/>
            <p14:sldId id="359"/>
          </p14:sldIdLst>
        </p14:section>
        <p14:section name="Untitled Section" id="{4E691569-461E-4A73-8F79-CFFA68E0A9D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3D742-867B-428A-BBF8-D5C2513637CD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2840A-C52E-44E9-90BB-1B81D28F4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24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EBB0-D1D7-4BB7-AFA9-DAECE1E0D971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74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8C7FB-A2BA-4612-861B-D1E04DC6374A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16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2493-CEAC-4816-9C50-D1C181E41B9A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50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1DCEC-7D98-40C7-A0D0-D8B42FD4448E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81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AE95-8654-4C83-922D-7501223D3E3B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68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B54F-DD18-4117-8547-2F2C4FBD9AC8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07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2C7E-21A0-4A56-8CAB-FEEF60390800}" type="datetime1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F274-309E-45EA-8A35-DFCCC7847A16}" type="datetime1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9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CB9B2-7C88-41D5-8843-1528193CE573}" type="datetime1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7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E2F12-5C56-4FCB-9C76-63B52D779008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517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6141-870B-4B39-BFB0-79349F7E44A5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56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B8A5E-CE4B-4EFF-9D48-DFCB3C38BD1E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3AF2-08D7-423C-B544-AD0ABE6894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16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963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chemeClr val="accent5"/>
                </a:solidFill>
                <a:latin typeface="+mn-lt"/>
              </a:rPr>
              <a:t>‘Metatalk for Writing’: </a:t>
            </a:r>
            <a:br>
              <a:rPr lang="en-GB" b="1" dirty="0">
                <a:solidFill>
                  <a:schemeClr val="accent5"/>
                </a:solidFill>
                <a:latin typeface="+mn-lt"/>
              </a:rPr>
            </a:br>
            <a:r>
              <a:rPr lang="en-GB" b="1" i="1" dirty="0">
                <a:solidFill>
                  <a:schemeClr val="accent5"/>
                </a:solidFill>
                <a:latin typeface="+mn-lt"/>
              </a:rPr>
              <a:t>What’s it all about?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37" y="2828492"/>
            <a:ext cx="2143125" cy="2143125"/>
          </a:xfrm>
          <a:prstGeom prst="rect">
            <a:avLst/>
          </a:prstGeom>
        </p:spPr>
      </p:pic>
      <p:pic>
        <p:nvPicPr>
          <p:cNvPr id="8" name="Picture 7" descr="Uni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" y="388518"/>
            <a:ext cx="2397529" cy="1130271"/>
          </a:xfrm>
          <a:prstGeom prst="rect">
            <a:avLst/>
          </a:prstGeom>
        </p:spPr>
      </p:pic>
      <p:pic>
        <p:nvPicPr>
          <p:cNvPr id="9" name="Picture 8" descr="\\isad.isadroot.ex.ac.uk\UOE\User\My Pictures\esrc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388518"/>
            <a:ext cx="1538201" cy="1342708"/>
          </a:xfrm>
          <a:prstGeom prst="rect">
            <a:avLst/>
          </a:prstGeom>
        </p:spPr>
      </p:pic>
      <p:pic>
        <p:nvPicPr>
          <p:cNvPr id="10" name="Picture 9" descr="Uni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" y="388517"/>
            <a:ext cx="2397529" cy="113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93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696" y="260648"/>
            <a:ext cx="10817974" cy="126609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5"/>
                </a:solidFill>
                <a:latin typeface="+mn-lt"/>
              </a:rPr>
              <a:t>                  </a:t>
            </a:r>
            <a:r>
              <a:rPr lang="en-GB" sz="3200" dirty="0">
                <a:solidFill>
                  <a:schemeClr val="accent5"/>
                </a:solidFill>
                <a:latin typeface="+mn-lt"/>
              </a:rPr>
              <a:t>Metatalk </a:t>
            </a:r>
            <a:r>
              <a:rPr lang="en-GB" sz="3200" b="1" dirty="0" smtClean="0">
                <a:solidFill>
                  <a:schemeClr val="accent5"/>
                </a:solidFill>
                <a:latin typeface="+mn-lt"/>
              </a:rPr>
              <a:t>about</a:t>
            </a:r>
            <a:r>
              <a:rPr lang="en-GB" sz="3200" dirty="0" smtClean="0">
                <a:solidFill>
                  <a:schemeClr val="accent5"/>
                </a:solidFill>
                <a:latin typeface="+mn-lt"/>
              </a:rPr>
              <a:t> </a:t>
            </a:r>
            <a:r>
              <a:rPr lang="en-GB" sz="3200" dirty="0">
                <a:solidFill>
                  <a:schemeClr val="accent5"/>
                </a:solidFill>
                <a:latin typeface="+mn-lt"/>
              </a:rPr>
              <a:t>W</a:t>
            </a:r>
            <a:r>
              <a:rPr lang="en-GB" sz="3200" dirty="0" smtClean="0">
                <a:solidFill>
                  <a:schemeClr val="accent5"/>
                </a:solidFill>
                <a:latin typeface="+mn-lt"/>
              </a:rPr>
              <a:t>riting</a:t>
            </a:r>
            <a:endParaRPr lang="en-GB" sz="3200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362" y="1526740"/>
            <a:ext cx="10686473" cy="417668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r>
              <a:rPr lang="en-GB" sz="2400" dirty="0" smtClean="0"/>
              <a:t>A team of researchers from the University of Exeter are working with a group of teachers on a project called ‘Metatalk about Writing’.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r>
              <a:rPr lang="en-GB" sz="2400" dirty="0" smtClean="0"/>
              <a:t>We think there should be more </a:t>
            </a:r>
            <a:r>
              <a:rPr lang="en-GB" sz="2400" i="1" dirty="0" smtClean="0"/>
              <a:t>talking</a:t>
            </a:r>
            <a:r>
              <a:rPr lang="en-GB" sz="2400" dirty="0" smtClean="0"/>
              <a:t> about writing (what we call ‘metatalk’) because: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Font typeface="Wingdings" panose="05000000000000000000" pitchFamily="2" charset="2"/>
              <a:buChar char="v"/>
            </a:pPr>
            <a:r>
              <a:rPr lang="en-GB" sz="2400" dirty="0" smtClean="0"/>
              <a:t>Talking about writing helps us to come up with ideas for writing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Font typeface="Wingdings" panose="05000000000000000000" pitchFamily="2" charset="2"/>
              <a:buChar char="v"/>
            </a:pPr>
            <a:r>
              <a:rPr lang="en-GB" sz="2400" dirty="0" smtClean="0"/>
              <a:t>Talking about writing help us to revise and improve our work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Font typeface="Wingdings" panose="05000000000000000000" pitchFamily="2" charset="2"/>
              <a:buChar char="v"/>
            </a:pPr>
            <a:r>
              <a:rPr lang="en-GB" sz="2400" dirty="0" smtClean="0"/>
              <a:t>Talking about writing helps us to understand how writers make deliberate choices to create particular effects in text…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2400" dirty="0"/>
          </a:p>
          <a:p>
            <a:pPr marL="0" indent="0">
              <a:lnSpc>
                <a:spcPts val="2585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1800" dirty="0"/>
          </a:p>
          <a:p>
            <a:pPr marL="0" indent="0">
              <a:lnSpc>
                <a:spcPts val="2585"/>
              </a:lnSpc>
              <a:spcBef>
                <a:spcPts val="0"/>
              </a:spcBef>
              <a:spcAft>
                <a:spcPts val="1108"/>
              </a:spcAft>
              <a:buNone/>
            </a:pPr>
            <a:endParaRPr lang="en-GB" sz="1662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5" descr="\\isad.isadroot.ex.ac.uk\UOE\User\My Pictures\esrc.jpg">
            <a:extLst>
              <a:ext uri="{FF2B5EF4-FFF2-40B4-BE49-F238E27FC236}">
                <a16:creationId xmlns:a16="http://schemas.microsoft.com/office/drawing/2014/main" id="{97EFE71B-6617-4D3A-B7AB-B4B98B46BB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260648"/>
            <a:ext cx="1538201" cy="1266092"/>
          </a:xfrm>
          <a:prstGeom prst="rect">
            <a:avLst/>
          </a:prstGeom>
        </p:spPr>
      </p:pic>
      <p:pic>
        <p:nvPicPr>
          <p:cNvPr id="7" name="Picture 6" descr="UniLogo">
            <a:extLst>
              <a:ext uri="{FF2B5EF4-FFF2-40B4-BE49-F238E27FC236}">
                <a16:creationId xmlns:a16="http://schemas.microsoft.com/office/drawing/2014/main" id="{198F25CD-1DE3-47CD-B093-E077A67995D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388518"/>
            <a:ext cx="2252870" cy="104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4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668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545" y="200024"/>
            <a:ext cx="10515600" cy="57961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6000" b="1" dirty="0">
                <a:solidFill>
                  <a:schemeClr val="accent5"/>
                </a:solidFill>
              </a:rPr>
              <a:t>                 </a:t>
            </a:r>
            <a:endParaRPr lang="en-GB" sz="60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GB" sz="6000" b="1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GB" sz="6000" dirty="0"/>
          </a:p>
          <a:p>
            <a:pPr marL="0" indent="0">
              <a:buNone/>
            </a:pPr>
            <a:r>
              <a:rPr lang="en-GB" sz="3600" dirty="0" smtClean="0"/>
              <a:t>Your teacher is involved in the research project, and </a:t>
            </a:r>
          </a:p>
          <a:p>
            <a:pPr marL="0" indent="0">
              <a:buNone/>
            </a:pPr>
            <a:r>
              <a:rPr lang="en-GB" sz="3600" dirty="0"/>
              <a:t>w</a:t>
            </a:r>
            <a:r>
              <a:rPr lang="en-GB" sz="3600" dirty="0" smtClean="0"/>
              <a:t>e </a:t>
            </a:r>
            <a:r>
              <a:rPr lang="en-GB" sz="3600" dirty="0"/>
              <a:t>would like </a:t>
            </a:r>
            <a:r>
              <a:rPr lang="en-GB" sz="3600" dirty="0" smtClean="0"/>
              <a:t>you to be involved too!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With your help, this project will help us to learn </a:t>
            </a:r>
            <a:r>
              <a:rPr lang="en-GB" sz="3600" dirty="0"/>
              <a:t>more about </a:t>
            </a:r>
            <a:r>
              <a:rPr lang="en-GB" sz="3600" i="1" dirty="0"/>
              <a:t>how </a:t>
            </a:r>
            <a:r>
              <a:rPr lang="en-GB" sz="3600" dirty="0"/>
              <a:t>and </a:t>
            </a:r>
            <a:r>
              <a:rPr lang="en-GB" sz="3600" i="1" dirty="0"/>
              <a:t>why</a:t>
            </a:r>
            <a:r>
              <a:rPr lang="en-GB" sz="3600" dirty="0"/>
              <a:t> talk can improve </a:t>
            </a:r>
            <a:r>
              <a:rPr lang="en-GB" sz="3600" dirty="0" smtClean="0"/>
              <a:t>writing. This is important because although writing is an important skill, it’s quite a difficult thing to do! Understanding more about how to support writing will help teaching and learning in the future. 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 smtClean="0"/>
              <a:t>This is an exciting opportunity to be involved in a big research project; being involved is also likely to be beneficial for your learning. </a:t>
            </a:r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endParaRPr lang="en-GB" sz="3500" dirty="0"/>
          </a:p>
          <a:p>
            <a:pPr marL="0" indent="0">
              <a:buNone/>
            </a:pPr>
            <a:endParaRPr lang="en-GB" sz="6000" b="1" dirty="0" smtClean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GB" sz="6000" b="1" dirty="0" smtClean="0">
              <a:solidFill>
                <a:schemeClr val="accent5"/>
              </a:solidFill>
            </a:endParaRP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 descr="\\isad.isadroot.ex.ac.uk\UOE\User\My Pictures\esrc.jpg">
            <a:extLst>
              <a:ext uri="{FF2B5EF4-FFF2-40B4-BE49-F238E27FC236}">
                <a16:creationId xmlns:a16="http://schemas.microsoft.com/office/drawing/2014/main" id="{D222B9F8-6AD8-4659-AC7B-ACA3AB60CE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260648"/>
            <a:ext cx="1538201" cy="1117578"/>
          </a:xfrm>
          <a:prstGeom prst="rect">
            <a:avLst/>
          </a:prstGeom>
        </p:spPr>
      </p:pic>
      <p:pic>
        <p:nvPicPr>
          <p:cNvPr id="8" name="Picture 7" descr="UniLogo">
            <a:extLst>
              <a:ext uri="{FF2B5EF4-FFF2-40B4-BE49-F238E27FC236}">
                <a16:creationId xmlns:a16="http://schemas.microsoft.com/office/drawing/2014/main" id="{44D22A1B-600E-40B3-A269-0845AD9B231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" y="388518"/>
            <a:ext cx="2252870" cy="98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0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4</a:t>
            </a:fld>
            <a:endParaRPr lang="en-GB"/>
          </a:p>
        </p:txBody>
      </p:sp>
      <p:pic>
        <p:nvPicPr>
          <p:cNvPr id="5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518"/>
            <a:ext cx="12192000" cy="646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Uni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" y="335800"/>
            <a:ext cx="2397529" cy="756071"/>
          </a:xfrm>
          <a:prstGeom prst="rect">
            <a:avLst/>
          </a:prstGeom>
        </p:spPr>
      </p:pic>
      <p:pic>
        <p:nvPicPr>
          <p:cNvPr id="11" name="Picture 10" descr="\\isad.isadroot.ex.ac.uk\UOE\User\My Pictures\esrc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388518"/>
            <a:ext cx="1538201" cy="75607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0F8C850-CF3B-4D6A-8FC8-FB1A9EACCDD7}"/>
              </a:ext>
            </a:extLst>
          </p:cNvPr>
          <p:cNvSpPr/>
          <p:nvPr/>
        </p:nvSpPr>
        <p:spPr>
          <a:xfrm>
            <a:off x="1051464" y="832882"/>
            <a:ext cx="939579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54"/>
              </a:spcBef>
              <a:spcAft>
                <a:spcPts val="554"/>
              </a:spcAft>
            </a:pPr>
            <a:endParaRPr lang="en-GB" sz="2400" dirty="0" smtClean="0">
              <a:solidFill>
                <a:schemeClr val="accent5"/>
              </a:solidFill>
            </a:endParaRPr>
          </a:p>
          <a:p>
            <a:pPr>
              <a:spcBef>
                <a:spcPts val="554"/>
              </a:spcBef>
              <a:spcAft>
                <a:spcPts val="554"/>
              </a:spcAft>
            </a:pPr>
            <a:r>
              <a:rPr lang="en-GB" sz="2400" dirty="0" smtClean="0">
                <a:solidFill>
                  <a:schemeClr val="accent5"/>
                </a:solidFill>
              </a:rPr>
              <a:t>What’s involved? </a:t>
            </a:r>
          </a:p>
          <a:p>
            <a:pPr marL="342900" indent="-342900">
              <a:spcBef>
                <a:spcPts val="554"/>
              </a:spcBef>
              <a:spcAft>
                <a:spcPts val="554"/>
              </a:spcAft>
              <a:buFont typeface="Wingdings" panose="05000000000000000000" pitchFamily="2" charset="2"/>
              <a:buChar char="v"/>
            </a:pPr>
            <a:r>
              <a:rPr lang="en-GB" sz="2400" dirty="0"/>
              <a:t>2</a:t>
            </a:r>
            <a:r>
              <a:rPr lang="en-GB" sz="2400" dirty="0" smtClean="0"/>
              <a:t> </a:t>
            </a:r>
            <a:r>
              <a:rPr lang="en-GB" sz="2400" dirty="0" smtClean="0"/>
              <a:t>of my lessons will be video recorded</a:t>
            </a:r>
          </a:p>
          <a:p>
            <a:pPr marL="342900" indent="-342900">
              <a:spcBef>
                <a:spcPts val="554"/>
              </a:spcBef>
              <a:spcAft>
                <a:spcPts val="554"/>
              </a:spcAft>
              <a:buFont typeface="Wingdings" panose="05000000000000000000" pitchFamily="2" charset="2"/>
              <a:buChar char="v"/>
            </a:pPr>
            <a:r>
              <a:rPr lang="en-GB" sz="2400" dirty="0" smtClean="0"/>
              <a:t>My written work will be collected </a:t>
            </a:r>
            <a:endParaRPr lang="en-GB" sz="2400" dirty="0"/>
          </a:p>
          <a:p>
            <a:pPr>
              <a:spcBef>
                <a:spcPts val="554"/>
              </a:spcBef>
              <a:spcAft>
                <a:spcPts val="554"/>
              </a:spcAft>
            </a:pPr>
            <a:r>
              <a:rPr lang="en-GB" sz="2400" dirty="0" smtClean="0"/>
              <a:t>We also need a smaller group (2 pairs) of what we call ‘sub-sample’ students who we would like to wear a small digital recorder. Your teacher will talk to you individually about this. </a:t>
            </a:r>
          </a:p>
          <a:p>
            <a:pPr>
              <a:spcBef>
                <a:spcPts val="554"/>
              </a:spcBef>
              <a:spcAft>
                <a:spcPts val="554"/>
              </a:spcAft>
            </a:pPr>
            <a:endParaRPr lang="en-GB" sz="2400" dirty="0" smtClean="0">
              <a:solidFill>
                <a:schemeClr val="accent5"/>
              </a:solidFill>
            </a:endParaRPr>
          </a:p>
          <a:p>
            <a:pPr>
              <a:spcBef>
                <a:spcPts val="554"/>
              </a:spcBef>
              <a:spcAft>
                <a:spcPts val="554"/>
              </a:spcAft>
            </a:pPr>
            <a:r>
              <a:rPr lang="en-GB" sz="2400" dirty="0" smtClean="0">
                <a:solidFill>
                  <a:srgbClr val="FF0000"/>
                </a:solidFill>
              </a:rPr>
              <a:t>The recordings we collect will be stored safely and </a:t>
            </a:r>
            <a:r>
              <a:rPr lang="en-GB" sz="2400" i="1" dirty="0" smtClean="0">
                <a:solidFill>
                  <a:srgbClr val="FF0000"/>
                </a:solidFill>
              </a:rPr>
              <a:t>only</a:t>
            </a:r>
            <a:r>
              <a:rPr lang="en-GB" sz="2400" dirty="0" smtClean="0">
                <a:solidFill>
                  <a:srgbClr val="FF0000"/>
                </a:solidFill>
              </a:rPr>
              <a:t> seen by the researchers and your teacher; your written work will be kept anonymous. </a:t>
            </a:r>
          </a:p>
          <a:p>
            <a:pPr>
              <a:spcBef>
                <a:spcPts val="554"/>
              </a:spcBef>
              <a:spcAft>
                <a:spcPts val="554"/>
              </a:spcAft>
            </a:pPr>
            <a:endParaRPr lang="en-GB" sz="2400" dirty="0">
              <a:solidFill>
                <a:schemeClr val="accent5"/>
              </a:solidFill>
            </a:endParaRPr>
          </a:p>
          <a:p>
            <a:pPr>
              <a:spcBef>
                <a:spcPts val="554"/>
              </a:spcBef>
              <a:spcAft>
                <a:spcPts val="554"/>
              </a:spcAft>
            </a:pPr>
            <a:endParaRPr lang="en-GB" sz="2400" dirty="0" smtClean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53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5</a:t>
            </a:fld>
            <a:endParaRPr lang="en-GB"/>
          </a:p>
        </p:txBody>
      </p:sp>
      <p:pic>
        <p:nvPicPr>
          <p:cNvPr id="5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44"/>
            <a:ext cx="12192000" cy="6848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Uni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" y="335800"/>
            <a:ext cx="2397529" cy="756071"/>
          </a:xfrm>
          <a:prstGeom prst="rect">
            <a:avLst/>
          </a:prstGeom>
        </p:spPr>
      </p:pic>
      <p:pic>
        <p:nvPicPr>
          <p:cNvPr id="8" name="Picture 7" descr="\\isad.isadroot.ex.ac.uk\UOE\User\My Pictures\esrc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388518"/>
            <a:ext cx="1538201" cy="75607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1558834"/>
            <a:ext cx="108051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1"/>
                </a:solidFill>
              </a:rPr>
              <a:t>Consent Forms:</a:t>
            </a:r>
          </a:p>
          <a:p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/>
              <a:t>We need you all to read and sign a consent form, to let us know if you’re happy to be involved.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/>
              <a:t>Your parents/ guardians will also be given information about the project, so you will be able to discuss it with them too.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2400" dirty="0" smtClean="0"/>
              <a:t>If you are a sub-sample student, your parents will also need to sign a consent form to tell us that they are happy for you to be involved.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68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3AF2-08D7-423C-B544-AD0ABE689413}" type="slidenum">
              <a:rPr lang="en-GB" smtClean="0"/>
              <a:t>6</a:t>
            </a:fld>
            <a:endParaRPr lang="en-GB"/>
          </a:p>
        </p:txBody>
      </p:sp>
      <p:pic>
        <p:nvPicPr>
          <p:cNvPr id="5" name="Picture 1" descr="2015 CAMS 055 Corporate PowerPoint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518"/>
            <a:ext cx="12192000" cy="646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11362" y="1951019"/>
            <a:ext cx="50613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Thank </a:t>
            </a:r>
            <a:r>
              <a:rPr lang="en-GB" sz="4400" dirty="0" smtClean="0"/>
              <a:t>you!</a:t>
            </a:r>
            <a:endParaRPr lang="en-GB" sz="4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115" y="2890725"/>
            <a:ext cx="2250817" cy="2250817"/>
          </a:xfrm>
          <a:prstGeom prst="rect">
            <a:avLst/>
          </a:prstGeom>
        </p:spPr>
      </p:pic>
      <p:pic>
        <p:nvPicPr>
          <p:cNvPr id="8" name="Picture 7" descr="UniLog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90" y="335800"/>
            <a:ext cx="2397529" cy="1130271"/>
          </a:xfrm>
          <a:prstGeom prst="rect">
            <a:avLst/>
          </a:prstGeom>
        </p:spPr>
      </p:pic>
      <p:pic>
        <p:nvPicPr>
          <p:cNvPr id="11" name="Picture 10" descr="\\isad.isadroot.ex.ac.uk\UOE\User\My Pictures\esrc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599" y="388518"/>
            <a:ext cx="1538201" cy="1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154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610B57595AB64888831C4BAF660EDD" ma:contentTypeVersion="7" ma:contentTypeDescription="Create a new document." ma:contentTypeScope="" ma:versionID="9d9beff6b40d3debd7419b9bfa4818dc">
  <xsd:schema xmlns:xsd="http://www.w3.org/2001/XMLSchema" xmlns:xs="http://www.w3.org/2001/XMLSchema" xmlns:p="http://schemas.microsoft.com/office/2006/metadata/properties" xmlns:ns2="750921fe-268a-40df-8cf0-f5de8b44cc48" xmlns:ns3="90e8b64d-6f6c-4106-a286-826f12a55a06" targetNamespace="http://schemas.microsoft.com/office/2006/metadata/properties" ma:root="true" ma:fieldsID="796e4c5e5befbac03c263aab530212ca" ns2:_="" ns3:_="">
    <xsd:import namespace="750921fe-268a-40df-8cf0-f5de8b44cc48"/>
    <xsd:import namespace="90e8b64d-6f6c-4106-a286-826f12a55a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921fe-268a-40df-8cf0-f5de8b44cc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e8b64d-6f6c-4106-a286-826f12a55a0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F037EB-89AC-4461-901E-2B4D154760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155973-F4D4-424D-9EBA-B06B8AB31B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0921fe-268a-40df-8cf0-f5de8b44cc48"/>
    <ds:schemaRef ds:uri="90e8b64d-6f6c-4106-a286-826f12a55a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594B06-1D06-4D0F-BE83-940C7148DB4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90e8b64d-6f6c-4106-a286-826f12a55a06"/>
    <ds:schemaRef ds:uri="750921fe-268a-40df-8cf0-f5de8b44cc4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374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‘Metatalk for Writing’:  What’s it all about?</vt:lpstr>
      <vt:lpstr>                  Metatalk about Writing</vt:lpstr>
      <vt:lpstr>PowerPoint Presentation</vt:lpstr>
      <vt:lpstr>PowerPoint Presentation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Metatalk For Writing Project Day 1</dc:title>
  <dc:creator>Newman, Ruth</dc:creator>
  <cp:lastModifiedBy>Newman, Ruth</cp:lastModifiedBy>
  <cp:revision>179</cp:revision>
  <dcterms:created xsi:type="dcterms:W3CDTF">2020-03-10T15:05:09Z</dcterms:created>
  <dcterms:modified xsi:type="dcterms:W3CDTF">2022-05-05T10:08:03Z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0x01010038610B57595AB64888831C4BAF660EDD</vt:lpwstr>
  </property>
</Properties>
</file>