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38C69A-19DC-62D4-48DE-7DAD7498EAD7}" v="19" dt="2020-03-10T12:14:15.5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8590E-DCE6-4092-BFD0-2FA605B83A2E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F2B47A-B54A-4EAE-AF23-452FF17FC5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251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She hissed the -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 Now what did the Snow Leopard  - I’m using my text as a model, a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bluprint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[Child ‘she sang the stars to life’] so I think I’m going to have my snake hissing, 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she hissed the stars to life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or because I’m in the desert 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she hissed the sun to shine.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i="1" kern="1200" dirty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endParaRPr lang="en-GB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648E7-3A21-4E05-9F45-05274052E9C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62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F89E-C7C7-47C0-8EB4-9C1C30E14EB2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B0C9-7C95-4C43-B50A-57521CB5B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54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F89E-C7C7-47C0-8EB4-9C1C30E14EB2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B0C9-7C95-4C43-B50A-57521CB5B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198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F89E-C7C7-47C0-8EB4-9C1C30E14EB2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B0C9-7C95-4C43-B50A-57521CB5B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490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F89E-C7C7-47C0-8EB4-9C1C30E14EB2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B0C9-7C95-4C43-B50A-57521CB5B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173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F89E-C7C7-47C0-8EB4-9C1C30E14EB2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B0C9-7C95-4C43-B50A-57521CB5B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065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F89E-C7C7-47C0-8EB4-9C1C30E14EB2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B0C9-7C95-4C43-B50A-57521CB5B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346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F89E-C7C7-47C0-8EB4-9C1C30E14EB2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B0C9-7C95-4C43-B50A-57521CB5B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872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F89E-C7C7-47C0-8EB4-9C1C30E14EB2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B0C9-7C95-4C43-B50A-57521CB5B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009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F89E-C7C7-47C0-8EB4-9C1C30E14EB2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B0C9-7C95-4C43-B50A-57521CB5B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021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F89E-C7C7-47C0-8EB4-9C1C30E14EB2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B0C9-7C95-4C43-B50A-57521CB5B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736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F89E-C7C7-47C0-8EB4-9C1C30E14EB2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B0C9-7C95-4C43-B50A-57521CB5B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33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5F89E-C7C7-47C0-8EB4-9C1C30E14EB2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3B0C9-7C95-4C43-B50A-57521CB5BD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409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58" y="168284"/>
            <a:ext cx="8229600" cy="1371600"/>
          </a:xfrm>
        </p:spPr>
        <p:txBody>
          <a:bodyPr/>
          <a:lstStyle/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Teacher Modelling of Metatalk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146" y="1539884"/>
            <a:ext cx="8496944" cy="5132007"/>
          </a:xfrm>
        </p:spPr>
        <p:txBody>
          <a:bodyPr/>
          <a:lstStyle/>
          <a:p>
            <a:pPr marL="0" indent="0">
              <a:lnSpc>
                <a:spcPts val="2215"/>
              </a:lnSpc>
              <a:spcBef>
                <a:spcPts val="0"/>
              </a:spcBef>
              <a:spcAft>
                <a:spcPts val="554"/>
              </a:spcAft>
              <a:buNone/>
            </a:pPr>
            <a:r>
              <a:rPr lang="en-GB" sz="1662" u="sng" dirty="0"/>
              <a:t>Modelling based on discussing teacher’s own writing</a:t>
            </a:r>
          </a:p>
          <a:p>
            <a:pPr>
              <a:lnSpc>
                <a:spcPts val="2215"/>
              </a:lnSpc>
              <a:spcBef>
                <a:spcPts val="0"/>
              </a:spcBef>
              <a:spcAft>
                <a:spcPts val="554"/>
              </a:spcAft>
              <a:buFont typeface="Wingdings" panose="05000000000000000000" pitchFamily="2" charset="2"/>
              <a:buChar char="q"/>
            </a:pPr>
            <a:r>
              <a:rPr lang="en-GB" sz="1662" i="1" dirty="0"/>
              <a:t>Though I have to say when I was reading back through it this morning  - ‘</a:t>
            </a:r>
            <a:r>
              <a:rPr lang="en-GB" sz="1662" i="1" dirty="0">
                <a:solidFill>
                  <a:srgbClr val="00B050"/>
                </a:solidFill>
              </a:rPr>
              <a:t>As I gazed towards the entrance of the maze it was deadly quiet’</a:t>
            </a:r>
            <a:r>
              <a:rPr lang="en-GB" sz="1662" i="1" dirty="0"/>
              <a:t> - I wondered if I wanted to go for ‘</a:t>
            </a:r>
            <a:r>
              <a:rPr lang="en-GB" sz="1662" i="1" dirty="0">
                <a:solidFill>
                  <a:srgbClr val="00B050"/>
                </a:solidFill>
              </a:rPr>
              <a:t>eerily quiet</a:t>
            </a:r>
            <a:r>
              <a:rPr lang="en-GB" sz="1662" i="1" dirty="0"/>
              <a:t>’ instead. I wondered if that would give more of a sort of mystic vibe to it?</a:t>
            </a:r>
          </a:p>
          <a:p>
            <a:pPr marL="0" indent="0">
              <a:lnSpc>
                <a:spcPts val="2215"/>
              </a:lnSpc>
              <a:spcBef>
                <a:spcPts val="0"/>
              </a:spcBef>
              <a:spcAft>
                <a:spcPts val="554"/>
              </a:spcAft>
              <a:buNone/>
            </a:pPr>
            <a:r>
              <a:rPr lang="en-GB" sz="1662" u="sng" dirty="0"/>
              <a:t>Modelling based on discussing model/mentor text:</a:t>
            </a:r>
          </a:p>
          <a:p>
            <a:pPr>
              <a:lnSpc>
                <a:spcPts val="2215"/>
              </a:lnSpc>
              <a:spcBef>
                <a:spcPts val="0"/>
              </a:spcBef>
              <a:spcAft>
                <a:spcPts val="554"/>
              </a:spcAft>
              <a:buFont typeface="Wingdings" panose="05000000000000000000" pitchFamily="2" charset="2"/>
              <a:buChar char="q"/>
            </a:pPr>
            <a:r>
              <a:rPr lang="en-GB" sz="1662" i="1" dirty="0"/>
              <a:t>Morpurgo shows us through his noun phrase that the horse is towering, it is a warhorse, it paws the grounds, it is lathered up: so we infer the knight riding it must be a warrior, an aggressive man.</a:t>
            </a:r>
          </a:p>
          <a:p>
            <a:pPr marL="0" indent="0">
              <a:lnSpc>
                <a:spcPts val="2215"/>
              </a:lnSpc>
              <a:spcBef>
                <a:spcPts val="0"/>
              </a:spcBef>
              <a:spcAft>
                <a:spcPts val="554"/>
              </a:spcAft>
              <a:buNone/>
            </a:pPr>
            <a:r>
              <a:rPr lang="en-GB" sz="1662" u="sng" dirty="0"/>
              <a:t>Modelling based on response to student writing</a:t>
            </a:r>
          </a:p>
          <a:p>
            <a:pPr>
              <a:lnSpc>
                <a:spcPts val="2215"/>
              </a:lnSpc>
              <a:spcBef>
                <a:spcPts val="0"/>
              </a:spcBef>
              <a:spcAft>
                <a:spcPts val="554"/>
              </a:spcAft>
              <a:buFont typeface="Wingdings" panose="05000000000000000000" pitchFamily="2" charset="2"/>
              <a:buChar char="q"/>
            </a:pPr>
            <a:r>
              <a:rPr lang="en-GB" sz="1662" i="1" dirty="0"/>
              <a:t>So you've delayed your subject: you leave the reader waiting, but hooked, to see what is the character.</a:t>
            </a:r>
          </a:p>
          <a:p>
            <a:pPr marL="0" indent="0">
              <a:lnSpc>
                <a:spcPts val="2215"/>
              </a:lnSpc>
              <a:spcBef>
                <a:spcPts val="0"/>
              </a:spcBef>
              <a:spcAft>
                <a:spcPts val="554"/>
              </a:spcAft>
              <a:buNone/>
            </a:pPr>
            <a:r>
              <a:rPr lang="en-GB" sz="1662" u="sng" dirty="0"/>
              <a:t>Modelling based on explicitness in task setting</a:t>
            </a:r>
          </a:p>
          <a:p>
            <a:pPr>
              <a:lnSpc>
                <a:spcPts val="2215"/>
              </a:lnSpc>
              <a:spcBef>
                <a:spcPts val="0"/>
              </a:spcBef>
              <a:spcAft>
                <a:spcPts val="554"/>
              </a:spcAft>
              <a:buFont typeface="Wingdings" panose="05000000000000000000" pitchFamily="2" charset="2"/>
              <a:buChar char="q"/>
            </a:pPr>
            <a:r>
              <a:rPr lang="en-GB" sz="1662" i="1" dirty="0"/>
              <a:t>As a writer, you can make that decision, can't you, as to which one sounds the best. It doesn't happen by accident, writers make that choice, and you have that choice: if you know that you can put your adjectives before your noun or after.</a:t>
            </a:r>
            <a:endParaRPr lang="en-GB" sz="1662" dirty="0"/>
          </a:p>
          <a:p>
            <a:pPr>
              <a:buClrTx/>
              <a:buFont typeface="Wingdings" panose="05000000000000000000" pitchFamily="2" charset="2"/>
              <a:buChar char="q"/>
            </a:pPr>
            <a:endParaRPr lang="en-GB" sz="1662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9301018" y="738908"/>
            <a:ext cx="2641600" cy="35394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GB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Tips for Teachers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There are lots of ways that teachers can model metatalk. Here are a few. 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latin typeface="Arial"/>
                <a:cs typeface="Arial"/>
              </a:rPr>
              <a:t>How the teacher </a:t>
            </a:r>
            <a:r>
              <a:rPr lang="en-GB" sz="1600" b="1" dirty="0">
                <a:latin typeface="Arial"/>
                <a:cs typeface="Arial"/>
              </a:rPr>
              <a:t>verbalises</a:t>
            </a:r>
            <a:r>
              <a:rPr lang="en-GB" sz="1600" dirty="0">
                <a:latin typeface="Arial"/>
                <a:cs typeface="Arial"/>
              </a:rPr>
              <a:t> writing choices and effect is really important – to support students’ understandings, and to model this way of talking about writing. 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79090" y="4507346"/>
            <a:ext cx="2863528" cy="147732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Teachers talking about their own writing is a good way of drawing students’ attention to the thinking processes involved in writing. 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8017164" y="2623127"/>
            <a:ext cx="1061926" cy="2373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0697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7594" y="2990011"/>
            <a:ext cx="4586356" cy="3422989"/>
          </a:xfrm>
          <a:solidFill>
            <a:srgbClr val="C9FFE4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1662" dirty="0"/>
              <a:t>Version1:</a:t>
            </a:r>
          </a:p>
          <a:p>
            <a:pPr marL="0" indent="0">
              <a:buNone/>
            </a:pPr>
            <a:r>
              <a:rPr lang="en-GB" sz="1662" i="1" dirty="0" err="1"/>
              <a:t>Kingsnake</a:t>
            </a:r>
            <a:r>
              <a:rPr lang="en-GB" sz="1662" i="1" dirty="0"/>
              <a:t> sculpted the sand.  She hissed the sun to shine and the clouds to part.</a:t>
            </a:r>
            <a:endParaRPr lang="en-GB" sz="1662" dirty="0"/>
          </a:p>
          <a:p>
            <a:pPr marL="0" indent="0">
              <a:buNone/>
            </a:pPr>
            <a:endParaRPr lang="en-GB" sz="1662" dirty="0"/>
          </a:p>
          <a:p>
            <a:pPr marL="0" indent="0">
              <a:buNone/>
            </a:pPr>
            <a:r>
              <a:rPr lang="en-GB" sz="1662" dirty="0"/>
              <a:t>Version 2:</a:t>
            </a:r>
          </a:p>
          <a:p>
            <a:pPr marL="0" indent="0">
              <a:buNone/>
            </a:pPr>
            <a:r>
              <a:rPr lang="en-GB" sz="1662" i="1" dirty="0" err="1"/>
              <a:t>Kingsnake</a:t>
            </a:r>
            <a:r>
              <a:rPr lang="en-GB" sz="1662" i="1" dirty="0"/>
              <a:t> sculpted the sand and she hissed the sun to shine and the clouds to part.</a:t>
            </a:r>
            <a:endParaRPr lang="en-GB" sz="1662" dirty="0"/>
          </a:p>
          <a:p>
            <a:pPr marL="0" indent="0">
              <a:buNone/>
            </a:pPr>
            <a:endParaRPr lang="en-GB" sz="1662" dirty="0"/>
          </a:p>
          <a:p>
            <a:pPr marL="0" indent="0">
              <a:buNone/>
            </a:pPr>
            <a:r>
              <a:rPr lang="en-GB" sz="1662" dirty="0"/>
              <a:t>Version 3:</a:t>
            </a:r>
          </a:p>
          <a:p>
            <a:pPr marL="0" indent="0">
              <a:buNone/>
            </a:pPr>
            <a:r>
              <a:rPr lang="en-GB" sz="1662" i="1" dirty="0" err="1"/>
              <a:t>Kingsnake</a:t>
            </a:r>
            <a:r>
              <a:rPr lang="en-GB" sz="1662" i="1" dirty="0"/>
              <a:t> sculpted the sand, hissed the sun to shine and the clouds to part.</a:t>
            </a:r>
            <a:endParaRPr lang="en-GB" sz="1662" dirty="0"/>
          </a:p>
        </p:txBody>
      </p:sp>
      <p:sp>
        <p:nvSpPr>
          <p:cNvPr id="5" name="Oval Callout 4"/>
          <p:cNvSpPr/>
          <p:nvPr/>
        </p:nvSpPr>
        <p:spPr>
          <a:xfrm>
            <a:off x="3305227" y="678162"/>
            <a:ext cx="5863619" cy="1675296"/>
          </a:xfrm>
          <a:prstGeom prst="wedgeEllipseCallout">
            <a:avLst>
              <a:gd name="adj1" fmla="val 66815"/>
              <a:gd name="adj2" fmla="val 13089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r>
              <a:rPr lang="en-GB" sz="1569" dirty="0">
                <a:solidFill>
                  <a:schemeClr val="tx1"/>
                </a:solidFill>
              </a:rPr>
              <a:t>I’m going to choose my snake … So I looked to see what animals live in the desert and I chose the snake but I wanted a specific snake.  So I chose the </a:t>
            </a:r>
            <a:r>
              <a:rPr lang="en-GB" sz="1569" dirty="0" err="1">
                <a:solidFill>
                  <a:schemeClr val="tx1"/>
                </a:solidFill>
              </a:rPr>
              <a:t>Kingsnake</a:t>
            </a:r>
            <a:r>
              <a:rPr lang="en-GB" sz="1569" dirty="0">
                <a:solidFill>
                  <a:schemeClr val="tx1"/>
                </a:solidFill>
              </a:rPr>
              <a:t>  - so already the name’s telling me I’m in charge, I’m the boss.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1583292" y="3631212"/>
            <a:ext cx="1794661" cy="1395846"/>
          </a:xfrm>
          <a:prstGeom prst="wedgeEllipseCallout">
            <a:avLst>
              <a:gd name="adj1" fmla="val 118714"/>
              <a:gd name="adj2" fmla="val -32973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477" dirty="0">
                <a:solidFill>
                  <a:schemeClr val="tx1"/>
                </a:solidFill>
              </a:rPr>
              <a:t>I like that - </a:t>
            </a:r>
            <a:r>
              <a:rPr lang="en-GB" sz="1477" i="1" dirty="0">
                <a:solidFill>
                  <a:schemeClr val="tx1"/>
                </a:solidFill>
              </a:rPr>
              <a:t>She hissed the sun to shine and  the clouds to part</a:t>
            </a:r>
            <a:r>
              <a:rPr lang="en-GB" sz="1477" dirty="0">
                <a:solidFill>
                  <a:schemeClr val="tx1"/>
                </a:solidFill>
              </a:rPr>
              <a:t> -lovely. </a:t>
            </a:r>
            <a:endParaRPr lang="en-GB" sz="1846" dirty="0">
              <a:solidFill>
                <a:schemeClr val="tx1"/>
              </a:solidFill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1509647" y="2137755"/>
            <a:ext cx="1913243" cy="1232479"/>
          </a:xfrm>
          <a:prstGeom prst="wedgeEllipseCallout">
            <a:avLst>
              <a:gd name="adj1" fmla="val 56598"/>
              <a:gd name="adj2" fmla="val 61377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569" i="1" dirty="0">
                <a:solidFill>
                  <a:schemeClr val="tx1"/>
                </a:solidFill>
              </a:rPr>
              <a:t>sculpted – </a:t>
            </a:r>
            <a:r>
              <a:rPr lang="en-GB" sz="1569" dirty="0">
                <a:solidFill>
                  <a:schemeClr val="tx1"/>
                </a:solidFill>
              </a:rPr>
              <a:t>so she’s shaping, she’s building, she’s creating 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8287811" y="1854502"/>
            <a:ext cx="2301076" cy="2060536"/>
          </a:xfrm>
          <a:prstGeom prst="wedgeEllipseCallout">
            <a:avLst>
              <a:gd name="adj1" fmla="val -87161"/>
              <a:gd name="adj2" fmla="val 21380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lvl="0">
              <a:spcBef>
                <a:spcPct val="30000"/>
              </a:spcBef>
              <a:defRPr/>
            </a:pPr>
            <a:r>
              <a:rPr lang="en-GB" sz="1477" dirty="0">
                <a:solidFill>
                  <a:schemeClr val="tx1"/>
                </a:solidFill>
                <a:latin typeface="Arial" charset="0"/>
                <a:cs typeface="Arial" charset="0"/>
              </a:rPr>
              <a:t>so I think I’m going to have my snake hissing -</a:t>
            </a:r>
            <a:r>
              <a:rPr lang="en-GB" sz="1477" i="1" dirty="0">
                <a:solidFill>
                  <a:schemeClr val="tx1"/>
                </a:solidFill>
                <a:latin typeface="Arial" charset="0"/>
                <a:cs typeface="Arial" charset="0"/>
              </a:rPr>
              <a:t>she hissed the stars to life</a:t>
            </a:r>
            <a:r>
              <a:rPr lang="en-GB" sz="1477" dirty="0">
                <a:solidFill>
                  <a:schemeClr val="tx1"/>
                </a:solidFill>
                <a:latin typeface="Arial" charset="0"/>
                <a:cs typeface="Arial" charset="0"/>
              </a:rPr>
              <a:t> - or because I’m in the desert - </a:t>
            </a:r>
            <a:r>
              <a:rPr lang="en-GB" sz="1477" i="1" dirty="0">
                <a:solidFill>
                  <a:schemeClr val="tx1"/>
                </a:solidFill>
                <a:latin typeface="Arial" charset="0"/>
                <a:cs typeface="Arial" charset="0"/>
              </a:rPr>
              <a:t>she hissed the sun to shine</a:t>
            </a:r>
            <a:endParaRPr lang="en-GB" sz="1477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13139" y="6163929"/>
            <a:ext cx="216981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Duration:12 minutes</a:t>
            </a:r>
          </a:p>
        </p:txBody>
      </p:sp>
      <p:sp>
        <p:nvSpPr>
          <p:cNvPr id="11" name="Oval Callout 10"/>
          <p:cNvSpPr/>
          <p:nvPr/>
        </p:nvSpPr>
        <p:spPr>
          <a:xfrm>
            <a:off x="8303592" y="4881772"/>
            <a:ext cx="2269514" cy="1194365"/>
          </a:xfrm>
          <a:prstGeom prst="wedgeEllipseCallout">
            <a:avLst>
              <a:gd name="adj1" fmla="val -117860"/>
              <a:gd name="adj2" fmla="val -62994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>
              <a:spcBef>
                <a:spcPct val="30000"/>
              </a:spcBef>
              <a:defRPr/>
            </a:pPr>
            <a:r>
              <a:rPr lang="en-GB" sz="1477" dirty="0">
                <a:solidFill>
                  <a:schemeClr val="tx1"/>
                </a:solidFill>
                <a:latin typeface="Arial" charset="0"/>
                <a:cs typeface="Arial" charset="0"/>
              </a:rPr>
              <a:t>I’m going to take out that ‘she’ – it’s bit clumsy – did you hear that?</a:t>
            </a:r>
          </a:p>
        </p:txBody>
      </p:sp>
      <p:sp>
        <p:nvSpPr>
          <p:cNvPr id="12" name="Oval Callout 11"/>
          <p:cNvSpPr/>
          <p:nvPr/>
        </p:nvSpPr>
        <p:spPr>
          <a:xfrm>
            <a:off x="1524001" y="5291573"/>
            <a:ext cx="1898889" cy="1270113"/>
          </a:xfrm>
          <a:prstGeom prst="wedgeEllipseCallout">
            <a:avLst>
              <a:gd name="adj1" fmla="val 96918"/>
              <a:gd name="adj2" fmla="val -66961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>
              <a:spcBef>
                <a:spcPct val="30000"/>
              </a:spcBef>
              <a:defRPr/>
            </a:pPr>
            <a:r>
              <a:rPr lang="en-GB" sz="1477" dirty="0">
                <a:solidFill>
                  <a:schemeClr val="tx1"/>
                </a:solidFill>
                <a:latin typeface="Arial" charset="0"/>
                <a:cs typeface="Arial" charset="0"/>
              </a:rPr>
              <a:t>Are you happy with all those </a:t>
            </a:r>
            <a:r>
              <a:rPr lang="en-GB" sz="1477" i="1" dirty="0">
                <a:solidFill>
                  <a:schemeClr val="tx1"/>
                </a:solidFill>
                <a:latin typeface="Arial" charset="0"/>
                <a:cs typeface="Arial" charset="0"/>
              </a:rPr>
              <a:t>ands</a:t>
            </a:r>
            <a:r>
              <a:rPr lang="en-GB" sz="1477" dirty="0">
                <a:solidFill>
                  <a:schemeClr val="tx1"/>
                </a:solidFill>
                <a:latin typeface="Arial" charset="0"/>
                <a:cs typeface="Arial" charset="0"/>
              </a:rPr>
              <a:t> or do you want to refine them?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168845" y="371429"/>
            <a:ext cx="1314104" cy="369332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Age 10-11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316011"/>
            <a:ext cx="1454031" cy="56323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r>
              <a:rPr lang="en-GB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Tips for Teachers</a:t>
            </a:r>
          </a:p>
          <a:p>
            <a:endParaRPr lang="en-GB" sz="1200" dirty="0">
              <a:latin typeface="Arial"/>
              <a:cs typeface="Arial"/>
            </a:endParaRPr>
          </a:p>
          <a:p>
            <a:r>
              <a:rPr lang="en-GB" sz="1200" dirty="0">
                <a:latin typeface="Arial"/>
                <a:cs typeface="Arial"/>
              </a:rPr>
              <a:t>Take a look here at how the teacher talks through her choices as she writes. Note though how not all the choices are explained – we see a lovely explanation of the choice ‘Kingsnake’ but quite a few choices are left unexplained – why ‘sculpted’, ‘hissed’? Why is it ‘lovely’? Why the repetition of ‘and’? Why is the ‘she’ clumsy? 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/>
                <a:cs typeface="Arial"/>
              </a:rPr>
              <a:t>It’s best to keep this sort of modelling quite short and focused on something quite small. Is 12 minutes too long?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9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0" grpId="0" animBg="1"/>
      <p:bldP spid="6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650</Words>
  <Application>Microsoft Office PowerPoint</Application>
  <PresentationFormat>Widescreen</PresentationFormat>
  <Paragraphs>38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Teacher Modelling of Metatalk</vt:lpstr>
      <vt:lpstr>PowerPoint Presentation</vt:lpstr>
    </vt:vector>
  </TitlesOfParts>
  <Company>University of Exeter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Teacher Modelling of Metatalk</dc:title>
  <dc:creator>Newman, Ruth</dc:creator>
  <cp:lastModifiedBy>Newman, Ruth</cp:lastModifiedBy>
  <cp:revision>12</cp:revision>
  <dcterms:created xsi:type="dcterms:W3CDTF">2020-03-09T14:13:15Z</dcterms:created>
  <dcterms:modified xsi:type="dcterms:W3CDTF">2020-03-10T15:15:51Z</dcterms:modified>
</cp:coreProperties>
</file>