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E3225-D790-315E-8B6D-30927097C4FF}" v="69" dt="2020-03-10T12:07:47.710"/>
    <p1510:client id="{C6936304-9B80-E44E-20C3-B86097E6B349}" v="7" dt="2020-03-10T12:10:07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4F692-7BD6-4EEB-95CF-34BD8CDF763B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20277-0925-47B7-A824-9C386F9EC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75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54063"/>
            <a:ext cx="6699250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Imperative verb – </a:t>
            </a:r>
            <a:r>
              <a:rPr lang="en-GB" i="1"/>
              <a:t>settle</a:t>
            </a:r>
            <a:r>
              <a:rPr lang="en-GB"/>
              <a:t> – a direct instruction: but also softened by the use of adverb, </a:t>
            </a:r>
            <a:r>
              <a:rPr lang="en-GB" i="1"/>
              <a:t>Please.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2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2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15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34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4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4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9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72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11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78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2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0C3E5-1B16-4AD7-A776-7C7F6ABB58F0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A7A0-9A88-445D-9DFF-9B474FC7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47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97" t="14496" r="11798" b="18511"/>
          <a:stretch/>
        </p:blipFill>
        <p:spPr>
          <a:xfrm rot="10800000">
            <a:off x="1631504" y="1168385"/>
            <a:ext cx="4320479" cy="56896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0373" y="2927239"/>
            <a:ext cx="4416115" cy="3440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Highlight</a:t>
            </a:r>
            <a:r>
              <a:rPr lang="en-GB" sz="1600" dirty="0">
                <a:latin typeface="Arial"/>
                <a:cs typeface="Arial"/>
              </a:rPr>
              <a:t> all the formal language in red and all the informal language in blue.  What is the effect of this mix of formal and informal language in this argument?</a:t>
            </a:r>
          </a:p>
          <a:p>
            <a:pPr marL="342900" indent="-342900">
              <a:lnSpc>
                <a:spcPts val="2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Underline</a:t>
            </a:r>
            <a:r>
              <a:rPr lang="en-GB" sz="1600" dirty="0">
                <a:latin typeface="Arial"/>
                <a:cs typeface="Arial"/>
              </a:rPr>
              <a:t> where Green Crayon signals the structure of his argument.</a:t>
            </a:r>
          </a:p>
          <a:p>
            <a:pPr marL="342900" indent="-342900">
              <a:lnSpc>
                <a:spcPts val="2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Circle</a:t>
            </a:r>
            <a:r>
              <a:rPr lang="en-GB" sz="1600" dirty="0">
                <a:latin typeface="Arial"/>
                <a:cs typeface="Arial"/>
              </a:rPr>
              <a:t> where Green Crayon uses an imperative verb to express what he wants as an outcome from his complaint</a:t>
            </a:r>
            <a:r>
              <a:rPr lang="en-GB" sz="1600" dirty="0">
                <a:solidFill>
                  <a:srgbClr val="FF9900"/>
                </a:solidFill>
                <a:latin typeface="Arial"/>
                <a:cs typeface="Arial"/>
              </a:rPr>
              <a:t>. </a:t>
            </a:r>
            <a:r>
              <a:rPr lang="en-GB" dirty="0">
                <a:solidFill>
                  <a:srgbClr val="FF9900"/>
                </a:solidFill>
                <a:latin typeface="Arial"/>
                <a:cs typeface="Arial"/>
              </a:rPr>
              <a:t> </a:t>
            </a:r>
            <a:endParaRPr lang="en-GB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9536" y="352820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Argument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21512" y="1209218"/>
            <a:ext cx="4140461" cy="5324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GB"/>
              <a:t>Dear Duncan,</a:t>
            </a:r>
          </a:p>
          <a:p>
            <a:pPr>
              <a:lnSpc>
                <a:spcPts val="2400"/>
              </a:lnSpc>
            </a:pPr>
            <a:r>
              <a:rPr lang="en-GB"/>
              <a:t>As Green Crayon, I am writing for two reasons. One is to say that I like my work – loads of crocodiles, trees, dinosaurs and Frogs. I have no problems and wish to congratulate you on a very successful “colouring things green” career so far.</a:t>
            </a:r>
          </a:p>
          <a:p>
            <a:pPr>
              <a:lnSpc>
                <a:spcPts val="2400"/>
              </a:lnSpc>
            </a:pPr>
            <a:endParaRPr lang="en-GB"/>
          </a:p>
          <a:p>
            <a:pPr>
              <a:lnSpc>
                <a:spcPts val="2400"/>
              </a:lnSpc>
            </a:pPr>
            <a:r>
              <a:rPr lang="en-GB"/>
              <a:t>The second reason I write is for my friends, Yellow Crayon and Orange Crayon, who are no longer speaking to each other.  Both crayons feel THEY should be the colour of the sun.</a:t>
            </a:r>
          </a:p>
          <a:p>
            <a:pPr>
              <a:lnSpc>
                <a:spcPts val="2400"/>
              </a:lnSpc>
            </a:pPr>
            <a:endParaRPr lang="en-GB"/>
          </a:p>
          <a:p>
            <a:pPr>
              <a:lnSpc>
                <a:spcPts val="2400"/>
              </a:lnSpc>
            </a:pPr>
            <a:r>
              <a:rPr lang="en-GB"/>
              <a:t>Please </a:t>
            </a:r>
            <a:r>
              <a:rPr lang="en-GB" b="1">
                <a:solidFill>
                  <a:srgbClr val="FF9900"/>
                </a:solidFill>
              </a:rPr>
              <a:t>settle</a:t>
            </a:r>
            <a:r>
              <a:rPr lang="en-GB"/>
              <a:t> this soon because they’re driving the rest of us CRAZY!</a:t>
            </a:r>
          </a:p>
          <a:p>
            <a:pPr>
              <a:lnSpc>
                <a:spcPts val="2400"/>
              </a:lnSpc>
            </a:pPr>
            <a:r>
              <a:rPr lang="en-GB"/>
              <a:t>Your happy friend, Green Crayon.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6363" y="193324"/>
            <a:ext cx="5366328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b="1" i="1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r>
              <a:rPr lang="en-GB">
                <a:latin typeface="Arial"/>
                <a:cs typeface="Arial"/>
              </a:rPr>
              <a:t>This </a:t>
            </a:r>
            <a:r>
              <a:rPr lang="en-GB" err="1">
                <a:latin typeface="Arial"/>
                <a:cs typeface="Arial"/>
              </a:rPr>
              <a:t>pairwork</a:t>
            </a:r>
            <a:r>
              <a:rPr lang="en-GB">
                <a:latin typeface="Arial"/>
                <a:cs typeface="Arial"/>
              </a:rPr>
              <a:t> task engages students in text-marking. Note how students are asked to identify particular features, then also to consider their effects. The text acts as a model of written argument, but by discussing the questions in pairs, students’ thinking about the author’s choices and their effects is developed, as is the ability to analyse text. 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72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Newman, Ruth</dc:creator>
  <cp:revision>8</cp:revision>
  <dcterms:created xsi:type="dcterms:W3CDTF">2020-03-09T14:03:25Z</dcterms:created>
  <dcterms:modified xsi:type="dcterms:W3CDTF">2020-03-10T15:21:28Z</dcterms:modified>
</cp:coreProperties>
</file>