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F1F915-4D10-10ED-4048-E13AADBCE08F}" v="8" dt="2020-03-10T11:46:19.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ED7D3D-FEEC-4B97-AD70-A811F57C5E71}" type="datetimeFigureOut">
              <a:rPr lang="en-GB" smtClean="0"/>
              <a:t>10/03/2020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25A525-F261-4228-8DB4-6CBD1004B0C4}" type="slidenum">
              <a:rPr lang="en-GB" smtClean="0"/>
              <a:t>‹#›</a:t>
            </a:fld>
            <a:endParaRPr lang="en-GB"/>
          </a:p>
        </p:txBody>
      </p:sp>
    </p:spTree>
    <p:extLst>
      <p:ext uri="{BB962C8B-B14F-4D97-AF65-F5344CB8AC3E}">
        <p14:creationId xmlns:p14="http://schemas.microsoft.com/office/powerpoint/2010/main" val="780300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Really stress the authorial</a:t>
            </a:r>
            <a:r>
              <a:rPr lang="en-GB" baseline="0" dirty="0"/>
              <a:t> intention here: what did you want to achieve?</a:t>
            </a:r>
          </a:p>
          <a:p>
            <a:endParaRPr lang="en-GB" baseline="0" dirty="0"/>
          </a:p>
          <a:p>
            <a:r>
              <a:rPr lang="en-GB" baseline="0" dirty="0"/>
              <a:t>In the paired explanations, encourage explicit verbalisation of a grammar choice </a:t>
            </a:r>
            <a:r>
              <a:rPr lang="en-GB" baseline="0" dirty="0" err="1"/>
              <a:t>eg</a:t>
            </a:r>
            <a:r>
              <a:rPr lang="en-GB" baseline="0" dirty="0"/>
              <a:t> I changed the noun phrase from x to y because…</a:t>
            </a:r>
          </a:p>
          <a:p>
            <a:endParaRPr lang="en-GB" baseline="0" dirty="0"/>
          </a:p>
          <a:p>
            <a:r>
              <a:rPr lang="en-GB" baseline="0" dirty="0"/>
              <a:t>After this task, highlight that the paired talk was metalinguistic talk about grammatical choices.</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1</a:t>
            </a:fld>
            <a:endParaRPr lang="en-US"/>
          </a:p>
        </p:txBody>
      </p:sp>
    </p:spTree>
    <p:extLst>
      <p:ext uri="{BB962C8B-B14F-4D97-AF65-F5344CB8AC3E}">
        <p14:creationId xmlns:p14="http://schemas.microsoft.com/office/powerpoint/2010/main" val="2269203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67D5A6A-BCB9-4B87-B90F-596BD1427912}"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410163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7D5A6A-BCB9-4B87-B90F-596BD1427912}"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56627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7D5A6A-BCB9-4B87-B90F-596BD1427912}"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187780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7D5A6A-BCB9-4B87-B90F-596BD1427912}"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74834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7D5A6A-BCB9-4B87-B90F-596BD1427912}"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358991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67D5A6A-BCB9-4B87-B90F-596BD1427912}"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261236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67D5A6A-BCB9-4B87-B90F-596BD1427912}"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144473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67D5A6A-BCB9-4B87-B90F-596BD1427912}"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160024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D5A6A-BCB9-4B87-B90F-596BD1427912}"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417511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7D5A6A-BCB9-4B87-B90F-596BD1427912}"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2343936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7D5A6A-BCB9-4B87-B90F-596BD1427912}"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A75393-E863-417A-B14D-E0158CF4537B}" type="slidenum">
              <a:rPr lang="en-GB" smtClean="0"/>
              <a:t>‹#›</a:t>
            </a:fld>
            <a:endParaRPr lang="en-GB"/>
          </a:p>
        </p:txBody>
      </p:sp>
    </p:spTree>
    <p:extLst>
      <p:ext uri="{BB962C8B-B14F-4D97-AF65-F5344CB8AC3E}">
        <p14:creationId xmlns:p14="http://schemas.microsoft.com/office/powerpoint/2010/main" val="697963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D5A6A-BCB9-4B87-B90F-596BD1427912}"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75393-E863-417A-B14D-E0158CF4537B}" type="slidenum">
              <a:rPr lang="en-GB" smtClean="0"/>
              <a:t>‹#›</a:t>
            </a:fld>
            <a:endParaRPr lang="en-GB"/>
          </a:p>
        </p:txBody>
      </p:sp>
    </p:spTree>
    <p:extLst>
      <p:ext uri="{BB962C8B-B14F-4D97-AF65-F5344CB8AC3E}">
        <p14:creationId xmlns:p14="http://schemas.microsoft.com/office/powerpoint/2010/main" val="3524177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354" y="132048"/>
            <a:ext cx="6172200" cy="1028700"/>
          </a:xfrm>
        </p:spPr>
        <p:txBody>
          <a:bodyPr/>
          <a:lstStyle/>
          <a:p>
            <a:r>
              <a:rPr lang="en-GB" sz="3200" dirty="0">
                <a:effectLst>
                  <a:outerShdw blurRad="38100" dist="38100" dir="2700000" algn="tl">
                    <a:srgbClr val="000000">
                      <a:alpha val="43137"/>
                    </a:srgbClr>
                  </a:outerShdw>
                </a:effectLst>
              </a:rPr>
              <a:t> </a:t>
            </a:r>
            <a:r>
              <a:rPr lang="en-GB" dirty="0">
                <a:effectLst>
                  <a:outerShdw blurRad="38100" dist="38100" dir="2700000" algn="tl">
                    <a:srgbClr val="000000">
                      <a:alpha val="43137"/>
                    </a:srgbClr>
                  </a:outerShdw>
                </a:effectLst>
              </a:rPr>
              <a:t>Writing Time </a:t>
            </a:r>
            <a:endParaRPr lang="en-GB" dirty="0"/>
          </a:p>
        </p:txBody>
      </p:sp>
      <p:sp>
        <p:nvSpPr>
          <p:cNvPr id="3" name="Content Placeholder 2"/>
          <p:cNvSpPr>
            <a:spLocks noGrp="1"/>
          </p:cNvSpPr>
          <p:nvPr>
            <p:ph idx="1"/>
          </p:nvPr>
        </p:nvSpPr>
        <p:spPr>
          <a:xfrm>
            <a:off x="623538" y="1447839"/>
            <a:ext cx="8171108" cy="3456384"/>
          </a:xfrm>
          <a:solidFill>
            <a:srgbClr val="CCFFCC"/>
          </a:solidFill>
          <a:ln>
            <a:solidFill>
              <a:schemeClr val="tx1"/>
            </a:solidFill>
          </a:ln>
        </p:spPr>
        <p:txBody>
          <a:bodyPr/>
          <a:lstStyle/>
          <a:p>
            <a:pPr indent="-257175">
              <a:lnSpc>
                <a:spcPts val="2800"/>
              </a:lnSpc>
              <a:spcBef>
                <a:spcPts val="0"/>
              </a:spcBef>
              <a:spcAft>
                <a:spcPts val="600"/>
              </a:spcAft>
              <a:buSzPct val="80000"/>
              <a:buFont typeface="Wingdings" panose="05000000000000000000" pitchFamily="2" charset="2"/>
              <a:buChar char="q"/>
            </a:pPr>
            <a:r>
              <a:rPr lang="en-GB" sz="1800" dirty="0"/>
              <a:t>Re-read your draft paragraph of your character description.</a:t>
            </a:r>
          </a:p>
          <a:p>
            <a:pPr indent="-257175">
              <a:lnSpc>
                <a:spcPts val="2800"/>
              </a:lnSpc>
              <a:spcBef>
                <a:spcPts val="0"/>
              </a:spcBef>
              <a:spcAft>
                <a:spcPts val="600"/>
              </a:spcAft>
              <a:buSzPct val="80000"/>
              <a:buFont typeface="Wingdings" panose="05000000000000000000" pitchFamily="2" charset="2"/>
              <a:buChar char="q"/>
            </a:pPr>
            <a:r>
              <a:rPr lang="en-GB" sz="1800" dirty="0"/>
              <a:t>Think about your description and what you wanted to make your reader think or feel or know about your character.</a:t>
            </a:r>
          </a:p>
          <a:p>
            <a:pPr indent="-257175">
              <a:lnSpc>
                <a:spcPts val="2800"/>
              </a:lnSpc>
              <a:spcBef>
                <a:spcPts val="0"/>
              </a:spcBef>
              <a:spcAft>
                <a:spcPts val="600"/>
              </a:spcAft>
              <a:buSzPct val="80000"/>
              <a:buFont typeface="Wingdings" panose="05000000000000000000" pitchFamily="2" charset="2"/>
              <a:buChar char="q"/>
            </a:pPr>
            <a:r>
              <a:rPr lang="en-GB" sz="1800" dirty="0"/>
              <a:t>Look at the descriptive detail in your prepositional phrases and noun phrases: show not tell; visual images; concrete detail; inner reflection; naming</a:t>
            </a:r>
          </a:p>
          <a:p>
            <a:pPr indent="-257175">
              <a:lnSpc>
                <a:spcPts val="2800"/>
              </a:lnSpc>
              <a:spcBef>
                <a:spcPts val="0"/>
              </a:spcBef>
              <a:spcAft>
                <a:spcPts val="600"/>
              </a:spcAft>
              <a:buSzPct val="80000"/>
              <a:buFont typeface="Wingdings" panose="05000000000000000000" pitchFamily="2" charset="2"/>
              <a:buChar char="q"/>
            </a:pPr>
            <a:r>
              <a:rPr lang="en-GB" sz="1800" dirty="0"/>
              <a:t>Make at least one language/grammatical change which you think improves your description and achieves what you want it to achieve (your authorial intention)</a:t>
            </a:r>
          </a:p>
        </p:txBody>
      </p:sp>
      <p:sp>
        <p:nvSpPr>
          <p:cNvPr id="5" name="Content Placeholder 2"/>
          <p:cNvSpPr txBox="1">
            <a:spLocks/>
          </p:cNvSpPr>
          <p:nvPr/>
        </p:nvSpPr>
        <p:spPr bwMode="auto">
          <a:xfrm>
            <a:off x="623538" y="5367568"/>
            <a:ext cx="6840760" cy="453147"/>
          </a:xfrm>
          <a:prstGeom prst="rect">
            <a:avLst/>
          </a:prstGeom>
          <a:solidFill>
            <a:srgbClr val="CCFFCC"/>
          </a:solidFill>
          <a:ln w="9525">
            <a:solidFill>
              <a:schemeClr val="tx1"/>
            </a:solidFill>
            <a:miter lim="800000"/>
            <a:headEnd/>
            <a:tailEnd/>
          </a:ln>
          <a:effectLst/>
        </p:spPr>
        <p:txBody>
          <a:bodyPr vert="horz" wrap="square" lIns="68580" tIns="34290" rIns="68580" bIns="34290" numCol="1" anchor="t" anchorCtr="0" compatLnSpc="1">
            <a:prstTxWarp prst="textNoShape">
              <a:avLst/>
            </a:prstTxWarp>
          </a:bodyPr>
          <a:lstStyle>
            <a:lvl1pPr marL="316531" indent="-316531" algn="l" rtl="0" fontAlgn="base">
              <a:spcBef>
                <a:spcPct val="20000"/>
              </a:spcBef>
              <a:spcAft>
                <a:spcPct val="0"/>
              </a:spcAft>
              <a:buClr>
                <a:schemeClr val="bg2"/>
              </a:buClr>
              <a:buSzPct val="75000"/>
              <a:buFont typeface="Wingdings" pitchFamily="2" charset="2"/>
              <a:buChar char="n"/>
              <a:defRPr sz="2954">
                <a:solidFill>
                  <a:schemeClr val="tx1"/>
                </a:solidFill>
                <a:latin typeface="+mn-lt"/>
                <a:ea typeface="+mn-ea"/>
                <a:cs typeface="+mn-cs"/>
              </a:defRPr>
            </a:lvl1pPr>
            <a:lvl2pPr marL="685817" indent="-263776" algn="l" rtl="0" fontAlgn="base">
              <a:spcBef>
                <a:spcPct val="20000"/>
              </a:spcBef>
              <a:spcAft>
                <a:spcPct val="0"/>
              </a:spcAft>
              <a:buClr>
                <a:schemeClr val="accent2"/>
              </a:buClr>
              <a:buSzPct val="80000"/>
              <a:buFont typeface="Wingdings" pitchFamily="2" charset="2"/>
              <a:buChar char="¨"/>
              <a:defRPr sz="2585">
                <a:solidFill>
                  <a:schemeClr val="tx1"/>
                </a:solidFill>
                <a:latin typeface="+mn-lt"/>
                <a:cs typeface="+mn-cs"/>
              </a:defRPr>
            </a:lvl2pPr>
            <a:lvl3pPr marL="1055103" indent="-211021" algn="l" rtl="0" fontAlgn="base">
              <a:spcBef>
                <a:spcPct val="20000"/>
              </a:spcBef>
              <a:spcAft>
                <a:spcPct val="0"/>
              </a:spcAft>
              <a:buClr>
                <a:schemeClr val="bg2"/>
              </a:buClr>
              <a:buSzPct val="65000"/>
              <a:buFont typeface="Wingdings" pitchFamily="2" charset="2"/>
              <a:buChar char="n"/>
              <a:defRPr sz="2215">
                <a:solidFill>
                  <a:schemeClr val="tx1"/>
                </a:solidFill>
                <a:latin typeface="+mn-lt"/>
                <a:cs typeface="+mn-cs"/>
              </a:defRPr>
            </a:lvl3pPr>
            <a:lvl4pPr marL="1477145" indent="-211021" algn="l" rtl="0" fontAlgn="base">
              <a:spcBef>
                <a:spcPct val="20000"/>
              </a:spcBef>
              <a:spcAft>
                <a:spcPct val="0"/>
              </a:spcAft>
              <a:buClr>
                <a:schemeClr val="accent2"/>
              </a:buClr>
              <a:buSzPct val="70000"/>
              <a:buFont typeface="Wingdings" pitchFamily="2" charset="2"/>
              <a:buChar char="¨"/>
              <a:defRPr sz="1846">
                <a:solidFill>
                  <a:schemeClr val="tx1"/>
                </a:solidFill>
                <a:latin typeface="+mn-lt"/>
                <a:cs typeface="+mn-cs"/>
              </a:defRPr>
            </a:lvl4pPr>
            <a:lvl5pPr marL="1899186"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5pPr>
            <a:lvl6pPr marL="2321227"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6pPr>
            <a:lvl7pPr marL="2743269"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7pPr>
            <a:lvl8pPr marL="3165310"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8pPr>
            <a:lvl9pPr marL="3587351"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9pPr>
          </a:lstStyle>
          <a:p>
            <a:pPr>
              <a:lnSpc>
                <a:spcPts val="2100"/>
              </a:lnSpc>
              <a:spcBef>
                <a:spcPts val="0"/>
              </a:spcBef>
              <a:buClrTx/>
              <a:buSzPct val="80000"/>
              <a:buFont typeface="Wingdings" pitchFamily="2" charset="2"/>
              <a:buChar char="q"/>
            </a:pPr>
            <a:r>
              <a:rPr lang="en-GB" sz="1800" kern="0" dirty="0">
                <a:latin typeface="Arial" panose="020B0604020202020204" pitchFamily="34" charset="0"/>
                <a:cs typeface="Arial" panose="020B0604020202020204" pitchFamily="34" charset="0"/>
              </a:rPr>
              <a:t>Now explain to your partner the change you made and why.</a:t>
            </a:r>
          </a:p>
        </p:txBody>
      </p:sp>
      <p:sp>
        <p:nvSpPr>
          <p:cNvPr id="4" name="TextBox 3"/>
          <p:cNvSpPr txBox="1"/>
          <p:nvPr/>
        </p:nvSpPr>
        <p:spPr>
          <a:xfrm>
            <a:off x="8996219" y="1025236"/>
            <a:ext cx="2826326" cy="4801314"/>
          </a:xfrm>
          <a:prstGeom prst="rect">
            <a:avLst/>
          </a:prstGeom>
          <a:solidFill>
            <a:schemeClr val="accent4">
              <a:lumMod val="40000"/>
              <a:lumOff val="60000"/>
            </a:schemeClr>
          </a:solidFill>
          <a:ln>
            <a:solidFill>
              <a:schemeClr val="tx1"/>
            </a:solidFill>
          </a:ln>
        </p:spPr>
        <p:txBody>
          <a:bodyPr wrap="square" rtlCol="0" anchor="t">
            <a:spAutoFit/>
          </a:bodyPr>
          <a:lstStyle/>
          <a:p>
            <a:pPr algn="ctr"/>
            <a:r>
              <a:rPr lang="en-GB" b="1" i="1" dirty="0">
                <a:latin typeface="Arial" panose="020B0604020202020204" pitchFamily="34" charset="0"/>
                <a:cs typeface="Arial" panose="020B0604020202020204" pitchFamily="34" charset="0"/>
              </a:rPr>
              <a:t>Tips for Teachers</a:t>
            </a:r>
          </a:p>
          <a:p>
            <a:endParaRPr lang="en-GB" dirty="0">
              <a:latin typeface="Arial" panose="020B0604020202020204" pitchFamily="34" charset="0"/>
              <a:cs typeface="Arial" panose="020B0604020202020204" pitchFamily="34" charset="0"/>
            </a:endParaRPr>
          </a:p>
          <a:p>
            <a:r>
              <a:rPr lang="en-GB" dirty="0">
                <a:latin typeface="Arial"/>
                <a:cs typeface="Arial"/>
              </a:rPr>
              <a:t>We don’t always give students enough time to really reflect on their writing choices and to make revisions. Here, the bullet points encourage students to think carefully about their choices and the effects they want to achieve. Crucially, students are not only asked to reflect on their choices, but to </a:t>
            </a:r>
            <a:r>
              <a:rPr lang="en-GB" i="1" dirty="0">
                <a:latin typeface="Arial"/>
                <a:cs typeface="Arial"/>
              </a:rPr>
              <a:t>verbalise</a:t>
            </a:r>
            <a:r>
              <a:rPr lang="en-GB" dirty="0">
                <a:latin typeface="Arial"/>
                <a:cs typeface="Arial"/>
              </a:rPr>
              <a:t> these choices to a peer – a really important bit!</a:t>
            </a:r>
          </a:p>
        </p:txBody>
      </p:sp>
    </p:spTree>
    <p:extLst>
      <p:ext uri="{BB962C8B-B14F-4D97-AF65-F5344CB8AC3E}">
        <p14:creationId xmlns:p14="http://schemas.microsoft.com/office/powerpoint/2010/main" val="426993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224</Words>
  <Application>Microsoft Office PowerPoint</Application>
  <PresentationFormat>Widescreen</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Writing Time </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Writing Time </dc:title>
  <dc:creator>Newman, Ruth</dc:creator>
  <cp:lastModifiedBy>Newman, Ruth</cp:lastModifiedBy>
  <cp:revision>6</cp:revision>
  <dcterms:created xsi:type="dcterms:W3CDTF">2020-03-09T14:07:01Z</dcterms:created>
  <dcterms:modified xsi:type="dcterms:W3CDTF">2020-03-10T15:16:48Z</dcterms:modified>
</cp:coreProperties>
</file>