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8"/>
  </p:notesMasterIdLst>
  <p:sldIdLst>
    <p:sldId id="327" r:id="rId2"/>
    <p:sldId id="329" r:id="rId3"/>
    <p:sldId id="328" r:id="rId4"/>
    <p:sldId id="282" r:id="rId5"/>
    <p:sldId id="283" r:id="rId6"/>
    <p:sldId id="28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55" autoAdjust="0"/>
    <p:restoredTop sz="55728" autoAdjust="0"/>
  </p:normalViewPr>
  <p:slideViewPr>
    <p:cSldViewPr>
      <p:cViewPr>
        <p:scale>
          <a:sx n="50" d="100"/>
          <a:sy n="50" d="100"/>
        </p:scale>
        <p:origin x="-1142" y="-58"/>
      </p:cViewPr>
      <p:guideLst>
        <p:guide orient="horz" pos="2160"/>
        <p:guide pos="2880"/>
      </p:guideLst>
    </p:cSldViewPr>
  </p:slideViewPr>
  <p:outlineViewPr>
    <p:cViewPr>
      <p:scale>
        <a:sx n="33" d="100"/>
        <a:sy n="33" d="100"/>
      </p:scale>
      <p:origin x="0" y="-6114"/>
    </p:cViewPr>
  </p:outlineViewPr>
  <p:notesTextViewPr>
    <p:cViewPr>
      <p:scale>
        <a:sx n="150" d="100"/>
        <a:sy n="150" d="100"/>
      </p:scale>
      <p:origin x="0" y="720"/>
    </p:cViewPr>
  </p:notesTextViewPr>
  <p:notesViewPr>
    <p:cSldViewPr>
      <p:cViewPr varScale="1">
        <p:scale>
          <a:sx n="41" d="100"/>
          <a:sy n="41" d="100"/>
        </p:scale>
        <p:origin x="-2333"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C12E7-524B-4420-B4D9-E12ACC26F9C8}" type="datetimeFigureOut">
              <a:rPr lang="en-GB" smtClean="0"/>
              <a:t>03/08/2017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74FECC-01D4-40AE-A387-9252ACBCB6E4}" type="slidenum">
              <a:rPr lang="en-GB" smtClean="0"/>
              <a:t>‹#›</a:t>
            </a:fld>
            <a:endParaRPr lang="en-GB"/>
          </a:p>
        </p:txBody>
      </p:sp>
    </p:spTree>
    <p:extLst>
      <p:ext uri="{BB962C8B-B14F-4D97-AF65-F5344CB8AC3E}">
        <p14:creationId xmlns:p14="http://schemas.microsoft.com/office/powerpoint/2010/main" val="2781888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sequence was originally created for</a:t>
            </a:r>
            <a:r>
              <a:rPr lang="en-GB" baseline="0" dirty="0" smtClean="0"/>
              <a:t> Year 5 at Kingswood Primary </a:t>
            </a:r>
            <a:r>
              <a:rPr lang="en-GB" baseline="0" dirty="0" smtClean="0"/>
              <a:t>School. As </a:t>
            </a:r>
            <a:r>
              <a:rPr lang="en-GB" baseline="0" dirty="0" smtClean="0"/>
              <a:t>part of their study of WW1, which included a visit to the battlefields of France, they used the noun phrase grid to generate descriptions of WW1 trench warfare for writing non-chronological reports (eye-witness accounts) and poems. </a:t>
            </a:r>
            <a:r>
              <a:rPr lang="en-GB" baseline="0" dirty="0" smtClean="0"/>
              <a:t>Examples of their writing are shown </a:t>
            </a:r>
            <a:r>
              <a:rPr lang="en-GB" baseline="0" dirty="0" smtClean="0"/>
              <a:t>on the next </a:t>
            </a:r>
            <a:r>
              <a:rPr lang="en-GB" baseline="0" dirty="0" smtClean="0"/>
              <a:t>two slides.</a:t>
            </a:r>
            <a:endParaRPr lang="en-GB" dirty="0"/>
          </a:p>
        </p:txBody>
      </p:sp>
      <p:sp>
        <p:nvSpPr>
          <p:cNvPr id="4" name="Slide Number Placeholder 3"/>
          <p:cNvSpPr>
            <a:spLocks noGrp="1"/>
          </p:cNvSpPr>
          <p:nvPr>
            <p:ph type="sldNum" sz="quarter" idx="10"/>
          </p:nvPr>
        </p:nvSpPr>
        <p:spPr/>
        <p:txBody>
          <a:bodyPr/>
          <a:lstStyle/>
          <a:p>
            <a:fld id="{3974FECC-01D4-40AE-A387-9252ACBCB6E4}" type="slidenum">
              <a:rPr lang="en-GB" smtClean="0"/>
              <a:t>1</a:t>
            </a:fld>
            <a:endParaRPr lang="en-GB"/>
          </a:p>
        </p:txBody>
      </p:sp>
    </p:spTree>
    <p:extLst>
      <p:ext uri="{BB962C8B-B14F-4D97-AF65-F5344CB8AC3E}">
        <p14:creationId xmlns:p14="http://schemas.microsoft.com/office/powerpoint/2010/main" val="97290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dirty="0" smtClean="0"/>
              <a:t>The</a:t>
            </a:r>
            <a:r>
              <a:rPr lang="en-GB" baseline="0" dirty="0" smtClean="0"/>
              <a:t> image is an oil painting by </a:t>
            </a:r>
            <a:r>
              <a:rPr lang="en-GB" baseline="0" dirty="0" err="1" smtClean="0"/>
              <a:t>Ugo</a:t>
            </a:r>
            <a:r>
              <a:rPr lang="en-GB" baseline="0" dirty="0" smtClean="0"/>
              <a:t> </a:t>
            </a:r>
            <a:r>
              <a:rPr lang="en-GB" baseline="0" dirty="0" err="1" smtClean="0"/>
              <a:t>Matania</a:t>
            </a:r>
            <a:r>
              <a:rPr lang="en-GB" baseline="0" dirty="0" smtClean="0"/>
              <a:t> titled,</a:t>
            </a:r>
            <a:r>
              <a:rPr lang="en-GB" dirty="0" smtClean="0"/>
              <a:t> ‘First World War: Transport of the Wounded’ </a:t>
            </a:r>
            <a:endParaRPr lang="en-GB" baseline="0" dirty="0" smtClean="0"/>
          </a:p>
          <a:p>
            <a:r>
              <a:rPr lang="en-GB" baseline="0" dirty="0" smtClean="0"/>
              <a:t>As a whole class: Use the painting to generate different noun phrases that will create pity for the men, experimenting with pre- and post- modification e.g.</a:t>
            </a:r>
          </a:p>
          <a:p>
            <a:r>
              <a:rPr lang="en-GB" baseline="0" dirty="0" smtClean="0"/>
              <a:t>weary soldiers</a:t>
            </a:r>
          </a:p>
          <a:p>
            <a:r>
              <a:rPr lang="en-GB" baseline="0" dirty="0" smtClean="0"/>
              <a:t>soldiers, dirty and exhausted </a:t>
            </a:r>
          </a:p>
          <a:p>
            <a:r>
              <a:rPr lang="en-GB" baseline="0" dirty="0" smtClean="0"/>
              <a:t>soldiers who were weak with exhaustion</a:t>
            </a:r>
          </a:p>
          <a:p>
            <a:r>
              <a:rPr lang="en-GB" baseline="0" dirty="0" smtClean="0"/>
              <a:t>the wounded soldiers, who were shuffling slowly along the road</a:t>
            </a:r>
          </a:p>
          <a:p>
            <a:r>
              <a:rPr lang="en-GB" baseline="0" dirty="0" smtClean="0"/>
              <a:t>The aim is to generate examples from which different patterns of noun phrase construction can be made explicit. This is more concrete learning than starting with definitions, which are often very abstract </a:t>
            </a:r>
            <a:r>
              <a:rPr lang="en-GB" baseline="0" dirty="0" err="1" smtClean="0"/>
              <a:t>eg</a:t>
            </a:r>
            <a:r>
              <a:rPr lang="en-GB" baseline="0" dirty="0" smtClean="0"/>
              <a:t> ‘a noun phrase is a phrase with a noun at its head’ (from NC glossary).</a:t>
            </a:r>
          </a:p>
          <a:p>
            <a:r>
              <a:rPr lang="en-GB" baseline="0" dirty="0" smtClean="0"/>
              <a:t>Next slide shows extension of this idea – the grid (a ‘noun phrase generator’) uses real examples of vocabulary taken from a selection of WW1 poems and arranged under headings. You might want to get students to experiment with creating noun phrases first, then show the labels to make explicit the grammar of noun phrase construction </a:t>
            </a:r>
            <a:r>
              <a:rPr lang="en-GB" baseline="0" dirty="0" err="1" smtClean="0"/>
              <a:t>eg</a:t>
            </a:r>
            <a:r>
              <a:rPr lang="en-GB" baseline="0" dirty="0" smtClean="0"/>
              <a:t> how the position of prepositional phrases might alter emphasis.</a:t>
            </a:r>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8A1B173-494A-4405-BE01-BFC9AEC53747}" type="slidenum">
              <a:rPr lang="en-GB" smtClean="0"/>
              <a:pPr/>
              <a:t>4</a:t>
            </a:fld>
            <a:endParaRPr lang="en-GB" dirty="0"/>
          </a:p>
        </p:txBody>
      </p:sp>
    </p:spTree>
    <p:extLst>
      <p:ext uri="{BB962C8B-B14F-4D97-AF65-F5344CB8AC3E}">
        <p14:creationId xmlns:p14="http://schemas.microsoft.com/office/powerpoint/2010/main" val="4529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aseline="0" dirty="0" smtClean="0"/>
              <a:t>Note how terminology is shown in headings but is not a barrier. You can do the task (see next slide for instructions and a model) without naming the ‘grammatical chunks’ being manipulated.</a:t>
            </a:r>
          </a:p>
          <a:p>
            <a:pPr marL="0" marR="0" indent="0" algn="l" defTabSz="917575" rtl="0" eaLnBrk="1" fontAlgn="auto" latinLnBrk="0" hangingPunct="1">
              <a:lnSpc>
                <a:spcPct val="100000"/>
              </a:lnSpc>
              <a:spcBef>
                <a:spcPts val="0"/>
              </a:spcBef>
              <a:spcAft>
                <a:spcPts val="0"/>
              </a:spcAft>
              <a:buClrTx/>
              <a:buSzTx/>
              <a:buFontTx/>
              <a:buNone/>
              <a:tabLst/>
              <a:defRPr/>
            </a:pPr>
            <a:r>
              <a:rPr lang="en-US" baseline="0" dirty="0" smtClean="0"/>
              <a:t>Texts used for language on the grids: </a:t>
            </a:r>
            <a:r>
              <a:rPr lang="en-GB" baseline="0" dirty="0" smtClean="0"/>
              <a:t>examples come from poetry of the First World War: </a:t>
            </a:r>
            <a:r>
              <a:rPr lang="en-US" i="1" baseline="0" dirty="0" smtClean="0"/>
              <a:t>The Night Patrol </a:t>
            </a:r>
            <a:r>
              <a:rPr lang="en-US" baseline="0" dirty="0" smtClean="0"/>
              <a:t>by Graeme West; </a:t>
            </a:r>
            <a:r>
              <a:rPr lang="en-US" i="1" baseline="0" dirty="0" smtClean="0"/>
              <a:t>The Stretcher Bearer</a:t>
            </a:r>
            <a:r>
              <a:rPr lang="en-US" baseline="0" dirty="0" smtClean="0"/>
              <a:t>, Tommy Crawford; </a:t>
            </a:r>
            <a:r>
              <a:rPr lang="en-US" i="1" baseline="0" dirty="0" smtClean="0"/>
              <a:t>The Song of the Mud</a:t>
            </a:r>
            <a:r>
              <a:rPr lang="en-US" baseline="0" dirty="0" smtClean="0"/>
              <a:t>, Mary Borden.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CE958591-942C-42C8-97FB-9C92D753EA62}" type="slidenum">
              <a:rPr lang="en-GB" smtClean="0"/>
              <a:pPr/>
              <a:t>5</a:t>
            </a:fld>
            <a:endParaRPr lang="en-GB"/>
          </a:p>
        </p:txBody>
      </p:sp>
    </p:spTree>
    <p:extLst>
      <p:ext uri="{BB962C8B-B14F-4D97-AF65-F5344CB8AC3E}">
        <p14:creationId xmlns:p14="http://schemas.microsoft.com/office/powerpoint/2010/main" val="1431584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dirty="0" smtClean="0"/>
              <a:t>You can use this as a collaborative paired activity, encouraging</a:t>
            </a:r>
            <a:r>
              <a:rPr lang="en-GB" baseline="0" dirty="0" smtClean="0"/>
              <a:t> talk about choices. </a:t>
            </a:r>
          </a:p>
          <a:p>
            <a:r>
              <a:rPr lang="en-GB" baseline="0" dirty="0" smtClean="0"/>
              <a:t>You can evaluate the impact of writing a series of noun phrases that are ‘snapshot’ images and not complete sentences. Do they make the experience sound more vivid and immediate? You might ask students to ‘resolve’ the images with a final line that uses a finite verb, </a:t>
            </a:r>
            <a:r>
              <a:rPr lang="en-GB" baseline="0" dirty="0" err="1" smtClean="0"/>
              <a:t>e.g</a:t>
            </a:r>
            <a:r>
              <a:rPr lang="en-GB" baseline="0" dirty="0" smtClean="0"/>
              <a:t>:</a:t>
            </a:r>
          </a:p>
          <a:p>
            <a:r>
              <a:rPr lang="en-GB" baseline="0" dirty="0" smtClean="0"/>
              <a:t>A generation </a:t>
            </a:r>
            <a:r>
              <a:rPr lang="en-GB" u="sng" baseline="0" dirty="0" smtClean="0"/>
              <a:t>lies</a:t>
            </a:r>
            <a:r>
              <a:rPr lang="en-GB" baseline="0" dirty="0" smtClean="0"/>
              <a:t> broken under a pile of stones.  </a:t>
            </a:r>
          </a:p>
          <a:p>
            <a:r>
              <a:rPr lang="en-GB" baseline="0" dirty="0" smtClean="0"/>
              <a:t>Encourage genuine play and experimentation – the grid lends itself to many different versions and possible patterns. </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CE958591-942C-42C8-97FB-9C92D753EA62}" type="slidenum">
              <a:rPr lang="en-GB" smtClean="0"/>
              <a:pPr/>
              <a:t>6</a:t>
            </a:fld>
            <a:endParaRPr lang="en-GB"/>
          </a:p>
        </p:txBody>
      </p:sp>
    </p:spTree>
    <p:extLst>
      <p:ext uri="{BB962C8B-B14F-4D97-AF65-F5344CB8AC3E}">
        <p14:creationId xmlns:p14="http://schemas.microsoft.com/office/powerpoint/2010/main" val="396717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240AE1-4AF7-4A71-A5E6-344505A3C330}" type="datetime1">
              <a:rPr lang="en-GB" smtClean="0"/>
              <a:t>03/08/2017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FE7C87-B167-4862-90FD-B798F43F0AEA}" type="slidenum">
              <a:rPr lang="en-GB" smtClean="0"/>
              <a:t>‹#›</a:t>
            </a:fld>
            <a:endParaRPr lang="en-GB"/>
          </a:p>
        </p:txBody>
      </p:sp>
    </p:spTree>
    <p:extLst>
      <p:ext uri="{BB962C8B-B14F-4D97-AF65-F5344CB8AC3E}">
        <p14:creationId xmlns:p14="http://schemas.microsoft.com/office/powerpoint/2010/main" val="296456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DEA95E-0A21-4B6D-AF4D-BFD13FA7D495}" type="datetime1">
              <a:rPr lang="en-GB" smtClean="0"/>
              <a:t>03/08/2017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FE7C87-B167-4862-90FD-B798F43F0AEA}" type="slidenum">
              <a:rPr lang="en-GB" smtClean="0"/>
              <a:t>‹#›</a:t>
            </a:fld>
            <a:endParaRPr lang="en-GB"/>
          </a:p>
        </p:txBody>
      </p:sp>
    </p:spTree>
    <p:extLst>
      <p:ext uri="{BB962C8B-B14F-4D97-AF65-F5344CB8AC3E}">
        <p14:creationId xmlns:p14="http://schemas.microsoft.com/office/powerpoint/2010/main" val="1062495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AA93C8-E9F9-4F41-A353-CF62ED216773}" type="datetime1">
              <a:rPr lang="en-GB" smtClean="0"/>
              <a:t>03/08/2017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FE7C87-B167-4862-90FD-B798F43F0AEA}" type="slidenum">
              <a:rPr lang="en-GB" smtClean="0"/>
              <a:t>‹#›</a:t>
            </a:fld>
            <a:endParaRPr lang="en-GB"/>
          </a:p>
        </p:txBody>
      </p:sp>
    </p:spTree>
    <p:extLst>
      <p:ext uri="{BB962C8B-B14F-4D97-AF65-F5344CB8AC3E}">
        <p14:creationId xmlns:p14="http://schemas.microsoft.com/office/powerpoint/2010/main" val="351291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727961-AF91-42C0-8F89-21FFA8E95185}" type="datetime1">
              <a:rPr lang="en-GB" smtClean="0"/>
              <a:t>03/08/2017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FE7C87-B167-4862-90FD-B798F43F0AEA}" type="slidenum">
              <a:rPr lang="en-GB" smtClean="0"/>
              <a:t>‹#›</a:t>
            </a:fld>
            <a:endParaRPr lang="en-GB"/>
          </a:p>
        </p:txBody>
      </p:sp>
    </p:spTree>
    <p:extLst>
      <p:ext uri="{BB962C8B-B14F-4D97-AF65-F5344CB8AC3E}">
        <p14:creationId xmlns:p14="http://schemas.microsoft.com/office/powerpoint/2010/main" val="119836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9DBBF0-509A-41B1-968A-0BCA06D648CB}" type="datetime1">
              <a:rPr lang="en-GB" smtClean="0"/>
              <a:t>03/08/2017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FE7C87-B167-4862-90FD-B798F43F0AEA}" type="slidenum">
              <a:rPr lang="en-GB" smtClean="0"/>
              <a:t>‹#›</a:t>
            </a:fld>
            <a:endParaRPr lang="en-GB"/>
          </a:p>
        </p:txBody>
      </p:sp>
    </p:spTree>
    <p:extLst>
      <p:ext uri="{BB962C8B-B14F-4D97-AF65-F5344CB8AC3E}">
        <p14:creationId xmlns:p14="http://schemas.microsoft.com/office/powerpoint/2010/main" val="47356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D1F875-8552-418B-AAB4-113FC5603502}" type="datetime1">
              <a:rPr lang="en-GB" smtClean="0"/>
              <a:t>03/08/2017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FE7C87-B167-4862-90FD-B798F43F0AEA}" type="slidenum">
              <a:rPr lang="en-GB" smtClean="0"/>
              <a:t>‹#›</a:t>
            </a:fld>
            <a:endParaRPr lang="en-GB"/>
          </a:p>
        </p:txBody>
      </p:sp>
    </p:spTree>
    <p:extLst>
      <p:ext uri="{BB962C8B-B14F-4D97-AF65-F5344CB8AC3E}">
        <p14:creationId xmlns:p14="http://schemas.microsoft.com/office/powerpoint/2010/main" val="273584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06F10D2-AB52-406C-A7B7-FBA65C774BDD}" type="datetime1">
              <a:rPr lang="en-GB" smtClean="0"/>
              <a:t>03/08/2017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FE7C87-B167-4862-90FD-B798F43F0AEA}" type="slidenum">
              <a:rPr lang="en-GB" smtClean="0"/>
              <a:t>‹#›</a:t>
            </a:fld>
            <a:endParaRPr lang="en-GB"/>
          </a:p>
        </p:txBody>
      </p:sp>
    </p:spTree>
    <p:extLst>
      <p:ext uri="{BB962C8B-B14F-4D97-AF65-F5344CB8AC3E}">
        <p14:creationId xmlns:p14="http://schemas.microsoft.com/office/powerpoint/2010/main" val="352973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30C8A5-7636-4782-8ED1-5E257A8FD429}" type="datetime1">
              <a:rPr lang="en-GB" smtClean="0"/>
              <a:t>03/08/2017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FE7C87-B167-4862-90FD-B798F43F0AEA}" type="slidenum">
              <a:rPr lang="en-GB" smtClean="0"/>
              <a:t>‹#›</a:t>
            </a:fld>
            <a:endParaRPr lang="en-GB"/>
          </a:p>
        </p:txBody>
      </p:sp>
    </p:spTree>
    <p:extLst>
      <p:ext uri="{BB962C8B-B14F-4D97-AF65-F5344CB8AC3E}">
        <p14:creationId xmlns:p14="http://schemas.microsoft.com/office/powerpoint/2010/main" val="110816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03983-144B-417B-ADFB-49AAFF163704}" type="datetime1">
              <a:rPr lang="en-GB" smtClean="0"/>
              <a:t>03/08/2017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FE7C87-B167-4862-90FD-B798F43F0AEA}" type="slidenum">
              <a:rPr lang="en-GB" smtClean="0"/>
              <a:t>‹#›</a:t>
            </a:fld>
            <a:endParaRPr lang="en-GB"/>
          </a:p>
        </p:txBody>
      </p:sp>
    </p:spTree>
    <p:extLst>
      <p:ext uri="{BB962C8B-B14F-4D97-AF65-F5344CB8AC3E}">
        <p14:creationId xmlns:p14="http://schemas.microsoft.com/office/powerpoint/2010/main" val="206273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4DAF44-868B-4EAA-8566-81EFDCDC0AAF}" type="datetime1">
              <a:rPr lang="en-GB" smtClean="0"/>
              <a:t>03/08/2017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FE7C87-B167-4862-90FD-B798F43F0AEA}" type="slidenum">
              <a:rPr lang="en-GB" smtClean="0"/>
              <a:t>‹#›</a:t>
            </a:fld>
            <a:endParaRPr lang="en-GB"/>
          </a:p>
        </p:txBody>
      </p:sp>
    </p:spTree>
    <p:extLst>
      <p:ext uri="{BB962C8B-B14F-4D97-AF65-F5344CB8AC3E}">
        <p14:creationId xmlns:p14="http://schemas.microsoft.com/office/powerpoint/2010/main" val="227986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C0545-D715-4F7A-8471-7D2282EB635D}" type="datetime1">
              <a:rPr lang="en-GB" smtClean="0"/>
              <a:t>03/08/2017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FE7C87-B167-4862-90FD-B798F43F0AEA}" type="slidenum">
              <a:rPr lang="en-GB" smtClean="0"/>
              <a:t>‹#›</a:t>
            </a:fld>
            <a:endParaRPr lang="en-GB"/>
          </a:p>
        </p:txBody>
      </p:sp>
    </p:spTree>
    <p:extLst>
      <p:ext uri="{BB962C8B-B14F-4D97-AF65-F5344CB8AC3E}">
        <p14:creationId xmlns:p14="http://schemas.microsoft.com/office/powerpoint/2010/main" val="48840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3D1E3-B095-478D-975E-75E8B9D88613}" type="datetime1">
              <a:rPr lang="en-GB" smtClean="0"/>
              <a:t>03/08/2017</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E7C87-B167-4862-90FD-B798F43F0AEA}" type="slidenum">
              <a:rPr lang="en-GB" smtClean="0"/>
              <a:t>‹#›</a:t>
            </a:fld>
            <a:endParaRPr lang="en-GB"/>
          </a:p>
        </p:txBody>
      </p:sp>
    </p:spTree>
    <p:extLst>
      <p:ext uri="{BB962C8B-B14F-4D97-AF65-F5344CB8AC3E}">
        <p14:creationId xmlns:p14="http://schemas.microsoft.com/office/powerpoint/2010/main" val="1406980181"/>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Noun Phrases for Description</a:t>
            </a:r>
            <a:endParaRPr lang="en-GB" dirty="0"/>
          </a:p>
        </p:txBody>
      </p:sp>
      <p:sp>
        <p:nvSpPr>
          <p:cNvPr id="3" name="Content Placeholder 2"/>
          <p:cNvSpPr>
            <a:spLocks noGrp="1"/>
          </p:cNvSpPr>
          <p:nvPr>
            <p:ph idx="1"/>
          </p:nvPr>
        </p:nvSpPr>
        <p:spPr/>
        <p:txBody>
          <a:bodyPr/>
          <a:lstStyle/>
          <a:p>
            <a:r>
              <a:rPr lang="en-GB" dirty="0" smtClean="0"/>
              <a:t>Using a noun phrase generator to create descriptions of trench </a:t>
            </a:r>
            <a:r>
              <a:rPr lang="en-GB" dirty="0" smtClean="0"/>
              <a:t>warfare</a:t>
            </a:r>
          </a:p>
          <a:p>
            <a:r>
              <a:rPr lang="en-GB" dirty="0" smtClean="0"/>
              <a:t>Year 5 work from Kingswood Primary School, Gipsy Hill Federation, Lambeth</a:t>
            </a:r>
            <a:endParaRPr lang="en-GB" dirty="0" smtClean="0"/>
          </a:p>
        </p:txBody>
      </p:sp>
    </p:spTree>
    <p:extLst>
      <p:ext uri="{BB962C8B-B14F-4D97-AF65-F5344CB8AC3E}">
        <p14:creationId xmlns:p14="http://schemas.microsoft.com/office/powerpoint/2010/main" val="38169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Users\helen\Documents\GipsyHillY5writing\Gipsy Hill Y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640960" cy="6624736"/>
          </a:xfrm>
          <a:prstGeom prst="rect">
            <a:avLst/>
          </a:prstGeom>
          <a:noFill/>
          <a:scene3d>
            <a:camera prst="orthographicFront">
              <a:rot lat="0" lon="0" rev="10799999"/>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011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496944"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483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7" name="Content Placeholder 6" descr="cdn_well_v_18185_624x544.jpg"/>
          <p:cNvPicPr>
            <a:picLocks noGrp="1" noChangeAspect="1"/>
          </p:cNvPicPr>
          <p:nvPr>
            <p:ph idx="1"/>
          </p:nvPr>
        </p:nvPicPr>
        <p:blipFill>
          <a:blip r:embed="rId3" cstate="print"/>
          <a:stretch>
            <a:fillRect/>
          </a:stretch>
        </p:blipFill>
        <p:spPr>
          <a:xfrm>
            <a:off x="0" y="0"/>
            <a:ext cx="9144000" cy="6858000"/>
          </a:xfrm>
        </p:spPr>
      </p:pic>
      <p:sp>
        <p:nvSpPr>
          <p:cNvPr id="5" name="TextBox 4"/>
          <p:cNvSpPr txBox="1"/>
          <p:nvPr/>
        </p:nvSpPr>
        <p:spPr>
          <a:xfrm>
            <a:off x="251520" y="260649"/>
            <a:ext cx="8892480" cy="830997"/>
          </a:xfrm>
          <a:prstGeom prst="rect">
            <a:avLst/>
          </a:prstGeom>
          <a:noFill/>
        </p:spPr>
        <p:txBody>
          <a:bodyPr wrap="square" rtlCol="0">
            <a:spAutoFit/>
          </a:bodyPr>
          <a:lstStyle/>
          <a:p>
            <a:r>
              <a:rPr lang="en-GB" sz="2400" dirty="0" smtClean="0">
                <a:latin typeface="Calibri" pitchFamily="34" charset="0"/>
              </a:rPr>
              <a:t>Using </a:t>
            </a:r>
            <a:r>
              <a:rPr lang="en-GB" sz="2400" b="1" dirty="0" smtClean="0">
                <a:latin typeface="Calibri" pitchFamily="34" charset="0"/>
              </a:rPr>
              <a:t>soldiers </a:t>
            </a:r>
            <a:r>
              <a:rPr lang="en-GB" sz="2400" dirty="0" smtClean="0">
                <a:latin typeface="Calibri" pitchFamily="34" charset="0"/>
              </a:rPr>
              <a:t>as the head noun, create noun phrases that emphasise the soldiers’ suffering and create sympathy for them. </a:t>
            </a:r>
            <a:endParaRPr lang="en-GB" sz="2400" dirty="0">
              <a:latin typeface="Calibri" pitchFamily="34" charset="0"/>
            </a:endParaRPr>
          </a:p>
        </p:txBody>
      </p:sp>
      <p:sp>
        <p:nvSpPr>
          <p:cNvPr id="6" name="TextBox 5"/>
          <p:cNvSpPr txBox="1"/>
          <p:nvPr/>
        </p:nvSpPr>
        <p:spPr>
          <a:xfrm>
            <a:off x="323528" y="5877273"/>
            <a:ext cx="3059832" cy="769441"/>
          </a:xfrm>
          <a:prstGeom prst="rect">
            <a:avLst/>
          </a:prstGeom>
          <a:noFill/>
        </p:spPr>
        <p:txBody>
          <a:bodyPr wrap="square" rtlCol="0">
            <a:spAutoFit/>
          </a:bodyPr>
          <a:lstStyle/>
          <a:p>
            <a:r>
              <a:rPr lang="en-GB" sz="2200" b="1" dirty="0">
                <a:solidFill>
                  <a:schemeClr val="bg1"/>
                </a:solidFill>
              </a:rPr>
              <a:t>m</a:t>
            </a:r>
            <a:r>
              <a:rPr lang="en-GB" sz="2200" b="1" dirty="0" smtClean="0">
                <a:solidFill>
                  <a:schemeClr val="bg1"/>
                </a:solidFill>
              </a:rPr>
              <a:t>ud-spattered, weary soldiers</a:t>
            </a:r>
            <a:endParaRPr lang="en-GB" sz="2200" b="1" dirty="0">
              <a:solidFill>
                <a:schemeClr val="bg1"/>
              </a:solidFill>
            </a:endParaRPr>
          </a:p>
        </p:txBody>
      </p:sp>
      <p:sp>
        <p:nvSpPr>
          <p:cNvPr id="9" name="TextBox 8"/>
          <p:cNvSpPr txBox="1"/>
          <p:nvPr/>
        </p:nvSpPr>
        <p:spPr>
          <a:xfrm>
            <a:off x="323528" y="5085185"/>
            <a:ext cx="2088232" cy="769441"/>
          </a:xfrm>
          <a:prstGeom prst="rect">
            <a:avLst/>
          </a:prstGeom>
          <a:noFill/>
        </p:spPr>
        <p:txBody>
          <a:bodyPr wrap="square" rtlCol="0">
            <a:spAutoFit/>
          </a:bodyPr>
          <a:lstStyle/>
          <a:p>
            <a:r>
              <a:rPr lang="en-GB" sz="2200" b="1" dirty="0">
                <a:solidFill>
                  <a:schemeClr val="bg1"/>
                </a:solidFill>
              </a:rPr>
              <a:t>s</a:t>
            </a:r>
            <a:r>
              <a:rPr lang="en-GB" sz="2200" b="1" dirty="0" smtClean="0">
                <a:solidFill>
                  <a:schemeClr val="bg1"/>
                </a:solidFill>
              </a:rPr>
              <a:t>oldiers, weak with exhaustion</a:t>
            </a:r>
            <a:endParaRPr lang="en-GB" sz="2200" b="1" dirty="0">
              <a:solidFill>
                <a:schemeClr val="bg1"/>
              </a:solidFill>
            </a:endParaRPr>
          </a:p>
        </p:txBody>
      </p:sp>
      <p:sp>
        <p:nvSpPr>
          <p:cNvPr id="10" name="TextBox 9"/>
          <p:cNvSpPr txBox="1"/>
          <p:nvPr/>
        </p:nvSpPr>
        <p:spPr>
          <a:xfrm>
            <a:off x="4499992" y="5934672"/>
            <a:ext cx="2952328" cy="769441"/>
          </a:xfrm>
          <a:prstGeom prst="rect">
            <a:avLst/>
          </a:prstGeom>
          <a:noFill/>
        </p:spPr>
        <p:txBody>
          <a:bodyPr wrap="square" rtlCol="0">
            <a:spAutoFit/>
          </a:bodyPr>
          <a:lstStyle/>
          <a:p>
            <a:r>
              <a:rPr lang="en-GB" sz="2200" b="1" dirty="0">
                <a:solidFill>
                  <a:schemeClr val="bg1"/>
                </a:solidFill>
              </a:rPr>
              <a:t>t</a:t>
            </a:r>
            <a:r>
              <a:rPr lang="en-GB" sz="2200" b="1" dirty="0" smtClean="0">
                <a:solidFill>
                  <a:schemeClr val="bg1"/>
                </a:solidFill>
              </a:rPr>
              <a:t>he wounded soldiers, limping back to camp</a:t>
            </a:r>
            <a:endParaRPr lang="en-GB" sz="2200" b="1" dirty="0">
              <a:solidFill>
                <a:schemeClr val="bg1"/>
              </a:solidFill>
            </a:endParaRPr>
          </a:p>
        </p:txBody>
      </p:sp>
    </p:spTree>
    <p:extLst>
      <p:ext uri="{BB962C8B-B14F-4D97-AF65-F5344CB8AC3E}">
        <p14:creationId xmlns:p14="http://schemas.microsoft.com/office/powerpoint/2010/main" val="2197031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40000"/>
            <a:lumOff val="60000"/>
          </a:schemeClr>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96973637"/>
              </p:ext>
            </p:extLst>
          </p:nvPr>
        </p:nvGraphicFramePr>
        <p:xfrm>
          <a:off x="0" y="0"/>
          <a:ext cx="9144000" cy="7359268"/>
        </p:xfrm>
        <a:graphic>
          <a:graphicData uri="http://schemas.openxmlformats.org/drawingml/2006/table">
            <a:tbl>
              <a:tblPr firstRow="1" bandRow="1">
                <a:tableStyleId>{5C22544A-7EE6-4342-B048-85BDC9FD1C3A}</a:tableStyleId>
              </a:tblPr>
              <a:tblGrid>
                <a:gridCol w="1524000"/>
                <a:gridCol w="1524000"/>
                <a:gridCol w="1524002"/>
                <a:gridCol w="1523998"/>
                <a:gridCol w="1524000"/>
                <a:gridCol w="1524000"/>
              </a:tblGrid>
              <a:tr h="762000">
                <a:tc>
                  <a:txBody>
                    <a:bodyPr/>
                    <a:lstStyle/>
                    <a:p>
                      <a:pPr algn="l">
                        <a:lnSpc>
                          <a:spcPts val="1500"/>
                        </a:lnSpc>
                        <a:spcAft>
                          <a:spcPts val="0"/>
                        </a:spcAft>
                      </a:pPr>
                      <a:endParaRPr lang="en-GB" sz="1900" b="1" dirty="0" smtClean="0">
                        <a:solidFill>
                          <a:schemeClr val="tx1"/>
                        </a:solidFill>
                        <a:latin typeface="Arial"/>
                        <a:ea typeface="Times New Roman"/>
                      </a:endParaRPr>
                    </a:p>
                    <a:p>
                      <a:pPr algn="l">
                        <a:lnSpc>
                          <a:spcPts val="1500"/>
                        </a:lnSpc>
                        <a:spcAft>
                          <a:spcPts val="0"/>
                        </a:spcAft>
                      </a:pPr>
                      <a:r>
                        <a:rPr lang="en-GB" sz="1900" b="1" dirty="0" smtClean="0">
                          <a:solidFill>
                            <a:schemeClr val="tx1"/>
                          </a:solidFill>
                          <a:latin typeface="Arial"/>
                          <a:ea typeface="Times New Roman"/>
                        </a:rPr>
                        <a:t>Determiner</a:t>
                      </a:r>
                      <a:endParaRPr lang="en-GB" sz="1900" dirty="0">
                        <a:solidFill>
                          <a:schemeClr val="tx1"/>
                        </a:solidFill>
                        <a:latin typeface="Calibri"/>
                        <a:ea typeface="Times New Roman"/>
                      </a:endParaRPr>
                    </a:p>
                  </a:txBody>
                  <a:tcPr marL="68580" marR="68580" marT="0" marB="0">
                    <a:solidFill>
                      <a:schemeClr val="tx2">
                        <a:lumMod val="20000"/>
                        <a:lumOff val="80000"/>
                      </a:schemeClr>
                    </a:solidFill>
                  </a:tcPr>
                </a:tc>
                <a:tc>
                  <a:txBody>
                    <a:bodyPr/>
                    <a:lstStyle/>
                    <a:p>
                      <a:pPr algn="ctr">
                        <a:lnSpc>
                          <a:spcPts val="1500"/>
                        </a:lnSpc>
                        <a:spcAft>
                          <a:spcPts val="0"/>
                        </a:spcAft>
                      </a:pPr>
                      <a:endParaRPr lang="en-GB" sz="1900" b="1" dirty="0" smtClean="0">
                        <a:solidFill>
                          <a:schemeClr val="tx1"/>
                        </a:solidFill>
                        <a:latin typeface="Arial"/>
                        <a:ea typeface="Times New Roman"/>
                      </a:endParaRPr>
                    </a:p>
                    <a:p>
                      <a:pPr algn="ctr">
                        <a:lnSpc>
                          <a:spcPts val="1500"/>
                        </a:lnSpc>
                        <a:spcAft>
                          <a:spcPts val="0"/>
                        </a:spcAft>
                      </a:pPr>
                      <a:r>
                        <a:rPr lang="en-GB" sz="1900" b="1" dirty="0" smtClean="0">
                          <a:solidFill>
                            <a:schemeClr val="tx1"/>
                          </a:solidFill>
                          <a:latin typeface="Arial"/>
                          <a:ea typeface="Times New Roman"/>
                        </a:rPr>
                        <a:t>Adjective</a:t>
                      </a:r>
                      <a:endParaRPr lang="en-GB" sz="1900" dirty="0">
                        <a:solidFill>
                          <a:schemeClr val="tx1"/>
                        </a:solidFill>
                        <a:latin typeface="Calibri"/>
                        <a:ea typeface="Times New Roman"/>
                      </a:endParaRPr>
                    </a:p>
                  </a:txBody>
                  <a:tcPr marL="68580" marR="68580" marT="0" marB="0">
                    <a:solidFill>
                      <a:schemeClr val="tx2">
                        <a:lumMod val="20000"/>
                        <a:lumOff val="80000"/>
                      </a:schemeClr>
                    </a:solidFill>
                  </a:tcPr>
                </a:tc>
                <a:tc>
                  <a:txBody>
                    <a:bodyPr/>
                    <a:lstStyle/>
                    <a:p>
                      <a:pPr algn="ctr">
                        <a:lnSpc>
                          <a:spcPts val="1500"/>
                        </a:lnSpc>
                        <a:spcAft>
                          <a:spcPts val="0"/>
                        </a:spcAft>
                      </a:pPr>
                      <a:endParaRPr lang="en-GB" sz="1900" b="1" dirty="0" smtClean="0">
                        <a:solidFill>
                          <a:schemeClr val="tx1"/>
                        </a:solidFill>
                        <a:latin typeface="Arial"/>
                        <a:ea typeface="Times New Roman"/>
                      </a:endParaRPr>
                    </a:p>
                    <a:p>
                      <a:pPr algn="ctr">
                        <a:lnSpc>
                          <a:spcPts val="1500"/>
                        </a:lnSpc>
                        <a:spcAft>
                          <a:spcPts val="0"/>
                        </a:spcAft>
                      </a:pPr>
                      <a:r>
                        <a:rPr lang="en-GB" sz="1900" b="1" dirty="0" smtClean="0">
                          <a:solidFill>
                            <a:schemeClr val="tx1"/>
                          </a:solidFill>
                          <a:latin typeface="Arial"/>
                          <a:ea typeface="Times New Roman"/>
                        </a:rPr>
                        <a:t>Noun</a:t>
                      </a:r>
                      <a:endParaRPr lang="en-GB" sz="1900" dirty="0">
                        <a:solidFill>
                          <a:schemeClr val="tx1"/>
                        </a:solidFill>
                        <a:latin typeface="Calibri"/>
                        <a:ea typeface="Times New Roman"/>
                      </a:endParaRPr>
                    </a:p>
                  </a:txBody>
                  <a:tcPr marL="68580" marR="68580" marT="0" marB="0">
                    <a:solidFill>
                      <a:schemeClr val="tx2">
                        <a:lumMod val="20000"/>
                        <a:lumOff val="80000"/>
                      </a:schemeClr>
                    </a:solidFill>
                  </a:tcPr>
                </a:tc>
                <a:tc>
                  <a:txBody>
                    <a:bodyPr/>
                    <a:lstStyle/>
                    <a:p>
                      <a:pPr algn="ctr">
                        <a:lnSpc>
                          <a:spcPts val="1500"/>
                        </a:lnSpc>
                        <a:spcAft>
                          <a:spcPts val="0"/>
                        </a:spcAft>
                      </a:pPr>
                      <a:endParaRPr lang="en-GB" sz="1900" b="1" dirty="0" smtClean="0">
                        <a:solidFill>
                          <a:schemeClr val="tx1"/>
                        </a:solidFill>
                        <a:latin typeface="Arial"/>
                        <a:ea typeface="Times New Roman"/>
                      </a:endParaRPr>
                    </a:p>
                    <a:p>
                      <a:pPr algn="ctr">
                        <a:lnSpc>
                          <a:spcPts val="1500"/>
                        </a:lnSpc>
                        <a:spcAft>
                          <a:spcPts val="0"/>
                        </a:spcAft>
                      </a:pPr>
                      <a:r>
                        <a:rPr lang="en-GB" sz="1900" b="1" dirty="0" smtClean="0">
                          <a:solidFill>
                            <a:schemeClr val="tx1"/>
                          </a:solidFill>
                          <a:latin typeface="Arial"/>
                          <a:ea typeface="Times New Roman"/>
                        </a:rPr>
                        <a:t>Similes/</a:t>
                      </a:r>
                      <a:endParaRPr lang="en-GB" sz="1900" dirty="0">
                        <a:solidFill>
                          <a:schemeClr val="tx1"/>
                        </a:solidFill>
                        <a:latin typeface="Calibri"/>
                        <a:ea typeface="Times New Roman"/>
                      </a:endParaRPr>
                    </a:p>
                    <a:p>
                      <a:pPr algn="ctr">
                        <a:lnSpc>
                          <a:spcPts val="1500"/>
                        </a:lnSpc>
                        <a:spcAft>
                          <a:spcPts val="0"/>
                        </a:spcAft>
                      </a:pPr>
                      <a:r>
                        <a:rPr lang="en-GB" sz="1900" b="1" dirty="0" smtClean="0">
                          <a:solidFill>
                            <a:schemeClr val="tx1"/>
                          </a:solidFill>
                          <a:latin typeface="Arial"/>
                          <a:ea typeface="Times New Roman"/>
                        </a:rPr>
                        <a:t>Metaphors</a:t>
                      </a:r>
                      <a:endParaRPr lang="en-GB" sz="1900" dirty="0">
                        <a:solidFill>
                          <a:schemeClr val="tx1"/>
                        </a:solidFill>
                        <a:latin typeface="Calibri"/>
                        <a:ea typeface="Times New Roman"/>
                      </a:endParaRPr>
                    </a:p>
                  </a:txBody>
                  <a:tcPr marL="68580" marR="68580" marT="0" marB="0">
                    <a:solidFill>
                      <a:schemeClr val="tx2">
                        <a:lumMod val="20000"/>
                        <a:lumOff val="80000"/>
                      </a:schemeClr>
                    </a:solidFill>
                  </a:tcPr>
                </a:tc>
                <a:tc>
                  <a:txBody>
                    <a:bodyPr/>
                    <a:lstStyle/>
                    <a:p>
                      <a:pPr algn="ctr">
                        <a:lnSpc>
                          <a:spcPts val="1500"/>
                        </a:lnSpc>
                        <a:spcAft>
                          <a:spcPts val="0"/>
                        </a:spcAft>
                      </a:pPr>
                      <a:endParaRPr lang="en-GB" sz="1900" b="1" dirty="0" smtClean="0">
                        <a:solidFill>
                          <a:schemeClr val="tx1"/>
                        </a:solidFill>
                        <a:latin typeface="Arial"/>
                        <a:ea typeface="Times New Roman"/>
                      </a:endParaRPr>
                    </a:p>
                    <a:p>
                      <a:pPr algn="ctr">
                        <a:lnSpc>
                          <a:spcPts val="1500"/>
                        </a:lnSpc>
                        <a:spcAft>
                          <a:spcPts val="0"/>
                        </a:spcAft>
                      </a:pPr>
                      <a:r>
                        <a:rPr lang="en-GB" sz="1900" b="1" dirty="0" smtClean="0">
                          <a:solidFill>
                            <a:schemeClr val="tx1"/>
                          </a:solidFill>
                          <a:latin typeface="Arial"/>
                          <a:ea typeface="Times New Roman"/>
                        </a:rPr>
                        <a:t>Non-finite </a:t>
                      </a:r>
                      <a:r>
                        <a:rPr lang="en-GB" sz="1900" b="1" dirty="0">
                          <a:solidFill>
                            <a:schemeClr val="tx1"/>
                          </a:solidFill>
                          <a:latin typeface="Arial"/>
                          <a:ea typeface="Times New Roman"/>
                        </a:rPr>
                        <a:t>clause</a:t>
                      </a:r>
                      <a:endParaRPr lang="en-GB" sz="1900" dirty="0">
                        <a:solidFill>
                          <a:schemeClr val="tx1"/>
                        </a:solidFill>
                        <a:latin typeface="Calibri"/>
                        <a:ea typeface="Times New Roman"/>
                      </a:endParaRPr>
                    </a:p>
                  </a:txBody>
                  <a:tcPr marL="68580" marR="68580" marT="0" marB="0">
                    <a:solidFill>
                      <a:schemeClr val="tx2">
                        <a:lumMod val="20000"/>
                        <a:lumOff val="80000"/>
                      </a:schemeClr>
                    </a:solidFill>
                  </a:tcPr>
                </a:tc>
                <a:tc>
                  <a:txBody>
                    <a:bodyPr/>
                    <a:lstStyle/>
                    <a:p>
                      <a:pPr algn="ctr">
                        <a:lnSpc>
                          <a:spcPts val="1500"/>
                        </a:lnSpc>
                        <a:spcAft>
                          <a:spcPts val="0"/>
                        </a:spcAft>
                      </a:pPr>
                      <a:endParaRPr lang="en-GB" sz="1600" b="1" dirty="0" smtClean="0">
                        <a:solidFill>
                          <a:schemeClr val="tx1"/>
                        </a:solidFill>
                        <a:latin typeface="Arial"/>
                        <a:ea typeface="Times New Roman"/>
                      </a:endParaRPr>
                    </a:p>
                    <a:p>
                      <a:pPr algn="ctr">
                        <a:lnSpc>
                          <a:spcPts val="1500"/>
                        </a:lnSpc>
                        <a:spcAft>
                          <a:spcPts val="0"/>
                        </a:spcAft>
                      </a:pPr>
                      <a:r>
                        <a:rPr lang="en-GB" sz="1600" b="1" dirty="0" smtClean="0">
                          <a:solidFill>
                            <a:schemeClr val="tx1"/>
                          </a:solidFill>
                          <a:latin typeface="Arial"/>
                          <a:ea typeface="Times New Roman"/>
                        </a:rPr>
                        <a:t>Prepositional phrase</a:t>
                      </a:r>
                      <a:endParaRPr lang="en-GB" sz="1600" b="1" dirty="0">
                        <a:solidFill>
                          <a:schemeClr val="tx1"/>
                        </a:solidFill>
                        <a:latin typeface="Calibri"/>
                        <a:ea typeface="Times New Roman"/>
                      </a:endParaRPr>
                    </a:p>
                  </a:txBody>
                  <a:tcPr marL="68580" marR="68580" marT="0" marB="0">
                    <a:solidFill>
                      <a:schemeClr val="tx2">
                        <a:lumMod val="20000"/>
                        <a:lumOff val="80000"/>
                      </a:schemeClr>
                    </a:solidFill>
                  </a:tcPr>
                </a:tc>
              </a:tr>
              <a:tr h="696817">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an</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ghostly</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shells</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red </a:t>
                      </a:r>
                      <a:r>
                        <a:rPr lang="en-GB" sz="1900" dirty="0">
                          <a:solidFill>
                            <a:srgbClr val="000000"/>
                          </a:solidFill>
                          <a:latin typeface="Arial"/>
                          <a:ea typeface="Times New Roman"/>
                        </a:rPr>
                        <a:t>poppies</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staggering</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over </a:t>
                      </a:r>
                      <a:r>
                        <a:rPr lang="en-GB" sz="1900" dirty="0">
                          <a:solidFill>
                            <a:srgbClr val="000000"/>
                          </a:solidFill>
                          <a:latin typeface="Arial"/>
                          <a:ea typeface="Times New Roman"/>
                        </a:rPr>
                        <a:t>the top</a:t>
                      </a:r>
                      <a:endParaRPr lang="en-GB" sz="1900" dirty="0">
                        <a:latin typeface="Calibri"/>
                        <a:ea typeface="Times New Roman"/>
                      </a:endParaRPr>
                    </a:p>
                  </a:txBody>
                  <a:tcPr marL="68580" marR="68580" marT="0" marB="0"/>
                </a:tc>
              </a:tr>
              <a:tr h="696817">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a</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frightened</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troops</a:t>
                      </a: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blindfolded </a:t>
                      </a:r>
                      <a:r>
                        <a:rPr lang="en-GB" sz="1900" dirty="0">
                          <a:solidFill>
                            <a:srgbClr val="000000"/>
                          </a:solidFill>
                          <a:latin typeface="Arial"/>
                          <a:ea typeface="Times New Roman"/>
                        </a:rPr>
                        <a:t>with</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dazed</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out </a:t>
                      </a:r>
                      <a:r>
                        <a:rPr lang="en-GB" sz="1900" dirty="0">
                          <a:solidFill>
                            <a:srgbClr val="000000"/>
                          </a:solidFill>
                          <a:latin typeface="Arial"/>
                          <a:ea typeface="Times New Roman"/>
                        </a:rPr>
                        <a:t>of nowhere</a:t>
                      </a:r>
                      <a:endParaRPr lang="en-GB" sz="1900" dirty="0">
                        <a:latin typeface="Calibri"/>
                        <a:ea typeface="Times New Roman"/>
                      </a:endParaRPr>
                    </a:p>
                  </a:txBody>
                  <a:tcPr marL="68580" marR="68580" marT="0" marB="0"/>
                </a:tc>
              </a:tr>
              <a:tr h="762000">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the</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muddy</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no-man’s-land</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hail </a:t>
                      </a:r>
                      <a:r>
                        <a:rPr lang="en-GB" sz="1900" dirty="0">
                          <a:solidFill>
                            <a:srgbClr val="000000"/>
                          </a:solidFill>
                          <a:latin typeface="Arial"/>
                          <a:ea typeface="Times New Roman"/>
                        </a:rPr>
                        <a:t>of steel</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marching</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baseline="0" dirty="0" smtClean="0">
                          <a:solidFill>
                            <a:srgbClr val="000000"/>
                          </a:solidFill>
                          <a:latin typeface="Arial"/>
                          <a:ea typeface="Times New Roman"/>
                        </a:rPr>
                        <a:t>from the sky</a:t>
                      </a:r>
                      <a:r>
                        <a:rPr lang="en-GB" sz="1900" dirty="0" smtClean="0">
                          <a:solidFill>
                            <a:srgbClr val="000000"/>
                          </a:solidFill>
                          <a:latin typeface="Arial"/>
                          <a:ea typeface="Times New Roman"/>
                        </a:rPr>
                        <a:t> </a:t>
                      </a:r>
                    </a:p>
                    <a:p>
                      <a:pPr algn="ctr">
                        <a:lnSpc>
                          <a:spcPts val="1500"/>
                        </a:lnSpc>
                        <a:spcAft>
                          <a:spcPts val="0"/>
                        </a:spcAft>
                      </a:pPr>
                      <a:endParaRPr lang="en-GB" sz="1900" dirty="0" smtClean="0">
                        <a:solidFill>
                          <a:srgbClr val="000000"/>
                        </a:solidFill>
                        <a:latin typeface="Arial"/>
                        <a:ea typeface="Times New Roman"/>
                      </a:endParaRPr>
                    </a:p>
                  </a:txBody>
                  <a:tcPr marL="68580" marR="68580" marT="0" marB="0"/>
                </a:tc>
              </a:tr>
              <a:tr h="696817">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one</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dangerous</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trenches</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as </a:t>
                      </a:r>
                      <a:r>
                        <a:rPr lang="en-GB" sz="1900" dirty="0">
                          <a:solidFill>
                            <a:srgbClr val="000000"/>
                          </a:solidFill>
                          <a:latin typeface="Arial"/>
                          <a:ea typeface="Times New Roman"/>
                        </a:rPr>
                        <a:t>in a dream</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600" dirty="0" smtClean="0">
                        <a:solidFill>
                          <a:schemeClr val="dk1"/>
                        </a:solidFill>
                        <a:latin typeface="Calibri"/>
                        <a:ea typeface="Times New Roman"/>
                      </a:endParaRPr>
                    </a:p>
                    <a:p>
                      <a:pPr algn="ctr">
                        <a:lnSpc>
                          <a:spcPts val="1500"/>
                        </a:lnSpc>
                        <a:spcAft>
                          <a:spcPts val="0"/>
                        </a:spcAft>
                      </a:pPr>
                      <a:r>
                        <a:rPr lang="en-GB" sz="1900" dirty="0" smtClean="0">
                          <a:solidFill>
                            <a:schemeClr val="dk1"/>
                          </a:solidFill>
                          <a:latin typeface="Arial" pitchFamily="34" charset="0"/>
                          <a:ea typeface="Times New Roman"/>
                          <a:cs typeface="Arial" pitchFamily="34" charset="0"/>
                        </a:rPr>
                        <a:t>creeping</a:t>
                      </a:r>
                      <a:endParaRPr lang="en-GB" sz="1900" dirty="0" smtClean="0">
                        <a:solidFill>
                          <a:srgbClr val="000000"/>
                        </a:solidFill>
                        <a:latin typeface="Arial" pitchFamily="34" charset="0"/>
                        <a:ea typeface="Times New Roman"/>
                        <a:cs typeface="Arial" pitchFamily="34" charset="0"/>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towards </a:t>
                      </a:r>
                      <a:r>
                        <a:rPr lang="en-GB" sz="1900" dirty="0">
                          <a:solidFill>
                            <a:srgbClr val="000000"/>
                          </a:solidFill>
                          <a:latin typeface="Arial"/>
                          <a:ea typeface="Times New Roman"/>
                        </a:rPr>
                        <a:t>camp</a:t>
                      </a:r>
                      <a:endParaRPr lang="en-GB" sz="1900" dirty="0">
                        <a:latin typeface="Calibri"/>
                        <a:ea typeface="Times New Roman"/>
                      </a:endParaRPr>
                    </a:p>
                  </a:txBody>
                  <a:tcPr marL="68580" marR="68580" marT="0" marB="0"/>
                </a:tc>
              </a:tr>
              <a:tr h="762000">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many</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empty</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faces</a:t>
                      </a: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knife-like</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kept </a:t>
                      </a:r>
                      <a:r>
                        <a:rPr lang="en-GB" sz="1900" dirty="0">
                          <a:solidFill>
                            <a:srgbClr val="000000"/>
                          </a:solidFill>
                          <a:latin typeface="Arial"/>
                          <a:ea typeface="Times New Roman"/>
                        </a:rPr>
                        <a:t>alive</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beyond </a:t>
                      </a:r>
                    </a:p>
                    <a:p>
                      <a:pPr algn="ctr">
                        <a:lnSpc>
                          <a:spcPts val="1500"/>
                        </a:lnSpc>
                        <a:spcAft>
                          <a:spcPts val="0"/>
                        </a:spcAft>
                      </a:pPr>
                      <a:r>
                        <a:rPr lang="en-GB" sz="1900" dirty="0" smtClean="0">
                          <a:solidFill>
                            <a:srgbClr val="000000"/>
                          </a:solidFill>
                          <a:latin typeface="Arial"/>
                          <a:ea typeface="Times New Roman"/>
                        </a:rPr>
                        <a:t>reach</a:t>
                      </a:r>
                      <a:endParaRPr lang="en-GB" sz="1900" dirty="0">
                        <a:latin typeface="Calibri"/>
                        <a:ea typeface="Times New Roman"/>
                      </a:endParaRPr>
                    </a:p>
                  </a:txBody>
                  <a:tcPr marL="68580" marR="68580" marT="0" marB="0"/>
                </a:tc>
              </a:tr>
              <a:tr h="762000">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some</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fierce</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craters</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deafened </a:t>
                      </a:r>
                      <a:r>
                        <a:rPr lang="en-GB" sz="1900" dirty="0">
                          <a:solidFill>
                            <a:srgbClr val="000000"/>
                          </a:solidFill>
                          <a:latin typeface="Arial"/>
                          <a:ea typeface="Times New Roman"/>
                        </a:rPr>
                        <a:t>by</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hanging</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beneath</a:t>
                      </a:r>
                      <a:r>
                        <a:rPr lang="en-GB" sz="1900" baseline="0" dirty="0" smtClean="0">
                          <a:solidFill>
                            <a:srgbClr val="000000"/>
                          </a:solidFill>
                          <a:latin typeface="Arial"/>
                          <a:ea typeface="Times New Roman"/>
                        </a:rPr>
                        <a:t> the moon</a:t>
                      </a:r>
                      <a:endParaRPr lang="en-GB" sz="1900" dirty="0">
                        <a:latin typeface="Calibri"/>
                        <a:ea typeface="Times New Roman"/>
                      </a:endParaRPr>
                    </a:p>
                  </a:txBody>
                  <a:tcPr marL="68580" marR="68580" marT="0" marB="0"/>
                </a:tc>
              </a:tr>
              <a:tr h="696817">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all</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gigantic</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bones</a:t>
                      </a:r>
                      <a:endParaRPr lang="en-GB" sz="1900" dirty="0">
                        <a:latin typeface="Calibri"/>
                        <a:ea typeface="Times New Roman"/>
                      </a:endParaRPr>
                    </a:p>
                  </a:txBody>
                  <a:tcPr marL="68580" marR="68580" marT="0" marB="0"/>
                </a:tc>
                <a:tc>
                  <a:txBody>
                    <a:bodyPr/>
                    <a:lstStyle/>
                    <a:p>
                      <a:pPr algn="ctr">
                        <a:lnSpc>
                          <a:spcPts val="1500"/>
                        </a:lnSpc>
                        <a:spcAft>
                          <a:spcPts val="0"/>
                        </a:spcAft>
                      </a:pPr>
                      <a:r>
                        <a:rPr lang="en-GB" sz="1900" dirty="0">
                          <a:solidFill>
                            <a:srgbClr val="000000"/>
                          </a:solidFill>
                          <a:latin typeface="Arial"/>
                          <a:ea typeface="Times New Roman"/>
                        </a:rPr>
                        <a:t> </a:t>
                      </a: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a </a:t>
                      </a:r>
                      <a:r>
                        <a:rPr lang="en-GB" sz="1900" dirty="0">
                          <a:solidFill>
                            <a:srgbClr val="000000"/>
                          </a:solidFill>
                          <a:latin typeface="Arial"/>
                          <a:ea typeface="Times New Roman"/>
                        </a:rPr>
                        <a:t>nightmare of</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burning </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in </a:t>
                      </a:r>
                      <a:r>
                        <a:rPr lang="en-GB" sz="1900" dirty="0">
                          <a:solidFill>
                            <a:srgbClr val="000000"/>
                          </a:solidFill>
                          <a:latin typeface="Arial"/>
                          <a:ea typeface="Times New Roman"/>
                        </a:rPr>
                        <a:t>the darkness</a:t>
                      </a:r>
                      <a:endParaRPr lang="en-GB" sz="1900" dirty="0">
                        <a:latin typeface="Calibri"/>
                        <a:ea typeface="Times New Roman"/>
                      </a:endParaRPr>
                    </a:p>
                  </a:txBody>
                  <a:tcPr marL="68580" marR="68580" marT="0" marB="0"/>
                </a:tc>
              </a:tr>
              <a:tr h="762000">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our</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flooded</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fear</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circling </a:t>
                      </a:r>
                      <a:r>
                        <a:rPr lang="en-GB" sz="1900" dirty="0">
                          <a:solidFill>
                            <a:srgbClr val="000000"/>
                          </a:solidFill>
                          <a:latin typeface="Arial"/>
                          <a:ea typeface="Times New Roman"/>
                        </a:rPr>
                        <a:t>like vultures</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left </a:t>
                      </a:r>
                      <a:r>
                        <a:rPr lang="en-GB" sz="1900" dirty="0">
                          <a:solidFill>
                            <a:srgbClr val="000000"/>
                          </a:solidFill>
                          <a:latin typeface="Arial"/>
                          <a:ea typeface="Times New Roman"/>
                        </a:rPr>
                        <a:t>behind</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on </a:t>
                      </a:r>
                      <a:r>
                        <a:rPr lang="en-GB" sz="1900" dirty="0">
                          <a:solidFill>
                            <a:srgbClr val="000000"/>
                          </a:solidFill>
                          <a:latin typeface="Arial"/>
                          <a:ea typeface="Times New Roman"/>
                        </a:rPr>
                        <a:t>the horizon</a:t>
                      </a:r>
                      <a:endParaRPr lang="en-GB" sz="1900" dirty="0">
                        <a:latin typeface="Calibri"/>
                        <a:ea typeface="Times New Roman"/>
                      </a:endParaRPr>
                    </a:p>
                  </a:txBody>
                  <a:tcPr marL="68580" marR="68580" marT="0" marB="0"/>
                </a:tc>
              </a:tr>
              <a:tr h="762000">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their</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icy-cold</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shapes</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like</a:t>
                      </a:r>
                      <a:r>
                        <a:rPr lang="en-GB" sz="1900" baseline="0" dirty="0" smtClean="0">
                          <a:solidFill>
                            <a:srgbClr val="000000"/>
                          </a:solidFill>
                          <a:latin typeface="Arial"/>
                          <a:ea typeface="Times New Roman"/>
                        </a:rPr>
                        <a:t> giant fists</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punched</a:t>
                      </a:r>
                      <a:r>
                        <a:rPr lang="en-GB" sz="1900" baseline="0" dirty="0" smtClean="0">
                          <a:solidFill>
                            <a:srgbClr val="000000"/>
                          </a:solidFill>
                          <a:latin typeface="Arial"/>
                          <a:ea typeface="Times New Roman"/>
                        </a:rPr>
                        <a:t> out</a:t>
                      </a:r>
                      <a:endParaRPr lang="en-GB" sz="1900" dirty="0">
                        <a:latin typeface="Calibri"/>
                        <a:ea typeface="Times New Roman"/>
                      </a:endParaRPr>
                    </a:p>
                  </a:txBody>
                  <a:tcPr marL="68580" marR="68580" marT="0" marB="0"/>
                </a:tc>
                <a:tc>
                  <a:txBody>
                    <a:bodyPr/>
                    <a:lstStyle/>
                    <a:p>
                      <a:pPr algn="ctr">
                        <a:lnSpc>
                          <a:spcPts val="1500"/>
                        </a:lnSpc>
                        <a:spcAft>
                          <a:spcPts val="0"/>
                        </a:spcAft>
                      </a:pPr>
                      <a:endParaRPr lang="en-GB" sz="1900" dirty="0" smtClean="0">
                        <a:solidFill>
                          <a:srgbClr val="000000"/>
                        </a:solidFill>
                        <a:latin typeface="Arial"/>
                        <a:ea typeface="Times New Roman"/>
                      </a:endParaRPr>
                    </a:p>
                    <a:p>
                      <a:pPr algn="ctr">
                        <a:lnSpc>
                          <a:spcPts val="1500"/>
                        </a:lnSpc>
                        <a:spcAft>
                          <a:spcPts val="0"/>
                        </a:spcAft>
                      </a:pPr>
                      <a:r>
                        <a:rPr lang="en-GB" sz="1900" dirty="0" smtClean="0">
                          <a:solidFill>
                            <a:srgbClr val="000000"/>
                          </a:solidFill>
                          <a:latin typeface="Arial"/>
                          <a:ea typeface="Times New Roman"/>
                        </a:rPr>
                        <a:t>under </a:t>
                      </a:r>
                      <a:r>
                        <a:rPr lang="en-GB" sz="1900" dirty="0">
                          <a:solidFill>
                            <a:srgbClr val="000000"/>
                          </a:solidFill>
                          <a:latin typeface="Arial"/>
                          <a:ea typeface="Times New Roman"/>
                        </a:rPr>
                        <a:t>a pile of stones</a:t>
                      </a:r>
                      <a:endParaRPr lang="en-GB" sz="1900" dirty="0">
                        <a:latin typeface="Calibri"/>
                        <a:ea typeface="Times New Roman"/>
                      </a:endParaRPr>
                    </a:p>
                  </a:txBody>
                  <a:tcPr marL="68580" marR="68580" marT="0" marB="0"/>
                </a:tc>
              </a:tr>
            </a:tbl>
          </a:graphicData>
        </a:graphic>
      </p:graphicFrame>
    </p:spTree>
    <p:extLst>
      <p:ext uri="{BB962C8B-B14F-4D97-AF65-F5344CB8AC3E}">
        <p14:creationId xmlns:p14="http://schemas.microsoft.com/office/powerpoint/2010/main" val="353384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76672"/>
            <a:ext cx="8208912" cy="6192688"/>
          </a:xfrm>
        </p:spPr>
        <p:txBody>
          <a:bodyPr>
            <a:normAutofit/>
          </a:bodyPr>
          <a:lstStyle/>
          <a:p>
            <a:pPr>
              <a:buNone/>
            </a:pPr>
            <a:r>
              <a:rPr lang="en-GB" sz="2200" dirty="0" smtClean="0">
                <a:latin typeface="Franklin Gothic Book" panose="020B0503020102020204" pitchFamily="34" charset="0"/>
              </a:rPr>
              <a:t>Use the noun phrase generator to write a poem about the</a:t>
            </a:r>
          </a:p>
          <a:p>
            <a:pPr>
              <a:buNone/>
            </a:pPr>
            <a:r>
              <a:rPr lang="en-GB" sz="2200" dirty="0" smtClean="0">
                <a:latin typeface="Franklin Gothic Book" panose="020B0503020102020204" pitchFamily="34" charset="0"/>
              </a:rPr>
              <a:t>experience of the First World War. You don’t have to use all </a:t>
            </a:r>
          </a:p>
          <a:p>
            <a:pPr>
              <a:buNone/>
            </a:pPr>
            <a:r>
              <a:rPr lang="en-GB" sz="2200" dirty="0" smtClean="0">
                <a:latin typeface="Franklin Gothic Book" panose="020B0503020102020204" pitchFamily="34" charset="0"/>
              </a:rPr>
              <a:t>the columns, but you do have to use a noun at the head of </a:t>
            </a:r>
          </a:p>
          <a:p>
            <a:pPr>
              <a:buNone/>
            </a:pPr>
            <a:r>
              <a:rPr lang="en-GB" sz="2200" dirty="0" smtClean="0">
                <a:latin typeface="Franklin Gothic Book" panose="020B0503020102020204" pitchFamily="34" charset="0"/>
              </a:rPr>
              <a:t>your extended noun phrase. You can make nouns singular or</a:t>
            </a:r>
          </a:p>
          <a:p>
            <a:pPr>
              <a:buNone/>
            </a:pPr>
            <a:r>
              <a:rPr lang="en-GB" sz="2200" dirty="0" smtClean="0">
                <a:latin typeface="Franklin Gothic Book" panose="020B0503020102020204" pitchFamily="34" charset="0"/>
              </a:rPr>
              <a:t>plural. You can decide what punctuation you will need and </a:t>
            </a:r>
          </a:p>
          <a:p>
            <a:pPr>
              <a:buNone/>
            </a:pPr>
            <a:r>
              <a:rPr lang="en-GB" sz="2200" dirty="0" smtClean="0">
                <a:latin typeface="Franklin Gothic Book" panose="020B0503020102020204" pitchFamily="34" charset="0"/>
              </a:rPr>
              <a:t>experiment with different choices.</a:t>
            </a:r>
          </a:p>
          <a:p>
            <a:pPr>
              <a:buNone/>
            </a:pPr>
            <a:r>
              <a:rPr lang="en-GB" sz="2200" dirty="0" smtClean="0">
                <a:latin typeface="Franklin Gothic Book" panose="020B0503020102020204" pitchFamily="34" charset="0"/>
              </a:rPr>
              <a:t>For example: </a:t>
            </a:r>
          </a:p>
          <a:p>
            <a:pPr>
              <a:buNone/>
            </a:pPr>
            <a:r>
              <a:rPr lang="en-GB" sz="2200" dirty="0" smtClean="0">
                <a:latin typeface="Franklin Gothic Book" panose="020B0503020102020204" pitchFamily="34" charset="0"/>
              </a:rPr>
              <a:t> </a:t>
            </a:r>
          </a:p>
          <a:p>
            <a:pPr>
              <a:buNone/>
            </a:pPr>
            <a:r>
              <a:rPr lang="en-GB" sz="2200" dirty="0" smtClean="0">
                <a:latin typeface="Franklin Gothic Book" panose="020B0503020102020204" pitchFamily="34" charset="0"/>
              </a:rPr>
              <a:t>Fierce with fear, </a:t>
            </a:r>
            <a:r>
              <a:rPr lang="en-GB" sz="2200" b="1" dirty="0" smtClean="0">
                <a:latin typeface="Franklin Gothic Book" panose="020B0503020102020204" pitchFamily="34" charset="0"/>
              </a:rPr>
              <a:t>troops</a:t>
            </a:r>
            <a:r>
              <a:rPr lang="en-GB" sz="2200" dirty="0" smtClean="0">
                <a:latin typeface="Franklin Gothic Book" panose="020B0503020102020204" pitchFamily="34" charset="0"/>
              </a:rPr>
              <a:t> burning over the top;</a:t>
            </a:r>
          </a:p>
          <a:p>
            <a:pPr>
              <a:buNone/>
            </a:pPr>
            <a:r>
              <a:rPr lang="en-GB" sz="2200" b="1" dirty="0" smtClean="0">
                <a:latin typeface="Franklin Gothic Book" panose="020B0503020102020204" pitchFamily="34" charset="0"/>
              </a:rPr>
              <a:t>Craters</a:t>
            </a:r>
            <a:r>
              <a:rPr lang="en-GB" sz="2200" dirty="0" smtClean="0">
                <a:latin typeface="Franklin Gothic Book" panose="020B0503020102020204" pitchFamily="34" charset="0"/>
              </a:rPr>
              <a:t> punched out like giant fists;</a:t>
            </a:r>
          </a:p>
          <a:p>
            <a:pPr>
              <a:buNone/>
            </a:pPr>
            <a:r>
              <a:rPr lang="en-GB" sz="2200" b="1" dirty="0" smtClean="0">
                <a:latin typeface="Franklin Gothic Book" panose="020B0503020102020204" pitchFamily="34" charset="0"/>
              </a:rPr>
              <a:t>No-man’s-land</a:t>
            </a:r>
            <a:r>
              <a:rPr lang="en-GB" sz="2200" dirty="0" smtClean="0">
                <a:latin typeface="Franklin Gothic Book" panose="020B0503020102020204" pitchFamily="34" charset="0"/>
              </a:rPr>
              <a:t> dazed by a hail of steel.</a:t>
            </a:r>
          </a:p>
          <a:p>
            <a:pPr>
              <a:buNone/>
            </a:pPr>
            <a:r>
              <a:rPr lang="en-GB" sz="2200" b="1" dirty="0" smtClean="0">
                <a:latin typeface="Franklin Gothic Book" panose="020B0503020102020204" pitchFamily="34" charset="0"/>
              </a:rPr>
              <a:t>Faces</a:t>
            </a:r>
            <a:r>
              <a:rPr lang="en-GB" sz="2200" dirty="0" smtClean="0">
                <a:latin typeface="Franklin Gothic Book" panose="020B0503020102020204" pitchFamily="34" charset="0"/>
              </a:rPr>
              <a:t> - red poppies – hanging beyond reach,</a:t>
            </a:r>
          </a:p>
          <a:p>
            <a:pPr>
              <a:buNone/>
            </a:pPr>
            <a:r>
              <a:rPr lang="en-GB" sz="2200" b="1" dirty="0" smtClean="0">
                <a:latin typeface="Franklin Gothic Book" panose="020B0503020102020204" pitchFamily="34" charset="0"/>
              </a:rPr>
              <a:t>Bones</a:t>
            </a:r>
            <a:r>
              <a:rPr lang="en-GB" sz="2200" dirty="0" smtClean="0">
                <a:latin typeface="Franklin Gothic Book" panose="020B0503020102020204" pitchFamily="34" charset="0"/>
              </a:rPr>
              <a:t> left behind beneath the moon,</a:t>
            </a:r>
          </a:p>
          <a:p>
            <a:pPr>
              <a:buNone/>
            </a:pPr>
            <a:r>
              <a:rPr lang="en-GB" sz="2200" dirty="0" smtClean="0">
                <a:latin typeface="Franklin Gothic Book" panose="020B0503020102020204" pitchFamily="34" charset="0"/>
              </a:rPr>
              <a:t>Broken under a pile of stones.</a:t>
            </a:r>
          </a:p>
          <a:p>
            <a:endParaRPr lang="en-GB" sz="2600" dirty="0" smtClean="0">
              <a:latin typeface="Calibri" pitchFamily="34" charset="0"/>
            </a:endParaRPr>
          </a:p>
          <a:p>
            <a:endParaRPr lang="en-GB" dirty="0"/>
          </a:p>
        </p:txBody>
      </p:sp>
    </p:spTree>
    <p:extLst>
      <p:ext uri="{BB962C8B-B14F-4D97-AF65-F5344CB8AC3E}">
        <p14:creationId xmlns:p14="http://schemas.microsoft.com/office/powerpoint/2010/main" val="1771659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1733</TotalTime>
  <Words>734</Words>
  <Application>Microsoft Office PowerPoint</Application>
  <PresentationFormat>On-screen Show (4:3)</PresentationFormat>
  <Paragraphs>165</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Noun Phrases for Description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Grammar for Writing</dc:title>
  <dc:creator>helen lines</dc:creator>
  <cp:lastModifiedBy>helen lines</cp:lastModifiedBy>
  <cp:revision>138</cp:revision>
  <dcterms:created xsi:type="dcterms:W3CDTF">2016-06-19T09:20:16Z</dcterms:created>
  <dcterms:modified xsi:type="dcterms:W3CDTF">2017-08-03T18:11:40Z</dcterms:modified>
</cp:coreProperties>
</file>