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497" r:id="rId2"/>
    <p:sldId id="635" r:id="rId3"/>
    <p:sldId id="650" r:id="rId4"/>
    <p:sldId id="654" r:id="rId5"/>
    <p:sldId id="657" r:id="rId6"/>
    <p:sldId id="651" r:id="rId7"/>
    <p:sldId id="652" r:id="rId8"/>
    <p:sldId id="705" r:id="rId9"/>
    <p:sldId id="683" r:id="rId10"/>
    <p:sldId id="695" r:id="rId11"/>
    <p:sldId id="696" r:id="rId12"/>
    <p:sldId id="697" r:id="rId13"/>
    <p:sldId id="698" r:id="rId14"/>
    <p:sldId id="699" r:id="rId15"/>
    <p:sldId id="647" r:id="rId16"/>
    <p:sldId id="648" r:id="rId17"/>
  </p:sldIdLst>
  <p:sldSz cx="9906000" cy="6858000" type="A4"/>
  <p:notesSz cx="6858000" cy="10052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D424"/>
    <a:srgbClr val="C9FFE4"/>
    <a:srgbClr val="55C37A"/>
    <a:srgbClr val="DDFFDD"/>
    <a:srgbClr val="99FFCC"/>
    <a:srgbClr val="990099"/>
    <a:srgbClr val="B88C00"/>
    <a:srgbClr val="EBEBFF"/>
    <a:srgbClr val="FFFFCC"/>
    <a:srgbClr val="7AD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647" autoAdjust="0"/>
    <p:restoredTop sz="77732" autoAdjust="0"/>
  </p:normalViewPr>
  <p:slideViewPr>
    <p:cSldViewPr>
      <p:cViewPr>
        <p:scale>
          <a:sx n="50" d="100"/>
          <a:sy n="50" d="100"/>
        </p:scale>
        <p:origin x="-730" y="26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3146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47317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547317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9577D1-B2A1-402A-B7B5-CE6EAB3E0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93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54063"/>
            <a:ext cx="5441950" cy="3768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75297"/>
            <a:ext cx="5486400" cy="4522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47317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547317"/>
            <a:ext cx="2971800" cy="5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C648E7-3A21-4E05-9F45-05274052E9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9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8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 of the adverbial</a:t>
            </a:r>
            <a:r>
              <a:rPr lang="en-GB" baseline="0" dirty="0" smtClean="0"/>
              <a:t> focuses </a:t>
            </a:r>
            <a:r>
              <a:rPr lang="en-GB" baseline="0" dirty="0" smtClean="0"/>
              <a:t>in the Food Waste scheme of work (available to download from this website) – use of adverbs to signal the writer’s </a:t>
            </a:r>
            <a:r>
              <a:rPr lang="en-GB" baseline="0" dirty="0" smtClean="0"/>
              <a:t>point of view.</a:t>
            </a:r>
          </a:p>
          <a:p>
            <a:r>
              <a:rPr lang="en-GB" baseline="0" dirty="0" smtClean="0"/>
              <a:t>Article </a:t>
            </a:r>
            <a:r>
              <a:rPr lang="en-GB" baseline="0" dirty="0" smtClean="0"/>
              <a:t>is from </a:t>
            </a:r>
            <a:r>
              <a:rPr lang="en-GB" i="1" baseline="0" dirty="0" smtClean="0"/>
              <a:t>The Independent </a:t>
            </a:r>
            <a:r>
              <a:rPr lang="en-GB" i="0" baseline="0" dirty="0" smtClean="0"/>
              <a:t>– </a:t>
            </a:r>
            <a:r>
              <a:rPr lang="en-GB" i="0" baseline="0" dirty="0" smtClean="0"/>
              <a:t>resource included in Food </a:t>
            </a:r>
            <a:r>
              <a:rPr lang="en-GB" i="0" baseline="0" dirty="0" smtClean="0"/>
              <a:t>Waste scheme of </a:t>
            </a:r>
            <a:r>
              <a:rPr lang="en-GB" i="0" baseline="0" dirty="0" smtClean="0"/>
              <a:t>work</a:t>
            </a: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86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Second adverbial focus – text </a:t>
            </a:r>
            <a:r>
              <a:rPr lang="en-GB" dirty="0" smtClean="0"/>
              <a:t>cohesion.</a:t>
            </a:r>
          </a:p>
          <a:p>
            <a:r>
              <a:rPr lang="en-GB" dirty="0" smtClean="0"/>
              <a:t>Adverbials function to</a:t>
            </a:r>
            <a:r>
              <a:rPr lang="en-GB" baseline="0" dirty="0" smtClean="0"/>
              <a:t> link ideas across sentences and paragraphs; acting as ‘signposts’ for the reader.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09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0" dirty="0" smtClean="0"/>
              <a:t>Increasing</a:t>
            </a:r>
            <a:r>
              <a:rPr lang="en-GB" i="0" baseline="0" dirty="0" smtClean="0"/>
              <a:t> the range of phrases used to connect ideas is part of teaching for progression. Able/older writers could be introduced to more sophisticated choices of adverbs and adverbials that link and sequence ideas </a:t>
            </a:r>
            <a:r>
              <a:rPr lang="en-GB" i="0" baseline="0" dirty="0" err="1" smtClean="0"/>
              <a:t>eg</a:t>
            </a:r>
            <a:r>
              <a:rPr lang="en-GB" i="0" baseline="0" dirty="0" smtClean="0"/>
              <a:t> </a:t>
            </a:r>
            <a:r>
              <a:rPr lang="en-GB" i="1" baseline="0" dirty="0" smtClean="0"/>
              <a:t>Not only…but also</a:t>
            </a:r>
            <a:r>
              <a:rPr lang="en-GB" i="0" baseline="0" dirty="0" smtClean="0"/>
              <a:t>; </a:t>
            </a:r>
            <a:r>
              <a:rPr lang="en-GB" i="1" baseline="0" dirty="0" smtClean="0"/>
              <a:t>neither…nor; either…or; notwithstanding; nevertheless; as a consequence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77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Food Waste scheme of work had fact</a:t>
            </a:r>
            <a:r>
              <a:rPr lang="en-GB" baseline="0" dirty="0" smtClean="0"/>
              <a:t> sheets that can be used to provide content for the speeches.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73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B61E7-AB66-40CC-97DD-EFF984CDB7AB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7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Suggested</a:t>
            </a:r>
            <a:r>
              <a:rPr lang="en-GB" baseline="0" dirty="0" smtClean="0"/>
              <a:t> way of building on understanding about adverbials, not year specific!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08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aseline="0" dirty="0" smtClean="0"/>
              <a:t>Describe the function of the adverbial slot in each of the sentence examples:</a:t>
            </a:r>
          </a:p>
          <a:p>
            <a:r>
              <a:rPr lang="en-GB" baseline="0" dirty="0" smtClean="0"/>
              <a:t>1. Tells us </a:t>
            </a:r>
            <a:r>
              <a:rPr lang="en-GB" u="none" baseline="0" dirty="0" smtClean="0"/>
              <a:t>how </a:t>
            </a:r>
            <a:r>
              <a:rPr lang="en-GB" baseline="0" dirty="0" err="1" smtClean="0"/>
              <a:t>Gregor</a:t>
            </a:r>
            <a:r>
              <a:rPr lang="en-GB" baseline="0" dirty="0" smtClean="0"/>
              <a:t> ate the bread.</a:t>
            </a:r>
          </a:p>
          <a:p>
            <a:r>
              <a:rPr lang="en-GB" baseline="0" dirty="0" smtClean="0"/>
              <a:t>2. Tells us more about what the bread was like.</a:t>
            </a:r>
          </a:p>
          <a:p>
            <a:r>
              <a:rPr lang="en-GB" baseline="0" dirty="0" smtClean="0"/>
              <a:t>3. Tells us where he ate it (and adds more information about how).</a:t>
            </a:r>
          </a:p>
          <a:p>
            <a:r>
              <a:rPr lang="en-GB" baseline="0" dirty="0" smtClean="0"/>
              <a:t>4. Tells us why he ate it.</a:t>
            </a:r>
          </a:p>
          <a:p>
            <a:r>
              <a:rPr lang="en-GB" baseline="0" dirty="0" smtClean="0"/>
              <a:t>5. Gives an opinion about his action of eating bread.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958033-DA38-49D1-9538-252E551A794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204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only word class they can’t modify is a noun</a:t>
            </a:r>
          </a:p>
          <a:p>
            <a:r>
              <a:rPr lang="en-GB" dirty="0" smtClean="0"/>
              <a:t>Their</a:t>
            </a:r>
            <a:r>
              <a:rPr lang="en-GB" baseline="0" dirty="0" smtClean="0"/>
              <a:t> meaning function is to provide information about when, where, how, why or how much something happens – the ‘roving reporters of the sentence’.</a:t>
            </a:r>
          </a:p>
          <a:p>
            <a:r>
              <a:rPr lang="en-GB" baseline="0" dirty="0" smtClean="0"/>
              <a:t>Adverbials (conjuncts and </a:t>
            </a:r>
            <a:r>
              <a:rPr lang="en-GB" baseline="0" dirty="0" err="1" smtClean="0"/>
              <a:t>disjuncts</a:t>
            </a:r>
            <a:r>
              <a:rPr lang="en-GB" baseline="0" dirty="0" smtClean="0"/>
              <a:t>) also have a cohesive function, joining ideas across sentences and paragraphs.</a:t>
            </a:r>
          </a:p>
          <a:p>
            <a:r>
              <a:rPr lang="en-GB" baseline="0" dirty="0" smtClean="0"/>
              <a:t>Conjuncts include words that list (first, finally); add (furthermore; moreover); contrast (however, alternatively); sum up (in conclusion; overall); show a result (consequently; therefore); shift attention (meanwhile; later). </a:t>
            </a:r>
          </a:p>
          <a:p>
            <a:r>
              <a:rPr lang="en-GB" baseline="0" dirty="0" err="1" smtClean="0"/>
              <a:t>Disjuncts</a:t>
            </a:r>
            <a:r>
              <a:rPr lang="en-GB" baseline="0" dirty="0" smtClean="0"/>
              <a:t> – adverbs used to comment on a whole clause or sentence, standing apart from it e.g. </a:t>
            </a:r>
            <a:r>
              <a:rPr lang="en-GB" b="1" i="1" baseline="0" dirty="0" smtClean="0"/>
              <a:t>Incidentally, </a:t>
            </a:r>
            <a:r>
              <a:rPr lang="en-GB" i="1" baseline="0" dirty="0" smtClean="0"/>
              <a:t>‘however’ is never used after a comma, only after a full stop or a semi-colon.</a:t>
            </a:r>
          </a:p>
          <a:p>
            <a:r>
              <a:rPr lang="en-GB" i="1" baseline="0" dirty="0" smtClean="0"/>
              <a:t>Many people are unsure about apostrophe use, </a:t>
            </a:r>
            <a:r>
              <a:rPr lang="en-GB" b="1" i="1" baseline="0" dirty="0" smtClean="0"/>
              <a:t>apparently.</a:t>
            </a:r>
          </a:p>
          <a:p>
            <a:endParaRPr lang="en-GB" baseline="0" dirty="0" smtClean="0"/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23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Difference</a:t>
            </a:r>
            <a:r>
              <a:rPr lang="en-GB" baseline="0" dirty="0" smtClean="0"/>
              <a:t> between the terms ‘adverb’ and ‘adverbial’: From the NC grammar glossary: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An adverbial is a word or phrase that is used, like an adverb, to modify a verb or clause. Of course, adverbs can be used as adverbials, but many other types of words and phrases can be used this way, including preposition phrases and subordinate clauses: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bus leaves in five minutes: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preposition phrase as adverbial: modifies leaves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She promised to see him last night: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noun phrase modifying either promised or see, according to the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intended meaning]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She worked until she had finished: subordinate clause as adverbial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2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0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 smtClean="0"/>
              <a:t>‘Until</a:t>
            </a:r>
            <a:r>
              <a:rPr lang="en-GB" baseline="0" dirty="0" smtClean="0"/>
              <a:t> we can find him a home’ - p</a:t>
            </a:r>
            <a:r>
              <a:rPr lang="en-GB" dirty="0" smtClean="0"/>
              <a:t>rovides a timescale</a:t>
            </a:r>
            <a:r>
              <a:rPr lang="en-GB" baseline="0" dirty="0" smtClean="0"/>
              <a:t> and puts limits on the costs; tells the reader the RSPCA’s aim, to rehome animals 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‘just half what he should have’ - emphasises the scale of the starvation Archie has been subjected to; shows the RSPCA knows what a proper weight should be – underlines their expertise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‘Thankfully’ - stresses how the situation has changed for the better – underlines why we should support the RSPCA. Acts as a ‘hinge’ (technical term is a ‘</a:t>
            </a:r>
            <a:r>
              <a:rPr lang="en-GB" baseline="0" dirty="0" err="1" smtClean="0"/>
              <a:t>disjunct</a:t>
            </a:r>
            <a:r>
              <a:rPr lang="en-GB" baseline="0" dirty="0" smtClean="0"/>
              <a:t>’, where adverb modifies whole sentence) – has a cohesive function to link past and current situations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‘Please’ – softens the imperative; hands over responsibility to the reader to act</a:t>
            </a:r>
          </a:p>
          <a:p>
            <a:pPr marL="0" indent="0">
              <a:buNone/>
            </a:pPr>
            <a:r>
              <a:rPr lang="en-GB" baseline="0" dirty="0" smtClean="0"/>
              <a:t>NB ‘only one’ – only is an adjective here “the only (sole) one of 120,000….” ‘only’ is an adverb when it means solely/nothing more besides 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 ‘but there is only so much we can do…’ ‘Each’ is a determiner in ‘each year’ – would be an adverb if used after a noun or an amount 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 ‘if we gave £3 a month each….”</a:t>
            </a:r>
          </a:p>
          <a:p>
            <a:pPr marL="0" indent="0">
              <a:buNone/>
            </a:pPr>
            <a:r>
              <a:rPr lang="en-GB" baseline="0" dirty="0" smtClean="0"/>
              <a:t>Underlines why it’s good to avoid identifying adverbs solely by an –</a:t>
            </a:r>
            <a:r>
              <a:rPr lang="en-GB" baseline="0" dirty="0" err="1" smtClean="0"/>
              <a:t>ly</a:t>
            </a:r>
            <a:r>
              <a:rPr lang="en-GB" baseline="0" dirty="0" smtClean="0"/>
              <a:t> ending. </a:t>
            </a:r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02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86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</a:t>
            </a:r>
            <a:r>
              <a:rPr lang="en-GB" baseline="0" dirty="0" smtClean="0"/>
              <a:t> stress the function each adverbial has – its impact on the meaning of the sentence – try substitutions </a:t>
            </a:r>
            <a:r>
              <a:rPr lang="en-GB" baseline="0" dirty="0" err="1" smtClean="0"/>
              <a:t>e.g</a:t>
            </a:r>
            <a:r>
              <a:rPr lang="en-GB" baseline="0" dirty="0" smtClean="0"/>
              <a:t>: We strongly/fiercely/passionately believe that primates…. </a:t>
            </a:r>
          </a:p>
          <a:p>
            <a:r>
              <a:rPr lang="en-GB" baseline="0" dirty="0" smtClean="0"/>
              <a:t>Similar to humans/like humans/like us/just as we do, they form intricate relationships…</a:t>
            </a:r>
          </a:p>
          <a:p>
            <a:r>
              <a:rPr lang="en-GB" baseline="0" dirty="0" smtClean="0"/>
              <a:t>Yet/However/Incredibly they can be torn from them…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86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 examples: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dirty="0" smtClean="0"/>
              <a:t>To know how careful placing of single adverbs can signal the writer’s opinion about an issue e.g.  I </a:t>
            </a:r>
            <a:r>
              <a:rPr lang="en-GB" i="1" dirty="0" smtClean="0"/>
              <a:t>strongly</a:t>
            </a:r>
            <a:r>
              <a:rPr lang="en-GB" baseline="0" dirty="0" smtClean="0"/>
              <a:t> believe that….</a:t>
            </a:r>
            <a:r>
              <a:rPr lang="en-GB" i="1" baseline="0" dirty="0" smtClean="0"/>
              <a:t>Unbelievably</a:t>
            </a:r>
            <a:r>
              <a:rPr lang="en-GB" baseline="0" dirty="0" smtClean="0"/>
              <a:t>, primates are being kept as pets; </a:t>
            </a:r>
            <a:r>
              <a:rPr lang="en-GB" i="1" baseline="0" dirty="0" smtClean="0"/>
              <a:t>Sadly</a:t>
            </a:r>
            <a:r>
              <a:rPr lang="en-GB" baseline="0" dirty="0" smtClean="0"/>
              <a:t>, they are torn from their mothers…</a:t>
            </a:r>
          </a:p>
          <a:p>
            <a:pPr marL="0" indent="0">
              <a:buFont typeface="Arial" pitchFamily="34" charset="0"/>
              <a:buNone/>
            </a:pP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7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9933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933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400">
                <a:latin typeface="Times New Roman" pitchFamily="18" charset="0"/>
              </a:endParaRPr>
            </a:p>
          </p:txBody>
        </p:sp>
        <p:grpSp>
          <p:nvGrpSpPr>
            <p:cNvPr id="9933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9933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3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3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3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3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3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4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4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4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9934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934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934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934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28B8021-518E-4444-803D-6368375A88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934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19450" y="1828800"/>
            <a:ext cx="652145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934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19450" y="4267200"/>
            <a:ext cx="65214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3B30B-0559-45AF-BD4C-0A67DCE494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457200"/>
            <a:ext cx="22288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457200"/>
            <a:ext cx="65341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FD6A94-7B7B-45BC-B182-11493A102A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981200"/>
            <a:ext cx="8915400" cy="3886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A33EFEC2-447E-47B5-82EC-485651B8DD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6953" y="1214422"/>
            <a:ext cx="8977313" cy="4714908"/>
          </a:xfrm>
          <a:prstGeom prst="rect">
            <a:avLst/>
          </a:prstGeom>
        </p:spPr>
        <p:txBody>
          <a:bodyPr/>
          <a:lstStyle>
            <a:lvl1pPr>
              <a:buNone/>
              <a:defRPr sz="2800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 sz="2400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–"/>
              <a:defRPr sz="1800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Arial" pitchFamily="34" charset="0"/>
              <a:buChar char="–"/>
              <a:defRPr sz="1400">
                <a:solidFill>
                  <a:srgbClr val="658080"/>
                </a:solidFill>
                <a:latin typeface="Arial" pitchFamily="34" charset="0"/>
                <a:cs typeface="Arial" pitchFamily="34" charset="0"/>
              </a:defRPr>
            </a:lvl4pPr>
            <a:lvl5pPr>
              <a:buFont typeface="Arial" pitchFamily="34" charset="0"/>
              <a:buChar char="•"/>
              <a:defRPr>
                <a:solidFill>
                  <a:srgbClr val="677D8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86921" y="357167"/>
            <a:ext cx="8977375" cy="500043"/>
          </a:xfrm>
          <a:prstGeom prst="rect">
            <a:avLst/>
          </a:prstGeom>
        </p:spPr>
        <p:txBody>
          <a:bodyPr/>
          <a:lstStyle>
            <a:lvl1pPr>
              <a:buNone/>
              <a:defRPr sz="2800" b="1">
                <a:solidFill>
                  <a:srgbClr val="00409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977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2371F7-CEE0-4AF0-87BE-4D51F1612E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BB0EA1-6604-4695-83C9-111488B472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81200"/>
            <a:ext cx="4381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381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602B4F-3055-4CC8-93F0-6C29671ADA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89C7-E73C-4E91-B7B7-8041E4B4D1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9ACA1-5F09-4DE5-83C0-43B1BA6C5F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9B2B38-D11A-4162-A07D-19CF903C62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8A4E89-24C6-42F1-85B8-DFB8A3A882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331C36-0522-4F0A-BB7D-8449E7C99A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54BE24D9-E976-4E65-98A0-3A8F250EA8A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98308" name="Group 4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sp>
          <p:nvSpPr>
            <p:cNvPr id="9830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831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831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hlink"/>
                </a:solidFill>
              </a:endParaRPr>
            </a:p>
          </p:txBody>
        </p:sp>
        <p:sp>
          <p:nvSpPr>
            <p:cNvPr id="9831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hlink"/>
                </a:solidFill>
              </a:endParaRPr>
            </a:p>
          </p:txBody>
        </p:sp>
        <p:sp>
          <p:nvSpPr>
            <p:cNvPr id="9831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9831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hlink"/>
                </a:solidFill>
              </a:endParaRPr>
            </a:p>
          </p:txBody>
        </p:sp>
        <p:sp>
          <p:nvSpPr>
            <p:cNvPr id="9831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831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9831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9831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457200"/>
            <a:ext cx="891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1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812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2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BUILDINg</a:t>
            </a:r>
            <a:r>
              <a:rPr lang="en-GB" dirty="0" smtClean="0"/>
              <a:t> UNDERSTANDING OF Sentences: adverbials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3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476672"/>
            <a:ext cx="7824869" cy="792088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Adverbs to show Point of View</a:t>
            </a:r>
            <a:endParaRPr lang="en-GB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80" y="1340768"/>
            <a:ext cx="9361040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I'm passionate about making this happen because a few years ago I fell on hard luck myself. I lost my job through no fault of my own due to a chronic illness. My health would have improved </a:t>
            </a:r>
            <a:r>
              <a:rPr lang="en-GB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immeasurably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had I been able to afford fresh, healthy, fruit and vegetables.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If a scheme whereby these life-giving items were available to me for free had been provided back then, I would have been spared the constant choice of eating </a:t>
            </a:r>
            <a:r>
              <a:rPr lang="en-GB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properly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or paying the ever-mounting bills. I was </a:t>
            </a:r>
            <a:r>
              <a:rPr lang="en-GB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incredibly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 lucky that I had friends and family to bail me out and buy me a few groceries during the bleakest of times, but so many others are just not as fortunate.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Now that I am well enough to support myself again, I don't want anyone else to experience the hell I went through. The food is THERE and it’s </a:t>
            </a:r>
            <a:r>
              <a:rPr lang="en-GB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perfectly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good and nourishing. There are so many people who need it right </a:t>
            </a:r>
            <a:r>
              <a:rPr lang="en-GB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now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, despite what the government might try to make you believe.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GB" sz="2600" dirty="0">
                <a:latin typeface="Arial" pitchFamily="34" charset="0"/>
                <a:cs typeface="Arial" pitchFamily="34" charset="0"/>
              </a:rPr>
              <a:t>So what are we waiting for?  France has already proven that this can work. So I’m asking for Parliament to take this campaign </a:t>
            </a:r>
            <a:r>
              <a:rPr lang="en-GB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seriously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and rush through a change in the law as soon as possible, before anyone else in the UK starves </a:t>
            </a:r>
            <a:r>
              <a:rPr lang="en-GB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needlessly.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113552" y="116632"/>
            <a:ext cx="379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Resource from food Waste scheme</a:t>
            </a:r>
          </a:p>
        </p:txBody>
      </p:sp>
    </p:spTree>
    <p:extLst>
      <p:ext uri="{BB962C8B-B14F-4D97-AF65-F5344CB8AC3E}">
        <p14:creationId xmlns:p14="http://schemas.microsoft.com/office/powerpoint/2010/main" val="93608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476672"/>
            <a:ext cx="6672741" cy="792088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Adverbials to connect Ideas</a:t>
            </a:r>
            <a:endParaRPr lang="en-GB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06" y="1268760"/>
            <a:ext cx="9049005" cy="5400600"/>
          </a:xfrm>
        </p:spPr>
        <p:txBody>
          <a:bodyPr>
            <a:noAutofit/>
          </a:bodyPr>
          <a:lstStyle/>
          <a:p>
            <a:pPr marL="6858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After reading about the bill being passed in France to force supermarkets to give their unsold but still consumable food products to at least one food charity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I decided that I’d </a:t>
            </a:r>
            <a:r>
              <a:rPr lang="en-GB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try to do something for us here in the UK.  </a:t>
            </a: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For, 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while we may be separated by the Channel, our problems with waste are very much the same. </a:t>
            </a: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 example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, two years ago Tesco announced that it had generated almost 30,000 tonnes of food waste over just six months. </a:t>
            </a:r>
          </a:p>
          <a:p>
            <a:pPr marL="6858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In light of the successful French campaign to cut waste, I started a petition in the UK hoping that it may eventually make it to a debate in Parliament. I needed to get 100,000 signatures for this to happen. It's now got over 150,000, and has been popping up all over the world, across the press and social media.</a:t>
            </a:r>
          </a:p>
          <a:p>
            <a:pPr marL="6858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There are two main threads to my campaign. </a:t>
            </a: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First of all</a:t>
            </a:r>
            <a:r>
              <a:rPr lang="en-GB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I believe that supermarkets should be legally obliged to hand over all unsold but still edible foods to various food distribution charities instead of it going straight to landfill. </a:t>
            </a: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 top of this</a:t>
            </a:r>
            <a:r>
              <a:rPr lang="en-GB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supermarkets should </a:t>
            </a:r>
            <a:r>
              <a:rPr lang="en-GB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 be encouraged to offer a service whereby customers can opt in for voluntary weekly donations (a small sum, around £2) when they buy their groceries online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3552" y="0"/>
            <a:ext cx="379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Resource from food Waste scheme</a:t>
            </a:r>
          </a:p>
        </p:txBody>
      </p:sp>
    </p:spTree>
    <p:extLst>
      <p:ext uri="{BB962C8B-B14F-4D97-AF65-F5344CB8AC3E}">
        <p14:creationId xmlns:p14="http://schemas.microsoft.com/office/powerpoint/2010/main" val="32645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620688"/>
            <a:ext cx="6816757" cy="792088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Adverbials to Connect Ideas</a:t>
            </a:r>
            <a:endParaRPr lang="en-GB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06" y="1484784"/>
            <a:ext cx="8814979" cy="237626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858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There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are two main threads to my campaign. </a:t>
            </a:r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First of all,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I believe that supermarkets should be legally obliged to hand over all unsold but still edible foods to various food distribution charities instead of it going straight to landfill. </a:t>
            </a:r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 top of this,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supermarkets should also be encouraged to offer a service whereby customers can opt in for voluntary weekly donations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(a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small sum, around £2) when they buy their groceries online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4515" y="4077073"/>
            <a:ext cx="87369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>
                <a:latin typeface="Arial" pitchFamily="34" charset="0"/>
                <a:cs typeface="Arial" pitchFamily="34" charset="0"/>
              </a:rPr>
              <a:t>In this paragraph the two adverbial phrases, ‘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First of all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’ and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‘On top of this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’, link back to the opening sentence and the ‘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two main threads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’.   Thread 1 is introduced by ‘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First of all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’ and thread 2 by ‘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On top of this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’.  This helps to make the paragraph coherent and flow well.</a:t>
            </a:r>
          </a:p>
          <a:p>
            <a:pPr algn="just"/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000" dirty="0" smtClean="0">
                <a:latin typeface="Arial" pitchFamily="34" charset="0"/>
                <a:cs typeface="Arial" pitchFamily="34" charset="0"/>
              </a:rPr>
              <a:t>Have you noticed that this writer uses a short single clause sentence to introduce this paragraph?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05912" y="13454"/>
            <a:ext cx="379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Resource from food Waste scheme</a:t>
            </a:r>
          </a:p>
        </p:txBody>
      </p:sp>
    </p:spTree>
    <p:extLst>
      <p:ext uri="{BB962C8B-B14F-4D97-AF65-F5344CB8AC3E}">
        <p14:creationId xmlns:p14="http://schemas.microsoft.com/office/powerpoint/2010/main" val="385763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515" y="476672"/>
            <a:ext cx="7176797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Adverbials to Connect Ideas</a:t>
            </a:r>
            <a:endParaRPr lang="en-GB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15" y="1988841"/>
            <a:ext cx="8502945" cy="38437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Some examples of other adverbial phrases which can connect ideas across sentences and across your writing: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o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n the other hand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d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espite this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e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ven so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t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o sum up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i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n contrast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as a result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f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or instance</a:t>
            </a:r>
          </a:p>
          <a:p>
            <a:pPr marL="365760" lvl="1" indent="0">
              <a:buNone/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 marL="84138" lvl="1" indent="0">
              <a:buNone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You might know some more?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01720" y="116632"/>
            <a:ext cx="379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Resource from food Waste scheme</a:t>
            </a:r>
          </a:p>
        </p:txBody>
      </p:sp>
    </p:spTree>
    <p:extLst>
      <p:ext uri="{BB962C8B-B14F-4D97-AF65-F5344CB8AC3E}">
        <p14:creationId xmlns:p14="http://schemas.microsoft.com/office/powerpoint/2010/main" val="38170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524" y="404664"/>
            <a:ext cx="8346927" cy="936104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Have your Say!</a:t>
            </a:r>
            <a:endParaRPr lang="en-GB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06" y="1273989"/>
            <a:ext cx="5623862" cy="3888432"/>
          </a:xfrm>
        </p:spPr>
      </p:pic>
      <p:sp>
        <p:nvSpPr>
          <p:cNvPr id="5" name="TextBox 4"/>
          <p:cNvSpPr txBox="1"/>
          <p:nvPr/>
        </p:nvSpPr>
        <p:spPr>
          <a:xfrm>
            <a:off x="6591182" y="1326266"/>
            <a:ext cx="2730303" cy="27392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Your chance to change the world!</a:t>
            </a:r>
          </a:p>
          <a:p>
            <a:endParaRPr lang="en-GB" sz="2200" dirty="0">
              <a:latin typeface="Arial" pitchFamily="34" charset="0"/>
              <a:cs typeface="Arial" pitchFamily="34" charset="0"/>
            </a:endParaRP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Make an argument expressing your opinion about food waste.</a:t>
            </a:r>
          </a:p>
          <a:p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356" y="5229200"/>
            <a:ext cx="94390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Arial" pitchFamily="34" charset="0"/>
                <a:cs typeface="Arial" pitchFamily="34" charset="0"/>
              </a:rPr>
              <a:t>D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raft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and rehearse to each other a 30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– 60 second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soapbox speech (perhaps just four or five sentences),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presenting your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opinion on food waste, using positioning adverbs and some of the adverbial connectives to make it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cohesive.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60109" y="116632"/>
            <a:ext cx="379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Resource from food Waste scheme</a:t>
            </a:r>
          </a:p>
        </p:txBody>
      </p:sp>
    </p:spTree>
    <p:extLst>
      <p:ext uri="{BB962C8B-B14F-4D97-AF65-F5344CB8AC3E}">
        <p14:creationId xmlns:p14="http://schemas.microsoft.com/office/powerpoint/2010/main" val="163034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Building Learning Cumulatively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SzPct val="80000"/>
              <a:buFont typeface="Wingdings" pitchFamily="2" charset="2"/>
              <a:buChar char=""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Think about adverbs and adverbials:  what might be a logical progression route for building learners’ understanding of adverbials and their function, from basic simple understanding to more complex understanding?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SzPct val="80000"/>
              <a:buFont typeface="Wingdings" pitchFamily="2" charset="2"/>
              <a:buChar char=""/>
            </a:pPr>
            <a:endParaRPr lang="en-GB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SzPct val="80000"/>
              <a:buFont typeface="Wingdings" pitchFamily="2" charset="2"/>
              <a:buChar char=""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Where would you start?</a:t>
            </a:r>
            <a:endParaRPr lang="en-GB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Building Learning Cumulatively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926" y="1628800"/>
            <a:ext cx="9198074" cy="4680520"/>
          </a:xfrm>
        </p:spPr>
        <p:txBody>
          <a:bodyPr/>
          <a:lstStyle/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Subordinate clauses as adverbials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u="sng" dirty="0" smtClean="0">
                <a:latin typeface="Calibri" pitchFamily="34" charset="0"/>
                <a:cs typeface="Calibri" pitchFamily="34" charset="0"/>
              </a:rPr>
              <a:t>Although he was tired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, he could not sleep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Noun phrases as adverbials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last night; tomorrow morning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Non-finite clauses as adverbials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u="sng" dirty="0" smtClean="0">
                <a:latin typeface="Calibri" pitchFamily="34" charset="0"/>
                <a:cs typeface="Calibri" pitchFamily="34" charset="0"/>
              </a:rPr>
              <a:t>Slipping on the ice,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he sank to the ground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Prepositional phrases as adverbials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in the garden; as a result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Sentence adverbs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moreover</a:t>
            </a:r>
            <a:r>
              <a:rPr lang="en-GB" sz="2200" i="1" dirty="0">
                <a:latin typeface="Calibri" pitchFamily="34" charset="0"/>
                <a:cs typeface="Calibri" pitchFamily="34" charset="0"/>
              </a:rPr>
              <a:t>; however; nevertheless</a:t>
            </a:r>
            <a:endParaRPr lang="en-GB" sz="2200" i="1" dirty="0" smtClean="0">
              <a:latin typeface="Calibri" pitchFamily="34" charset="0"/>
              <a:cs typeface="Calibri" pitchFamily="34" charset="0"/>
            </a:endParaRP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The unexpected adverbs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not; never; very; just; rather; almost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Adverbs of reason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therefore; anyway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Adverbs of place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here; there; everywhere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Adverbs of time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yesterday; today; tomorrow</a:t>
            </a:r>
          </a:p>
          <a:p>
            <a:pPr marL="720725" indent="-720725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Adverbs of manner </a:t>
            </a:r>
            <a:r>
              <a:rPr lang="en-GB" sz="2200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i="1" dirty="0" smtClean="0">
                <a:latin typeface="Calibri" pitchFamily="34" charset="0"/>
                <a:cs typeface="Calibri" pitchFamily="34" charset="0"/>
              </a:rPr>
              <a:t>sadly; fiercely; unfortunately; suddenly; possibly</a:t>
            </a:r>
          </a:p>
          <a:p>
            <a:endParaRPr lang="en-GB" sz="1800" dirty="0"/>
          </a:p>
        </p:txBody>
      </p:sp>
      <p:sp>
        <p:nvSpPr>
          <p:cNvPr id="4" name="Up Arrow 3"/>
          <p:cNvSpPr/>
          <p:nvPr/>
        </p:nvSpPr>
        <p:spPr>
          <a:xfrm>
            <a:off x="243272" y="1700808"/>
            <a:ext cx="425252" cy="3816424"/>
          </a:xfrm>
          <a:prstGeom prst="upArrow">
            <a:avLst/>
          </a:prstGeom>
          <a:solidFill>
            <a:srgbClr val="99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solidFill>
                <a:srgbClr val="9900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272" y="57861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?</a:t>
            </a:r>
            <a:endParaRPr lang="en-GB" sz="2800" b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7041232" y="4080038"/>
            <a:ext cx="2232248" cy="576064"/>
          </a:xfrm>
          <a:prstGeom prst="wedgeRoundRectCallout">
            <a:avLst>
              <a:gd name="adj1" fmla="val -45145"/>
              <a:gd name="adj2" fmla="val 9741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Some adverbs begin with -</a:t>
            </a:r>
            <a:r>
              <a:rPr lang="en-GB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ly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50488" y="1196752"/>
            <a:ext cx="8977313" cy="5445224"/>
          </a:xfrm>
        </p:spPr>
        <p:txBody>
          <a:bodyPr/>
          <a:lstStyle/>
          <a:p>
            <a:r>
              <a:rPr lang="en-GB" sz="2400" b="1" dirty="0" smtClean="0">
                <a:solidFill>
                  <a:srgbClr val="004090"/>
                </a:solidFill>
                <a:latin typeface="Calibri" pitchFamily="34" charset="0"/>
                <a:cs typeface="Calibri" pitchFamily="34" charset="0"/>
              </a:rPr>
              <a:t>Subject</a:t>
            </a:r>
          </a:p>
          <a:p>
            <a:r>
              <a:rPr lang="en-GB" sz="2400" b="1" dirty="0" smtClean="0">
                <a:solidFill>
                  <a:srgbClr val="FA0A21"/>
                </a:solidFill>
                <a:latin typeface="Calibri" pitchFamily="34" charset="0"/>
                <a:cs typeface="Calibri" pitchFamily="34" charset="0"/>
              </a:rPr>
              <a:t>Verb</a:t>
            </a:r>
          </a:p>
          <a:p>
            <a:r>
              <a:rPr lang="en-GB" sz="2400" b="1" dirty="0" smtClean="0">
                <a:solidFill>
                  <a:srgbClr val="004090"/>
                </a:solidFill>
                <a:latin typeface="Calibri" pitchFamily="34" charset="0"/>
                <a:cs typeface="Calibri" pitchFamily="34" charset="0"/>
              </a:rPr>
              <a:t>Object</a:t>
            </a:r>
          </a:p>
          <a:p>
            <a:r>
              <a:rPr lang="en-GB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Adverbial</a:t>
            </a:r>
          </a:p>
          <a:p>
            <a:r>
              <a:rPr lang="en-GB" sz="24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Complement (adjective)</a:t>
            </a:r>
            <a:r>
              <a:rPr lang="en-GB" sz="2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smtClean="0">
                <a:solidFill>
                  <a:srgbClr val="677D82"/>
                </a:solidFill>
                <a:latin typeface="Calibri" pitchFamily="34" charset="0"/>
                <a:cs typeface="Calibri" pitchFamily="34" charset="0"/>
              </a:rPr>
              <a:t>/ </a:t>
            </a:r>
            <a:r>
              <a:rPr lang="en-GB" sz="2400" b="1" dirty="0" smtClean="0">
                <a:solidFill>
                  <a:srgbClr val="004090"/>
                </a:solidFill>
                <a:latin typeface="Calibri" pitchFamily="34" charset="0"/>
                <a:cs typeface="Calibri" pitchFamily="34" charset="0"/>
              </a:rPr>
              <a:t>Complement (noun)</a:t>
            </a:r>
          </a:p>
          <a:p>
            <a:endParaRPr lang="en-GB" sz="2400" b="1" dirty="0" smtClean="0">
              <a:solidFill>
                <a:srgbClr val="00409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2400" b="1" dirty="0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Gregor</a:t>
            </a:r>
            <a:r>
              <a:rPr lang="en-GB" sz="2400" b="1" dirty="0" smtClean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ate  </a:t>
            </a:r>
            <a:r>
              <a:rPr lang="en-GB" sz="2400" b="1" dirty="0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bread </a:t>
            </a:r>
            <a:r>
              <a:rPr lang="en-GB" sz="2400" b="1" dirty="0" smtClean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greedily.</a:t>
            </a:r>
          </a:p>
          <a:p>
            <a:pPr marL="0" indent="0"/>
            <a:r>
              <a:rPr lang="en-GB" sz="2400" b="1" dirty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Beauty’s father </a:t>
            </a:r>
            <a:r>
              <a:rPr lang="en-GB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was eating </a:t>
            </a:r>
            <a:r>
              <a:rPr lang="en-GB" sz="2400" b="1" dirty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extremely</a:t>
            </a:r>
            <a:r>
              <a:rPr lang="en-GB" sz="2400" b="1" dirty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 fresh bread</a:t>
            </a:r>
            <a:r>
              <a:rPr lang="en-GB" sz="2400" b="1" dirty="0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/>
            <a:r>
              <a:rPr lang="en-GB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In </a:t>
            </a:r>
            <a:r>
              <a:rPr lang="en-GB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kitchen, </a:t>
            </a:r>
            <a:r>
              <a:rPr lang="en-GB" sz="2400" b="1" dirty="0" err="1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Gregor</a:t>
            </a:r>
            <a:r>
              <a:rPr lang="en-GB" sz="2400" b="1" dirty="0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 ate bread </a:t>
            </a:r>
            <a:r>
              <a:rPr lang="en-GB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so greedily. </a:t>
            </a:r>
          </a:p>
          <a:p>
            <a:pPr marL="0" indent="0"/>
            <a:r>
              <a:rPr lang="en-GB" sz="2400" b="1" dirty="0" err="1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Gregor</a:t>
            </a:r>
            <a:r>
              <a:rPr lang="en-GB" sz="2400" b="1" dirty="0" smtClean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ate</a:t>
            </a:r>
            <a:r>
              <a:rPr lang="en-GB" sz="2400" b="1" dirty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bread</a:t>
            </a:r>
            <a:r>
              <a:rPr lang="en-GB" sz="2400" b="1" dirty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because he was hungry</a:t>
            </a:r>
            <a:r>
              <a:rPr lang="en-GB" sz="2400" b="1" dirty="0" smtClean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GB" sz="2400" b="1" dirty="0">
              <a:solidFill>
                <a:srgbClr val="58BC5A"/>
              </a:solidFill>
              <a:latin typeface="Calibri" pitchFamily="34" charset="0"/>
              <a:cs typeface="Calibri" pitchFamily="34" charset="0"/>
            </a:endParaRPr>
          </a:p>
          <a:p>
            <a:pPr marL="0" indent="0"/>
            <a:r>
              <a:rPr lang="en-GB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Surprisingly</a:t>
            </a:r>
            <a:r>
              <a:rPr lang="en-GB" sz="2400" b="1" dirty="0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, Beauty’s father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was eating</a:t>
            </a:r>
            <a:r>
              <a:rPr lang="en-GB" sz="2400" b="1" dirty="0" smtClean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 smtClean="0">
                <a:solidFill>
                  <a:srgbClr val="0F4DBC"/>
                </a:solidFill>
                <a:latin typeface="Calibri" pitchFamily="34" charset="0"/>
                <a:cs typeface="Calibri" pitchFamily="34" charset="0"/>
              </a:rPr>
              <a:t>the freshly baked bread </a:t>
            </a:r>
            <a:r>
              <a:rPr lang="en-GB" sz="2400" b="1" dirty="0">
                <a:solidFill>
                  <a:srgbClr val="58BC5A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GB" sz="2400" b="1" dirty="0" smtClean="0">
              <a:solidFill>
                <a:srgbClr val="58BC5A"/>
              </a:solidFill>
              <a:latin typeface="Calibri" pitchFamily="34" charset="0"/>
              <a:cs typeface="Calibri" pitchFamily="34" charset="0"/>
            </a:endParaRPr>
          </a:p>
          <a:p>
            <a:endParaRPr lang="en-GB" b="1" u="sng" dirty="0" smtClean="0">
              <a:solidFill>
                <a:srgbClr val="58BC5A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6922" y="404664"/>
            <a:ext cx="8977375" cy="767576"/>
          </a:xfrm>
        </p:spPr>
        <p:txBody>
          <a:bodyPr/>
          <a:lstStyle/>
          <a:p>
            <a:r>
              <a:rPr lang="en-GB" sz="4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Adverbs/Adverbials</a:t>
            </a:r>
            <a:endParaRPr lang="en-GB" sz="4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303" y="692696"/>
            <a:ext cx="1716191" cy="189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83303" y="2924944"/>
            <a:ext cx="20702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How would you describe the function of the adverbial ‘slot’ in each sentence?</a:t>
            </a:r>
            <a:endParaRPr lang="en-GB" sz="2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0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8464" y="1484784"/>
            <a:ext cx="9577064" cy="471490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Adverbials can be single words (adverbs), phrases or clauses.</a:t>
            </a:r>
          </a:p>
          <a:p>
            <a:pPr>
              <a:buFont typeface="Wingdings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They modify (provide information about, or change our view of):</a:t>
            </a:r>
          </a:p>
          <a:p>
            <a:pPr marL="462275" lvl="1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Verbs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ate </a:t>
            </a:r>
            <a:r>
              <a:rPr lang="en-GB" sz="2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greedily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(but don’t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limit children’s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understanding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this)</a:t>
            </a:r>
          </a:p>
          <a:p>
            <a:pPr marL="462275" lvl="1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Adjectives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en-GB" sz="2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extremely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fresh</a:t>
            </a:r>
          </a:p>
          <a:p>
            <a:pPr marL="462275" lvl="1" indent="0">
              <a:buNone/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ther adverbs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en-GB" sz="22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so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greedily</a:t>
            </a:r>
          </a:p>
          <a:p>
            <a:pPr marL="462275" lvl="1" indent="0">
              <a:buNone/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whole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clause or sentence – </a:t>
            </a:r>
            <a:r>
              <a:rPr lang="en-GB" sz="2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because he was hungry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….</a:t>
            </a:r>
            <a:r>
              <a:rPr lang="en-GB" sz="2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Surprisingly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,…</a:t>
            </a:r>
            <a:endParaRPr lang="en-GB" sz="2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They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are highly mobile within the sentence, and because of this they can affect how we think/feel – this is how writers use them to position us as readers, e.g. in fictional narrative, to affect how we see a character’s actions or a plot event; in non-fiction to provide detailed information about where/why/how things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happen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or to emphasise the writer’s opinion.</a:t>
            </a:r>
            <a:endParaRPr lang="en-GB" sz="2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They can link and sequence ideas across a whole text – another reason why they are a powerful positioning tool.</a:t>
            </a:r>
            <a:endParaRPr lang="en-GB" sz="2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/>
            <a:endParaRPr lang="en-GB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173353" indent="-173353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Adverbs/Adverbials</a:t>
            </a:r>
            <a:endParaRPr lang="en-GB" sz="4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97216" y="5760"/>
            <a:ext cx="3008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13240" y="6936"/>
            <a:ext cx="2799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rovide information about: </a:t>
            </a:r>
          </a:p>
          <a:p>
            <a:pPr marL="826486" lvl="1" indent="-457200" algn="ctr"/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Time - when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Place - where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Manner 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 how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Reason - why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Degree 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– how much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9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2480" y="906195"/>
            <a:ext cx="9433048" cy="4714908"/>
          </a:xfrm>
        </p:spPr>
        <p:txBody>
          <a:bodyPr/>
          <a:lstStyle/>
          <a:p>
            <a:pPr marL="0" indent="0"/>
            <a:endParaRPr lang="en-GB" sz="2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/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 we need both terms?</a:t>
            </a:r>
          </a:p>
          <a:p>
            <a:pPr>
              <a:buFont typeface="Wingdings" pitchFamily="2" charset="2"/>
              <a:buChar char="§"/>
            </a:pPr>
            <a:r>
              <a:rPr lang="en-GB" sz="22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is a type of word  (a word class like noun, verb, preposition </a:t>
            </a:r>
            <a:r>
              <a:rPr lang="en-GB" sz="22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etc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22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Adverbial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is a ‘slot’ in a sentence, part of its structure</a:t>
            </a:r>
          </a:p>
          <a:p>
            <a:pPr>
              <a:buFont typeface="Wingdings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can say that an adverb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functions as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 adverbial but an adverbial is not necessarily an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</a:t>
            </a:r>
            <a:endParaRPr lang="en-GB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Adverbials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take different forms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that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have different functions within the sentence e.g. </a:t>
            </a:r>
          </a:p>
          <a:p>
            <a:pPr lvl="1">
              <a:buFont typeface="Wingdings" pitchFamily="2" charset="2"/>
              <a:buChar char="§"/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noun phrase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that tells us when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something happened: </a:t>
            </a:r>
            <a:r>
              <a:rPr lang="en-GB" sz="22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Gregor</a:t>
            </a:r>
            <a:r>
              <a:rPr lang="en-GB" sz="22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ate </a:t>
            </a:r>
            <a:r>
              <a:rPr lang="en-GB" sz="22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bread </a:t>
            </a:r>
            <a:r>
              <a:rPr lang="en-GB" sz="2200" b="1" i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last night</a:t>
            </a:r>
            <a:endParaRPr lang="en-GB" sz="2200" b="1" i="1" dirty="0">
              <a:solidFill>
                <a:srgbClr val="12D424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prepositional phrase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that tells us where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something happened: </a:t>
            </a:r>
            <a:r>
              <a:rPr lang="en-GB" sz="22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Gregor</a:t>
            </a:r>
            <a:r>
              <a:rPr lang="en-GB" sz="22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ate </a:t>
            </a:r>
            <a:r>
              <a:rPr lang="en-GB" sz="22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bread </a:t>
            </a:r>
            <a:r>
              <a:rPr lang="en-GB" sz="2200" b="1" i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in </a:t>
            </a:r>
            <a:r>
              <a:rPr lang="en-GB" sz="2200" b="1" i="1" dirty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GB" sz="2200" b="1" i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kitchen </a:t>
            </a:r>
          </a:p>
          <a:p>
            <a:pPr lvl="1">
              <a:buFont typeface="Wingdings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subordinate clause that tells us 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why something </a:t>
            </a:r>
            <a:r>
              <a:rPr lang="en-GB" sz="2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happened: </a:t>
            </a:r>
            <a:r>
              <a:rPr lang="en-GB" sz="22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Gregor</a:t>
            </a:r>
            <a:r>
              <a:rPr lang="en-GB" sz="22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ate </a:t>
            </a:r>
            <a:r>
              <a:rPr lang="en-GB" sz="22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bread </a:t>
            </a:r>
            <a:r>
              <a:rPr lang="en-GB" sz="2200" b="1" i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because he was hungry</a:t>
            </a:r>
          </a:p>
          <a:p>
            <a:pPr marL="457200" lvl="1" indent="0">
              <a:buNone/>
            </a:pPr>
            <a:endParaRPr lang="en-GB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/>
            <a:endParaRPr lang="en-GB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/>
            <a:endParaRPr lang="en-GB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173353" indent="-173353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4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Adverbs/Adverbials</a:t>
            </a:r>
            <a:endParaRPr lang="en-GB" sz="4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45088" y="21000"/>
            <a:ext cx="4896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rovide information about: </a:t>
            </a:r>
          </a:p>
          <a:p>
            <a:pPr marL="826486" lvl="1" indent="-457200" algn="ctr"/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Time - when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Place - where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Manner 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 how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Reason - why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826486" lvl="1" indent="-457200" algn="ctr"/>
            <a:r>
              <a:rPr lang="en-GB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Degree 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– how much</a:t>
            </a:r>
            <a:endParaRPr lang="en-GB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41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4488" y="1412776"/>
            <a:ext cx="8977313" cy="471490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n"/>
            </a:pPr>
            <a:r>
              <a:rPr lang="en-GB" sz="2400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GB" sz="2400" kern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hildren </a:t>
            </a:r>
            <a:r>
              <a:rPr lang="en-GB" sz="2400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can be confused by the fact that something can be a prepositional phrase </a:t>
            </a:r>
            <a:r>
              <a:rPr lang="en-GB" sz="2400" i="1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n-GB" sz="2400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 adverbial, or a subordinate clause </a:t>
            </a:r>
            <a:r>
              <a:rPr lang="en-GB" sz="2400" i="1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n-GB" sz="2400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 adverbial. Try to focus on the fact that you identify a structure as </a:t>
            </a:r>
            <a:r>
              <a:rPr lang="en-GB" sz="2400" kern="1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adverbial </a:t>
            </a:r>
            <a:r>
              <a:rPr lang="en-GB" sz="2400" kern="1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by its function, looking at what it is doing to the rest of the sentence. If it is modifying a verb, adverb or adjective – telling you how, when, where, why or how much something is happening – then it is adverbial, regardless of what else it might also be.</a:t>
            </a:r>
          </a:p>
          <a:p>
            <a:endParaRPr lang="en-GB" kern="1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16496" y="548680"/>
            <a:ext cx="8977375" cy="500043"/>
          </a:xfrm>
        </p:spPr>
        <p:txBody>
          <a:bodyPr/>
          <a:lstStyle/>
          <a:p>
            <a:r>
              <a:rPr lang="en-GB" sz="4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Grammatical layering</a:t>
            </a:r>
            <a:endParaRPr lang="en-GB" sz="4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09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6496" y="1412776"/>
            <a:ext cx="9000542" cy="4714908"/>
          </a:xfrm>
        </p:spPr>
        <p:txBody>
          <a:bodyPr/>
          <a:lstStyle/>
          <a:p>
            <a:pPr lvl="0"/>
            <a:r>
              <a:rPr lang="en-GB" i="1" dirty="0" smtClean="0">
                <a:solidFill>
                  <a:schemeClr val="tx1"/>
                </a:solidFill>
                <a:latin typeface="Calibri" pitchFamily="34" charset="0"/>
              </a:rPr>
              <a:t>    Beaten. Neglected. Starved. Will you help feed a dog like Archie </a:t>
            </a:r>
            <a:r>
              <a:rPr lang="en-GB" b="1" i="1" dirty="0" smtClean="0">
                <a:solidFill>
                  <a:srgbClr val="12D424"/>
                </a:solidFill>
                <a:latin typeface="Calibri" pitchFamily="34" charset="0"/>
              </a:rPr>
              <a:t>until we can find him a home</a:t>
            </a:r>
            <a:r>
              <a:rPr lang="en-GB" i="1" dirty="0" smtClean="0">
                <a:solidFill>
                  <a:schemeClr val="tx1"/>
                </a:solidFill>
                <a:latin typeface="Calibri" pitchFamily="34" charset="0"/>
              </a:rPr>
              <a:t>? When we found Archie, he weighed 3.2kg – </a:t>
            </a:r>
            <a:r>
              <a:rPr lang="en-GB" b="1" i="1" dirty="0" smtClean="0">
                <a:solidFill>
                  <a:srgbClr val="12D424"/>
                </a:solidFill>
                <a:latin typeface="Calibri" pitchFamily="34" charset="0"/>
              </a:rPr>
              <a:t>just half what he should have</a:t>
            </a:r>
            <a:r>
              <a:rPr lang="en-GB" i="1" dirty="0" smtClean="0">
                <a:solidFill>
                  <a:schemeClr val="tx1"/>
                </a:solidFill>
                <a:latin typeface="Calibri" pitchFamily="34" charset="0"/>
              </a:rPr>
              <a:t>. </a:t>
            </a:r>
            <a:r>
              <a:rPr lang="en-GB" b="1" i="1" dirty="0" smtClean="0">
                <a:solidFill>
                  <a:srgbClr val="12D424"/>
                </a:solidFill>
                <a:latin typeface="Calibri" pitchFamily="34" charset="0"/>
              </a:rPr>
              <a:t>Thankfully</a:t>
            </a:r>
            <a:r>
              <a:rPr lang="en-GB" i="1" dirty="0" smtClean="0">
                <a:solidFill>
                  <a:schemeClr val="tx1"/>
                </a:solidFill>
                <a:latin typeface="Calibri" pitchFamily="34" charset="0"/>
              </a:rPr>
              <a:t>, he was brought to one of our rescue centres and has made a full recovery.  But Archie is only one of over 120,000 animals rescued by the RSPCA each year. </a:t>
            </a:r>
            <a:r>
              <a:rPr lang="en-GB" b="1" i="1" dirty="0" smtClean="0">
                <a:solidFill>
                  <a:srgbClr val="12D424"/>
                </a:solidFill>
                <a:latin typeface="Calibri" pitchFamily="34" charset="0"/>
              </a:rPr>
              <a:t>Please</a:t>
            </a:r>
            <a:r>
              <a:rPr lang="en-GB" i="1" dirty="0" smtClean="0">
                <a:solidFill>
                  <a:schemeClr val="tx1"/>
                </a:solidFill>
                <a:latin typeface="Calibri" pitchFamily="34" charset="0"/>
              </a:rPr>
              <a:t> help us to help them.</a:t>
            </a:r>
          </a:p>
          <a:p>
            <a:pPr lvl="0"/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>
              <a:buFont typeface="Wingdings" pitchFamily="2" charset="2"/>
              <a:buChar char="n"/>
            </a:pPr>
            <a:r>
              <a:rPr lang="en-GB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Look at the </a:t>
            </a:r>
            <a:r>
              <a:rPr lang="en-GB" sz="24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adverbials</a:t>
            </a:r>
            <a:r>
              <a:rPr lang="en-GB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identified in the text.</a:t>
            </a:r>
          </a:p>
          <a:p>
            <a:pPr marL="457200" indent="-457200">
              <a:buFont typeface="Wingdings" pitchFamily="2" charset="2"/>
              <a:buChar char="n"/>
            </a:pPr>
            <a:r>
              <a:rPr lang="en-GB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What is each one trying to do?</a:t>
            </a:r>
          </a:p>
          <a:p>
            <a:pPr marL="457200" indent="-457200">
              <a:buFont typeface="Wingdings" pitchFamily="2" charset="2"/>
              <a:buChar char="n"/>
            </a:pPr>
            <a:r>
              <a:rPr lang="en-GB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How do they position the reader?</a:t>
            </a: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16496" y="548680"/>
            <a:ext cx="8977375" cy="500043"/>
          </a:xfrm>
        </p:spPr>
        <p:txBody>
          <a:bodyPr/>
          <a:lstStyle/>
          <a:p>
            <a:r>
              <a:rPr lang="en-GB" sz="4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Adverbials in campaign texts</a:t>
            </a:r>
            <a:endParaRPr lang="en-GB" sz="4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1232" y="4509120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What meaning is lost if the adverbial is removed from the sentence?</a:t>
            </a:r>
            <a:endParaRPr lang="en-GB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476672"/>
            <a:ext cx="8915400" cy="1371600"/>
          </a:xfrm>
        </p:spPr>
        <p:txBody>
          <a:bodyPr/>
          <a:lstStyle/>
          <a:p>
            <a:r>
              <a:rPr lang="en-GB" dirty="0">
                <a:latin typeface="Calibri" pitchFamily="34" charset="0"/>
                <a:cs typeface="Calibri" pitchFamily="34" charset="0"/>
              </a:rPr>
              <a:t/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r>
              <a:rPr lang="en-GB" sz="24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Identify the adverbials in this campaign text.</a:t>
            </a:r>
            <a: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What is each one trying to do?</a:t>
            </a:r>
            <a:r>
              <a:rPr lang="en-GB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How do they position the reader?</a:t>
            </a:r>
            <a:r>
              <a:rPr lang="en-GB" dirty="0">
                <a:latin typeface="Calibri" pitchFamily="34" charset="0"/>
                <a:cs typeface="Calibri" pitchFamily="34" charset="0"/>
              </a:rPr>
              <a:t/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2" y="1844824"/>
            <a:ext cx="9577064" cy="4023360"/>
          </a:xfrm>
        </p:spPr>
        <p:txBody>
          <a:bodyPr/>
          <a:lstStyle/>
          <a:p>
            <a:pPr marL="0" indent="0">
              <a:buNone/>
            </a:pPr>
            <a:r>
              <a:rPr lang="en-GB" sz="2200" b="1" dirty="0" smtClean="0">
                <a:latin typeface="Calibri" pitchFamily="34" charset="0"/>
                <a:cs typeface="Calibri" pitchFamily="34" charset="0"/>
              </a:rPr>
              <a:t>Primates as Pets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We strongly believe that primates, as highly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i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ntelligent and complex wild animals, are not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uitable pets. Similar to humans, they form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i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ntricate relationships and experience emotions,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a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nd some can even reflect on their past experiences and feelings. Sadly, thousands of primates, such as marmosets, capuchins and squirrel monkeys, are currently being confined inside UK homes. </a:t>
            </a:r>
          </a:p>
          <a:p>
            <a:pPr marL="0" indent="0">
              <a:buNone/>
            </a:pPr>
            <a:r>
              <a:rPr lang="en-GB" sz="2200" b="1" dirty="0" smtClean="0">
                <a:latin typeface="Calibri" pitchFamily="34" charset="0"/>
                <a:cs typeface="Calibri" pitchFamily="34" charset="0"/>
              </a:rPr>
              <a:t>Taken too early</a:t>
            </a:r>
          </a:p>
          <a:p>
            <a:pPr marL="0" indent="0"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Like humans, primates rely on their mothers, often until adulthood and beyond. Yet they can be torn from them at just a few weeks old to be hand-reared by humans, a distressful and cruel practice.</a:t>
            </a:r>
          </a:p>
          <a:p>
            <a:pPr marL="0" indent="0">
              <a:buNone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592" y="1052736"/>
            <a:ext cx="417646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6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476672"/>
            <a:ext cx="8915400" cy="1371600"/>
          </a:xfrm>
        </p:spPr>
        <p:txBody>
          <a:bodyPr/>
          <a:lstStyle/>
          <a:p>
            <a:r>
              <a:rPr lang="en-GB" dirty="0">
                <a:latin typeface="Calibri" pitchFamily="34" charset="0"/>
                <a:cs typeface="Calibri" pitchFamily="34" charset="0"/>
              </a:rPr>
              <a:t/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r>
              <a:rPr lang="en-GB" sz="24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Identify the adverbials in this campaign text.</a:t>
            </a:r>
            <a: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What is each one trying to do?</a:t>
            </a:r>
            <a:r>
              <a:rPr lang="en-GB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2400" b="1" dirty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How do they position the reader?</a:t>
            </a:r>
            <a:r>
              <a:rPr lang="en-GB" dirty="0">
                <a:latin typeface="Calibri" pitchFamily="34" charset="0"/>
                <a:cs typeface="Calibri" pitchFamily="34" charset="0"/>
              </a:rPr>
              <a:t/>
            </a:r>
            <a:br>
              <a:rPr lang="en-GB" dirty="0">
                <a:latin typeface="Calibri" pitchFamily="34" charset="0"/>
                <a:cs typeface="Calibri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2" y="1844824"/>
            <a:ext cx="9577064" cy="4023360"/>
          </a:xfrm>
        </p:spPr>
        <p:txBody>
          <a:bodyPr/>
          <a:lstStyle/>
          <a:p>
            <a:pPr marL="0" indent="0">
              <a:buNone/>
            </a:pPr>
            <a:r>
              <a:rPr lang="en-GB" sz="2200" b="1" dirty="0" smtClean="0">
                <a:latin typeface="Calibri" pitchFamily="34" charset="0"/>
                <a:cs typeface="Calibri" pitchFamily="34" charset="0"/>
              </a:rPr>
              <a:t>Primates as Pets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 smtClean="0">
                <a:latin typeface="Calibri" pitchFamily="34" charset="0"/>
                <a:cs typeface="Calibri" pitchFamily="34" charset="0"/>
              </a:rPr>
              <a:t>We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strongly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believe that primates, as highly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i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ntelligent and complex wild animals, are not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uitable pets.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Similar to humans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, they form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i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ntricate relationships and experience emotions,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>
                <a:latin typeface="Calibri" pitchFamily="34" charset="0"/>
                <a:cs typeface="Calibri" pitchFamily="34" charset="0"/>
              </a:rPr>
              <a:t>a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nd some can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even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reflect on their past experiences and feelings.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Sadly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, thousands of primates, such as marmosets, capuchins and squirrel monkeys, are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currently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being confined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inside UK homes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marL="0" indent="0">
              <a:buNone/>
            </a:pPr>
            <a:r>
              <a:rPr lang="en-GB" sz="2200" b="1" dirty="0" smtClean="0">
                <a:latin typeface="Calibri" pitchFamily="34" charset="0"/>
                <a:cs typeface="Calibri" pitchFamily="34" charset="0"/>
              </a:rPr>
              <a:t>Taken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too</a:t>
            </a:r>
            <a:r>
              <a:rPr lang="en-GB" sz="2200" b="1" dirty="0" smtClean="0">
                <a:latin typeface="Calibri" pitchFamily="34" charset="0"/>
                <a:cs typeface="Calibri" pitchFamily="34" charset="0"/>
              </a:rPr>
              <a:t> early</a:t>
            </a:r>
          </a:p>
          <a:p>
            <a:pPr marL="0" indent="0">
              <a:buNone/>
            </a:pP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Like humans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, primates rely on their mothers,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often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until adulthood and beyond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Yet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 they can be torn </a:t>
            </a:r>
            <a:r>
              <a:rPr lang="en-GB" sz="2200" b="1" dirty="0" smtClean="0">
                <a:solidFill>
                  <a:srgbClr val="12D424"/>
                </a:solidFill>
                <a:latin typeface="Calibri" pitchFamily="34" charset="0"/>
                <a:cs typeface="Calibri" pitchFamily="34" charset="0"/>
              </a:rPr>
              <a:t>from them at just a few weeks old to be hand-reared by humans</a:t>
            </a:r>
            <a:r>
              <a:rPr lang="en-GB" sz="2200" dirty="0" smtClean="0">
                <a:latin typeface="Calibri" pitchFamily="34" charset="0"/>
                <a:cs typeface="Calibri" pitchFamily="34" charset="0"/>
              </a:rPr>
              <a:t>, a distressful and cruel practice.</a:t>
            </a:r>
          </a:p>
          <a:p>
            <a:pPr marL="0" indent="0">
              <a:buNone/>
            </a:pPr>
            <a:endParaRPr lang="en-GB" sz="26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592" y="1052736"/>
            <a:ext cx="417646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4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Calibri" pitchFamily="34" charset="0"/>
                <a:cs typeface="Calibri" pitchFamily="34" charset="0"/>
              </a:rPr>
              <a:t>Making links between reading/writing and grammar</a:t>
            </a:r>
            <a:endParaRPr lang="en-GB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For the ‘Primates as Pets’ RSPCA text:</a:t>
            </a:r>
          </a:p>
          <a:p>
            <a:pPr lvl="1" indent="-342900">
              <a:buFont typeface="Wingdings" pitchFamily="2" charset="2"/>
              <a:buChar char="§"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Think of a specific teaching context in which you might use the text as a model – what do you want it to show students about using adverbials in their writing?</a:t>
            </a:r>
          </a:p>
          <a:p>
            <a:pPr lvl="1">
              <a:buFont typeface="Wingdings" pitchFamily="2" charset="2"/>
              <a:buChar char="§"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Devise a learning objective that makes a meaningful link between the grammar in the text and its effect.</a:t>
            </a:r>
          </a:p>
          <a:p>
            <a:pPr lvl="1">
              <a:buFont typeface="Wingdings" pitchFamily="2" charset="2"/>
              <a:buChar char="§"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Hint: don’t try to cover everything – be as specific and explicit as possible by focusing on one clear feature and its purpose.</a:t>
            </a:r>
          </a:p>
        </p:txBody>
      </p:sp>
    </p:spTree>
    <p:extLst>
      <p:ext uri="{BB962C8B-B14F-4D97-AF65-F5344CB8AC3E}">
        <p14:creationId xmlns:p14="http://schemas.microsoft.com/office/powerpoint/2010/main" val="36030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9728</TotalTime>
  <Words>2657</Words>
  <Application>Microsoft Office PowerPoint</Application>
  <PresentationFormat>A4 Paper (210x297 mm)</PresentationFormat>
  <Paragraphs>187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Pixel</vt:lpstr>
      <vt:lpstr>BUILDINg UNDERSTANDING OF Sentences: adverbials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Identify the adverbials in this campaign text. What is each one trying to do? How do they position the reader? </vt:lpstr>
      <vt:lpstr> Identify the adverbials in this campaign text. What is each one trying to do? How do they position the reader? </vt:lpstr>
      <vt:lpstr>Making links between reading/writing and grammar</vt:lpstr>
      <vt:lpstr>Adverbs to show Point of View</vt:lpstr>
      <vt:lpstr>Adverbials to connect Ideas</vt:lpstr>
      <vt:lpstr>Adverbials to Connect Ideas</vt:lpstr>
      <vt:lpstr>Adverbials to Connect Ideas</vt:lpstr>
      <vt:lpstr>Have your Say!</vt:lpstr>
      <vt:lpstr>Building Learning Cumulatively</vt:lpstr>
      <vt:lpstr>Building Learning Cumulatively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Myhill, Debra</dc:creator>
  <cp:lastModifiedBy>helen lines</cp:lastModifiedBy>
  <cp:revision>759</cp:revision>
  <cp:lastPrinted>2012-02-23T08:56:01Z</cp:lastPrinted>
  <dcterms:created xsi:type="dcterms:W3CDTF">2006-06-23T08:27:44Z</dcterms:created>
  <dcterms:modified xsi:type="dcterms:W3CDTF">2018-07-02T18:20:14Z</dcterms:modified>
</cp:coreProperties>
</file>