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1"/>
  </p:notesMasterIdLst>
  <p:handoutMasterIdLst>
    <p:handoutMasterId r:id="rId12"/>
  </p:handoutMasterIdLst>
  <p:sldIdLst>
    <p:sldId id="635" r:id="rId2"/>
    <p:sldId id="629" r:id="rId3"/>
    <p:sldId id="630" r:id="rId4"/>
    <p:sldId id="631" r:id="rId5"/>
    <p:sldId id="632" r:id="rId6"/>
    <p:sldId id="633" r:id="rId7"/>
    <p:sldId id="634" r:id="rId8"/>
    <p:sldId id="638" r:id="rId9"/>
    <p:sldId id="637" r:id="rId10"/>
  </p:sldIdLst>
  <p:sldSz cx="9144000" cy="6858000" type="screen4x3"/>
  <p:notesSz cx="6877050" cy="965676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DE1"/>
    <a:srgbClr val="E8C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74865" autoAdjust="0"/>
  </p:normalViewPr>
  <p:slideViewPr>
    <p:cSldViewPr>
      <p:cViewPr>
        <p:scale>
          <a:sx n="50" d="100"/>
          <a:sy n="50" d="100"/>
        </p:scale>
        <p:origin x="-1397" y="379"/>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5404" y="0"/>
            <a:ext cx="2980055" cy="482839"/>
          </a:xfrm>
          <a:prstGeom prst="rect">
            <a:avLst/>
          </a:prstGeom>
        </p:spPr>
        <p:txBody>
          <a:bodyPr vert="horz" lIns="91440" tIns="45720" rIns="91440" bIns="45720" rtlCol="0"/>
          <a:lstStyle>
            <a:lvl1pPr algn="r">
              <a:defRPr sz="1200"/>
            </a:lvl1pPr>
          </a:lstStyle>
          <a:p>
            <a:fld id="{2B6C1E37-02D6-4F14-A63A-F60F9ACBE69B}" type="datetimeFigureOut">
              <a:rPr lang="en-GB" smtClean="0"/>
              <a:pPr/>
              <a:t>09/08/2017</a:t>
            </a:fld>
            <a:endParaRPr lang="en-GB"/>
          </a:p>
        </p:txBody>
      </p:sp>
      <p:sp>
        <p:nvSpPr>
          <p:cNvPr id="4" name="Footer Placeholder 3"/>
          <p:cNvSpPr>
            <a:spLocks noGrp="1"/>
          </p:cNvSpPr>
          <p:nvPr>
            <p:ph type="ftr" sz="quarter" idx="2"/>
          </p:nvPr>
        </p:nvSpPr>
        <p:spPr>
          <a:xfrm>
            <a:off x="0" y="9172249"/>
            <a:ext cx="2980055" cy="48283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5404" y="9172249"/>
            <a:ext cx="2980055" cy="482839"/>
          </a:xfrm>
          <a:prstGeom prst="rect">
            <a:avLst/>
          </a:prstGeom>
        </p:spPr>
        <p:txBody>
          <a:bodyPr vert="horz" lIns="91440" tIns="45720" rIns="91440" bIns="45720" rtlCol="0" anchor="b"/>
          <a:lstStyle>
            <a:lvl1pPr algn="r">
              <a:defRPr sz="1200"/>
            </a:lvl1pPr>
          </a:lstStyle>
          <a:p>
            <a:fld id="{E93630EA-2128-4AF5-8E34-988BAE9ACBD9}" type="slidenum">
              <a:rPr lang="en-GB" smtClean="0"/>
              <a:pPr/>
              <a:t>‹#›</a:t>
            </a:fld>
            <a:endParaRPr lang="en-GB"/>
          </a:p>
        </p:txBody>
      </p:sp>
    </p:spTree>
    <p:extLst>
      <p:ext uri="{BB962C8B-B14F-4D97-AF65-F5344CB8AC3E}">
        <p14:creationId xmlns:p14="http://schemas.microsoft.com/office/powerpoint/2010/main" val="1444271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5404" y="0"/>
            <a:ext cx="2980055" cy="482839"/>
          </a:xfrm>
          <a:prstGeom prst="rect">
            <a:avLst/>
          </a:prstGeom>
        </p:spPr>
        <p:txBody>
          <a:bodyPr vert="horz" lIns="91440" tIns="45720" rIns="91440" bIns="45720" rtlCol="0"/>
          <a:lstStyle>
            <a:lvl1pPr algn="r">
              <a:defRPr sz="1200"/>
            </a:lvl1pPr>
          </a:lstStyle>
          <a:p>
            <a:fld id="{A8B9F78C-20D0-49C3-A6FA-CA09E3E7BF5D}" type="datetimeFigureOut">
              <a:rPr lang="en-GB" smtClean="0"/>
              <a:pPr/>
              <a:t>09/08/2017</a:t>
            </a:fld>
            <a:endParaRPr lang="en-GB" dirty="0"/>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7705" y="4586963"/>
            <a:ext cx="5501640" cy="43455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2249"/>
            <a:ext cx="2980055" cy="48283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5404" y="9172249"/>
            <a:ext cx="2980055" cy="482839"/>
          </a:xfrm>
          <a:prstGeom prst="rect">
            <a:avLst/>
          </a:prstGeom>
        </p:spPr>
        <p:txBody>
          <a:bodyPr vert="horz" lIns="91440" tIns="45720" rIns="91440" bIns="45720" rtlCol="0" anchor="b"/>
          <a:lstStyle>
            <a:lvl1pPr algn="r">
              <a:defRPr sz="1200"/>
            </a:lvl1pPr>
          </a:lstStyle>
          <a:p>
            <a:fld id="{38A1B173-494A-4405-BE01-BFC9AEC53747}" type="slidenum">
              <a:rPr lang="en-GB" smtClean="0"/>
              <a:pPr/>
              <a:t>‹#›</a:t>
            </a:fld>
            <a:endParaRPr lang="en-GB" dirty="0"/>
          </a:p>
        </p:txBody>
      </p:sp>
    </p:spTree>
    <p:extLst>
      <p:ext uri="{BB962C8B-B14F-4D97-AF65-F5344CB8AC3E}">
        <p14:creationId xmlns:p14="http://schemas.microsoft.com/office/powerpoint/2010/main" val="369592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2</a:t>
            </a:fld>
            <a:endParaRPr lang="en-GB" dirty="0"/>
          </a:p>
        </p:txBody>
      </p:sp>
    </p:spTree>
    <p:extLst>
      <p:ext uri="{BB962C8B-B14F-4D97-AF65-F5344CB8AC3E}">
        <p14:creationId xmlns:p14="http://schemas.microsoft.com/office/powerpoint/2010/main" val="21397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3</a:t>
            </a:fld>
            <a:endParaRPr lang="en-GB" dirty="0"/>
          </a:p>
        </p:txBody>
      </p:sp>
    </p:spTree>
    <p:extLst>
      <p:ext uri="{BB962C8B-B14F-4D97-AF65-F5344CB8AC3E}">
        <p14:creationId xmlns:p14="http://schemas.microsoft.com/office/powerpoint/2010/main" val="6109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 illustration</a:t>
            </a:r>
            <a:r>
              <a:rPr lang="en-GB" baseline="0" dirty="0" smtClean="0"/>
              <a:t> why the definition ‘adverbs end in –</a:t>
            </a:r>
            <a:r>
              <a:rPr lang="en-GB" baseline="0" dirty="0" err="1" smtClean="0"/>
              <a:t>ly</a:t>
            </a:r>
            <a:r>
              <a:rPr lang="en-GB" baseline="0" dirty="0" smtClean="0"/>
              <a:t>’ can be misleading for students. Try to stress the function that adverbs have rather alongside the form that they can take.</a:t>
            </a:r>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4</a:t>
            </a:fld>
            <a:endParaRPr lang="en-GB" dirty="0"/>
          </a:p>
        </p:txBody>
      </p:sp>
    </p:spTree>
    <p:extLst>
      <p:ext uri="{BB962C8B-B14F-4D97-AF65-F5344CB8AC3E}">
        <p14:creationId xmlns:p14="http://schemas.microsoft.com/office/powerpoint/2010/main" val="1126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prepositional phrase there is an additional adverb ‘ completely’ modifying the prepositional phrase which is acting adverbially. Check</a:t>
            </a:r>
            <a:r>
              <a:rPr lang="en-GB" baseline="0" dirty="0" smtClean="0"/>
              <a:t> if a prepositional phrase is acting adjectively or adverbially by locating if it’s modifying the noun or the verb. In ‘His arrival without warning caused us all alarm’, the prepositional phrase ‘without warning’ modifies the noun ‘arrival’.</a:t>
            </a:r>
            <a:endParaRPr lang="en-GB" dirty="0" smtClean="0"/>
          </a:p>
          <a:p>
            <a:endParaRPr lang="en-GB" dirty="0" smtClean="0"/>
          </a:p>
          <a:p>
            <a:r>
              <a:rPr lang="en-GB" dirty="0" smtClean="0"/>
              <a:t>The fact that prepositional phrases can also be adverbials makes the point about the difference</a:t>
            </a:r>
            <a:r>
              <a:rPr lang="en-GB" baseline="0" dirty="0" smtClean="0"/>
              <a:t> between form and function</a:t>
            </a:r>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5</a:t>
            </a:fld>
            <a:endParaRPr lang="en-GB" dirty="0"/>
          </a:p>
        </p:txBody>
      </p:sp>
    </p:spTree>
    <p:extLst>
      <p:ext uri="{BB962C8B-B14F-4D97-AF65-F5344CB8AC3E}">
        <p14:creationId xmlns:p14="http://schemas.microsoft.com/office/powerpoint/2010/main" val="63837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6</a:t>
            </a:fld>
            <a:endParaRPr lang="en-GB" dirty="0"/>
          </a:p>
        </p:txBody>
      </p:sp>
    </p:spTree>
    <p:extLst>
      <p:ext uri="{BB962C8B-B14F-4D97-AF65-F5344CB8AC3E}">
        <p14:creationId xmlns:p14="http://schemas.microsoft.com/office/powerpoint/2010/main" val="59062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task focuses on prepositional phrases and how they can create atmosphere</a:t>
            </a:r>
          </a:p>
          <a:p>
            <a:endParaRPr lang="en-GB" dirty="0" smtClean="0"/>
          </a:p>
          <a:p>
            <a:r>
              <a:rPr lang="en-GB" dirty="0" smtClean="0"/>
              <a:t>The second task points</a:t>
            </a:r>
            <a:r>
              <a:rPr lang="en-GB" baseline="0" dirty="0" smtClean="0"/>
              <a:t> out the modifying function – e.g. lazing by the forgotten river; lurking in </a:t>
            </a:r>
            <a:r>
              <a:rPr lang="en-GB" baseline="0" smtClean="0"/>
              <a:t>the shadows </a:t>
            </a:r>
            <a:r>
              <a:rPr lang="en-GB" baseline="0" dirty="0" smtClean="0"/>
              <a:t>– at this point </a:t>
            </a:r>
            <a:r>
              <a:rPr lang="en-GB" baseline="0" smtClean="0"/>
              <a:t>the prepositional </a:t>
            </a:r>
            <a:r>
              <a:rPr lang="en-GB" baseline="0" dirty="0" smtClean="0"/>
              <a:t>phrase has an </a:t>
            </a:r>
            <a:r>
              <a:rPr lang="en-GB" baseline="0" smtClean="0"/>
              <a:t>adverbial function.</a:t>
            </a:r>
            <a:endParaRPr lang="en-GB" baseline="0" dirty="0" smtClean="0"/>
          </a:p>
          <a:p>
            <a:endParaRPr lang="en-GB" baseline="0" dirty="0" smtClean="0"/>
          </a:p>
          <a:p>
            <a:pPr marL="171450" indent="-171450">
              <a:buFont typeface="Arial" panose="020B0604020202020204" pitchFamily="34" charset="0"/>
              <a:buChar char="•"/>
            </a:pPr>
            <a:r>
              <a:rPr lang="en-GB" baseline="0" dirty="0" smtClean="0"/>
              <a:t>‘Lazing by the forgotten river’ is a non-finite clause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forgotten river’ is a noun phrase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‘by the forgotten river is a pp</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This illustrates the nested nature of grammatical form</a:t>
            </a:r>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7</a:t>
            </a:fld>
            <a:endParaRPr lang="en-GB" dirty="0"/>
          </a:p>
        </p:txBody>
      </p:sp>
    </p:spTree>
    <p:extLst>
      <p:ext uri="{BB962C8B-B14F-4D97-AF65-F5344CB8AC3E}">
        <p14:creationId xmlns:p14="http://schemas.microsoft.com/office/powerpoint/2010/main" val="277190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at choice of</a:t>
            </a:r>
            <a:r>
              <a:rPr lang="en-GB" baseline="0" dirty="0" smtClean="0"/>
              <a:t> lexical verbs too (underlined) and how they work with the adverbial detail in the opening description to the novel. How does the adverbial detail, mostly prepositional phrases, help us to visualise the scene and infer character and situation?</a:t>
            </a:r>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8</a:t>
            </a:fld>
            <a:endParaRPr lang="en-GB" dirty="0"/>
          </a:p>
        </p:txBody>
      </p:sp>
    </p:spTree>
    <p:extLst>
      <p:ext uri="{BB962C8B-B14F-4D97-AF65-F5344CB8AC3E}">
        <p14:creationId xmlns:p14="http://schemas.microsoft.com/office/powerpoint/2010/main" val="4074377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A1B173-494A-4405-BE01-BFC9AEC53747}" type="slidenum">
              <a:rPr lang="en-GB" smtClean="0"/>
              <a:pPr/>
              <a:t>9</a:t>
            </a:fld>
            <a:endParaRPr lang="en-GB" dirty="0"/>
          </a:p>
        </p:txBody>
      </p:sp>
    </p:spTree>
    <p:extLst>
      <p:ext uri="{BB962C8B-B14F-4D97-AF65-F5344CB8AC3E}">
        <p14:creationId xmlns:p14="http://schemas.microsoft.com/office/powerpoint/2010/main" val="364767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GB" dirty="0"/>
          </a:p>
        </p:txBody>
      </p:sp>
      <p:sp>
        <p:nvSpPr>
          <p:cNvPr id="20" name="Footer Placeholder 19"/>
          <p:cNvSpPr>
            <a:spLocks noGrp="1"/>
          </p:cNvSpPr>
          <p:nvPr>
            <p:ph type="ftr" sz="quarter" idx="11"/>
          </p:nvPr>
        </p:nvSpPr>
        <p:spPr/>
        <p:txBody>
          <a:bodyPr/>
          <a:lstStyle>
            <a:extLst/>
          </a:lstStyle>
          <a:p>
            <a:endParaRPr lang="en-GB" dirty="0"/>
          </a:p>
        </p:txBody>
      </p:sp>
      <p:sp>
        <p:nvSpPr>
          <p:cNvPr id="10" name="Slide Number Placeholder 9"/>
          <p:cNvSpPr>
            <a:spLocks noGrp="1"/>
          </p:cNvSpPr>
          <p:nvPr>
            <p:ph type="sldNum" sz="quarter" idx="12"/>
          </p:nvPr>
        </p:nvSpPr>
        <p:spPr/>
        <p:txBody>
          <a:bodyPr/>
          <a:lstStyle>
            <a:extLst/>
          </a:lstStyle>
          <a:p>
            <a:fld id="{01E8D9B5-9E83-49C4-B082-42FB70527793}" type="slidenum">
              <a:rPr lang="en-GB" smtClean="0"/>
              <a:pPr/>
              <a:t>‹#›</a:t>
            </a:fld>
            <a:endParaRPr lang="en-GB"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18A2E325-0FD4-46B9-BC4C-C941A7EB6C2F}"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9470C54-A986-4E51-A710-2308E059A4D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72051ED8-246A-4ED7-BA39-F0E168D1450D}"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8711B6E1-D30B-494D-BAE8-E82B445DB4F2}" type="slidenum">
              <a:rPr lang="en-GB" smtClean="0"/>
              <a:pPr/>
              <a:t>‹#›</a:t>
            </a:fld>
            <a:endParaRPr lang="en-GB"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04A697F-2EB9-4567-9DBC-51FD1F83CDB9}"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01963E99-FAB8-4CC8-B547-D30F9E758382}"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94117DF1-01AF-405D-BA8B-2581A5FA9627}"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D71FFCE3-9C4D-46F3-A7D1-C1CE17D06BA1}" type="slidenum">
              <a:rPr lang="en-GB" smtClean="0"/>
              <a:pPr/>
              <a:t>‹#›</a:t>
            </a:fld>
            <a:endParaRPr lang="en-GB"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66A534FB-7E39-42DC-9A64-0A01989B03CE}"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C42D23A7-95F4-40CE-BBB3-49DA394A3941}" type="slidenum">
              <a:rPr lang="en-GB" smtClean="0"/>
              <a:pPr/>
              <a:t>‹#›</a:t>
            </a:fld>
            <a:endParaRPr lang="en-GB"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GB"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071226-C9F3-498C-ABFA-969EA62CDEF9}" type="slidenum">
              <a:rPr lang="en-GB" smtClean="0"/>
              <a:pPr/>
              <a:t>‹#›</a:t>
            </a:fld>
            <a:endParaRPr lang="en-GB"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Adverbs and adverbials</a:t>
            </a:r>
            <a:endParaRPr lang="en-GB" dirty="0"/>
          </a:p>
        </p:txBody>
      </p:sp>
      <p:sp>
        <p:nvSpPr>
          <p:cNvPr id="7" name="Text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305214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2">
                    <a:lumMod val="50000"/>
                  </a:schemeClr>
                </a:solidFill>
              </a:rPr>
              <a:t>Adverbs</a:t>
            </a:r>
            <a:endParaRPr lang="en-GB" dirty="0">
              <a:solidFill>
                <a:schemeClr val="bg2">
                  <a:lumMod val="50000"/>
                </a:schemeClr>
              </a:solidFill>
            </a:endParaRPr>
          </a:p>
        </p:txBody>
      </p:sp>
      <p:sp>
        <p:nvSpPr>
          <p:cNvPr id="3" name="Content Placeholder 2"/>
          <p:cNvSpPr>
            <a:spLocks noGrp="1"/>
          </p:cNvSpPr>
          <p:nvPr>
            <p:ph idx="1"/>
          </p:nvPr>
        </p:nvSpPr>
        <p:spPr/>
        <p:txBody>
          <a:bodyPr>
            <a:normAutofit/>
          </a:bodyPr>
          <a:lstStyle/>
          <a:p>
            <a:pPr marL="82296" indent="0">
              <a:lnSpc>
                <a:spcPct val="150000"/>
              </a:lnSpc>
              <a:buNone/>
            </a:pPr>
            <a:r>
              <a:rPr lang="en-GB" sz="2400" dirty="0"/>
              <a:t>An adverb modifies another element of a sentence; in fact, aside from nouns (which are modified by adjectives), they can modify almost every other word type: </a:t>
            </a:r>
          </a:p>
          <a:p>
            <a:pPr>
              <a:lnSpc>
                <a:spcPct val="150000"/>
              </a:lnSpc>
            </a:pPr>
            <a:r>
              <a:rPr lang="en-GB" sz="2400" dirty="0" smtClean="0"/>
              <a:t>verb 	</a:t>
            </a:r>
            <a:r>
              <a:rPr lang="en-GB" sz="2400" b="1" dirty="0" smtClean="0">
                <a:solidFill>
                  <a:schemeClr val="bg2">
                    <a:lumMod val="50000"/>
                  </a:schemeClr>
                </a:solidFill>
              </a:rPr>
              <a:t>traditionally</a:t>
            </a:r>
            <a:r>
              <a:rPr lang="en-GB" sz="2400" dirty="0" smtClean="0"/>
              <a:t> decorated</a:t>
            </a:r>
          </a:p>
          <a:p>
            <a:pPr>
              <a:lnSpc>
                <a:spcPct val="150000"/>
              </a:lnSpc>
            </a:pPr>
            <a:r>
              <a:rPr lang="en-GB" sz="2400" dirty="0" smtClean="0"/>
              <a:t>adverb 	She </a:t>
            </a:r>
            <a:r>
              <a:rPr lang="en-GB" sz="2400" dirty="0"/>
              <a:t>sang </a:t>
            </a:r>
            <a:r>
              <a:rPr lang="en-GB" sz="2400" b="1" dirty="0">
                <a:solidFill>
                  <a:schemeClr val="bg2">
                    <a:lumMod val="50000"/>
                  </a:schemeClr>
                </a:solidFill>
              </a:rPr>
              <a:t>extremely</a:t>
            </a:r>
            <a:r>
              <a:rPr lang="en-GB" sz="2400" dirty="0"/>
              <a:t> </a:t>
            </a:r>
            <a:r>
              <a:rPr lang="en-GB" sz="2400" dirty="0" smtClean="0"/>
              <a:t>loudly</a:t>
            </a:r>
            <a:endParaRPr lang="en-GB" sz="2400" dirty="0"/>
          </a:p>
          <a:p>
            <a:pPr>
              <a:lnSpc>
                <a:spcPct val="150000"/>
              </a:lnSpc>
            </a:pPr>
            <a:r>
              <a:rPr lang="en-GB" sz="2400" dirty="0" smtClean="0"/>
              <a:t>adjective 	</a:t>
            </a:r>
            <a:r>
              <a:rPr lang="en-GB" sz="2400" b="1" dirty="0" smtClean="0">
                <a:solidFill>
                  <a:schemeClr val="bg2">
                    <a:lumMod val="50000"/>
                  </a:schemeClr>
                </a:solidFill>
              </a:rPr>
              <a:t>slightly </a:t>
            </a:r>
            <a:r>
              <a:rPr lang="en-GB" sz="2400" dirty="0" smtClean="0"/>
              <a:t>smaller </a:t>
            </a:r>
            <a:endParaRPr lang="en-GB" sz="2400" dirty="0"/>
          </a:p>
          <a:p>
            <a:pPr>
              <a:lnSpc>
                <a:spcPct val="150000"/>
              </a:lnSpc>
            </a:pPr>
            <a:r>
              <a:rPr lang="en-GB" sz="2400" dirty="0" smtClean="0"/>
              <a:t>pronoun 	</a:t>
            </a:r>
            <a:r>
              <a:rPr lang="en-GB" sz="2400" b="1" dirty="0" smtClean="0">
                <a:solidFill>
                  <a:schemeClr val="bg2">
                    <a:lumMod val="50000"/>
                  </a:schemeClr>
                </a:solidFill>
              </a:rPr>
              <a:t>nearly</a:t>
            </a:r>
            <a:r>
              <a:rPr lang="en-GB" sz="2400" dirty="0" smtClean="0"/>
              <a:t> everyone</a:t>
            </a:r>
            <a:r>
              <a:rPr lang="en-GB" dirty="0" smtClean="0"/>
              <a:t> </a:t>
            </a:r>
            <a:endParaRPr lang="en-GB" dirty="0"/>
          </a:p>
          <a:p>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2</a:t>
            </a:fld>
            <a:endParaRPr lang="en-GB" dirty="0"/>
          </a:p>
        </p:txBody>
      </p:sp>
    </p:spTree>
    <p:extLst>
      <p:ext uri="{BB962C8B-B14F-4D97-AF65-F5344CB8AC3E}">
        <p14:creationId xmlns:p14="http://schemas.microsoft.com/office/powerpoint/2010/main" val="387477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2">
                    <a:lumMod val="50000"/>
                  </a:schemeClr>
                </a:solidFill>
              </a:rPr>
              <a:t>Adverbs</a:t>
            </a:r>
            <a:endParaRPr lang="en-GB" dirty="0">
              <a:solidFill>
                <a:schemeClr val="bg2">
                  <a:lumMod val="50000"/>
                </a:schemeClr>
              </a:solidFill>
            </a:endParaRPr>
          </a:p>
        </p:txBody>
      </p:sp>
      <p:sp>
        <p:nvSpPr>
          <p:cNvPr id="3" name="Content Placeholder 2"/>
          <p:cNvSpPr>
            <a:spLocks noGrp="1"/>
          </p:cNvSpPr>
          <p:nvPr>
            <p:ph idx="1"/>
          </p:nvPr>
        </p:nvSpPr>
        <p:spPr>
          <a:xfrm>
            <a:off x="1435608" y="1447800"/>
            <a:ext cx="7498080" cy="5005536"/>
          </a:xfrm>
        </p:spPr>
        <p:txBody>
          <a:bodyPr>
            <a:normAutofit/>
          </a:bodyPr>
          <a:lstStyle/>
          <a:p>
            <a:pPr marL="82296" indent="0">
              <a:lnSpc>
                <a:spcPct val="150000"/>
              </a:lnSpc>
              <a:buNone/>
            </a:pPr>
            <a:r>
              <a:rPr lang="en-GB" sz="2400" dirty="0" smtClean="0"/>
              <a:t>Adverbs </a:t>
            </a:r>
            <a:r>
              <a:rPr lang="en-GB" sz="2400" dirty="0"/>
              <a:t>can also modify whole clauses, phrases or even sentences: </a:t>
            </a:r>
          </a:p>
          <a:p>
            <a:pPr>
              <a:lnSpc>
                <a:spcPct val="150000"/>
              </a:lnSpc>
            </a:pPr>
            <a:r>
              <a:rPr lang="en-GB" sz="2400" dirty="0" smtClean="0"/>
              <a:t>I </a:t>
            </a:r>
            <a:r>
              <a:rPr lang="en-GB" sz="2400" dirty="0"/>
              <a:t>spotted </a:t>
            </a:r>
            <a:r>
              <a:rPr lang="en-GB" sz="2400" b="1" dirty="0">
                <a:solidFill>
                  <a:schemeClr val="bg2">
                    <a:lumMod val="50000"/>
                  </a:schemeClr>
                </a:solidFill>
              </a:rPr>
              <a:t>only </a:t>
            </a:r>
            <a:r>
              <a:rPr lang="en-GB" sz="2400" dirty="0"/>
              <a:t>one crocodile </a:t>
            </a:r>
            <a:endParaRPr lang="en-GB" sz="2400" dirty="0" smtClean="0"/>
          </a:p>
          <a:p>
            <a:pPr lvl="1">
              <a:lnSpc>
                <a:spcPct val="150000"/>
              </a:lnSpc>
            </a:pPr>
            <a:r>
              <a:rPr lang="en-GB" sz="2400" dirty="0" smtClean="0"/>
              <a:t>‘only’ </a:t>
            </a:r>
            <a:r>
              <a:rPr lang="en-GB" sz="2400" dirty="0"/>
              <a:t>modifies the noun phrase </a:t>
            </a:r>
            <a:r>
              <a:rPr lang="en-GB" sz="2400" dirty="0" smtClean="0"/>
              <a:t>‘one crocodile’ </a:t>
            </a:r>
            <a:endParaRPr lang="en-GB" sz="2400" dirty="0"/>
          </a:p>
          <a:p>
            <a:pPr>
              <a:lnSpc>
                <a:spcPct val="150000"/>
              </a:lnSpc>
            </a:pPr>
            <a:r>
              <a:rPr lang="en-GB" sz="2400" dirty="0" smtClean="0"/>
              <a:t>We </a:t>
            </a:r>
            <a:r>
              <a:rPr lang="en-GB" sz="2400" dirty="0"/>
              <a:t>made it </a:t>
            </a:r>
            <a:r>
              <a:rPr lang="en-GB" sz="2400" b="1" dirty="0">
                <a:solidFill>
                  <a:schemeClr val="bg2">
                    <a:lumMod val="50000"/>
                  </a:schemeClr>
                </a:solidFill>
              </a:rPr>
              <a:t>almost</a:t>
            </a:r>
            <a:r>
              <a:rPr lang="en-GB" sz="2400" dirty="0"/>
              <a:t> to the end </a:t>
            </a:r>
            <a:endParaRPr lang="en-GB" sz="2400" dirty="0" smtClean="0"/>
          </a:p>
          <a:p>
            <a:pPr lvl="1">
              <a:lnSpc>
                <a:spcPct val="150000"/>
              </a:lnSpc>
            </a:pPr>
            <a:r>
              <a:rPr lang="en-GB" sz="2400" dirty="0" smtClean="0"/>
              <a:t>‘almost’ </a:t>
            </a:r>
            <a:r>
              <a:rPr lang="en-GB" sz="2400" dirty="0"/>
              <a:t>modifies the prepositional phrase </a:t>
            </a:r>
            <a:r>
              <a:rPr lang="en-GB" sz="2400" dirty="0" smtClean="0"/>
              <a:t>‘to </a:t>
            </a:r>
            <a:r>
              <a:rPr lang="en-GB" sz="2400" dirty="0"/>
              <a:t>the </a:t>
            </a:r>
            <a:r>
              <a:rPr lang="en-GB" sz="2400" dirty="0" smtClean="0"/>
              <a:t>end’</a:t>
            </a:r>
            <a:endParaRPr lang="en-GB" sz="2400" dirty="0"/>
          </a:p>
          <a:p>
            <a:pPr>
              <a:lnSpc>
                <a:spcPct val="150000"/>
              </a:lnSpc>
            </a:pPr>
            <a:r>
              <a:rPr lang="en-GB" sz="2400" dirty="0" smtClean="0"/>
              <a:t>No </a:t>
            </a:r>
            <a:r>
              <a:rPr lang="en-GB" sz="2400" dirty="0"/>
              <a:t>one can see them </a:t>
            </a:r>
            <a:r>
              <a:rPr lang="en-GB" sz="2400" b="1" dirty="0" smtClean="0">
                <a:solidFill>
                  <a:schemeClr val="bg2">
                    <a:lumMod val="50000"/>
                  </a:schemeClr>
                </a:solidFill>
              </a:rPr>
              <a:t>anyway </a:t>
            </a:r>
          </a:p>
          <a:p>
            <a:pPr lvl="1">
              <a:lnSpc>
                <a:spcPct val="150000"/>
              </a:lnSpc>
            </a:pPr>
            <a:r>
              <a:rPr lang="en-GB" sz="2400" dirty="0" smtClean="0"/>
              <a:t>‘anyway’ </a:t>
            </a:r>
            <a:r>
              <a:rPr lang="en-GB" sz="2400" dirty="0"/>
              <a:t>modifies the sentence as a </a:t>
            </a:r>
            <a:r>
              <a:rPr lang="en-GB" sz="2400" dirty="0" smtClean="0"/>
              <a:t>whole.</a:t>
            </a:r>
            <a:endParaRPr lang="en-GB" sz="2400" dirty="0"/>
          </a:p>
          <a:p>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3</a:t>
            </a:fld>
            <a:endParaRPr lang="en-GB" dirty="0"/>
          </a:p>
        </p:txBody>
      </p:sp>
    </p:spTree>
    <p:extLst>
      <p:ext uri="{BB962C8B-B14F-4D97-AF65-F5344CB8AC3E}">
        <p14:creationId xmlns:p14="http://schemas.microsoft.com/office/powerpoint/2010/main" val="390994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7498080" cy="1143000"/>
          </a:xfrm>
        </p:spPr>
        <p:txBody>
          <a:bodyPr/>
          <a:lstStyle/>
          <a:p>
            <a:r>
              <a:rPr lang="en-GB" dirty="0" smtClean="0">
                <a:solidFill>
                  <a:schemeClr val="bg2">
                    <a:lumMod val="50000"/>
                  </a:schemeClr>
                </a:solidFill>
              </a:rPr>
              <a:t>Adverbs</a:t>
            </a:r>
            <a:endParaRPr lang="en-GB" dirty="0"/>
          </a:p>
        </p:txBody>
      </p:sp>
      <p:sp>
        <p:nvSpPr>
          <p:cNvPr id="3" name="Content Placeholder 2"/>
          <p:cNvSpPr>
            <a:spLocks noGrp="1"/>
          </p:cNvSpPr>
          <p:nvPr>
            <p:ph idx="1"/>
          </p:nvPr>
        </p:nvSpPr>
        <p:spPr>
          <a:xfrm>
            <a:off x="1403648" y="1340768"/>
            <a:ext cx="7498080" cy="5149552"/>
          </a:xfrm>
        </p:spPr>
        <p:txBody>
          <a:bodyPr>
            <a:normAutofit fontScale="92500" lnSpcReduction="20000"/>
          </a:bodyPr>
          <a:lstStyle/>
          <a:p>
            <a:pPr>
              <a:lnSpc>
                <a:spcPct val="150000"/>
              </a:lnSpc>
            </a:pPr>
            <a:r>
              <a:rPr lang="en-GB" sz="2400" dirty="0" smtClean="0"/>
              <a:t>Not all adverbs end in ‘</a:t>
            </a:r>
            <a:r>
              <a:rPr lang="en-GB" sz="2400" dirty="0" err="1" smtClean="0"/>
              <a:t>ly</a:t>
            </a:r>
            <a:r>
              <a:rPr lang="en-GB" sz="2400" dirty="0" smtClean="0"/>
              <a:t>’</a:t>
            </a:r>
          </a:p>
          <a:p>
            <a:pPr lvl="1">
              <a:lnSpc>
                <a:spcPct val="150000"/>
              </a:lnSpc>
            </a:pPr>
            <a:r>
              <a:rPr lang="en-GB" sz="2400" dirty="0" smtClean="0"/>
              <a:t>Time </a:t>
            </a:r>
            <a:r>
              <a:rPr lang="en-GB" sz="2400" dirty="0"/>
              <a:t>adverbs: </a:t>
            </a:r>
            <a:r>
              <a:rPr lang="en-GB" sz="2400" i="1" dirty="0"/>
              <a:t>later, never, often, once, soon, today, tomorrow, </a:t>
            </a:r>
            <a:r>
              <a:rPr lang="en-GB" sz="2400" dirty="0" smtClean="0"/>
              <a:t> </a:t>
            </a:r>
          </a:p>
          <a:p>
            <a:pPr lvl="1">
              <a:lnSpc>
                <a:spcPct val="150000"/>
              </a:lnSpc>
            </a:pPr>
            <a:r>
              <a:rPr lang="en-GB" sz="2400" dirty="0" smtClean="0"/>
              <a:t>Place </a:t>
            </a:r>
            <a:r>
              <a:rPr lang="en-GB" sz="2400" dirty="0"/>
              <a:t>adverbs: </a:t>
            </a:r>
            <a:r>
              <a:rPr lang="en-GB" sz="2400" i="1" dirty="0"/>
              <a:t>here, there, everywhere</a:t>
            </a:r>
            <a:r>
              <a:rPr lang="en-GB" sz="2400" dirty="0"/>
              <a:t>. </a:t>
            </a:r>
          </a:p>
          <a:p>
            <a:pPr lvl="1">
              <a:lnSpc>
                <a:spcPct val="150000"/>
              </a:lnSpc>
            </a:pPr>
            <a:r>
              <a:rPr lang="en-GB" sz="2400" dirty="0" smtClean="0"/>
              <a:t>Degree </a:t>
            </a:r>
            <a:r>
              <a:rPr lang="en-GB" sz="2400" dirty="0"/>
              <a:t>adverbs: </a:t>
            </a:r>
            <a:r>
              <a:rPr lang="en-GB" sz="2400" i="1" dirty="0"/>
              <a:t>almost, just, quite</a:t>
            </a:r>
            <a:r>
              <a:rPr lang="en-GB" sz="2400" dirty="0"/>
              <a:t>. </a:t>
            </a:r>
            <a:endParaRPr lang="en-GB" sz="2400" dirty="0" smtClean="0"/>
          </a:p>
          <a:p>
            <a:pPr lvl="1">
              <a:lnSpc>
                <a:spcPct val="150000"/>
              </a:lnSpc>
            </a:pPr>
            <a:r>
              <a:rPr lang="en-GB" sz="2400" dirty="0" smtClean="0"/>
              <a:t>Discourse markers: </a:t>
            </a:r>
            <a:r>
              <a:rPr lang="en-GB" sz="2400" i="1" dirty="0" smtClean="0"/>
              <a:t>however, nevertheless, therefore</a:t>
            </a:r>
          </a:p>
          <a:p>
            <a:pPr marL="402336" lvl="1" indent="0">
              <a:lnSpc>
                <a:spcPct val="150000"/>
              </a:lnSpc>
              <a:buNone/>
            </a:pPr>
            <a:endParaRPr lang="en-GB" sz="2400" dirty="0" smtClean="0"/>
          </a:p>
          <a:p>
            <a:pPr>
              <a:lnSpc>
                <a:spcPct val="150000"/>
              </a:lnSpc>
            </a:pPr>
            <a:r>
              <a:rPr lang="en-GB" sz="2400" dirty="0" smtClean="0"/>
              <a:t>Not all words that end in ‘</a:t>
            </a:r>
            <a:r>
              <a:rPr lang="en-GB" sz="2400" dirty="0" err="1" smtClean="0"/>
              <a:t>ly</a:t>
            </a:r>
            <a:r>
              <a:rPr lang="en-GB" sz="2400" dirty="0" smtClean="0"/>
              <a:t>’ are adverbs</a:t>
            </a:r>
          </a:p>
          <a:p>
            <a:pPr lvl="1">
              <a:lnSpc>
                <a:spcPct val="150000"/>
              </a:lnSpc>
            </a:pPr>
            <a:r>
              <a:rPr lang="en-GB" sz="2400" dirty="0"/>
              <a:t>Adjectives: lovely, deadly, jolly, lonely.</a:t>
            </a:r>
          </a:p>
          <a:p>
            <a:pPr lvl="1">
              <a:lnSpc>
                <a:spcPct val="150000"/>
              </a:lnSpc>
            </a:pPr>
            <a:r>
              <a:rPr lang="en-GB" sz="2400" dirty="0" smtClean="0"/>
              <a:t>Nouns</a:t>
            </a:r>
            <a:r>
              <a:rPr lang="en-GB" sz="2400" dirty="0"/>
              <a:t>: bully, holly, jelly, family.</a:t>
            </a:r>
          </a:p>
          <a:p>
            <a:pPr lvl="1">
              <a:lnSpc>
                <a:spcPct val="150000"/>
              </a:lnSpc>
            </a:pPr>
            <a:r>
              <a:rPr lang="en-GB" sz="2400" dirty="0" smtClean="0"/>
              <a:t>Verbs</a:t>
            </a:r>
            <a:r>
              <a:rPr lang="en-GB" sz="2400" dirty="0"/>
              <a:t>: bully, multiply, apply, supply.</a:t>
            </a:r>
          </a:p>
        </p:txBody>
      </p:sp>
      <p:sp>
        <p:nvSpPr>
          <p:cNvPr id="4" name="Slide Number Placeholder 3"/>
          <p:cNvSpPr>
            <a:spLocks noGrp="1"/>
          </p:cNvSpPr>
          <p:nvPr>
            <p:ph type="sldNum" sz="quarter" idx="12"/>
          </p:nvPr>
        </p:nvSpPr>
        <p:spPr/>
        <p:txBody>
          <a:bodyPr/>
          <a:lstStyle/>
          <a:p>
            <a:fld id="{72051ED8-246A-4ED7-BA39-F0E168D1450D}" type="slidenum">
              <a:rPr lang="en-GB" smtClean="0"/>
              <a:pPr/>
              <a:t>4</a:t>
            </a:fld>
            <a:endParaRPr lang="en-GB" dirty="0"/>
          </a:p>
        </p:txBody>
      </p:sp>
    </p:spTree>
    <p:extLst>
      <p:ext uri="{BB962C8B-B14F-4D97-AF65-F5344CB8AC3E}">
        <p14:creationId xmlns:p14="http://schemas.microsoft.com/office/powerpoint/2010/main" val="1904474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2">
                    <a:lumMod val="50000"/>
                  </a:schemeClr>
                </a:solidFill>
              </a:rPr>
              <a:t>Adverbials</a:t>
            </a:r>
          </a:p>
        </p:txBody>
      </p:sp>
      <p:sp>
        <p:nvSpPr>
          <p:cNvPr id="3" name="Content Placeholder 2"/>
          <p:cNvSpPr>
            <a:spLocks noGrp="1"/>
          </p:cNvSpPr>
          <p:nvPr>
            <p:ph idx="1"/>
          </p:nvPr>
        </p:nvSpPr>
        <p:spPr>
          <a:xfrm>
            <a:off x="1331640" y="1196752"/>
            <a:ext cx="7498080" cy="5400600"/>
          </a:xfrm>
        </p:spPr>
        <p:txBody>
          <a:bodyPr>
            <a:normAutofit/>
          </a:bodyPr>
          <a:lstStyle/>
          <a:p>
            <a:pPr>
              <a:lnSpc>
                <a:spcPct val="150000"/>
              </a:lnSpc>
            </a:pPr>
            <a:r>
              <a:rPr lang="en-GB" sz="2000" dirty="0" smtClean="0"/>
              <a:t>An </a:t>
            </a:r>
            <a:r>
              <a:rPr lang="en-GB" sz="2000" dirty="0"/>
              <a:t>adverbial is a string of words </a:t>
            </a:r>
            <a:r>
              <a:rPr lang="en-GB" sz="2000" dirty="0" smtClean="0"/>
              <a:t>that have a modifying function</a:t>
            </a:r>
          </a:p>
          <a:p>
            <a:pPr>
              <a:lnSpc>
                <a:spcPct val="150000"/>
              </a:lnSpc>
            </a:pPr>
            <a:r>
              <a:rPr lang="en-GB" sz="2000" dirty="0" smtClean="0"/>
              <a:t>Four </a:t>
            </a:r>
            <a:r>
              <a:rPr lang="en-GB" sz="2000" dirty="0"/>
              <a:t>common types of adverbial </a:t>
            </a:r>
            <a:r>
              <a:rPr lang="en-GB" sz="2000" dirty="0" smtClean="0"/>
              <a:t>are</a:t>
            </a:r>
          </a:p>
          <a:p>
            <a:pPr lvl="1">
              <a:lnSpc>
                <a:spcPct val="150000"/>
              </a:lnSpc>
            </a:pPr>
            <a:r>
              <a:rPr lang="en-GB" sz="2000" dirty="0" smtClean="0"/>
              <a:t> </a:t>
            </a:r>
            <a:r>
              <a:rPr lang="en-GB" sz="2000" i="1" dirty="0"/>
              <a:t>prepositional </a:t>
            </a:r>
            <a:r>
              <a:rPr lang="en-GB" sz="2000" i="1" dirty="0" smtClean="0"/>
              <a:t>phrases</a:t>
            </a:r>
            <a:r>
              <a:rPr lang="en-GB" sz="2000" i="1" dirty="0"/>
              <a:t>	</a:t>
            </a:r>
            <a:endParaRPr lang="en-GB" sz="2000" i="1" dirty="0" smtClean="0"/>
          </a:p>
          <a:p>
            <a:pPr lvl="2">
              <a:lnSpc>
                <a:spcPct val="150000"/>
              </a:lnSpc>
            </a:pPr>
            <a:r>
              <a:rPr lang="en-GB" sz="2000" dirty="0" smtClean="0"/>
              <a:t>He arrived completely </a:t>
            </a:r>
            <a:r>
              <a:rPr lang="en-GB" sz="2000" b="1" dirty="0" smtClean="0">
                <a:solidFill>
                  <a:schemeClr val="accent2">
                    <a:lumMod val="75000"/>
                  </a:schemeClr>
                </a:solidFill>
              </a:rPr>
              <a:t>without warning</a:t>
            </a:r>
            <a:r>
              <a:rPr lang="en-GB" sz="2000" dirty="0" smtClean="0"/>
              <a:t>.</a:t>
            </a:r>
            <a:r>
              <a:rPr lang="en-GB" sz="2000" b="1" i="1" dirty="0" smtClean="0">
                <a:solidFill>
                  <a:schemeClr val="bg2">
                    <a:lumMod val="50000"/>
                  </a:schemeClr>
                </a:solidFill>
              </a:rPr>
              <a:t>.</a:t>
            </a:r>
          </a:p>
          <a:p>
            <a:pPr lvl="1">
              <a:lnSpc>
                <a:spcPct val="150000"/>
              </a:lnSpc>
            </a:pPr>
            <a:r>
              <a:rPr lang="en-GB" sz="2000" i="1" dirty="0" smtClean="0"/>
              <a:t>noun phrases</a:t>
            </a:r>
            <a:endParaRPr lang="en-GB" sz="2000" dirty="0"/>
          </a:p>
          <a:p>
            <a:pPr lvl="2">
              <a:lnSpc>
                <a:spcPct val="150000"/>
              </a:lnSpc>
            </a:pPr>
            <a:r>
              <a:rPr lang="en-GB" sz="2000" dirty="0"/>
              <a:t>Jane </a:t>
            </a:r>
            <a:r>
              <a:rPr lang="en-GB" sz="2000" dirty="0" smtClean="0"/>
              <a:t>telephoned me </a:t>
            </a:r>
            <a:r>
              <a:rPr lang="en-GB" sz="2000" b="1" dirty="0">
                <a:solidFill>
                  <a:schemeClr val="bg2">
                    <a:lumMod val="50000"/>
                  </a:schemeClr>
                </a:solidFill>
              </a:rPr>
              <a:t>last night.</a:t>
            </a:r>
            <a:endParaRPr lang="en-GB" sz="2000" b="1" dirty="0" smtClean="0">
              <a:solidFill>
                <a:schemeClr val="bg2">
                  <a:lumMod val="50000"/>
                </a:schemeClr>
              </a:solidFill>
            </a:endParaRPr>
          </a:p>
          <a:p>
            <a:pPr lvl="1">
              <a:lnSpc>
                <a:spcPct val="150000"/>
              </a:lnSpc>
            </a:pPr>
            <a:r>
              <a:rPr lang="en-GB" sz="2000" i="1" dirty="0" smtClean="0"/>
              <a:t>subordinate </a:t>
            </a:r>
            <a:r>
              <a:rPr lang="en-GB" sz="2000" i="1" dirty="0"/>
              <a:t>clauses </a:t>
            </a:r>
            <a:endParaRPr lang="en-GB" sz="2000" i="1" dirty="0" smtClean="0"/>
          </a:p>
          <a:p>
            <a:pPr lvl="2">
              <a:lnSpc>
                <a:spcPct val="150000"/>
              </a:lnSpc>
            </a:pPr>
            <a:r>
              <a:rPr lang="en-GB" sz="2000" b="1" dirty="0">
                <a:solidFill>
                  <a:schemeClr val="bg2">
                    <a:lumMod val="50000"/>
                  </a:schemeClr>
                </a:solidFill>
              </a:rPr>
              <a:t>If you work hard</a:t>
            </a:r>
            <a:r>
              <a:rPr lang="en-GB" sz="2000" dirty="0"/>
              <a:t>, you’ll pass.</a:t>
            </a:r>
          </a:p>
          <a:p>
            <a:pPr lvl="1">
              <a:lnSpc>
                <a:spcPct val="150000"/>
              </a:lnSpc>
            </a:pPr>
            <a:r>
              <a:rPr lang="en-GB" sz="2000" i="1" dirty="0" smtClean="0"/>
              <a:t>non-finite </a:t>
            </a:r>
            <a:r>
              <a:rPr lang="en-GB" sz="2000" i="1" dirty="0"/>
              <a:t>clauses</a:t>
            </a:r>
            <a:r>
              <a:rPr lang="en-GB" sz="2000" dirty="0" smtClean="0"/>
              <a:t>.</a:t>
            </a:r>
          </a:p>
          <a:p>
            <a:pPr lvl="1">
              <a:lnSpc>
                <a:spcPct val="150000"/>
              </a:lnSpc>
            </a:pPr>
            <a:r>
              <a:rPr lang="en-GB" sz="2000" dirty="0"/>
              <a:t> </a:t>
            </a:r>
            <a:r>
              <a:rPr lang="en-GB" sz="2000" dirty="0" smtClean="0"/>
              <a:t>	</a:t>
            </a:r>
            <a:r>
              <a:rPr lang="en-GB" sz="2000" b="1" u="sng" dirty="0" smtClean="0">
                <a:solidFill>
                  <a:schemeClr val="bg2">
                    <a:lumMod val="50000"/>
                  </a:schemeClr>
                </a:solidFill>
              </a:rPr>
              <a:t>Slipping </a:t>
            </a:r>
            <a:r>
              <a:rPr lang="en-GB" sz="2000" b="1" u="sng" dirty="0">
                <a:solidFill>
                  <a:schemeClr val="bg2">
                    <a:lumMod val="50000"/>
                  </a:schemeClr>
                </a:solidFill>
              </a:rPr>
              <a:t>on the icy surface</a:t>
            </a:r>
            <a:r>
              <a:rPr lang="en-GB" sz="2000" dirty="0"/>
              <a:t>, the boy grabbed hold of my hand.</a:t>
            </a:r>
          </a:p>
        </p:txBody>
      </p:sp>
      <p:sp>
        <p:nvSpPr>
          <p:cNvPr id="4" name="Slide Number Placeholder 3"/>
          <p:cNvSpPr>
            <a:spLocks noGrp="1"/>
          </p:cNvSpPr>
          <p:nvPr>
            <p:ph type="sldNum" sz="quarter" idx="12"/>
          </p:nvPr>
        </p:nvSpPr>
        <p:spPr/>
        <p:txBody>
          <a:bodyPr/>
          <a:lstStyle/>
          <a:p>
            <a:fld id="{72051ED8-246A-4ED7-BA39-F0E168D1450D}" type="slidenum">
              <a:rPr lang="en-GB" smtClean="0"/>
              <a:pPr/>
              <a:t>5</a:t>
            </a:fld>
            <a:endParaRPr lang="en-GB" dirty="0"/>
          </a:p>
        </p:txBody>
      </p:sp>
    </p:spTree>
    <p:extLst>
      <p:ext uri="{BB962C8B-B14F-4D97-AF65-F5344CB8AC3E}">
        <p14:creationId xmlns:p14="http://schemas.microsoft.com/office/powerpoint/2010/main" val="421889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7498080" cy="1143000"/>
          </a:xfrm>
        </p:spPr>
        <p:txBody>
          <a:bodyPr>
            <a:noAutofit/>
          </a:bodyPr>
          <a:lstStyle/>
          <a:p>
            <a:r>
              <a:rPr lang="en-GB" dirty="0">
                <a:solidFill>
                  <a:schemeClr val="bg2">
                    <a:lumMod val="50000"/>
                  </a:schemeClr>
                </a:solidFill>
              </a:rPr>
              <a:t>A great example of adverbial prepositional phrases</a:t>
            </a:r>
          </a:p>
        </p:txBody>
      </p:sp>
      <p:sp>
        <p:nvSpPr>
          <p:cNvPr id="4" name="Slide Number Placeholder 3"/>
          <p:cNvSpPr>
            <a:spLocks noGrp="1"/>
          </p:cNvSpPr>
          <p:nvPr>
            <p:ph type="sldNum" sz="quarter" idx="12"/>
          </p:nvPr>
        </p:nvSpPr>
        <p:spPr/>
        <p:txBody>
          <a:bodyPr/>
          <a:lstStyle/>
          <a:p>
            <a:fld id="{72051ED8-246A-4ED7-BA39-F0E168D1450D}" type="slidenum">
              <a:rPr lang="en-GB" smtClean="0"/>
              <a:pPr/>
              <a:t>6</a:t>
            </a:fld>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42987" y="2924944"/>
            <a:ext cx="7499350" cy="279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1640" y="2252880"/>
            <a:ext cx="4248472" cy="461665"/>
          </a:xfrm>
          <a:prstGeom prst="rect">
            <a:avLst/>
          </a:prstGeom>
          <a:noFill/>
        </p:spPr>
        <p:txBody>
          <a:bodyPr wrap="square" rtlCol="0">
            <a:spAutoFit/>
          </a:bodyPr>
          <a:lstStyle/>
          <a:p>
            <a:r>
              <a:rPr lang="en-GB" dirty="0" smtClean="0">
                <a:latin typeface="+mn-lt"/>
              </a:rPr>
              <a:t>Rosie’s Walk by Pat Hutchins</a:t>
            </a:r>
            <a:endParaRPr lang="en-GB" dirty="0">
              <a:latin typeface="+mn-lt"/>
            </a:endParaRPr>
          </a:p>
        </p:txBody>
      </p:sp>
      <p:sp>
        <p:nvSpPr>
          <p:cNvPr id="6" name="Rectangle 5"/>
          <p:cNvSpPr/>
          <p:nvPr/>
        </p:nvSpPr>
        <p:spPr>
          <a:xfrm>
            <a:off x="1043608" y="5949280"/>
            <a:ext cx="8100392" cy="769441"/>
          </a:xfrm>
          <a:prstGeom prst="rect">
            <a:avLst/>
          </a:prstGeom>
        </p:spPr>
        <p:txBody>
          <a:bodyPr wrap="square">
            <a:spAutoFit/>
          </a:bodyPr>
          <a:lstStyle/>
          <a:p>
            <a:pPr algn="ctr"/>
            <a:r>
              <a:rPr lang="en-GB" sz="2200" dirty="0">
                <a:latin typeface="+mn-lt"/>
              </a:rPr>
              <a:t>Rosie the hen went for a walk, across the yard, </a:t>
            </a:r>
            <a:endParaRPr lang="en-GB" sz="2200" dirty="0" smtClean="0">
              <a:latin typeface="+mn-lt"/>
            </a:endParaRPr>
          </a:p>
          <a:p>
            <a:pPr algn="ctr"/>
            <a:r>
              <a:rPr lang="en-GB" sz="2200" dirty="0" smtClean="0">
                <a:latin typeface="+mn-lt"/>
              </a:rPr>
              <a:t>around </a:t>
            </a:r>
            <a:r>
              <a:rPr lang="en-GB" sz="2200" dirty="0">
                <a:latin typeface="+mn-lt"/>
              </a:rPr>
              <a:t>the pond, over the haycock . . .</a:t>
            </a:r>
          </a:p>
        </p:txBody>
      </p:sp>
    </p:spTree>
    <p:extLst>
      <p:ext uri="{BB962C8B-B14F-4D97-AF65-F5344CB8AC3E}">
        <p14:creationId xmlns:p14="http://schemas.microsoft.com/office/powerpoint/2010/main" val="89057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bg2">
                    <a:lumMod val="50000"/>
                  </a:schemeClr>
                </a:solidFill>
              </a:rPr>
              <a:t>A classroom example</a:t>
            </a:r>
          </a:p>
        </p:txBody>
      </p:sp>
      <p:sp>
        <p:nvSpPr>
          <p:cNvPr id="3" name="Content Placeholder 2"/>
          <p:cNvSpPr>
            <a:spLocks noGrp="1"/>
          </p:cNvSpPr>
          <p:nvPr>
            <p:ph idx="1"/>
          </p:nvPr>
        </p:nvSpPr>
        <p:spPr>
          <a:xfrm>
            <a:off x="1259687" y="1484784"/>
            <a:ext cx="7848872" cy="4800600"/>
          </a:xfrm>
        </p:spPr>
        <p:txBody>
          <a:bodyPr>
            <a:normAutofit/>
          </a:bodyPr>
          <a:lstStyle/>
          <a:p>
            <a:pPr>
              <a:lnSpc>
                <a:spcPct val="110000"/>
              </a:lnSpc>
            </a:pPr>
            <a:r>
              <a:rPr lang="en-GB" sz="2200" b="1" dirty="0">
                <a:solidFill>
                  <a:schemeClr val="bg2">
                    <a:lumMod val="50000"/>
                  </a:schemeClr>
                </a:solidFill>
              </a:rPr>
              <a:t>Where might we go? </a:t>
            </a:r>
            <a:r>
              <a:rPr lang="en-GB" sz="2200" dirty="0"/>
              <a:t>Exploring atmosphere with prepositional </a:t>
            </a:r>
            <a:r>
              <a:rPr lang="en-GB" sz="2200" dirty="0" smtClean="0"/>
              <a:t>phrases</a:t>
            </a:r>
          </a:p>
          <a:p>
            <a:pPr>
              <a:lnSpc>
                <a:spcPct val="110000"/>
              </a:lnSpc>
            </a:pPr>
            <a:r>
              <a:rPr lang="en-GB" sz="2200" dirty="0"/>
              <a:t>Learning objective: Understand how to create atmosphere when </a:t>
            </a:r>
            <a:r>
              <a:rPr lang="en-GB" sz="2200" dirty="0" smtClean="0"/>
              <a:t>describing a </a:t>
            </a:r>
            <a:r>
              <a:rPr lang="en-GB" sz="2200" dirty="0"/>
              <a:t>journey using prepositional </a:t>
            </a:r>
            <a:r>
              <a:rPr lang="en-GB" sz="2200" dirty="0" smtClean="0"/>
              <a:t>phrases</a:t>
            </a:r>
          </a:p>
          <a:p>
            <a:endParaRPr lang="en-GB" sz="2400" dirty="0" smtClean="0"/>
          </a:p>
          <a:p>
            <a:r>
              <a:rPr lang="en-GB" sz="2200" dirty="0" smtClean="0"/>
              <a:t>by </a:t>
            </a:r>
            <a:r>
              <a:rPr lang="en-GB" sz="2200" dirty="0"/>
              <a:t>the forgotten </a:t>
            </a:r>
            <a:r>
              <a:rPr lang="en-GB" sz="2200" dirty="0" smtClean="0"/>
              <a:t>river </a:t>
            </a:r>
          </a:p>
          <a:p>
            <a:r>
              <a:rPr lang="en-GB" sz="2200" dirty="0" smtClean="0"/>
              <a:t>under </a:t>
            </a:r>
            <a:r>
              <a:rPr lang="en-GB" sz="2200" dirty="0"/>
              <a:t>the chestnut tree</a:t>
            </a:r>
          </a:p>
          <a:p>
            <a:r>
              <a:rPr lang="en-GB" sz="2200" dirty="0"/>
              <a:t>beyond the </a:t>
            </a:r>
            <a:r>
              <a:rPr lang="en-GB" sz="2200" dirty="0" smtClean="0"/>
              <a:t>sea </a:t>
            </a:r>
          </a:p>
          <a:p>
            <a:r>
              <a:rPr lang="en-GB" sz="2200" dirty="0" smtClean="0"/>
              <a:t>over </a:t>
            </a:r>
            <a:r>
              <a:rPr lang="en-GB" sz="2200" dirty="0"/>
              <a:t>the horizon</a:t>
            </a:r>
          </a:p>
          <a:p>
            <a:r>
              <a:rPr lang="en-GB" sz="2200" dirty="0"/>
              <a:t>in the shadows</a:t>
            </a:r>
          </a:p>
          <a:p>
            <a:r>
              <a:rPr lang="en-GB" sz="2200" dirty="0" smtClean="0"/>
              <a:t>in the back </a:t>
            </a:r>
            <a:r>
              <a:rPr lang="en-GB" sz="2200" dirty="0"/>
              <a:t>of beyond </a:t>
            </a:r>
            <a:endParaRPr lang="en-GB" sz="2200" dirty="0" smtClean="0"/>
          </a:p>
          <a:p>
            <a:r>
              <a:rPr lang="en-GB" sz="2200" dirty="0"/>
              <a:t>o</a:t>
            </a:r>
            <a:r>
              <a:rPr lang="en-GB" sz="2200" dirty="0" smtClean="0"/>
              <a:t>ver the rainbow</a:t>
            </a:r>
            <a:endParaRPr lang="en-GB" sz="2200"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7</a:t>
            </a:fld>
            <a:endParaRPr lang="en-GB" dirty="0"/>
          </a:p>
        </p:txBody>
      </p:sp>
      <p:sp>
        <p:nvSpPr>
          <p:cNvPr id="5" name="TextBox 4"/>
          <p:cNvSpPr txBox="1"/>
          <p:nvPr/>
        </p:nvSpPr>
        <p:spPr>
          <a:xfrm>
            <a:off x="4934897" y="3284984"/>
            <a:ext cx="3600400" cy="2169825"/>
          </a:xfrm>
          <a:prstGeom prst="rect">
            <a:avLst/>
          </a:prstGeom>
          <a:solidFill>
            <a:schemeClr val="bg2"/>
          </a:solidFill>
          <a:ln>
            <a:solidFill>
              <a:schemeClr val="bg2">
                <a:lumMod val="50000"/>
              </a:schemeClr>
            </a:solidFill>
          </a:ln>
        </p:spPr>
        <p:txBody>
          <a:bodyPr wrap="square" rtlCol="0">
            <a:spAutoFit/>
          </a:bodyPr>
          <a:lstStyle/>
          <a:p>
            <a:pPr algn="ctr">
              <a:lnSpc>
                <a:spcPct val="150000"/>
              </a:lnSpc>
            </a:pPr>
            <a:r>
              <a:rPr lang="en-GB" sz="2200" dirty="0" smtClean="0">
                <a:latin typeface="+mj-lt"/>
              </a:rPr>
              <a:t>What are these places like?</a:t>
            </a:r>
          </a:p>
          <a:p>
            <a:pPr algn="ctr">
              <a:lnSpc>
                <a:spcPct val="150000"/>
              </a:lnSpc>
            </a:pPr>
            <a:r>
              <a:rPr lang="en-GB" sz="2200" dirty="0" smtClean="0">
                <a:latin typeface="+mj-lt"/>
              </a:rPr>
              <a:t>Who might you meet there?</a:t>
            </a:r>
          </a:p>
          <a:p>
            <a:pPr algn="ctr">
              <a:lnSpc>
                <a:spcPct val="150000"/>
              </a:lnSpc>
            </a:pPr>
            <a:r>
              <a:rPr lang="en-GB" sz="2200" dirty="0" smtClean="0">
                <a:latin typeface="+mj-lt"/>
              </a:rPr>
              <a:t>What might happen in this place? </a:t>
            </a:r>
          </a:p>
          <a:p>
            <a:pPr>
              <a:lnSpc>
                <a:spcPct val="150000"/>
              </a:lnSpc>
            </a:pPr>
            <a:endParaRPr lang="en-GB" dirty="0"/>
          </a:p>
        </p:txBody>
      </p:sp>
      <p:sp>
        <p:nvSpPr>
          <p:cNvPr id="7" name="TextBox 6"/>
          <p:cNvSpPr txBox="1"/>
          <p:nvPr/>
        </p:nvSpPr>
        <p:spPr>
          <a:xfrm>
            <a:off x="1631815" y="6165304"/>
            <a:ext cx="7056784" cy="461665"/>
          </a:xfrm>
          <a:prstGeom prst="rect">
            <a:avLst/>
          </a:prstGeom>
          <a:solidFill>
            <a:schemeClr val="accent6">
              <a:lumMod val="20000"/>
              <a:lumOff val="80000"/>
            </a:schemeClr>
          </a:solidFill>
          <a:ln>
            <a:solidFill>
              <a:schemeClr val="bg2">
                <a:lumMod val="50000"/>
              </a:schemeClr>
            </a:solidFill>
          </a:ln>
        </p:spPr>
        <p:txBody>
          <a:bodyPr wrap="square" rtlCol="0">
            <a:spAutoFit/>
          </a:bodyPr>
          <a:lstStyle/>
          <a:p>
            <a:pPr algn="ctr"/>
            <a:r>
              <a:rPr lang="en-GB" dirty="0" smtClean="0">
                <a:solidFill>
                  <a:schemeClr val="bg2">
                    <a:lumMod val="50000"/>
                  </a:schemeClr>
                </a:solidFill>
                <a:latin typeface="+mj-lt"/>
              </a:rPr>
              <a:t>Choose a non-finite verb to be modified</a:t>
            </a:r>
            <a:endParaRPr lang="en-GB" dirty="0">
              <a:solidFill>
                <a:schemeClr val="bg2">
                  <a:lumMod val="50000"/>
                </a:schemeClr>
              </a:solidFill>
              <a:latin typeface="+mj-lt"/>
            </a:endParaRPr>
          </a:p>
        </p:txBody>
      </p:sp>
    </p:spTree>
    <p:extLst>
      <p:ext uri="{BB962C8B-B14F-4D97-AF65-F5344CB8AC3E}">
        <p14:creationId xmlns:p14="http://schemas.microsoft.com/office/powerpoint/2010/main" val="36920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Adverbial detail: a KS3/4 example</a:t>
            </a:r>
            <a:endParaRPr lang="en-GB" dirty="0"/>
          </a:p>
        </p:txBody>
      </p:sp>
      <p:sp>
        <p:nvSpPr>
          <p:cNvPr id="3" name="Content Placeholder 2"/>
          <p:cNvSpPr>
            <a:spLocks noGrp="1"/>
          </p:cNvSpPr>
          <p:nvPr>
            <p:ph idx="1"/>
          </p:nvPr>
        </p:nvSpPr>
        <p:spPr>
          <a:xfrm>
            <a:off x="1435608" y="1447800"/>
            <a:ext cx="7498080" cy="5410200"/>
          </a:xfrm>
        </p:spPr>
        <p:txBody>
          <a:bodyPr>
            <a:normAutofit fontScale="77500" lnSpcReduction="20000"/>
          </a:bodyPr>
          <a:lstStyle/>
          <a:p>
            <a:pPr marL="82296" indent="0">
              <a:lnSpc>
                <a:spcPct val="120000"/>
              </a:lnSpc>
              <a:buNone/>
            </a:pPr>
            <a:r>
              <a:rPr lang="en-GB" sz="2600" dirty="0" smtClean="0"/>
              <a:t>Opening to </a:t>
            </a:r>
            <a:r>
              <a:rPr lang="en-GB" sz="2600" i="1" dirty="0" smtClean="0"/>
              <a:t>Lord of the Flies</a:t>
            </a:r>
            <a:r>
              <a:rPr lang="en-GB" sz="2600" dirty="0" smtClean="0"/>
              <a:t>, William Golding: consider what the highlighted adverbial detail adds to our view of the characters and their surroundings:</a:t>
            </a:r>
          </a:p>
          <a:p>
            <a:pPr marL="82296" indent="0">
              <a:lnSpc>
                <a:spcPct val="120000"/>
              </a:lnSpc>
              <a:buNone/>
            </a:pPr>
            <a:r>
              <a:rPr lang="en-GB" sz="2600" dirty="0" smtClean="0"/>
              <a:t>The boy with fair hair </a:t>
            </a:r>
            <a:r>
              <a:rPr lang="en-GB" sz="2600" u="sng" dirty="0" smtClean="0">
                <a:solidFill>
                  <a:srgbClr val="FF0000"/>
                </a:solidFill>
              </a:rPr>
              <a:t>lowered </a:t>
            </a:r>
            <a:r>
              <a:rPr lang="en-GB" sz="2600" dirty="0" smtClean="0">
                <a:solidFill>
                  <a:srgbClr val="FF0000"/>
                </a:solidFill>
              </a:rPr>
              <a:t>himself down the last few feet of rock </a:t>
            </a:r>
            <a:r>
              <a:rPr lang="en-GB" sz="2600" dirty="0" smtClean="0"/>
              <a:t>and </a:t>
            </a:r>
            <a:r>
              <a:rPr lang="en-GB" sz="2600" u="sng" dirty="0" smtClean="0">
                <a:solidFill>
                  <a:srgbClr val="FF0000"/>
                </a:solidFill>
              </a:rPr>
              <a:t>began to pick </a:t>
            </a:r>
            <a:r>
              <a:rPr lang="en-GB" sz="2600" dirty="0" smtClean="0">
                <a:solidFill>
                  <a:srgbClr val="FF0000"/>
                </a:solidFill>
              </a:rPr>
              <a:t>his way</a:t>
            </a:r>
            <a:r>
              <a:rPr lang="en-GB" sz="2600" dirty="0" smtClean="0"/>
              <a:t> </a:t>
            </a:r>
            <a:r>
              <a:rPr lang="en-GB" sz="2600" dirty="0" smtClean="0">
                <a:solidFill>
                  <a:srgbClr val="FF0000"/>
                </a:solidFill>
              </a:rPr>
              <a:t>toward the lagoon</a:t>
            </a:r>
            <a:r>
              <a:rPr lang="en-GB" sz="2600" dirty="0" smtClean="0"/>
              <a:t>. Though he had taken off his school sweater and </a:t>
            </a:r>
            <a:r>
              <a:rPr lang="en-GB" sz="2600" u="sng" dirty="0" smtClean="0">
                <a:solidFill>
                  <a:srgbClr val="FF0000"/>
                </a:solidFill>
              </a:rPr>
              <a:t>trailed</a:t>
            </a:r>
            <a:r>
              <a:rPr lang="en-GB" sz="2600" dirty="0" smtClean="0">
                <a:solidFill>
                  <a:srgbClr val="FF0000"/>
                </a:solidFill>
              </a:rPr>
              <a:t> </a:t>
            </a:r>
            <a:r>
              <a:rPr lang="en-GB" sz="2600" dirty="0" smtClean="0"/>
              <a:t>it </a:t>
            </a:r>
            <a:r>
              <a:rPr lang="en-GB" sz="2600" dirty="0" smtClean="0">
                <a:solidFill>
                  <a:srgbClr val="FF0000"/>
                </a:solidFill>
              </a:rPr>
              <a:t>now from one hand</a:t>
            </a:r>
            <a:r>
              <a:rPr lang="en-GB" sz="2600" dirty="0" smtClean="0"/>
              <a:t>, his grey shirt </a:t>
            </a:r>
            <a:r>
              <a:rPr lang="en-GB" sz="2600" u="sng" dirty="0" smtClean="0">
                <a:solidFill>
                  <a:srgbClr val="FF0000"/>
                </a:solidFill>
              </a:rPr>
              <a:t>stuck</a:t>
            </a:r>
            <a:r>
              <a:rPr lang="en-GB" sz="2600" dirty="0" smtClean="0">
                <a:solidFill>
                  <a:srgbClr val="FF0000"/>
                </a:solidFill>
              </a:rPr>
              <a:t> to him </a:t>
            </a:r>
            <a:r>
              <a:rPr lang="en-GB" sz="2600" dirty="0" smtClean="0"/>
              <a:t>and his hair </a:t>
            </a:r>
            <a:r>
              <a:rPr lang="en-GB" sz="2600" u="sng" dirty="0" smtClean="0">
                <a:solidFill>
                  <a:srgbClr val="FF0000"/>
                </a:solidFill>
              </a:rPr>
              <a:t>was plastered </a:t>
            </a:r>
            <a:r>
              <a:rPr lang="en-GB" sz="2600" dirty="0" smtClean="0">
                <a:solidFill>
                  <a:srgbClr val="FF0000"/>
                </a:solidFill>
              </a:rPr>
              <a:t>to his forehead</a:t>
            </a:r>
            <a:r>
              <a:rPr lang="en-GB" sz="2600" dirty="0" smtClean="0"/>
              <a:t>. All round him the long scar </a:t>
            </a:r>
            <a:r>
              <a:rPr lang="en-GB" sz="2600" u="sng" dirty="0" smtClean="0">
                <a:solidFill>
                  <a:srgbClr val="FF0000"/>
                </a:solidFill>
              </a:rPr>
              <a:t>smashed</a:t>
            </a:r>
            <a:r>
              <a:rPr lang="en-GB" sz="2600" dirty="0" smtClean="0">
                <a:solidFill>
                  <a:srgbClr val="FF0000"/>
                </a:solidFill>
              </a:rPr>
              <a:t> into the jungle </a:t>
            </a:r>
            <a:r>
              <a:rPr lang="en-GB" sz="2600" dirty="0" smtClean="0"/>
              <a:t>was</a:t>
            </a:r>
            <a:r>
              <a:rPr lang="en-GB" sz="2600" dirty="0" smtClean="0">
                <a:solidFill>
                  <a:srgbClr val="FF0000"/>
                </a:solidFill>
              </a:rPr>
              <a:t> a bath of heat</a:t>
            </a:r>
            <a:r>
              <a:rPr lang="en-GB" sz="2600" dirty="0" smtClean="0"/>
              <a:t>. He </a:t>
            </a:r>
            <a:r>
              <a:rPr lang="en-GB" sz="2600" u="sng" dirty="0" smtClean="0">
                <a:solidFill>
                  <a:srgbClr val="FF0000"/>
                </a:solidFill>
              </a:rPr>
              <a:t>was clambering </a:t>
            </a:r>
            <a:r>
              <a:rPr lang="en-GB" sz="2600" dirty="0" smtClean="0">
                <a:solidFill>
                  <a:srgbClr val="FF0000"/>
                </a:solidFill>
              </a:rPr>
              <a:t>heavily among the creepers and broken trunks </a:t>
            </a:r>
            <a:r>
              <a:rPr lang="en-GB" sz="2600" dirty="0" smtClean="0"/>
              <a:t>when a bird, a vision of red and yellow</a:t>
            </a:r>
            <a:r>
              <a:rPr lang="en-GB" sz="2600" u="sng" dirty="0" smtClean="0">
                <a:solidFill>
                  <a:srgbClr val="FF0000"/>
                </a:solidFill>
              </a:rPr>
              <a:t>, flashed </a:t>
            </a:r>
            <a:r>
              <a:rPr lang="en-GB" sz="2600" dirty="0" smtClean="0">
                <a:solidFill>
                  <a:srgbClr val="FF0000"/>
                </a:solidFill>
              </a:rPr>
              <a:t>upwards with a witch-like cry</a:t>
            </a:r>
            <a:r>
              <a:rPr lang="en-GB" sz="2600" dirty="0" smtClean="0"/>
              <a:t>; and this cry </a:t>
            </a:r>
            <a:r>
              <a:rPr lang="en-GB" sz="2600" u="sng" dirty="0" smtClean="0">
                <a:solidFill>
                  <a:srgbClr val="FF0000"/>
                </a:solidFill>
              </a:rPr>
              <a:t>was echoed </a:t>
            </a:r>
            <a:r>
              <a:rPr lang="en-GB" sz="2600" dirty="0" smtClean="0">
                <a:solidFill>
                  <a:srgbClr val="FF0000"/>
                </a:solidFill>
              </a:rPr>
              <a:t>by another</a:t>
            </a:r>
            <a:r>
              <a:rPr lang="en-GB" sz="2600" dirty="0" smtClean="0"/>
              <a:t>.</a:t>
            </a:r>
          </a:p>
          <a:p>
            <a:pPr marL="82296" indent="0">
              <a:lnSpc>
                <a:spcPct val="120000"/>
              </a:lnSpc>
              <a:buNone/>
            </a:pPr>
            <a:r>
              <a:rPr lang="en-GB" sz="2600" dirty="0" smtClean="0"/>
              <a:t>“Hi!” it said. “Wait a minute!”…….</a:t>
            </a:r>
          </a:p>
          <a:p>
            <a:pPr marL="82296" indent="0">
              <a:lnSpc>
                <a:spcPct val="120000"/>
              </a:lnSpc>
              <a:buNone/>
            </a:pPr>
            <a:r>
              <a:rPr lang="en-GB" sz="2600" dirty="0" smtClean="0"/>
              <a:t>…..The owner of the voice came </a:t>
            </a:r>
            <a:r>
              <a:rPr lang="en-GB" sz="2600" u="sng" dirty="0" smtClean="0">
                <a:solidFill>
                  <a:srgbClr val="FF0000"/>
                </a:solidFill>
              </a:rPr>
              <a:t>backing out </a:t>
            </a:r>
            <a:r>
              <a:rPr lang="en-GB" sz="2600" dirty="0" smtClean="0">
                <a:solidFill>
                  <a:srgbClr val="FF0000"/>
                </a:solidFill>
              </a:rPr>
              <a:t>of the undergrowth </a:t>
            </a:r>
            <a:r>
              <a:rPr lang="en-GB" sz="2600" dirty="0" smtClean="0"/>
              <a:t>so that twigs </a:t>
            </a:r>
            <a:r>
              <a:rPr lang="en-GB" sz="2600" u="sng" dirty="0" smtClean="0">
                <a:solidFill>
                  <a:srgbClr val="FF0000"/>
                </a:solidFill>
              </a:rPr>
              <a:t>scratched </a:t>
            </a:r>
            <a:r>
              <a:rPr lang="en-GB" sz="2600" dirty="0" smtClean="0">
                <a:solidFill>
                  <a:srgbClr val="FF0000"/>
                </a:solidFill>
              </a:rPr>
              <a:t>on a greasy wind-breaker</a:t>
            </a:r>
            <a:r>
              <a:rPr lang="en-GB" sz="2600" dirty="0" smtClean="0"/>
              <a:t>. The naked crooks of his knees were plump, </a:t>
            </a:r>
            <a:r>
              <a:rPr lang="en-GB" sz="2600" dirty="0" smtClean="0">
                <a:solidFill>
                  <a:srgbClr val="FF0000"/>
                </a:solidFill>
              </a:rPr>
              <a:t>caught and scratched by thorns</a:t>
            </a:r>
            <a:r>
              <a:rPr lang="en-GB" sz="2600" dirty="0" smtClean="0"/>
              <a:t>. He bent down, </a:t>
            </a:r>
            <a:r>
              <a:rPr lang="en-GB" sz="2600" u="sng" dirty="0" smtClean="0">
                <a:solidFill>
                  <a:srgbClr val="FF0000"/>
                </a:solidFill>
              </a:rPr>
              <a:t>removed </a:t>
            </a:r>
            <a:r>
              <a:rPr lang="en-GB" sz="2600" dirty="0" smtClean="0"/>
              <a:t>the thorns </a:t>
            </a:r>
            <a:r>
              <a:rPr lang="en-GB" sz="2600" dirty="0" smtClean="0">
                <a:solidFill>
                  <a:srgbClr val="FF0000"/>
                </a:solidFill>
              </a:rPr>
              <a:t>carefully</a:t>
            </a:r>
            <a:r>
              <a:rPr lang="en-GB" sz="2600" dirty="0" smtClean="0"/>
              <a:t>, and </a:t>
            </a:r>
            <a:r>
              <a:rPr lang="en-GB" sz="2600" u="sng" dirty="0" smtClean="0">
                <a:solidFill>
                  <a:srgbClr val="FF0000"/>
                </a:solidFill>
              </a:rPr>
              <a:t>turned around</a:t>
            </a:r>
            <a:r>
              <a:rPr lang="en-GB" sz="2600" dirty="0" smtClean="0">
                <a:solidFill>
                  <a:srgbClr val="FF0000"/>
                </a:solidFill>
              </a:rPr>
              <a:t>. </a:t>
            </a:r>
            <a:r>
              <a:rPr lang="en-GB" sz="2600" dirty="0" smtClean="0"/>
              <a:t>He was shorter than the fair boy and very fat. He came forward, </a:t>
            </a:r>
            <a:r>
              <a:rPr lang="en-GB" sz="2600" dirty="0" smtClean="0">
                <a:solidFill>
                  <a:srgbClr val="FF0000"/>
                </a:solidFill>
              </a:rPr>
              <a:t>searching out safe </a:t>
            </a:r>
            <a:r>
              <a:rPr lang="en-GB" sz="2600" dirty="0" err="1" smtClean="0">
                <a:solidFill>
                  <a:srgbClr val="FF0000"/>
                </a:solidFill>
              </a:rPr>
              <a:t>lodgments</a:t>
            </a:r>
            <a:r>
              <a:rPr lang="en-GB" sz="2600" dirty="0" smtClean="0">
                <a:solidFill>
                  <a:srgbClr val="FF0000"/>
                </a:solidFill>
              </a:rPr>
              <a:t> for his feet</a:t>
            </a:r>
            <a:r>
              <a:rPr lang="en-GB" sz="2600" dirty="0" smtClean="0"/>
              <a:t>, and then </a:t>
            </a:r>
            <a:r>
              <a:rPr lang="en-GB" sz="2600" u="sng" dirty="0" smtClean="0">
                <a:solidFill>
                  <a:srgbClr val="FF0000"/>
                </a:solidFill>
              </a:rPr>
              <a:t>looked up </a:t>
            </a:r>
            <a:r>
              <a:rPr lang="en-GB" sz="2600" dirty="0" smtClean="0">
                <a:solidFill>
                  <a:srgbClr val="FF0000"/>
                </a:solidFill>
              </a:rPr>
              <a:t>through thick spectacles</a:t>
            </a:r>
            <a:r>
              <a:rPr lang="en-GB" sz="2600" dirty="0" smtClean="0"/>
              <a:t>.</a:t>
            </a:r>
          </a:p>
          <a:p>
            <a:pPr marL="82296" indent="0">
              <a:buNone/>
            </a:pPr>
            <a:endParaRPr lang="en-GB" sz="2000" dirty="0" smtClean="0"/>
          </a:p>
          <a:p>
            <a:pPr marL="82296" indent="0">
              <a:buNone/>
            </a:pPr>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8</a:t>
            </a:fld>
            <a:endParaRPr lang="en-GB" dirty="0"/>
          </a:p>
        </p:txBody>
      </p:sp>
    </p:spTree>
    <p:extLst>
      <p:ext uri="{BB962C8B-B14F-4D97-AF65-F5344CB8AC3E}">
        <p14:creationId xmlns:p14="http://schemas.microsoft.com/office/powerpoint/2010/main" val="285248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Fronted adverbials </a:t>
            </a:r>
            <a:endParaRPr lang="en-GB" dirty="0"/>
          </a:p>
        </p:txBody>
      </p:sp>
      <p:sp>
        <p:nvSpPr>
          <p:cNvPr id="3" name="Content Placeholder 2"/>
          <p:cNvSpPr>
            <a:spLocks noGrp="1"/>
          </p:cNvSpPr>
          <p:nvPr>
            <p:ph idx="1"/>
          </p:nvPr>
        </p:nvSpPr>
        <p:spPr/>
        <p:txBody>
          <a:bodyPr>
            <a:normAutofit fontScale="92500" lnSpcReduction="10000"/>
          </a:bodyPr>
          <a:lstStyle/>
          <a:p>
            <a:r>
              <a:rPr lang="en-GB" sz="2800" dirty="0" smtClean="0"/>
              <a:t>These simply refer to single adverbs, adverbial phrases and clauses used at the start of a sentence or paragraph, to emphasise or connect ideas. </a:t>
            </a:r>
          </a:p>
          <a:p>
            <a:r>
              <a:rPr lang="en-GB" sz="2800" dirty="0" smtClean="0"/>
              <a:t>They have become emblematic of concerns about teaching to the SATs: see Michael Rosen’s blog from March 2016:</a:t>
            </a:r>
          </a:p>
          <a:p>
            <a:r>
              <a:rPr lang="en-GB" sz="2800" i="1" dirty="0" smtClean="0"/>
              <a:t>michaelrosenblog.blogspot.com/2016/03/health-alert-how-fronted-adverbial.html</a:t>
            </a:r>
          </a:p>
          <a:p>
            <a:r>
              <a:rPr lang="en-GB" sz="2800" dirty="0" smtClean="0"/>
              <a:t>an article in The </a:t>
            </a:r>
            <a:r>
              <a:rPr lang="en-GB" sz="2800" dirty="0"/>
              <a:t>Guardian from </a:t>
            </a:r>
            <a:r>
              <a:rPr lang="en-GB" sz="2800" dirty="0" smtClean="0"/>
              <a:t>May 2017:     https</a:t>
            </a:r>
            <a:r>
              <a:rPr lang="en-GB" sz="2800" dirty="0"/>
              <a:t>://www.theguardian.com/education/2017/may/09/fronted-adverbials-sats-grammar-test-primary</a:t>
            </a:r>
            <a:endParaRPr lang="en-GB" sz="2800" dirty="0" smtClean="0"/>
          </a:p>
          <a:p>
            <a:pPr marL="82296" indent="0">
              <a:buNone/>
            </a:pPr>
            <a:r>
              <a:rPr lang="en-GB" dirty="0" smtClean="0"/>
              <a:t> </a:t>
            </a:r>
            <a:endParaRPr lang="en-GB" dirty="0"/>
          </a:p>
        </p:txBody>
      </p:sp>
      <p:sp>
        <p:nvSpPr>
          <p:cNvPr id="4" name="Slide Number Placeholder 3"/>
          <p:cNvSpPr>
            <a:spLocks noGrp="1"/>
          </p:cNvSpPr>
          <p:nvPr>
            <p:ph type="sldNum" sz="quarter" idx="12"/>
          </p:nvPr>
        </p:nvSpPr>
        <p:spPr/>
        <p:txBody>
          <a:bodyPr/>
          <a:lstStyle/>
          <a:p>
            <a:fld id="{72051ED8-246A-4ED7-BA39-F0E168D1450D}" type="slidenum">
              <a:rPr lang="en-GB" smtClean="0"/>
              <a:pPr/>
              <a:t>9</a:t>
            </a:fld>
            <a:endParaRPr lang="en-GB" dirty="0"/>
          </a:p>
        </p:txBody>
      </p:sp>
    </p:spTree>
    <p:extLst>
      <p:ext uri="{BB962C8B-B14F-4D97-AF65-F5344CB8AC3E}">
        <p14:creationId xmlns:p14="http://schemas.microsoft.com/office/powerpoint/2010/main" val="984630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ue">
      <a:majorFont>
        <a:latin typeface="Arial Narrow"/>
        <a:ea typeface=""/>
        <a:cs typeface=""/>
      </a:majorFont>
      <a:minorFont>
        <a:latin typeface="Arial Narrow"/>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5651</TotalTime>
  <Words>889</Words>
  <Application>Microsoft Office PowerPoint</Application>
  <PresentationFormat>On-screen Show (4:3)</PresentationFormat>
  <Paragraphs>99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Adverbs and adverbials</vt:lpstr>
      <vt:lpstr>Adverbs</vt:lpstr>
      <vt:lpstr>Adverbs</vt:lpstr>
      <vt:lpstr>Adverbs</vt:lpstr>
      <vt:lpstr>Adverbials</vt:lpstr>
      <vt:lpstr>A great example of adverbial prepositional phrases</vt:lpstr>
      <vt:lpstr>A classroom example</vt:lpstr>
      <vt:lpstr>Adverbial detail: a KS3/4 example</vt:lpstr>
      <vt:lpstr>Fronted adverbials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dlynch</dc:creator>
  <cp:lastModifiedBy>helen lines</cp:lastModifiedBy>
  <cp:revision>366</cp:revision>
  <dcterms:created xsi:type="dcterms:W3CDTF">2011-04-14T11:08:57Z</dcterms:created>
  <dcterms:modified xsi:type="dcterms:W3CDTF">2017-08-09T14:24:54Z</dcterms:modified>
</cp:coreProperties>
</file>