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13"/>
  </p:notesMasterIdLst>
  <p:handoutMasterIdLst>
    <p:handoutMasterId r:id="rId14"/>
  </p:handoutMasterIdLst>
  <p:sldIdLst>
    <p:sldId id="261" r:id="rId2"/>
    <p:sldId id="481" r:id="rId3"/>
    <p:sldId id="574" r:id="rId4"/>
    <p:sldId id="609" r:id="rId5"/>
    <p:sldId id="614" r:id="rId6"/>
    <p:sldId id="617" r:id="rId7"/>
    <p:sldId id="618" r:id="rId8"/>
    <p:sldId id="608" r:id="rId9"/>
    <p:sldId id="619" r:id="rId10"/>
    <p:sldId id="620" r:id="rId11"/>
    <p:sldId id="610" r:id="rId12"/>
  </p:sldIdLst>
  <p:sldSz cx="9144000" cy="6858000" type="screen4x3"/>
  <p:notesSz cx="6858000" cy="100520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4A94"/>
    <a:srgbClr val="D5D5FF"/>
    <a:srgbClr val="CCECFF"/>
    <a:srgbClr val="EFF9FF"/>
    <a:srgbClr val="D5EFFF"/>
    <a:srgbClr val="55C37A"/>
    <a:srgbClr val="FFFFCC"/>
    <a:srgbClr val="99FF99"/>
    <a:srgbClr val="9ED090"/>
    <a:srgbClr val="7AD0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84330" autoAdjust="0"/>
  </p:normalViewPr>
  <p:slideViewPr>
    <p:cSldViewPr>
      <p:cViewPr varScale="1">
        <p:scale>
          <a:sx n="75" d="100"/>
          <a:sy n="75" d="100"/>
        </p:scale>
        <p:origin x="1037" y="53"/>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5030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0659" name="Rectangle 3"/>
          <p:cNvSpPr>
            <a:spLocks noGrp="1" noChangeArrowheads="1"/>
          </p:cNvSpPr>
          <p:nvPr>
            <p:ph type="dt" sz="quarter" idx="1"/>
          </p:nvPr>
        </p:nvSpPr>
        <p:spPr bwMode="auto">
          <a:xfrm>
            <a:off x="3884613" y="0"/>
            <a:ext cx="2971800" cy="5030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0660" name="Rectangle 4"/>
          <p:cNvSpPr>
            <a:spLocks noGrp="1" noChangeArrowheads="1"/>
          </p:cNvSpPr>
          <p:nvPr>
            <p:ph type="ftr" sz="quarter" idx="2"/>
          </p:nvPr>
        </p:nvSpPr>
        <p:spPr bwMode="auto">
          <a:xfrm>
            <a:off x="0" y="9547317"/>
            <a:ext cx="2971800" cy="5030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0661" name="Rectangle 5"/>
          <p:cNvSpPr>
            <a:spLocks noGrp="1" noChangeArrowheads="1"/>
          </p:cNvSpPr>
          <p:nvPr>
            <p:ph type="sldNum" sz="quarter" idx="3"/>
          </p:nvPr>
        </p:nvSpPr>
        <p:spPr bwMode="auto">
          <a:xfrm>
            <a:off x="3884613" y="9547317"/>
            <a:ext cx="2971800" cy="5030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39577D1-B2A1-402A-B7B5-CE6EAB3E0D87}" type="slidenum">
              <a:rPr lang="en-US"/>
              <a:pPr/>
              <a:t>‹#›</a:t>
            </a:fld>
            <a:endParaRPr lang="en-US"/>
          </a:p>
        </p:txBody>
      </p:sp>
    </p:spTree>
    <p:extLst>
      <p:ext uri="{BB962C8B-B14F-4D97-AF65-F5344CB8AC3E}">
        <p14:creationId xmlns:p14="http://schemas.microsoft.com/office/powerpoint/2010/main" val="4014493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5030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5030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915988" y="754063"/>
            <a:ext cx="5026025" cy="376872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775297"/>
            <a:ext cx="5486400" cy="45229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547317"/>
            <a:ext cx="2971800" cy="5030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9547317"/>
            <a:ext cx="2971800" cy="50309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8C648E7-3A21-4E05-9F45-05274052E9C8}" type="slidenum">
              <a:rPr lang="en-US"/>
              <a:pPr/>
              <a:t>‹#›</a:t>
            </a:fld>
            <a:endParaRPr lang="en-US"/>
          </a:p>
        </p:txBody>
      </p:sp>
    </p:spTree>
    <p:extLst>
      <p:ext uri="{BB962C8B-B14F-4D97-AF65-F5344CB8AC3E}">
        <p14:creationId xmlns:p14="http://schemas.microsoft.com/office/powerpoint/2010/main" val="34067930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9884BA-55AD-4B17-980B-1B5D061C55E0}" type="slidenum">
              <a:rPr lang="en-US"/>
              <a:pPr/>
              <a:t>1</a:t>
            </a:fld>
            <a:endParaRPr lang="en-US"/>
          </a:p>
        </p:txBody>
      </p:sp>
      <p:sp>
        <p:nvSpPr>
          <p:cNvPr id="14338" name="Rectangle 2"/>
          <p:cNvSpPr>
            <a:spLocks noGrp="1" noRot="1" noChangeAspect="1" noChangeArrowheads="1" noTextEdit="1"/>
          </p:cNvSpPr>
          <p:nvPr>
            <p:ph type="sldImg"/>
          </p:nvPr>
        </p:nvSpPr>
        <p:spPr>
          <a:xfrm>
            <a:off x="915988" y="754063"/>
            <a:ext cx="5026025" cy="3768725"/>
          </a:xfrm>
          <a:ln/>
        </p:spPr>
      </p:sp>
      <p:sp>
        <p:nvSpPr>
          <p:cNvPr id="14339"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2606646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Focus on the adjectives from Kensuke’s Kingdom and ask: How do they help us visualise this character? What do they help us infer about Kensuke?</a:t>
            </a:r>
          </a:p>
          <a:p>
            <a:r>
              <a:rPr lang="en-GB" sz="1200" dirty="0">
                <a:latin typeface="Arial" panose="020B0604020202020204" pitchFamily="34" charset="0"/>
                <a:cs typeface="Arial" panose="020B0604020202020204" pitchFamily="34" charset="0"/>
              </a:rPr>
              <a:t>You could try substituting similarly constructed noun phrases and using them in sentences to create a different view of a character, using a picture prompt or a character from shared reading or writing, for example:</a:t>
            </a:r>
          </a:p>
          <a:p>
            <a:r>
              <a:rPr lang="en-GB" sz="1200" dirty="0">
                <a:latin typeface="Arial" panose="020B0604020202020204" pitchFamily="34" charset="0"/>
                <a:cs typeface="Arial" panose="020B0604020202020204" pitchFamily="34" charset="0"/>
              </a:rPr>
              <a:t>The convict, Magwitch, </a:t>
            </a:r>
            <a:r>
              <a:rPr lang="en-GB" sz="1200" u="none" dirty="0">
                <a:latin typeface="Arial" panose="020B0604020202020204" pitchFamily="34" charset="0"/>
                <a:cs typeface="Arial" panose="020B0604020202020204" pitchFamily="34" charset="0"/>
              </a:rPr>
              <a:t>was </a:t>
            </a:r>
            <a:r>
              <a:rPr lang="en-GB" sz="1200" u="sng" dirty="0">
                <a:latin typeface="Arial" panose="020B0604020202020204" pitchFamily="34" charset="0"/>
                <a:cs typeface="Arial" panose="020B0604020202020204" pitchFamily="34" charset="0"/>
              </a:rPr>
              <a:t>enormous</a:t>
            </a:r>
            <a:r>
              <a:rPr lang="en-GB" sz="1200" u="none" dirty="0">
                <a:latin typeface="Arial" panose="020B0604020202020204" pitchFamily="34" charset="0"/>
                <a:cs typeface="Arial" panose="020B0604020202020204" pitchFamily="34" charset="0"/>
              </a:rPr>
              <a:t>, a giant compared to Pip.</a:t>
            </a:r>
          </a:p>
          <a:p>
            <a:r>
              <a:rPr lang="en-GB" sz="1200" dirty="0">
                <a:latin typeface="Arial" panose="020B0604020202020204" pitchFamily="34" charset="0"/>
                <a:cs typeface="Arial" panose="020B0604020202020204" pitchFamily="34" charset="0"/>
              </a:rPr>
              <a:t>Frankenstein’s monster’s face was </a:t>
            </a:r>
            <a:r>
              <a:rPr lang="en-GB" sz="1200" u="sng" dirty="0">
                <a:latin typeface="Arial" panose="020B0604020202020204" pitchFamily="34" charset="0"/>
                <a:cs typeface="Arial" panose="020B0604020202020204" pitchFamily="34" charset="0"/>
              </a:rPr>
              <a:t>hideous</a:t>
            </a:r>
            <a:r>
              <a:rPr lang="en-GB" sz="1200" dirty="0">
                <a:latin typeface="Arial" panose="020B0604020202020204" pitchFamily="34" charset="0"/>
                <a:cs typeface="Arial" panose="020B0604020202020204" pitchFamily="34" charset="0"/>
              </a:rPr>
              <a:t>, especially his eyes, which were </a:t>
            </a:r>
            <a:r>
              <a:rPr lang="en-GB" sz="1200" u="sng" dirty="0">
                <a:latin typeface="Arial" panose="020B0604020202020204" pitchFamily="34" charset="0"/>
                <a:cs typeface="Arial" panose="020B0604020202020204" pitchFamily="34" charset="0"/>
              </a:rPr>
              <a:t>watery, white, sunken and unblinking</a:t>
            </a:r>
            <a:r>
              <a:rPr lang="en-GB" sz="1200" dirty="0">
                <a:latin typeface="Arial" panose="020B0604020202020204" pitchFamily="34" charset="0"/>
                <a:cs typeface="Arial" panose="020B0604020202020204" pitchFamily="34" charset="0"/>
              </a:rPr>
              <a:t>.</a:t>
            </a:r>
            <a:endParaRPr lang="en-GB" dirty="0"/>
          </a:p>
        </p:txBody>
      </p:sp>
      <p:sp>
        <p:nvSpPr>
          <p:cNvPr id="4" name="Slide Number Placeholder 3"/>
          <p:cNvSpPr>
            <a:spLocks noGrp="1"/>
          </p:cNvSpPr>
          <p:nvPr>
            <p:ph type="sldNum" sz="quarter" idx="5"/>
          </p:nvPr>
        </p:nvSpPr>
        <p:spPr/>
        <p:txBody>
          <a:bodyPr/>
          <a:lstStyle/>
          <a:p>
            <a:fld id="{88C648E7-3A21-4E05-9F45-05274052E9C8}" type="slidenum">
              <a:rPr lang="en-US" smtClean="0"/>
              <a:pPr/>
              <a:t>10</a:t>
            </a:fld>
            <a:endParaRPr lang="en-US"/>
          </a:p>
        </p:txBody>
      </p:sp>
    </p:spTree>
    <p:extLst>
      <p:ext uri="{BB962C8B-B14F-4D97-AF65-F5344CB8AC3E}">
        <p14:creationId xmlns:p14="http://schemas.microsoft.com/office/powerpoint/2010/main" val="10453091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key: our research shows that teachers need</a:t>
            </a:r>
            <a:r>
              <a:rPr lang="en-GB" baseline="0" dirty="0"/>
              <a:t> to ‘practise’ verbalising the link for themselves; and then share it with students (and discuss it in the context of the students’ own writing).</a:t>
            </a:r>
            <a:endParaRPr lang="en-GB" dirty="0"/>
          </a:p>
        </p:txBody>
      </p:sp>
      <p:sp>
        <p:nvSpPr>
          <p:cNvPr id="4" name="Slide Number Placeholder 3"/>
          <p:cNvSpPr>
            <a:spLocks noGrp="1"/>
          </p:cNvSpPr>
          <p:nvPr>
            <p:ph type="sldNum" sz="quarter" idx="5"/>
          </p:nvPr>
        </p:nvSpPr>
        <p:spPr/>
        <p:txBody>
          <a:bodyPr/>
          <a:lstStyle/>
          <a:p>
            <a:fld id="{88C648E7-3A21-4E05-9F45-05274052E9C8}" type="slidenum">
              <a:rPr lang="en-US" smtClean="0"/>
              <a:pPr/>
              <a:t>11</a:t>
            </a:fld>
            <a:endParaRPr lang="en-US"/>
          </a:p>
        </p:txBody>
      </p:sp>
    </p:spTree>
    <p:extLst>
      <p:ext uri="{BB962C8B-B14F-4D97-AF65-F5344CB8AC3E}">
        <p14:creationId xmlns:p14="http://schemas.microsoft.com/office/powerpoint/2010/main" val="1238015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the key pedagogical principles which underpin the teaching.  In the slides which follow, where the teaching is using these principles, they</a:t>
            </a:r>
            <a:r>
              <a:rPr lang="en-GB" baseline="0" dirty="0"/>
              <a:t> are shown</a:t>
            </a:r>
            <a:r>
              <a:rPr lang="en-GB" dirty="0"/>
              <a:t> in cream text boxes.</a:t>
            </a:r>
          </a:p>
          <a:p>
            <a:r>
              <a:rPr lang="en-GB" dirty="0"/>
              <a:t>If you are not familiar with the principles</a:t>
            </a:r>
            <a:r>
              <a:rPr lang="en-GB" baseline="0" dirty="0"/>
              <a:t> you might like to listen to the PPT with audio which explains them.</a:t>
            </a:r>
            <a:endParaRPr lang="en-GB" dirty="0"/>
          </a:p>
        </p:txBody>
      </p:sp>
      <p:sp>
        <p:nvSpPr>
          <p:cNvPr id="4" name="Slide Number Placeholder 3"/>
          <p:cNvSpPr>
            <a:spLocks noGrp="1"/>
          </p:cNvSpPr>
          <p:nvPr>
            <p:ph type="sldNum" sz="quarter" idx="10"/>
          </p:nvPr>
        </p:nvSpPr>
        <p:spPr/>
        <p:txBody>
          <a:bodyPr/>
          <a:lstStyle/>
          <a:p>
            <a:fld id="{88C648E7-3A21-4E05-9F45-05274052E9C8}" type="slidenum">
              <a:rPr lang="en-US" smtClean="0"/>
              <a:pPr/>
              <a:t>2</a:t>
            </a:fld>
            <a:endParaRPr lang="en-US"/>
          </a:p>
        </p:txBody>
      </p:sp>
    </p:spTree>
    <p:extLst>
      <p:ext uri="{BB962C8B-B14F-4D97-AF65-F5344CB8AC3E}">
        <p14:creationId xmlns:p14="http://schemas.microsoft.com/office/powerpoint/2010/main" val="3505981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text examples and discussion in this presentation concentrate on the second and third points on the slide. You can place these techniques in the wider context of how writers create characters in narrative.</a:t>
            </a:r>
          </a:p>
        </p:txBody>
      </p:sp>
      <p:sp>
        <p:nvSpPr>
          <p:cNvPr id="4" name="Slide Number Placeholder 3"/>
          <p:cNvSpPr>
            <a:spLocks noGrp="1"/>
          </p:cNvSpPr>
          <p:nvPr>
            <p:ph type="sldNum" sz="quarter" idx="5"/>
          </p:nvPr>
        </p:nvSpPr>
        <p:spPr/>
        <p:txBody>
          <a:bodyPr/>
          <a:lstStyle/>
          <a:p>
            <a:fld id="{88C648E7-3A21-4E05-9F45-05274052E9C8}" type="slidenum">
              <a:rPr lang="en-US" smtClean="0"/>
              <a:pPr/>
              <a:t>3</a:t>
            </a:fld>
            <a:endParaRPr lang="en-US"/>
          </a:p>
        </p:txBody>
      </p:sp>
    </p:spTree>
    <p:extLst>
      <p:ext uri="{BB962C8B-B14F-4D97-AF65-F5344CB8AC3E}">
        <p14:creationId xmlns:p14="http://schemas.microsoft.com/office/powerpoint/2010/main" val="2894936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tx1"/>
                </a:solidFill>
              </a:rPr>
              <a:t>In discussing these examples, emphasise the concrete, specific and visual nature of the descriptions that help us form a picture of the characters, but also ask what we can infer about each character from the description. What does each description make us think or feel about the character? Which details most make the character seem believable?</a:t>
            </a:r>
          </a:p>
          <a:p>
            <a:r>
              <a:rPr lang="en-GB" dirty="0">
                <a:solidFill>
                  <a:schemeClr val="tx1"/>
                </a:solidFill>
              </a:rPr>
              <a:t>The next slides focus on</a:t>
            </a:r>
            <a:r>
              <a:rPr lang="en-GB" i="1" dirty="0">
                <a:solidFill>
                  <a:schemeClr val="tx1"/>
                </a:solidFill>
              </a:rPr>
              <a:t> how </a:t>
            </a:r>
            <a:r>
              <a:rPr lang="en-GB" dirty="0">
                <a:solidFill>
                  <a:schemeClr val="tx1"/>
                </a:solidFill>
              </a:rPr>
              <a:t>the details are created through grammatical choices. </a:t>
            </a:r>
          </a:p>
          <a:p>
            <a:endParaRPr lang="en-GB" dirty="0">
              <a:solidFill>
                <a:schemeClr val="tx1"/>
              </a:solidFill>
            </a:endParaRPr>
          </a:p>
        </p:txBody>
      </p:sp>
      <p:sp>
        <p:nvSpPr>
          <p:cNvPr id="4" name="Slide Number Placeholder 3"/>
          <p:cNvSpPr>
            <a:spLocks noGrp="1"/>
          </p:cNvSpPr>
          <p:nvPr>
            <p:ph type="sldNum" sz="quarter" idx="5"/>
          </p:nvPr>
        </p:nvSpPr>
        <p:spPr/>
        <p:txBody>
          <a:bodyPr/>
          <a:lstStyle/>
          <a:p>
            <a:fld id="{88C648E7-3A21-4E05-9F45-05274052E9C8}" type="slidenum">
              <a:rPr lang="en-US" smtClean="0"/>
              <a:pPr/>
              <a:t>4</a:t>
            </a:fld>
            <a:endParaRPr lang="en-US"/>
          </a:p>
        </p:txBody>
      </p:sp>
    </p:spTree>
    <p:extLst>
      <p:ext uri="{BB962C8B-B14F-4D97-AF65-F5344CB8AC3E}">
        <p14:creationId xmlns:p14="http://schemas.microsoft.com/office/powerpoint/2010/main" val="1801803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tx1"/>
                </a:solidFill>
              </a:rPr>
              <a:t>In discussing these examples, stress the writer’s purpose of using specific, concrete details that help us visualise the characters and make them seem believable. You could use the underlined examples of extended noun phrases to show how these details are created grammatically. The head noun in each underlined phrase is shown in bold. The next few slides show how extended noun phrases are built through </a:t>
            </a:r>
            <a:r>
              <a:rPr lang="en-GB" dirty="0" err="1">
                <a:solidFill>
                  <a:schemeClr val="tx1"/>
                </a:solidFill>
              </a:rPr>
              <a:t>premodification</a:t>
            </a:r>
            <a:r>
              <a:rPr lang="en-GB" dirty="0">
                <a:solidFill>
                  <a:schemeClr val="tx1"/>
                </a:solidFill>
              </a:rPr>
              <a:t> with determiners, adjectives and adverbs and </a:t>
            </a:r>
            <a:r>
              <a:rPr lang="en-GB" dirty="0" err="1">
                <a:solidFill>
                  <a:schemeClr val="tx1"/>
                </a:solidFill>
              </a:rPr>
              <a:t>postmodification</a:t>
            </a:r>
            <a:r>
              <a:rPr lang="en-GB" dirty="0">
                <a:solidFill>
                  <a:schemeClr val="tx1"/>
                </a:solidFill>
              </a:rPr>
              <a:t> with prepositional phrases and subordinate clauses.    </a:t>
            </a:r>
          </a:p>
          <a:p>
            <a:endParaRPr lang="en-GB" dirty="0">
              <a:solidFill>
                <a:schemeClr val="tx1"/>
              </a:solidFill>
            </a:endParaRPr>
          </a:p>
        </p:txBody>
      </p:sp>
      <p:sp>
        <p:nvSpPr>
          <p:cNvPr id="4" name="Slide Number Placeholder 3"/>
          <p:cNvSpPr>
            <a:spLocks noGrp="1"/>
          </p:cNvSpPr>
          <p:nvPr>
            <p:ph type="sldNum" sz="quarter" idx="5"/>
          </p:nvPr>
        </p:nvSpPr>
        <p:spPr/>
        <p:txBody>
          <a:bodyPr/>
          <a:lstStyle/>
          <a:p>
            <a:fld id="{88C648E7-3A21-4E05-9F45-05274052E9C8}" type="slidenum">
              <a:rPr lang="en-US" smtClean="0"/>
              <a:pPr/>
              <a:t>5</a:t>
            </a:fld>
            <a:endParaRPr lang="en-US"/>
          </a:p>
        </p:txBody>
      </p:sp>
    </p:spTree>
    <p:extLst>
      <p:ext uri="{BB962C8B-B14F-4D97-AF65-F5344CB8AC3E}">
        <p14:creationId xmlns:p14="http://schemas.microsoft.com/office/powerpoint/2010/main" val="3818949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tx1"/>
                </a:solidFill>
              </a:rPr>
              <a:t>In discussing these examples, stress the writer’s purpose of using specific, concrete details that help us visualise the characters and make them seem believable. </a:t>
            </a:r>
            <a:r>
              <a:rPr lang="en-GB" sz="1200" dirty="0">
                <a:latin typeface="Arial" panose="020B0604020202020204" pitchFamily="34" charset="0"/>
                <a:cs typeface="Arial" panose="020B0604020202020204" pitchFamily="34" charset="0"/>
              </a:rPr>
              <a:t> You could try substituting similarly constructed noun phrases and using them in sentences to create a different view of a character, using a picture prompt or a character from shared reading or writing, for example:</a:t>
            </a:r>
          </a:p>
          <a:p>
            <a:r>
              <a:rPr lang="en-GB" sz="1200" dirty="0">
                <a:latin typeface="Arial" panose="020B0604020202020204" pitchFamily="34" charset="0"/>
                <a:cs typeface="Arial" panose="020B0604020202020204" pitchFamily="34" charset="0"/>
              </a:rPr>
              <a:t>The convict, Magwitch, was </a:t>
            </a:r>
            <a:r>
              <a:rPr lang="en-GB" sz="1200" u="sng" dirty="0">
                <a:latin typeface="Arial" panose="020B0604020202020204" pitchFamily="34" charset="0"/>
                <a:cs typeface="Arial" panose="020B0604020202020204" pitchFamily="34" charset="0"/>
              </a:rPr>
              <a:t>a huge bear-like </a:t>
            </a:r>
            <a:r>
              <a:rPr lang="en-GB" sz="1200" b="1" u="sng" dirty="0">
                <a:latin typeface="Arial" panose="020B0604020202020204" pitchFamily="34" charset="0"/>
                <a:cs typeface="Arial" panose="020B0604020202020204" pitchFamily="34" charset="0"/>
              </a:rPr>
              <a:t>man</a:t>
            </a:r>
            <a:r>
              <a:rPr lang="en-GB" sz="1200" u="none" dirty="0">
                <a:latin typeface="Arial" panose="020B0604020202020204" pitchFamily="34" charset="0"/>
                <a:cs typeface="Arial" panose="020B0604020202020204" pitchFamily="34" charset="0"/>
              </a:rPr>
              <a:t> who towered over Pip.</a:t>
            </a:r>
          </a:p>
          <a:p>
            <a:r>
              <a:rPr lang="en-GB" sz="1200" dirty="0">
                <a:latin typeface="Arial" panose="020B0604020202020204" pitchFamily="34" charset="0"/>
                <a:cs typeface="Arial" panose="020B0604020202020204" pitchFamily="34" charset="0"/>
              </a:rPr>
              <a:t>Frankenstein’s monster’s face was streaked with </a:t>
            </a:r>
            <a:r>
              <a:rPr lang="en-GB" sz="1200" u="sng" dirty="0">
                <a:latin typeface="Arial" panose="020B0604020202020204" pitchFamily="34" charset="0"/>
                <a:cs typeface="Arial" panose="020B0604020202020204" pitchFamily="34" charset="0"/>
              </a:rPr>
              <a:t>horribly jagged </a:t>
            </a:r>
            <a:r>
              <a:rPr lang="en-GB" sz="1200" b="1" u="sng" dirty="0">
                <a:latin typeface="Arial" panose="020B0604020202020204" pitchFamily="34" charset="0"/>
                <a:cs typeface="Arial" panose="020B0604020202020204" pitchFamily="34" charset="0"/>
              </a:rPr>
              <a:t>scars</a:t>
            </a:r>
            <a:r>
              <a:rPr lang="en-GB" sz="1200" u="none" dirty="0">
                <a:latin typeface="Arial" panose="020B0604020202020204" pitchFamily="34" charset="0"/>
                <a:cs typeface="Arial" panose="020B0604020202020204" pitchFamily="34" charset="0"/>
              </a:rPr>
              <a:t> stretching from eye to chin like clumsy stitching.</a:t>
            </a:r>
            <a:endParaRPr lang="en-GB" sz="1200"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sz="1200" dirty="0">
              <a:latin typeface="Arial" panose="020B0604020202020204" pitchFamily="34" charset="0"/>
              <a:cs typeface="Arial" panose="020B0604020202020204" pitchFamily="34" charset="0"/>
            </a:endParaRPr>
          </a:p>
          <a:p>
            <a:endParaRPr lang="en-GB" dirty="0">
              <a:solidFill>
                <a:schemeClr val="tx1"/>
              </a:solidFill>
            </a:endParaRPr>
          </a:p>
        </p:txBody>
      </p:sp>
      <p:sp>
        <p:nvSpPr>
          <p:cNvPr id="4" name="Slide Number Placeholder 3"/>
          <p:cNvSpPr>
            <a:spLocks noGrp="1"/>
          </p:cNvSpPr>
          <p:nvPr>
            <p:ph type="sldNum" sz="quarter" idx="5"/>
          </p:nvPr>
        </p:nvSpPr>
        <p:spPr/>
        <p:txBody>
          <a:bodyPr/>
          <a:lstStyle/>
          <a:p>
            <a:fld id="{88C648E7-3A21-4E05-9F45-05274052E9C8}" type="slidenum">
              <a:rPr lang="en-US" smtClean="0"/>
              <a:pPr/>
              <a:t>6</a:t>
            </a:fld>
            <a:endParaRPr lang="en-US"/>
          </a:p>
        </p:txBody>
      </p:sp>
    </p:spTree>
    <p:extLst>
      <p:ext uri="{BB962C8B-B14F-4D97-AF65-F5344CB8AC3E}">
        <p14:creationId xmlns:p14="http://schemas.microsoft.com/office/powerpoint/2010/main" val="2307523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tx1"/>
                </a:solidFill>
              </a:rPr>
              <a:t>In discussing these examples, stress the writer’s purpose of using specific, concrete details that help us visualise the characters and make them seem believable. </a:t>
            </a:r>
            <a:r>
              <a:rPr lang="en-GB" sz="1200" dirty="0">
                <a:latin typeface="Arial" panose="020B0604020202020204" pitchFamily="34" charset="0"/>
                <a:cs typeface="Arial" panose="020B0604020202020204" pitchFamily="34" charset="0"/>
              </a:rPr>
              <a:t> You could try substituting similarly constructed noun phrases and using them in sentences to create a different view of a character, using a picture prompt or a character from shared reading or writing, for example:</a:t>
            </a:r>
          </a:p>
          <a:p>
            <a:r>
              <a:rPr lang="en-GB" sz="1200" dirty="0">
                <a:latin typeface="Arial" panose="020B0604020202020204" pitchFamily="34" charset="0"/>
                <a:cs typeface="Arial" panose="020B0604020202020204" pitchFamily="34" charset="0"/>
              </a:rPr>
              <a:t>The convict, Magwitch, </a:t>
            </a:r>
            <a:r>
              <a:rPr lang="en-GB" sz="1200" u="none" dirty="0">
                <a:latin typeface="Arial" panose="020B0604020202020204" pitchFamily="34" charset="0"/>
                <a:cs typeface="Arial" panose="020B0604020202020204" pitchFamily="34" charset="0"/>
              </a:rPr>
              <a:t>was a huge bear-like </a:t>
            </a:r>
            <a:r>
              <a:rPr lang="en-GB" sz="1200" b="1" u="none" dirty="0">
                <a:latin typeface="Arial" panose="020B0604020202020204" pitchFamily="34" charset="0"/>
                <a:cs typeface="Arial" panose="020B0604020202020204" pitchFamily="34" charset="0"/>
              </a:rPr>
              <a:t>man</a:t>
            </a:r>
            <a:r>
              <a:rPr lang="en-GB" sz="1200" u="none" dirty="0">
                <a:latin typeface="Arial" panose="020B0604020202020204" pitchFamily="34" charset="0"/>
                <a:cs typeface="Arial" panose="020B0604020202020204" pitchFamily="34" charset="0"/>
              </a:rPr>
              <a:t> </a:t>
            </a:r>
            <a:r>
              <a:rPr lang="en-GB" sz="1200" u="sng" dirty="0">
                <a:latin typeface="Arial" panose="020B0604020202020204" pitchFamily="34" charset="0"/>
                <a:cs typeface="Arial" panose="020B0604020202020204" pitchFamily="34" charset="0"/>
              </a:rPr>
              <a:t>who towered over Pip</a:t>
            </a:r>
            <a:r>
              <a:rPr lang="en-GB" sz="1200" u="none" dirty="0">
                <a:latin typeface="Arial" panose="020B0604020202020204" pitchFamily="34" charset="0"/>
                <a:cs typeface="Arial" panose="020B0604020202020204" pitchFamily="34" charset="0"/>
              </a:rPr>
              <a:t>.</a:t>
            </a:r>
          </a:p>
          <a:p>
            <a:r>
              <a:rPr lang="en-GB" sz="1200" dirty="0">
                <a:latin typeface="Arial" panose="020B0604020202020204" pitchFamily="34" charset="0"/>
                <a:cs typeface="Arial" panose="020B0604020202020204" pitchFamily="34" charset="0"/>
              </a:rPr>
              <a:t>Frankenstein’s monster’s face was streaked with </a:t>
            </a:r>
            <a:r>
              <a:rPr lang="en-GB" sz="1200" u="none" dirty="0">
                <a:latin typeface="Arial" panose="020B0604020202020204" pitchFamily="34" charset="0"/>
                <a:cs typeface="Arial" panose="020B0604020202020204" pitchFamily="34" charset="0"/>
              </a:rPr>
              <a:t>horribly jagged </a:t>
            </a:r>
            <a:r>
              <a:rPr lang="en-GB" sz="1200" b="1" u="sng" dirty="0">
                <a:latin typeface="Arial" panose="020B0604020202020204" pitchFamily="34" charset="0"/>
                <a:cs typeface="Arial" panose="020B0604020202020204" pitchFamily="34" charset="0"/>
              </a:rPr>
              <a:t>scars</a:t>
            </a:r>
            <a:r>
              <a:rPr lang="en-GB" sz="1200" u="sng" dirty="0">
                <a:latin typeface="Arial" panose="020B0604020202020204" pitchFamily="34" charset="0"/>
                <a:cs typeface="Arial" panose="020B0604020202020204" pitchFamily="34" charset="0"/>
              </a:rPr>
              <a:t> stretching from eye to chin like clumsy stitching</a:t>
            </a:r>
            <a:r>
              <a:rPr lang="en-GB" sz="1200" u="none" dirty="0">
                <a:latin typeface="Arial" panose="020B0604020202020204" pitchFamily="34" charset="0"/>
                <a:cs typeface="Arial" panose="020B0604020202020204" pitchFamily="34" charset="0"/>
              </a:rPr>
              <a:t>.</a:t>
            </a:r>
            <a:endParaRPr lang="en-GB" sz="1200" dirty="0">
              <a:latin typeface="Arial" panose="020B0604020202020204" pitchFamily="34" charset="0"/>
              <a:cs typeface="Arial" panose="020B0604020202020204" pitchFamily="34" charset="0"/>
            </a:endParaRPr>
          </a:p>
          <a:p>
            <a:endParaRPr lang="en-GB" dirty="0">
              <a:solidFill>
                <a:schemeClr val="tx1"/>
              </a:solidFill>
            </a:endParaRPr>
          </a:p>
        </p:txBody>
      </p:sp>
      <p:sp>
        <p:nvSpPr>
          <p:cNvPr id="4" name="Slide Number Placeholder 3"/>
          <p:cNvSpPr>
            <a:spLocks noGrp="1"/>
          </p:cNvSpPr>
          <p:nvPr>
            <p:ph type="sldNum" sz="quarter" idx="5"/>
          </p:nvPr>
        </p:nvSpPr>
        <p:spPr/>
        <p:txBody>
          <a:bodyPr/>
          <a:lstStyle/>
          <a:p>
            <a:fld id="{88C648E7-3A21-4E05-9F45-05274052E9C8}" type="slidenum">
              <a:rPr lang="en-US" smtClean="0"/>
              <a:pPr/>
              <a:t>7</a:t>
            </a:fld>
            <a:endParaRPr lang="en-US"/>
          </a:p>
        </p:txBody>
      </p:sp>
    </p:spTree>
    <p:extLst>
      <p:ext uri="{BB962C8B-B14F-4D97-AF65-F5344CB8AC3E}">
        <p14:creationId xmlns:p14="http://schemas.microsoft.com/office/powerpoint/2010/main" val="3842683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Focus on the description from Kensuke’s Kingdom and ask: What language choices help you see this character? In asking, ‘Would you like to meet this person?’ focus on what the reader infers from the concrete specific details, for example the contrast between the frail physical state of the old man and the large knife he carries which suggests that he could defend himself well or is someone to fear.</a:t>
            </a:r>
          </a:p>
          <a:p>
            <a:r>
              <a:rPr lang="en-GB" dirty="0"/>
              <a:t>The next slide focuses on the extended noun phrases and how they are constructed.</a:t>
            </a:r>
          </a:p>
        </p:txBody>
      </p:sp>
      <p:sp>
        <p:nvSpPr>
          <p:cNvPr id="4" name="Slide Number Placeholder 3"/>
          <p:cNvSpPr>
            <a:spLocks noGrp="1"/>
          </p:cNvSpPr>
          <p:nvPr>
            <p:ph type="sldNum" sz="quarter" idx="5"/>
          </p:nvPr>
        </p:nvSpPr>
        <p:spPr/>
        <p:txBody>
          <a:bodyPr/>
          <a:lstStyle/>
          <a:p>
            <a:fld id="{88C648E7-3A21-4E05-9F45-05274052E9C8}" type="slidenum">
              <a:rPr lang="en-US" smtClean="0"/>
              <a:pPr/>
              <a:t>8</a:t>
            </a:fld>
            <a:endParaRPr lang="en-US"/>
          </a:p>
        </p:txBody>
      </p:sp>
    </p:spTree>
    <p:extLst>
      <p:ext uri="{BB962C8B-B14F-4D97-AF65-F5344CB8AC3E}">
        <p14:creationId xmlns:p14="http://schemas.microsoft.com/office/powerpoint/2010/main" val="623376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Focus on these extended noun phrases and how they are created. You can link back to previous slides showing examples of pre and post modification.</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solidFill>
                  <a:schemeClr val="tx1"/>
                </a:solidFill>
              </a:rPr>
              <a:t>In discussing these examples, emphasise the concrete, specific and visual nature of the descriptions that help us form a picture of the man, Kensuke, and what we can infer about him from the description. As well as helping us see him in our mind’s eye, what do the details make us think or feel about Kensuke? Which details most make the character seem believable?</a:t>
            </a:r>
          </a:p>
          <a:p>
            <a:endParaRPr lang="en-GB" dirty="0"/>
          </a:p>
        </p:txBody>
      </p:sp>
      <p:sp>
        <p:nvSpPr>
          <p:cNvPr id="4" name="Slide Number Placeholder 3"/>
          <p:cNvSpPr>
            <a:spLocks noGrp="1"/>
          </p:cNvSpPr>
          <p:nvPr>
            <p:ph type="sldNum" sz="quarter" idx="5"/>
          </p:nvPr>
        </p:nvSpPr>
        <p:spPr/>
        <p:txBody>
          <a:bodyPr/>
          <a:lstStyle/>
          <a:p>
            <a:fld id="{88C648E7-3A21-4E05-9F45-05274052E9C8}" type="slidenum">
              <a:rPr lang="en-US" smtClean="0"/>
              <a:pPr/>
              <a:t>9</a:t>
            </a:fld>
            <a:endParaRPr lang="en-US"/>
          </a:p>
        </p:txBody>
      </p:sp>
    </p:spTree>
    <p:extLst>
      <p:ext uri="{BB962C8B-B14F-4D97-AF65-F5344CB8AC3E}">
        <p14:creationId xmlns:p14="http://schemas.microsoft.com/office/powerpoint/2010/main" val="1469421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9330" name="Group 2"/>
          <p:cNvGrpSpPr>
            <a:grpSpLocks/>
          </p:cNvGrpSpPr>
          <p:nvPr/>
        </p:nvGrpSpPr>
        <p:grpSpPr bwMode="auto">
          <a:xfrm>
            <a:off x="0" y="0"/>
            <a:ext cx="9144000" cy="6858000"/>
            <a:chOff x="0" y="0"/>
            <a:chExt cx="5760" cy="4320"/>
          </a:xfrm>
        </p:grpSpPr>
        <p:sp>
          <p:nvSpPr>
            <p:cNvPr id="99331"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GB" sz="2215">
                <a:latin typeface="Times New Roman" pitchFamily="18" charset="0"/>
              </a:endParaRPr>
            </a:p>
          </p:txBody>
        </p:sp>
        <p:sp>
          <p:nvSpPr>
            <p:cNvPr id="99332"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en-GB" sz="2215">
                <a:latin typeface="Times New Roman" pitchFamily="18" charset="0"/>
              </a:endParaRPr>
            </a:p>
          </p:txBody>
        </p:sp>
        <p:grpSp>
          <p:nvGrpSpPr>
            <p:cNvPr id="99333" name="Group 5"/>
            <p:cNvGrpSpPr>
              <a:grpSpLocks/>
            </p:cNvGrpSpPr>
            <p:nvPr/>
          </p:nvGrpSpPr>
          <p:grpSpPr bwMode="auto">
            <a:xfrm>
              <a:off x="0" y="672"/>
              <a:ext cx="1806" cy="1989"/>
              <a:chOff x="0" y="672"/>
              <a:chExt cx="1806" cy="1989"/>
            </a:xfrm>
          </p:grpSpPr>
          <p:sp>
            <p:nvSpPr>
              <p:cNvPr id="99334"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en-GB" sz="2215">
                  <a:latin typeface="Times New Roman" pitchFamily="18" charset="0"/>
                </a:endParaRPr>
              </a:p>
            </p:txBody>
          </p:sp>
          <p:sp>
            <p:nvSpPr>
              <p:cNvPr id="99335"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en-GB" sz="2215">
                  <a:latin typeface="Times New Roman" pitchFamily="18" charset="0"/>
                </a:endParaRPr>
              </a:p>
            </p:txBody>
          </p:sp>
          <p:sp>
            <p:nvSpPr>
              <p:cNvPr id="99336"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en-GB" sz="2215">
                  <a:latin typeface="Times New Roman" pitchFamily="18" charset="0"/>
                </a:endParaRPr>
              </a:p>
            </p:txBody>
          </p:sp>
          <p:sp>
            <p:nvSpPr>
              <p:cNvPr id="99337"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en-GB" sz="2215">
                  <a:latin typeface="Times New Roman" pitchFamily="18" charset="0"/>
                </a:endParaRPr>
              </a:p>
            </p:txBody>
          </p:sp>
          <p:sp>
            <p:nvSpPr>
              <p:cNvPr id="99338"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en-GB" sz="2215">
                  <a:latin typeface="Times New Roman" pitchFamily="18" charset="0"/>
                </a:endParaRPr>
              </a:p>
            </p:txBody>
          </p:sp>
          <p:sp>
            <p:nvSpPr>
              <p:cNvPr id="99339"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en-GB" sz="2215">
                  <a:latin typeface="Times New Roman" pitchFamily="18" charset="0"/>
                </a:endParaRPr>
              </a:p>
            </p:txBody>
          </p:sp>
          <p:sp>
            <p:nvSpPr>
              <p:cNvPr id="99340"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en-GB" sz="2215">
                  <a:latin typeface="Times New Roman" pitchFamily="18" charset="0"/>
                </a:endParaRPr>
              </a:p>
            </p:txBody>
          </p:sp>
          <p:sp>
            <p:nvSpPr>
              <p:cNvPr id="99341"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en-GB" sz="2215">
                  <a:latin typeface="Times New Roman" pitchFamily="18" charset="0"/>
                </a:endParaRPr>
              </a:p>
            </p:txBody>
          </p:sp>
          <p:sp>
            <p:nvSpPr>
              <p:cNvPr id="99342"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en-GB" sz="2215">
                  <a:latin typeface="Times New Roman" pitchFamily="18" charset="0"/>
                </a:endParaRPr>
              </a:p>
            </p:txBody>
          </p:sp>
          <p:sp>
            <p:nvSpPr>
              <p:cNvPr id="99343"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en-GB" sz="2215">
                  <a:latin typeface="Times New Roman" pitchFamily="18" charset="0"/>
                </a:endParaRPr>
              </a:p>
            </p:txBody>
          </p:sp>
        </p:grpSp>
      </p:grpSp>
      <p:sp>
        <p:nvSpPr>
          <p:cNvPr id="99344" name="Rectangle 16"/>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99345" name="Rectangle 17"/>
          <p:cNvSpPr>
            <a:spLocks noGrp="1" noChangeArrowheads="1"/>
          </p:cNvSpPr>
          <p:nvPr>
            <p:ph type="ftr" sz="quarter" idx="3"/>
          </p:nvPr>
        </p:nvSpPr>
        <p:spPr/>
        <p:txBody>
          <a:bodyPr/>
          <a:lstStyle>
            <a:lvl1pPr>
              <a:defRPr/>
            </a:lvl1pPr>
          </a:lstStyle>
          <a:p>
            <a:endParaRPr lang="en-US"/>
          </a:p>
        </p:txBody>
      </p:sp>
      <p:sp>
        <p:nvSpPr>
          <p:cNvPr id="99346" name="Rectangle 18"/>
          <p:cNvSpPr>
            <a:spLocks noGrp="1" noChangeArrowheads="1"/>
          </p:cNvSpPr>
          <p:nvPr>
            <p:ph type="sldNum" sz="quarter" idx="4"/>
          </p:nvPr>
        </p:nvSpPr>
        <p:spPr/>
        <p:txBody>
          <a:bodyPr/>
          <a:lstStyle>
            <a:lvl1pPr>
              <a:defRPr/>
            </a:lvl1pPr>
          </a:lstStyle>
          <a:p>
            <a:fld id="{928B8021-518E-4444-803D-6368375A8850}" type="slidenum">
              <a:rPr lang="en-US"/>
              <a:pPr/>
              <a:t>‹#›</a:t>
            </a:fld>
            <a:endParaRPr lang="en-US"/>
          </a:p>
        </p:txBody>
      </p:sp>
      <p:sp>
        <p:nvSpPr>
          <p:cNvPr id="99347" name="Rectangle 19"/>
          <p:cNvSpPr>
            <a:spLocks noGrp="1" noChangeArrowheads="1"/>
          </p:cNvSpPr>
          <p:nvPr>
            <p:ph type="ctrTitle"/>
          </p:nvPr>
        </p:nvSpPr>
        <p:spPr>
          <a:xfrm>
            <a:off x="2971800" y="1828800"/>
            <a:ext cx="6019800" cy="2209800"/>
          </a:xfrm>
        </p:spPr>
        <p:txBody>
          <a:bodyPr/>
          <a:lstStyle>
            <a:lvl1pPr>
              <a:defRPr sz="4616">
                <a:solidFill>
                  <a:srgbClr val="FFFFFF"/>
                </a:solidFill>
              </a:defRPr>
            </a:lvl1pPr>
          </a:lstStyle>
          <a:p>
            <a:r>
              <a:rPr lang="en-US"/>
              <a:t>Click to edit Master title style</a:t>
            </a:r>
          </a:p>
        </p:txBody>
      </p:sp>
      <p:sp>
        <p:nvSpPr>
          <p:cNvPr id="9934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139"/>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FB33B30B-0559-45AF-BD4C-0A67DCE494A3}"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457200"/>
            <a:ext cx="6031523"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00FD6A94-7B7B-45BC-B182-11493A102A19}"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981200"/>
            <a:ext cx="8229600" cy="3886200"/>
          </a:xfrm>
        </p:spPr>
        <p:txBody>
          <a:bodyPr/>
          <a:lstStyle/>
          <a:p>
            <a:endParaRPr lang="en-GB"/>
          </a:p>
        </p:txBody>
      </p:sp>
      <p:sp>
        <p:nvSpPr>
          <p:cNvPr id="4" name="Footer Placeholder 3"/>
          <p:cNvSpPr>
            <a:spLocks noGrp="1"/>
          </p:cNvSpPr>
          <p:nvPr>
            <p:ph type="ftr" sz="quarter" idx="10"/>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1"/>
          </p:nvPr>
        </p:nvSpPr>
        <p:spPr>
          <a:xfrm>
            <a:off x="6553200" y="6248400"/>
            <a:ext cx="2133600" cy="457200"/>
          </a:xfrm>
        </p:spPr>
        <p:txBody>
          <a:bodyPr/>
          <a:lstStyle>
            <a:lvl1pPr>
              <a:defRPr/>
            </a:lvl1pPr>
          </a:lstStyle>
          <a:p>
            <a:fld id="{A33EFEC2-447E-47B5-82EC-485651B8DD4A}" type="slidenum">
              <a:rPr lang="en-US"/>
              <a:pPr/>
              <a:t>‹#›</a:t>
            </a:fld>
            <a:endParaRPr lang="en-US"/>
          </a:p>
        </p:txBody>
      </p:sp>
      <p:sp>
        <p:nvSpPr>
          <p:cNvPr id="6" name="Date Placeholder 5"/>
          <p:cNvSpPr>
            <a:spLocks noGrp="1"/>
          </p:cNvSpPr>
          <p:nvPr>
            <p:ph type="dt" sz="half" idx="12"/>
          </p:nvPr>
        </p:nvSpPr>
        <p:spPr>
          <a:xfrm>
            <a:off x="457200" y="6245225"/>
            <a:ext cx="2133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132371F7-CEE0-4AF0-87BE-4D51F1612E4F}"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1"/>
            <a:ext cx="7772400" cy="1362075"/>
          </a:xfrm>
        </p:spPr>
        <p:txBody>
          <a:bodyPr anchor="t"/>
          <a:lstStyle>
            <a:lvl1pPr algn="l">
              <a:defRPr sz="3692" b="1" cap="all"/>
            </a:lvl1pPr>
          </a:lstStyle>
          <a:p>
            <a:r>
              <a:rPr lang="en-US"/>
              <a:t>Click to edit Master title style</a:t>
            </a:r>
            <a:endParaRPr lang="en-GB"/>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93BB0EA1-6604-4695-83C9-111488B4725B}"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981200"/>
            <a:ext cx="4044462" cy="38862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2338" y="1981200"/>
            <a:ext cx="4044462" cy="38862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1602B4F-3055-4CC8-93F0-6C29671ADA64}"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a:t>Click to edit Master text styles</a:t>
            </a:r>
          </a:p>
        </p:txBody>
      </p:sp>
      <p:sp>
        <p:nvSpPr>
          <p:cNvPr id="6" name="Content Placeholder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4F0189C7-E73C-4E91-B7B7-8041E4B4D174}" type="slidenum">
              <a:rPr lang="en-US"/>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A139ACA1-5F09-4DE5-83C0-43B1BA6C5F0F}" type="slidenum">
              <a:rPr lang="en-US"/>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C39B2B38-D11A-4162-A07D-19CF903C6249}" type="slidenum">
              <a:rPr lang="en-US"/>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435" cy="1162050"/>
          </a:xfrm>
        </p:spPr>
        <p:txBody>
          <a:bodyPr anchor="b"/>
          <a:lstStyle>
            <a:lvl1pPr algn="l">
              <a:defRPr sz="1846" b="1"/>
            </a:lvl1pPr>
          </a:lstStyle>
          <a:p>
            <a:r>
              <a:rPr lang="en-US"/>
              <a:t>Click to edit Master title style</a:t>
            </a:r>
            <a:endParaRPr lang="en-GB"/>
          </a:p>
        </p:txBody>
      </p:sp>
      <p:sp>
        <p:nvSpPr>
          <p:cNvPr id="3" name="Content Placeholder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EA8A4E89-24C6-42F1-85B8-DFB8A3A8820C}"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8"/>
          </a:xfrm>
        </p:spPr>
        <p:txBody>
          <a:bodyPr anchor="b"/>
          <a:lstStyle>
            <a:lvl1pPr algn="l">
              <a:defRPr sz="1846" b="1"/>
            </a:lvl1pPr>
          </a:lstStyle>
          <a:p>
            <a:r>
              <a:rPr lang="en-US"/>
              <a:t>Click to edit Master title style</a:t>
            </a:r>
            <a:endParaRPr lang="en-GB"/>
          </a:p>
        </p:txBody>
      </p:sp>
      <p:sp>
        <p:nvSpPr>
          <p:cNvPr id="3" name="Picture Placeholder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lang="en-GB"/>
          </a:p>
        </p:txBody>
      </p:sp>
      <p:sp>
        <p:nvSpPr>
          <p:cNvPr id="4" name="Text Placeholder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9B331C36-0522-4F0A-BB7D-8449E7C99AB2}"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108"/>
            </a:lvl1pPr>
          </a:lstStyle>
          <a:p>
            <a:endParaRPr lang="en-US"/>
          </a:p>
        </p:txBody>
      </p:sp>
      <p:sp>
        <p:nvSpPr>
          <p:cNvPr id="9830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108">
                <a:latin typeface="Arial Black" pitchFamily="34" charset="0"/>
              </a:defRPr>
            </a:lvl1pPr>
          </a:lstStyle>
          <a:p>
            <a:fld id="{54BE24D9-E976-4E65-98A0-3A8F250EA8A5}" type="slidenum">
              <a:rPr lang="en-US"/>
              <a:pPr/>
              <a:t>‹#›</a:t>
            </a:fld>
            <a:endParaRPr lang="en-US"/>
          </a:p>
        </p:txBody>
      </p:sp>
      <p:grpSp>
        <p:nvGrpSpPr>
          <p:cNvPr id="98308" name="Group 4"/>
          <p:cNvGrpSpPr>
            <a:grpSpLocks/>
          </p:cNvGrpSpPr>
          <p:nvPr/>
        </p:nvGrpSpPr>
        <p:grpSpPr bwMode="auto">
          <a:xfrm>
            <a:off x="0" y="0"/>
            <a:ext cx="9144000" cy="546100"/>
            <a:chOff x="0" y="0"/>
            <a:chExt cx="5760" cy="344"/>
          </a:xfrm>
        </p:grpSpPr>
        <p:sp>
          <p:nvSpPr>
            <p:cNvPr id="9830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n-GB" sz="2215">
                <a:latin typeface="Times New Roman" pitchFamily="18" charset="0"/>
              </a:endParaRPr>
            </a:p>
          </p:txBody>
        </p:sp>
        <p:sp>
          <p:nvSpPr>
            <p:cNvPr id="9831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n-GB" sz="2215">
                <a:latin typeface="Times New Roman" pitchFamily="18" charset="0"/>
              </a:endParaRPr>
            </a:p>
          </p:txBody>
        </p:sp>
        <p:sp>
          <p:nvSpPr>
            <p:cNvPr id="9831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n-GB">
                <a:solidFill>
                  <a:schemeClr val="hlink"/>
                </a:solidFill>
              </a:endParaRPr>
            </a:p>
          </p:txBody>
        </p:sp>
        <p:sp>
          <p:nvSpPr>
            <p:cNvPr id="9831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n-GB">
                <a:solidFill>
                  <a:schemeClr val="hlink"/>
                </a:solidFill>
              </a:endParaRPr>
            </a:p>
          </p:txBody>
        </p:sp>
        <p:sp>
          <p:nvSpPr>
            <p:cNvPr id="9831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n-GB">
                <a:solidFill>
                  <a:schemeClr val="accent2"/>
                </a:solidFill>
              </a:endParaRPr>
            </a:p>
          </p:txBody>
        </p:sp>
        <p:sp>
          <p:nvSpPr>
            <p:cNvPr id="9831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n-GB">
                <a:solidFill>
                  <a:schemeClr val="hlink"/>
                </a:solidFill>
              </a:endParaRPr>
            </a:p>
          </p:txBody>
        </p:sp>
        <p:sp>
          <p:nvSpPr>
            <p:cNvPr id="9831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n-GB" sz="2215">
                <a:latin typeface="Times New Roman" pitchFamily="18" charset="0"/>
              </a:endParaRPr>
            </a:p>
          </p:txBody>
        </p:sp>
        <p:sp>
          <p:nvSpPr>
            <p:cNvPr id="9831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n-GB">
                <a:solidFill>
                  <a:schemeClr val="accent2"/>
                </a:solidFill>
              </a:endParaRPr>
            </a:p>
          </p:txBody>
        </p:sp>
        <p:sp>
          <p:nvSpPr>
            <p:cNvPr id="9831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n-GB">
                <a:solidFill>
                  <a:schemeClr val="accent2"/>
                </a:solidFill>
              </a:endParaRPr>
            </a:p>
          </p:txBody>
        </p:sp>
      </p:grpSp>
      <p:sp>
        <p:nvSpPr>
          <p:cNvPr id="98318"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98319"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832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108"/>
            </a:lvl1pPr>
          </a:lstStyle>
          <a:p>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sldNum="0" hdr="0" ftr="0" dt="0"/>
  <p:txStyles>
    <p:titleStyle>
      <a:lvl1pPr algn="l" rtl="0" fontAlgn="base">
        <a:spcBef>
          <a:spcPct val="0"/>
        </a:spcBef>
        <a:spcAft>
          <a:spcPct val="0"/>
        </a:spcAft>
        <a:defRPr sz="4062">
          <a:solidFill>
            <a:schemeClr val="tx1"/>
          </a:solidFill>
          <a:latin typeface="+mj-lt"/>
          <a:ea typeface="+mj-ea"/>
          <a:cs typeface="+mj-cs"/>
        </a:defRPr>
      </a:lvl1pPr>
      <a:lvl2pPr algn="l" rtl="0" fontAlgn="base">
        <a:spcBef>
          <a:spcPct val="0"/>
        </a:spcBef>
        <a:spcAft>
          <a:spcPct val="0"/>
        </a:spcAft>
        <a:defRPr sz="4062">
          <a:solidFill>
            <a:schemeClr val="tx1"/>
          </a:solidFill>
          <a:latin typeface="Arial" charset="0"/>
          <a:cs typeface="Arial" charset="0"/>
        </a:defRPr>
      </a:lvl2pPr>
      <a:lvl3pPr algn="l" rtl="0" fontAlgn="base">
        <a:spcBef>
          <a:spcPct val="0"/>
        </a:spcBef>
        <a:spcAft>
          <a:spcPct val="0"/>
        </a:spcAft>
        <a:defRPr sz="4062">
          <a:solidFill>
            <a:schemeClr val="tx1"/>
          </a:solidFill>
          <a:latin typeface="Arial" charset="0"/>
          <a:cs typeface="Arial" charset="0"/>
        </a:defRPr>
      </a:lvl3pPr>
      <a:lvl4pPr algn="l" rtl="0" fontAlgn="base">
        <a:spcBef>
          <a:spcPct val="0"/>
        </a:spcBef>
        <a:spcAft>
          <a:spcPct val="0"/>
        </a:spcAft>
        <a:defRPr sz="4062">
          <a:solidFill>
            <a:schemeClr val="tx1"/>
          </a:solidFill>
          <a:latin typeface="Arial" charset="0"/>
          <a:cs typeface="Arial" charset="0"/>
        </a:defRPr>
      </a:lvl4pPr>
      <a:lvl5pPr algn="l" rtl="0" fontAlgn="base">
        <a:spcBef>
          <a:spcPct val="0"/>
        </a:spcBef>
        <a:spcAft>
          <a:spcPct val="0"/>
        </a:spcAft>
        <a:defRPr sz="4062">
          <a:solidFill>
            <a:schemeClr val="tx1"/>
          </a:solidFill>
          <a:latin typeface="Arial" charset="0"/>
          <a:cs typeface="Arial" charset="0"/>
        </a:defRPr>
      </a:lvl5pPr>
      <a:lvl6pPr marL="422041" algn="l" rtl="0" fontAlgn="base">
        <a:spcBef>
          <a:spcPct val="0"/>
        </a:spcBef>
        <a:spcAft>
          <a:spcPct val="0"/>
        </a:spcAft>
        <a:defRPr sz="4062">
          <a:solidFill>
            <a:schemeClr val="tx1"/>
          </a:solidFill>
          <a:latin typeface="Arial" charset="0"/>
          <a:cs typeface="Arial" charset="0"/>
        </a:defRPr>
      </a:lvl6pPr>
      <a:lvl7pPr marL="844083" algn="l" rtl="0" fontAlgn="base">
        <a:spcBef>
          <a:spcPct val="0"/>
        </a:spcBef>
        <a:spcAft>
          <a:spcPct val="0"/>
        </a:spcAft>
        <a:defRPr sz="4062">
          <a:solidFill>
            <a:schemeClr val="tx1"/>
          </a:solidFill>
          <a:latin typeface="Arial" charset="0"/>
          <a:cs typeface="Arial" charset="0"/>
        </a:defRPr>
      </a:lvl7pPr>
      <a:lvl8pPr marL="1266124" algn="l" rtl="0" fontAlgn="base">
        <a:spcBef>
          <a:spcPct val="0"/>
        </a:spcBef>
        <a:spcAft>
          <a:spcPct val="0"/>
        </a:spcAft>
        <a:defRPr sz="4062">
          <a:solidFill>
            <a:schemeClr val="tx1"/>
          </a:solidFill>
          <a:latin typeface="Arial" charset="0"/>
          <a:cs typeface="Arial" charset="0"/>
        </a:defRPr>
      </a:lvl8pPr>
      <a:lvl9pPr marL="1688165" algn="l" rtl="0" fontAlgn="base">
        <a:spcBef>
          <a:spcPct val="0"/>
        </a:spcBef>
        <a:spcAft>
          <a:spcPct val="0"/>
        </a:spcAft>
        <a:defRPr sz="4062">
          <a:solidFill>
            <a:schemeClr val="tx1"/>
          </a:solidFill>
          <a:latin typeface="Arial" charset="0"/>
          <a:cs typeface="Arial" charset="0"/>
        </a:defRPr>
      </a:lvl9pPr>
    </p:titleStyle>
    <p:bodyStyle>
      <a:lvl1pPr marL="316531" indent="-316531" algn="l" rtl="0" fontAlgn="base">
        <a:spcBef>
          <a:spcPct val="20000"/>
        </a:spcBef>
        <a:spcAft>
          <a:spcPct val="0"/>
        </a:spcAft>
        <a:buClr>
          <a:schemeClr val="bg2"/>
        </a:buClr>
        <a:buSzPct val="75000"/>
        <a:buFont typeface="Wingdings" pitchFamily="2" charset="2"/>
        <a:buChar char="n"/>
        <a:defRPr sz="2954">
          <a:solidFill>
            <a:schemeClr val="tx1"/>
          </a:solidFill>
          <a:latin typeface="+mn-lt"/>
          <a:ea typeface="+mn-ea"/>
          <a:cs typeface="+mn-cs"/>
        </a:defRPr>
      </a:lvl1pPr>
      <a:lvl2pPr marL="685817" indent="-263776" algn="l" rtl="0" fontAlgn="base">
        <a:spcBef>
          <a:spcPct val="20000"/>
        </a:spcBef>
        <a:spcAft>
          <a:spcPct val="0"/>
        </a:spcAft>
        <a:buClr>
          <a:schemeClr val="accent2"/>
        </a:buClr>
        <a:buSzPct val="80000"/>
        <a:buFont typeface="Wingdings" pitchFamily="2" charset="2"/>
        <a:buChar char="¨"/>
        <a:defRPr sz="2585">
          <a:solidFill>
            <a:schemeClr val="tx1"/>
          </a:solidFill>
          <a:latin typeface="+mn-lt"/>
          <a:cs typeface="+mn-cs"/>
        </a:defRPr>
      </a:lvl2pPr>
      <a:lvl3pPr marL="1055103" indent="-211021" algn="l" rtl="0" fontAlgn="base">
        <a:spcBef>
          <a:spcPct val="20000"/>
        </a:spcBef>
        <a:spcAft>
          <a:spcPct val="0"/>
        </a:spcAft>
        <a:buClr>
          <a:schemeClr val="bg2"/>
        </a:buClr>
        <a:buSzPct val="65000"/>
        <a:buFont typeface="Wingdings" pitchFamily="2" charset="2"/>
        <a:buChar char="n"/>
        <a:defRPr sz="2215">
          <a:solidFill>
            <a:schemeClr val="tx1"/>
          </a:solidFill>
          <a:latin typeface="+mn-lt"/>
          <a:cs typeface="+mn-cs"/>
        </a:defRPr>
      </a:lvl3pPr>
      <a:lvl4pPr marL="1477145" indent="-211021" algn="l" rtl="0" fontAlgn="base">
        <a:spcBef>
          <a:spcPct val="20000"/>
        </a:spcBef>
        <a:spcAft>
          <a:spcPct val="0"/>
        </a:spcAft>
        <a:buClr>
          <a:schemeClr val="accent2"/>
        </a:buClr>
        <a:buSzPct val="70000"/>
        <a:buFont typeface="Wingdings" pitchFamily="2" charset="2"/>
        <a:buChar char="¨"/>
        <a:defRPr sz="1846">
          <a:solidFill>
            <a:schemeClr val="tx1"/>
          </a:solidFill>
          <a:latin typeface="+mn-lt"/>
          <a:cs typeface="+mn-cs"/>
        </a:defRPr>
      </a:lvl4pPr>
      <a:lvl5pPr marL="1899186"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5pPr>
      <a:lvl6pPr marL="2321227"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6pPr>
      <a:lvl7pPr marL="2743269"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7pPr>
      <a:lvl8pPr marL="3165310"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8pPr>
      <a:lvl9pPr marL="3587351" indent="-211021" algn="l" rtl="0" fontAlgn="base">
        <a:spcBef>
          <a:spcPct val="20000"/>
        </a:spcBef>
        <a:spcAft>
          <a:spcPct val="0"/>
        </a:spcAft>
        <a:buClr>
          <a:schemeClr val="bg2"/>
        </a:buClr>
        <a:buFont typeface="Wingdings" pitchFamily="2" charset="2"/>
        <a:buChar char="§"/>
        <a:defRPr sz="1846">
          <a:solidFill>
            <a:schemeClr val="tx1"/>
          </a:solidFill>
          <a:latin typeface="+mn-lt"/>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2915816" y="1827179"/>
            <a:ext cx="5948003" cy="1754326"/>
          </a:xfrm>
          <a:prstGeom prst="rect">
            <a:avLst/>
          </a:prstGeom>
          <a:noFill/>
          <a:ln w="9525">
            <a:noFill/>
            <a:miter lim="800000"/>
            <a:headEnd/>
            <a:tailEnd/>
          </a:ln>
          <a:effectLst/>
        </p:spPr>
        <p:txBody>
          <a:bodyPr wrap="square">
            <a:spAutoFit/>
          </a:bodyPr>
          <a:lstStyle/>
          <a:p>
            <a:pPr algn="ctr"/>
            <a:r>
              <a:rPr lang="en-GB" sz="3600" b="1" i="1" dirty="0">
                <a:solidFill>
                  <a:schemeClr val="bg1"/>
                </a:solidFill>
              </a:rPr>
              <a:t>Creating characters in narrative through strong visual detail</a:t>
            </a:r>
            <a:endParaRPr lang="en-GB" sz="3600" dirty="0">
              <a:solidFill>
                <a:schemeClr val="bg1"/>
              </a:solidFill>
            </a:endParaRPr>
          </a:p>
        </p:txBody>
      </p:sp>
      <p:pic>
        <p:nvPicPr>
          <p:cNvPr id="13317" name="Picture 5" descr="UniLogo"/>
          <p:cNvPicPr>
            <a:picLocks noChangeAspect="1" noChangeArrowheads="1"/>
          </p:cNvPicPr>
          <p:nvPr/>
        </p:nvPicPr>
        <p:blipFill>
          <a:blip r:embed="rId3" cstate="print"/>
          <a:srcRect/>
          <a:stretch>
            <a:fillRect/>
          </a:stretch>
        </p:blipFill>
        <p:spPr bwMode="auto">
          <a:xfrm>
            <a:off x="7077826" y="5539169"/>
            <a:ext cx="1661746" cy="685800"/>
          </a:xfrm>
          <a:prstGeom prst="rect">
            <a:avLst/>
          </a:prstGeom>
          <a:noFill/>
          <a:ln w="9525">
            <a:noFill/>
            <a:miter lim="800000"/>
            <a:headEnd/>
            <a:tailEnd/>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396" y="770243"/>
            <a:ext cx="8141974" cy="730438"/>
          </a:xfrm>
        </p:spPr>
        <p:txBody>
          <a:bodyPr>
            <a:noAutofit/>
          </a:bodyPr>
          <a:lstStyle/>
          <a:p>
            <a:r>
              <a:rPr lang="en-GB" sz="3692" dirty="0">
                <a:effectLst>
                  <a:outerShdw blurRad="38100" dist="38100" dir="2700000" algn="tl">
                    <a:srgbClr val="000000">
                      <a:alpha val="43137"/>
                    </a:srgbClr>
                  </a:outerShdw>
                </a:effectLst>
              </a:rPr>
              <a:t>Visualising Characters:</a:t>
            </a:r>
            <a:r>
              <a:rPr lang="en-GB" sz="4000" dirty="0">
                <a:effectLst>
                  <a:outerShdw blurRad="38100" dist="38100" dir="2700000" algn="tl">
                    <a:srgbClr val="000000">
                      <a:alpha val="43137"/>
                    </a:srgbClr>
                  </a:outerShdw>
                </a:effectLst>
              </a:rPr>
              <a:t> Provide Specific, Concrete Details</a:t>
            </a:r>
            <a:endParaRPr lang="en-GB" sz="3692" dirty="0"/>
          </a:p>
        </p:txBody>
      </p:sp>
      <p:sp>
        <p:nvSpPr>
          <p:cNvPr id="3" name="Content Placeholder 2"/>
          <p:cNvSpPr>
            <a:spLocks noGrp="1"/>
          </p:cNvSpPr>
          <p:nvPr>
            <p:ph idx="1"/>
          </p:nvPr>
        </p:nvSpPr>
        <p:spPr>
          <a:xfrm>
            <a:off x="195707" y="2251020"/>
            <a:ext cx="6497136" cy="3202455"/>
          </a:xfrm>
          <a:solidFill>
            <a:srgbClr val="FFFFCC"/>
          </a:solidFill>
          <a:ln>
            <a:solidFill>
              <a:schemeClr val="tx1"/>
            </a:solidFill>
          </a:ln>
        </p:spPr>
        <p:txBody>
          <a:bodyPr>
            <a:noAutofit/>
          </a:bodyPr>
          <a:lstStyle/>
          <a:p>
            <a:pPr marL="0" indent="0">
              <a:lnSpc>
                <a:spcPts val="2585"/>
              </a:lnSpc>
              <a:spcBef>
                <a:spcPts val="0"/>
              </a:spcBef>
              <a:buNone/>
            </a:pPr>
            <a:r>
              <a:rPr lang="en-GB" sz="2000" dirty="0"/>
              <a:t>He was </a:t>
            </a:r>
            <a:r>
              <a:rPr lang="en-GB" sz="2000" b="1" dirty="0">
                <a:solidFill>
                  <a:srgbClr val="FF0000"/>
                </a:solidFill>
              </a:rPr>
              <a:t>diminutive</a:t>
            </a:r>
            <a:r>
              <a:rPr lang="en-GB" sz="2000" dirty="0"/>
              <a:t>, no taller than me, and as old a man as I had ever seen.  He wore nothing but a pair of tattered breeches bunched at the waist, and there was a large knife in his belt.  He was </a:t>
            </a:r>
            <a:r>
              <a:rPr lang="en-GB" sz="2000" b="1" dirty="0">
                <a:solidFill>
                  <a:srgbClr val="FF0000"/>
                </a:solidFill>
              </a:rPr>
              <a:t>thin</a:t>
            </a:r>
            <a:r>
              <a:rPr lang="en-GB" sz="2000" dirty="0"/>
              <a:t>, too.  In places – under his arms, round his neck and his midriff – his copper brown skin lay in folds about him, almost as if he’d shrunk inside it.  What little hair he had on his head and his chin was </a:t>
            </a:r>
            <a:r>
              <a:rPr lang="en-GB" sz="2000" b="1" dirty="0">
                <a:solidFill>
                  <a:srgbClr val="FF0000"/>
                </a:solidFill>
              </a:rPr>
              <a:t>long</a:t>
            </a:r>
            <a:r>
              <a:rPr lang="en-GB" sz="2000" dirty="0"/>
              <a:t> and </a:t>
            </a:r>
            <a:r>
              <a:rPr lang="en-GB" sz="2000" b="1" dirty="0">
                <a:solidFill>
                  <a:srgbClr val="FF0000"/>
                </a:solidFill>
              </a:rPr>
              <a:t>wispy</a:t>
            </a:r>
            <a:r>
              <a:rPr lang="en-GB" sz="2000" dirty="0"/>
              <a:t> and </a:t>
            </a:r>
            <a:r>
              <a:rPr lang="en-GB" sz="2000" b="1" dirty="0">
                <a:solidFill>
                  <a:srgbClr val="FF0000"/>
                </a:solidFill>
              </a:rPr>
              <a:t>white</a:t>
            </a:r>
            <a:r>
              <a:rPr lang="en-GB" sz="2000" dirty="0"/>
              <a:t>.</a:t>
            </a:r>
          </a:p>
          <a:p>
            <a:pPr marL="0" indent="0">
              <a:lnSpc>
                <a:spcPts val="2585"/>
              </a:lnSpc>
              <a:spcBef>
                <a:spcPts val="0"/>
              </a:spcBef>
              <a:buNone/>
            </a:pPr>
            <a:r>
              <a:rPr lang="en-GB" sz="2000" dirty="0"/>
              <a:t>                 </a:t>
            </a:r>
            <a:r>
              <a:rPr lang="en-GB" sz="2000" i="1" dirty="0"/>
              <a:t>Kensuke’s Kingdom </a:t>
            </a:r>
            <a:r>
              <a:rPr lang="en-GB" sz="2000" dirty="0"/>
              <a:t>– Michael Morpurgo.</a:t>
            </a:r>
          </a:p>
        </p:txBody>
      </p:sp>
      <p:pic>
        <p:nvPicPr>
          <p:cNvPr id="8" name="Picture 2">
            <a:extLst>
              <a:ext uri="{FF2B5EF4-FFF2-40B4-BE49-F238E27FC236}">
                <a16:creationId xmlns:a16="http://schemas.microsoft.com/office/drawing/2014/main" xmlns="" id="{3B45FA5E-1AD4-4191-BECD-B2E9756F8FE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164287" y="2924944"/>
            <a:ext cx="1495083"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xmlns="" id="{7452DFF9-EF97-48AD-B024-A6E4FA699432}"/>
              </a:ext>
            </a:extLst>
          </p:cNvPr>
          <p:cNvSpPr txBox="1"/>
          <p:nvPr/>
        </p:nvSpPr>
        <p:spPr>
          <a:xfrm>
            <a:off x="457200" y="5780218"/>
            <a:ext cx="7499176" cy="707886"/>
          </a:xfrm>
          <a:prstGeom prst="rect">
            <a:avLst/>
          </a:prstGeom>
          <a:noFill/>
        </p:spPr>
        <p:txBody>
          <a:bodyPr wrap="square" rtlCol="0">
            <a:spAutoFit/>
          </a:bodyPr>
          <a:lstStyle/>
          <a:p>
            <a:r>
              <a:rPr lang="en-GB" sz="2000" dirty="0"/>
              <a:t>How do these </a:t>
            </a:r>
            <a:r>
              <a:rPr lang="en-GB" sz="2000"/>
              <a:t>free-standing adjective </a:t>
            </a:r>
            <a:r>
              <a:rPr lang="en-GB" sz="2000" dirty="0"/>
              <a:t>choices help you see </a:t>
            </a:r>
          </a:p>
          <a:p>
            <a:r>
              <a:rPr lang="en-GB" sz="2000" dirty="0"/>
              <a:t>this character? Would you like to meet this person?</a:t>
            </a:r>
          </a:p>
        </p:txBody>
      </p:sp>
      <p:sp>
        <p:nvSpPr>
          <p:cNvPr id="7" name="Rounded Rectangle 7">
            <a:extLst>
              <a:ext uri="{FF2B5EF4-FFF2-40B4-BE49-F238E27FC236}">
                <a16:creationId xmlns:a16="http://schemas.microsoft.com/office/drawing/2014/main" xmlns="" id="{AA447868-3D39-416D-B109-6B8E231A731E}"/>
              </a:ext>
            </a:extLst>
          </p:cNvPr>
          <p:cNvSpPr/>
          <p:nvPr/>
        </p:nvSpPr>
        <p:spPr>
          <a:xfrm>
            <a:off x="7045159" y="2015086"/>
            <a:ext cx="1805346" cy="531751"/>
          </a:xfrm>
          <a:prstGeom prst="roundRect">
            <a:avLst/>
          </a:prstGeom>
          <a:solidFill>
            <a:srgbClr val="FFFFCC"/>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46" dirty="0">
                <a:solidFill>
                  <a:schemeClr val="tx1"/>
                </a:solidFill>
              </a:rPr>
              <a:t>Examples</a:t>
            </a:r>
          </a:p>
        </p:txBody>
      </p:sp>
      <p:sp>
        <p:nvSpPr>
          <p:cNvPr id="9" name="Rounded Rectangle 7">
            <a:extLst>
              <a:ext uri="{FF2B5EF4-FFF2-40B4-BE49-F238E27FC236}">
                <a16:creationId xmlns:a16="http://schemas.microsoft.com/office/drawing/2014/main" xmlns="" id="{AB7B15D9-32C3-435C-A26B-78D4AE625DF2}"/>
              </a:ext>
            </a:extLst>
          </p:cNvPr>
          <p:cNvSpPr/>
          <p:nvPr/>
        </p:nvSpPr>
        <p:spPr>
          <a:xfrm>
            <a:off x="7009155" y="5246494"/>
            <a:ext cx="1805346" cy="531751"/>
          </a:xfrm>
          <a:prstGeom prst="roundRect">
            <a:avLst/>
          </a:prstGeom>
          <a:solidFill>
            <a:srgbClr val="FFFFCC"/>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46" dirty="0">
                <a:solidFill>
                  <a:schemeClr val="tx1"/>
                </a:solidFill>
              </a:rPr>
              <a:t>Links</a:t>
            </a:r>
          </a:p>
        </p:txBody>
      </p:sp>
    </p:spTree>
    <p:extLst>
      <p:ext uri="{BB962C8B-B14F-4D97-AF65-F5344CB8AC3E}">
        <p14:creationId xmlns:p14="http://schemas.microsoft.com/office/powerpoint/2010/main" val="1246291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79296" cy="1371600"/>
          </a:xfrm>
        </p:spPr>
        <p:txBody>
          <a:bodyPr/>
          <a:lstStyle/>
          <a:p>
            <a:r>
              <a:rPr lang="en-GB" sz="3800" dirty="0">
                <a:effectLst>
                  <a:outerShdw blurRad="38100" dist="38100" dir="2700000" algn="tl">
                    <a:srgbClr val="000000">
                      <a:alpha val="43137"/>
                    </a:srgbClr>
                  </a:outerShdw>
                </a:effectLst>
              </a:rPr>
              <a:t>Verbalising the Grammar-Writing Link</a:t>
            </a:r>
          </a:p>
        </p:txBody>
      </p:sp>
      <p:sp>
        <p:nvSpPr>
          <p:cNvPr id="3" name="Content Placeholder 2"/>
          <p:cNvSpPr>
            <a:spLocks noGrp="1"/>
          </p:cNvSpPr>
          <p:nvPr>
            <p:ph idx="1"/>
          </p:nvPr>
        </p:nvSpPr>
        <p:spPr>
          <a:xfrm>
            <a:off x="575556" y="4005064"/>
            <a:ext cx="7992888" cy="2376264"/>
          </a:xfrm>
          <a:solidFill>
            <a:schemeClr val="accent6">
              <a:lumMod val="40000"/>
              <a:lumOff val="60000"/>
            </a:schemeClr>
          </a:solidFill>
          <a:ln>
            <a:solidFill>
              <a:schemeClr val="tx1"/>
            </a:solidFill>
          </a:ln>
        </p:spPr>
        <p:txBody>
          <a:bodyPr/>
          <a:lstStyle/>
          <a:p>
            <a:pPr marL="59357" indent="0">
              <a:lnSpc>
                <a:spcPts val="2400"/>
              </a:lnSpc>
              <a:spcBef>
                <a:spcPts val="0"/>
              </a:spcBef>
              <a:spcAft>
                <a:spcPts val="554"/>
              </a:spcAft>
              <a:buClrTx/>
              <a:buSzPct val="80000"/>
              <a:buNone/>
            </a:pPr>
            <a:r>
              <a:rPr lang="en-GB" sz="1800" u="sng" dirty="0"/>
              <a:t>Verbalisation to share with students:</a:t>
            </a:r>
          </a:p>
          <a:p>
            <a:pPr marL="59357" indent="0">
              <a:lnSpc>
                <a:spcPts val="2400"/>
              </a:lnSpc>
              <a:spcBef>
                <a:spcPts val="0"/>
              </a:spcBef>
              <a:spcAft>
                <a:spcPts val="554"/>
              </a:spcAft>
              <a:buClrTx/>
              <a:buSzPct val="80000"/>
              <a:buNone/>
            </a:pPr>
            <a:r>
              <a:rPr lang="en-GB" sz="1800" dirty="0"/>
              <a:t>When you are creating characters in narrative, you can think about </a:t>
            </a:r>
            <a:r>
              <a:rPr lang="en-GB" sz="1800" dirty="0">
                <a:solidFill>
                  <a:srgbClr val="FF0000"/>
                </a:solidFill>
              </a:rPr>
              <a:t>how to make your readers believe in them. </a:t>
            </a:r>
            <a:r>
              <a:rPr lang="en-GB" sz="1800" dirty="0"/>
              <a:t>Strong visual descriptions can help your reader imagine the character clearly.</a:t>
            </a:r>
          </a:p>
          <a:p>
            <a:pPr marL="0" indent="0">
              <a:lnSpc>
                <a:spcPts val="2800"/>
              </a:lnSpc>
              <a:spcBef>
                <a:spcPts val="0"/>
              </a:spcBef>
              <a:buNone/>
            </a:pPr>
            <a:endParaRPr lang="en-GB" sz="1800" dirty="0"/>
          </a:p>
          <a:p>
            <a:pPr marL="0" indent="0">
              <a:lnSpc>
                <a:spcPts val="2800"/>
              </a:lnSpc>
              <a:spcBef>
                <a:spcPts val="0"/>
              </a:spcBef>
              <a:buNone/>
            </a:pPr>
            <a:r>
              <a:rPr lang="en-GB" sz="1800" dirty="0"/>
              <a:t>Choose extended noun phrases and freestanding adjectives carefully!</a:t>
            </a:r>
          </a:p>
          <a:p>
            <a:pPr marL="59357" indent="0">
              <a:lnSpc>
                <a:spcPts val="2400"/>
              </a:lnSpc>
              <a:spcBef>
                <a:spcPts val="0"/>
              </a:spcBef>
              <a:spcAft>
                <a:spcPts val="554"/>
              </a:spcAft>
              <a:buClrTx/>
              <a:buSzPct val="80000"/>
              <a:buNone/>
            </a:pPr>
            <a:endParaRPr lang="en-GB" sz="1800" dirty="0"/>
          </a:p>
        </p:txBody>
      </p:sp>
      <p:sp>
        <p:nvSpPr>
          <p:cNvPr id="4" name="TextBox 3"/>
          <p:cNvSpPr txBox="1"/>
          <p:nvPr/>
        </p:nvSpPr>
        <p:spPr>
          <a:xfrm>
            <a:off x="575556" y="1700808"/>
            <a:ext cx="7992888" cy="1887696"/>
          </a:xfrm>
          <a:prstGeom prst="rect">
            <a:avLst/>
          </a:prstGeom>
          <a:noFill/>
          <a:ln>
            <a:solidFill>
              <a:schemeClr val="tx1"/>
            </a:solidFill>
          </a:ln>
        </p:spPr>
        <p:txBody>
          <a:bodyPr wrap="square" rtlCol="0">
            <a:spAutoFit/>
          </a:bodyPr>
          <a:lstStyle/>
          <a:p>
            <a:pPr>
              <a:lnSpc>
                <a:spcPts val="2800"/>
              </a:lnSpc>
            </a:pPr>
            <a:r>
              <a:rPr lang="en-GB" dirty="0"/>
              <a:t>A crucial element of the LEAD principles is helping writers to think explicitly (</a:t>
            </a:r>
            <a:r>
              <a:rPr lang="en-GB" dirty="0" err="1"/>
              <a:t>metalinguistically</a:t>
            </a:r>
            <a:r>
              <a:rPr lang="en-GB" dirty="0"/>
              <a:t>) about the choices they make.  As a teacher, you need to support this by being crystal clear yourself about how you verbalise the link between a grammar choice and its effect in a particular text/context.  Then express this in student-friendly language, as below.</a:t>
            </a:r>
          </a:p>
        </p:txBody>
      </p:sp>
    </p:spTree>
    <p:extLst>
      <p:ext uri="{BB962C8B-B14F-4D97-AF65-F5344CB8AC3E}">
        <p14:creationId xmlns:p14="http://schemas.microsoft.com/office/powerpoint/2010/main" val="349146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966" y="371430"/>
            <a:ext cx="8229600" cy="1266092"/>
          </a:xfrm>
        </p:spPr>
        <p:txBody>
          <a:bodyPr/>
          <a:lstStyle/>
          <a:p>
            <a:r>
              <a:rPr lang="en-GB" dirty="0">
                <a:solidFill>
                  <a:srgbClr val="008000"/>
                </a:solidFill>
                <a:effectLst>
                  <a:outerShdw blurRad="38100" dist="38100" dir="2700000" algn="tl">
                    <a:srgbClr val="000000">
                      <a:alpha val="43137"/>
                    </a:srgbClr>
                  </a:outerShdw>
                </a:effectLst>
              </a:rPr>
              <a:t>LEAD</a:t>
            </a:r>
            <a:r>
              <a:rPr lang="en-GB" dirty="0">
                <a:effectLst>
                  <a:outerShdw blurRad="38100" dist="38100" dir="2700000" algn="tl">
                    <a:srgbClr val="000000">
                      <a:alpha val="43137"/>
                    </a:srgbClr>
                  </a:outerShdw>
                </a:effectLst>
              </a:rPr>
              <a:t> Principles</a:t>
            </a:r>
          </a:p>
        </p:txBody>
      </p:sp>
      <p:graphicFrame>
        <p:nvGraphicFramePr>
          <p:cNvPr id="5" name="Content Placeholder 4"/>
          <p:cNvGraphicFramePr>
            <a:graphicFrameLocks noGrp="1"/>
          </p:cNvGraphicFramePr>
          <p:nvPr>
            <p:ph idx="1"/>
            <p:extLst/>
          </p:nvPr>
        </p:nvGraphicFramePr>
        <p:xfrm>
          <a:off x="185051" y="1592085"/>
          <a:ext cx="8793083" cy="4748750"/>
        </p:xfrm>
        <a:graphic>
          <a:graphicData uri="http://schemas.openxmlformats.org/drawingml/2006/table">
            <a:tbl>
              <a:tblPr firstRow="1" bandRow="1">
                <a:tableStyleId>{5C22544A-7EE6-4342-B048-85BDC9FD1C3A}</a:tableStyleId>
              </a:tblPr>
              <a:tblGrid>
                <a:gridCol w="1681241">
                  <a:extLst>
                    <a:ext uri="{9D8B030D-6E8A-4147-A177-3AD203B41FA5}">
                      <a16:colId xmlns:a16="http://schemas.microsoft.com/office/drawing/2014/main" xmlns="" val="20000"/>
                    </a:ext>
                  </a:extLst>
                </a:gridCol>
                <a:gridCol w="2990769">
                  <a:extLst>
                    <a:ext uri="{9D8B030D-6E8A-4147-A177-3AD203B41FA5}">
                      <a16:colId xmlns:a16="http://schemas.microsoft.com/office/drawing/2014/main" xmlns="" val="20001"/>
                    </a:ext>
                  </a:extLst>
                </a:gridCol>
                <a:gridCol w="4121073">
                  <a:extLst>
                    <a:ext uri="{9D8B030D-6E8A-4147-A177-3AD203B41FA5}">
                      <a16:colId xmlns:a16="http://schemas.microsoft.com/office/drawing/2014/main" xmlns="" val="20002"/>
                    </a:ext>
                  </a:extLst>
                </a:gridCol>
              </a:tblGrid>
              <a:tr h="342314">
                <a:tc>
                  <a:txBody>
                    <a:bodyPr/>
                    <a:lstStyle/>
                    <a:p>
                      <a:r>
                        <a:rPr lang="en-GB" sz="1500" dirty="0">
                          <a:solidFill>
                            <a:schemeClr val="tx1"/>
                          </a:solidFill>
                        </a:rPr>
                        <a:t>PRINCIPLE</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500" dirty="0">
                          <a:solidFill>
                            <a:schemeClr val="tx1"/>
                          </a:solidFill>
                        </a:rPr>
                        <a:t>EXPLANATION</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500" dirty="0">
                          <a:solidFill>
                            <a:schemeClr val="tx1"/>
                          </a:solidFill>
                        </a:rPr>
                        <a:t>RATIONALE</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209822">
                <a:tc>
                  <a:txBody>
                    <a:bodyPr/>
                    <a:lstStyle/>
                    <a:p>
                      <a:r>
                        <a:rPr lang="en-GB" sz="2200" b="1" dirty="0">
                          <a:solidFill>
                            <a:srgbClr val="008000"/>
                          </a:solidFill>
                        </a:rPr>
                        <a:t>L</a:t>
                      </a:r>
                      <a:r>
                        <a:rPr lang="en-GB" sz="1500" dirty="0">
                          <a:solidFill>
                            <a:schemeClr val="tx1"/>
                          </a:solidFill>
                        </a:rPr>
                        <a:t>INKS</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1700" kern="1200" dirty="0">
                          <a:solidFill>
                            <a:schemeClr val="dk1"/>
                          </a:solidFill>
                          <a:effectLst/>
                          <a:latin typeface="+mn-lt"/>
                          <a:ea typeface="+mn-ea"/>
                          <a:cs typeface="+mn-cs"/>
                        </a:rPr>
                        <a:t>Make a </a:t>
                      </a:r>
                      <a:r>
                        <a:rPr lang="en-GB" sz="1700" b="1" i="1" kern="1200" dirty="0">
                          <a:solidFill>
                            <a:schemeClr val="dk1"/>
                          </a:solidFill>
                          <a:effectLst/>
                          <a:latin typeface="+mn-lt"/>
                          <a:ea typeface="+mn-ea"/>
                          <a:cs typeface="+mn-cs"/>
                        </a:rPr>
                        <a:t>link</a:t>
                      </a:r>
                      <a:r>
                        <a:rPr lang="en-GB" sz="1700" kern="1200" dirty="0">
                          <a:solidFill>
                            <a:schemeClr val="dk1"/>
                          </a:solidFill>
                          <a:effectLst/>
                          <a:latin typeface="+mn-lt"/>
                          <a:ea typeface="+mn-ea"/>
                          <a:cs typeface="+mn-cs"/>
                        </a:rPr>
                        <a:t> between the grammar being introduced and how it works in the writing being taught</a:t>
                      </a:r>
                      <a:endParaRPr lang="en-GB" sz="15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nSpc>
                          <a:spcPts val="2400"/>
                        </a:lnSpc>
                        <a:spcAft>
                          <a:spcPts val="0"/>
                        </a:spcAft>
                      </a:pPr>
                      <a:r>
                        <a:rPr lang="en-GB" sz="1500" b="0" dirty="0">
                          <a:solidFill>
                            <a:srgbClr val="000000"/>
                          </a:solidFill>
                          <a:effectLst/>
                          <a:latin typeface="+mn-lt"/>
                          <a:ea typeface="Calibri" panose="020F0502020204030204" pitchFamily="34" charset="0"/>
                        </a:rPr>
                        <a:t>To establish</a:t>
                      </a:r>
                      <a:r>
                        <a:rPr lang="en-GB" sz="1500" b="0" baseline="0" dirty="0">
                          <a:solidFill>
                            <a:srgbClr val="000000"/>
                          </a:solidFill>
                          <a:effectLst/>
                          <a:latin typeface="+mn-lt"/>
                          <a:ea typeface="Calibri" panose="020F0502020204030204" pitchFamily="34" charset="0"/>
                        </a:rPr>
                        <a:t> a purposeful learning reason for addressing grammar, and connect grammar with meaning and rhetorical effect</a:t>
                      </a:r>
                      <a:endParaRPr lang="en-GB" sz="1500" b="0" dirty="0">
                        <a:solidFill>
                          <a:srgbClr val="000000"/>
                        </a:solidFill>
                        <a:effectLst/>
                        <a:latin typeface="+mn-lt"/>
                        <a:ea typeface="Calibri" panose="020F0502020204030204" pitchFamily="34"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125415">
                <a:tc>
                  <a:txBody>
                    <a:bodyPr/>
                    <a:lstStyle/>
                    <a:p>
                      <a:r>
                        <a:rPr lang="en-GB" sz="2200" b="1" dirty="0">
                          <a:solidFill>
                            <a:srgbClr val="008000"/>
                          </a:solidFill>
                        </a:rPr>
                        <a:t>E</a:t>
                      </a:r>
                      <a:r>
                        <a:rPr lang="en-GB" sz="1500" dirty="0">
                          <a:solidFill>
                            <a:schemeClr val="tx1"/>
                          </a:solidFill>
                        </a:rPr>
                        <a:t>XAMPLES</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1700" kern="1200" dirty="0">
                          <a:solidFill>
                            <a:schemeClr val="dk1"/>
                          </a:solidFill>
                          <a:effectLst/>
                          <a:latin typeface="+mn-lt"/>
                          <a:ea typeface="+mn-ea"/>
                          <a:cs typeface="+mn-cs"/>
                        </a:rPr>
                        <a:t>Explain the grammar through </a:t>
                      </a:r>
                      <a:r>
                        <a:rPr lang="en-GB" sz="1700" b="1" i="1" kern="1200" dirty="0">
                          <a:solidFill>
                            <a:schemeClr val="dk1"/>
                          </a:solidFill>
                          <a:effectLst/>
                          <a:latin typeface="+mn-lt"/>
                          <a:ea typeface="+mn-ea"/>
                          <a:cs typeface="+mn-cs"/>
                        </a:rPr>
                        <a:t>examples</a:t>
                      </a:r>
                      <a:r>
                        <a:rPr lang="en-GB" sz="1700" kern="1200" dirty="0">
                          <a:solidFill>
                            <a:schemeClr val="dk1"/>
                          </a:solidFill>
                          <a:effectLst/>
                          <a:latin typeface="+mn-lt"/>
                          <a:ea typeface="+mn-ea"/>
                          <a:cs typeface="+mn-cs"/>
                        </a:rPr>
                        <a:t>, not lengthy explanations</a:t>
                      </a:r>
                      <a:endParaRPr lang="en-GB" sz="15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nSpc>
                          <a:spcPts val="2400"/>
                        </a:lnSpc>
                        <a:spcAft>
                          <a:spcPts val="0"/>
                        </a:spcAft>
                      </a:pPr>
                      <a:r>
                        <a:rPr lang="en-GB" sz="1500" b="0" dirty="0">
                          <a:solidFill>
                            <a:srgbClr val="000000"/>
                          </a:solidFill>
                          <a:effectLst/>
                          <a:latin typeface="+mn-lt"/>
                          <a:ea typeface="Calibri" panose="020F0502020204030204" pitchFamily="34" charset="0"/>
                        </a:rPr>
                        <a:t>To avoid writing lessons becoming mini-grammar</a:t>
                      </a:r>
                      <a:r>
                        <a:rPr lang="en-GB" sz="1500" b="0" baseline="0" dirty="0">
                          <a:solidFill>
                            <a:srgbClr val="000000"/>
                          </a:solidFill>
                          <a:effectLst/>
                          <a:latin typeface="+mn-lt"/>
                          <a:ea typeface="Calibri" panose="020F0502020204030204" pitchFamily="34" charset="0"/>
                        </a:rPr>
                        <a:t> lessons, and to allow access to the structure even if the grammar concept is not fully understood</a:t>
                      </a:r>
                      <a:endParaRPr lang="en-GB" sz="1500" b="0" dirty="0">
                        <a:solidFill>
                          <a:srgbClr val="000000"/>
                        </a:solidFill>
                        <a:effectLst/>
                        <a:latin typeface="+mn-lt"/>
                        <a:ea typeface="Calibri" panose="020F0502020204030204" pitchFamily="34"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928468">
                <a:tc>
                  <a:txBody>
                    <a:bodyPr/>
                    <a:lstStyle/>
                    <a:p>
                      <a:r>
                        <a:rPr lang="en-GB" sz="2200" b="1" dirty="0">
                          <a:solidFill>
                            <a:srgbClr val="008000"/>
                          </a:solidFill>
                        </a:rPr>
                        <a:t>A</a:t>
                      </a:r>
                      <a:r>
                        <a:rPr lang="en-GB" sz="1500" dirty="0">
                          <a:solidFill>
                            <a:schemeClr val="tx1"/>
                          </a:solidFill>
                        </a:rPr>
                        <a:t>UTHENTIC TEXTS</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1700" kern="1200" dirty="0">
                          <a:solidFill>
                            <a:schemeClr val="dk1"/>
                          </a:solidFill>
                          <a:effectLst/>
                          <a:latin typeface="+mn-lt"/>
                          <a:ea typeface="+mn-ea"/>
                          <a:cs typeface="+mn-cs"/>
                        </a:rPr>
                        <a:t>Use </a:t>
                      </a:r>
                      <a:r>
                        <a:rPr lang="en-GB" sz="1700" b="1" i="1" kern="1200" dirty="0">
                          <a:solidFill>
                            <a:schemeClr val="dk1"/>
                          </a:solidFill>
                          <a:effectLst/>
                          <a:latin typeface="+mn-lt"/>
                          <a:ea typeface="+mn-ea"/>
                          <a:cs typeface="+mn-cs"/>
                        </a:rPr>
                        <a:t>authentic</a:t>
                      </a:r>
                      <a:r>
                        <a:rPr lang="en-GB" sz="1700" kern="1200" dirty="0">
                          <a:solidFill>
                            <a:schemeClr val="dk1"/>
                          </a:solidFill>
                          <a:effectLst/>
                          <a:latin typeface="+mn-lt"/>
                          <a:ea typeface="+mn-ea"/>
                          <a:cs typeface="+mn-cs"/>
                        </a:rPr>
                        <a:t> texts as models to link writers to the broader community of writers</a:t>
                      </a:r>
                      <a:endParaRPr lang="en-GB" sz="15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nSpc>
                          <a:spcPts val="2400"/>
                        </a:lnSpc>
                        <a:spcAft>
                          <a:spcPts val="0"/>
                        </a:spcAft>
                      </a:pPr>
                      <a:r>
                        <a:rPr lang="en-GB" sz="1500" b="0" dirty="0">
                          <a:solidFill>
                            <a:srgbClr val="000000"/>
                          </a:solidFill>
                          <a:effectLst/>
                          <a:latin typeface="+mn-lt"/>
                          <a:ea typeface="Calibri" panose="020F0502020204030204" pitchFamily="34" charset="0"/>
                        </a:rPr>
                        <a:t>To integrate reading and writing and show how ‘real’ writers make language choices</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928468">
                <a:tc>
                  <a:txBody>
                    <a:bodyPr/>
                    <a:lstStyle/>
                    <a:p>
                      <a:r>
                        <a:rPr lang="en-GB" sz="2200" b="1" dirty="0">
                          <a:solidFill>
                            <a:srgbClr val="008000"/>
                          </a:solidFill>
                        </a:rPr>
                        <a:t>D</a:t>
                      </a:r>
                      <a:r>
                        <a:rPr lang="en-GB" sz="1500" dirty="0">
                          <a:solidFill>
                            <a:schemeClr val="tx1"/>
                          </a:solidFill>
                        </a:rPr>
                        <a:t>ISCUSSION</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400"/>
                        </a:lnSpc>
                      </a:pPr>
                      <a:r>
                        <a:rPr lang="en-GB" sz="1700" kern="1200" dirty="0">
                          <a:solidFill>
                            <a:schemeClr val="dk1"/>
                          </a:solidFill>
                          <a:effectLst/>
                          <a:latin typeface="+mn-lt"/>
                          <a:ea typeface="+mn-ea"/>
                          <a:cs typeface="+mn-cs"/>
                        </a:rPr>
                        <a:t>Build in high-quality </a:t>
                      </a:r>
                      <a:r>
                        <a:rPr lang="en-GB" sz="1700" b="1" i="1" kern="1200" dirty="0">
                          <a:solidFill>
                            <a:schemeClr val="dk1"/>
                          </a:solidFill>
                          <a:effectLst/>
                          <a:latin typeface="+mn-lt"/>
                          <a:ea typeface="+mn-ea"/>
                          <a:cs typeface="+mn-cs"/>
                        </a:rPr>
                        <a:t>discussion</a:t>
                      </a:r>
                      <a:r>
                        <a:rPr lang="en-GB" sz="1700" kern="1200" dirty="0">
                          <a:solidFill>
                            <a:schemeClr val="dk1"/>
                          </a:solidFill>
                          <a:effectLst/>
                          <a:latin typeface="+mn-lt"/>
                          <a:ea typeface="+mn-ea"/>
                          <a:cs typeface="+mn-cs"/>
                        </a:rPr>
                        <a:t> about grammar and its effects</a:t>
                      </a:r>
                      <a:endParaRPr lang="en-GB" sz="15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nSpc>
                          <a:spcPts val="2400"/>
                        </a:lnSpc>
                        <a:spcAft>
                          <a:spcPts val="0"/>
                        </a:spcAft>
                      </a:pPr>
                      <a:r>
                        <a:rPr lang="en-GB" sz="1500" b="0" dirty="0">
                          <a:solidFill>
                            <a:srgbClr val="000000"/>
                          </a:solidFill>
                          <a:effectLst/>
                          <a:latin typeface="+mn-lt"/>
                          <a:ea typeface="Calibri" panose="020F0502020204030204" pitchFamily="34" charset="0"/>
                        </a:rPr>
                        <a:t>To promote deep metalinguistic learning about why a particular choice works, and to develop independence rather than compliance</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4081424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458" y="637305"/>
            <a:ext cx="8229600" cy="1129972"/>
          </a:xfrm>
        </p:spPr>
        <p:txBody>
          <a:bodyPr/>
          <a:lstStyle/>
          <a:p>
            <a:r>
              <a:rPr lang="en-GB" dirty="0">
                <a:effectLst>
                  <a:outerShdw blurRad="38100" dist="38100" dir="2700000" algn="tl">
                    <a:srgbClr val="000000">
                      <a:alpha val="43137"/>
                    </a:srgbClr>
                  </a:outerShdw>
                </a:effectLst>
              </a:rPr>
              <a:t>Creating Characters in Narrative</a:t>
            </a:r>
          </a:p>
        </p:txBody>
      </p:sp>
      <p:sp>
        <p:nvSpPr>
          <p:cNvPr id="3" name="Content Placeholder 2"/>
          <p:cNvSpPr>
            <a:spLocks noGrp="1"/>
          </p:cNvSpPr>
          <p:nvPr>
            <p:ph idx="1"/>
          </p:nvPr>
        </p:nvSpPr>
        <p:spPr/>
        <p:txBody>
          <a:bodyPr/>
          <a:lstStyle/>
          <a:p>
            <a:pPr indent="-257174">
              <a:lnSpc>
                <a:spcPts val="2400"/>
              </a:lnSpc>
              <a:spcBef>
                <a:spcPts val="0"/>
              </a:spcBef>
              <a:spcAft>
                <a:spcPts val="554"/>
              </a:spcAft>
              <a:buClrTx/>
              <a:buSzPct val="80000"/>
              <a:buFont typeface="Wingdings" panose="05000000000000000000" pitchFamily="2" charset="2"/>
              <a:buChar char="q"/>
            </a:pPr>
            <a:r>
              <a:rPr lang="en-GB" sz="1800" dirty="0">
                <a:solidFill>
                  <a:srgbClr val="FF0000"/>
                </a:solidFill>
              </a:rPr>
              <a:t>Show not tell: </a:t>
            </a:r>
            <a:r>
              <a:rPr lang="en-GB" sz="1800" dirty="0"/>
              <a:t>reveal your character through showing what they are like, not just telling the reader;</a:t>
            </a:r>
          </a:p>
          <a:p>
            <a:pPr indent="-257174">
              <a:lnSpc>
                <a:spcPts val="2400"/>
              </a:lnSpc>
              <a:spcBef>
                <a:spcPts val="0"/>
              </a:spcBef>
              <a:spcAft>
                <a:spcPts val="554"/>
              </a:spcAft>
              <a:buClrTx/>
              <a:buSzPct val="80000"/>
              <a:buFont typeface="Wingdings" panose="05000000000000000000" pitchFamily="2" charset="2"/>
              <a:buChar char="q"/>
            </a:pPr>
            <a:r>
              <a:rPr lang="en-GB" sz="1800" dirty="0"/>
              <a:t>Use </a:t>
            </a:r>
            <a:r>
              <a:rPr lang="en-GB" sz="1800" dirty="0">
                <a:solidFill>
                  <a:srgbClr val="FF0000"/>
                </a:solidFill>
              </a:rPr>
              <a:t>specific, concrete detail </a:t>
            </a:r>
            <a:r>
              <a:rPr lang="en-GB" sz="1800" dirty="0"/>
              <a:t>to describe characters to make your readers believe in them;</a:t>
            </a:r>
          </a:p>
          <a:p>
            <a:pPr indent="-257174">
              <a:lnSpc>
                <a:spcPts val="2400"/>
              </a:lnSpc>
              <a:spcBef>
                <a:spcPts val="0"/>
              </a:spcBef>
              <a:spcAft>
                <a:spcPts val="554"/>
              </a:spcAft>
              <a:buClrTx/>
              <a:buSzPct val="80000"/>
              <a:buFont typeface="Wingdings" panose="05000000000000000000" pitchFamily="2" charset="2"/>
              <a:buChar char="q"/>
            </a:pPr>
            <a:r>
              <a:rPr lang="en-GB" sz="1800" dirty="0"/>
              <a:t>Create </a:t>
            </a:r>
            <a:r>
              <a:rPr lang="en-GB" sz="1800" dirty="0">
                <a:solidFill>
                  <a:srgbClr val="FF0000"/>
                </a:solidFill>
              </a:rPr>
              <a:t>strong visual descriptions </a:t>
            </a:r>
            <a:r>
              <a:rPr lang="en-GB" sz="1800" dirty="0"/>
              <a:t>which allow your reader to see the character in their own mind’s eye;</a:t>
            </a:r>
          </a:p>
          <a:p>
            <a:pPr indent="-257174">
              <a:lnSpc>
                <a:spcPts val="2400"/>
              </a:lnSpc>
              <a:spcBef>
                <a:spcPts val="0"/>
              </a:spcBef>
              <a:spcAft>
                <a:spcPts val="554"/>
              </a:spcAft>
              <a:buClrTx/>
              <a:buSzPct val="80000"/>
              <a:buFont typeface="Wingdings" panose="05000000000000000000" pitchFamily="2" charset="2"/>
              <a:buChar char="q"/>
            </a:pPr>
            <a:r>
              <a:rPr lang="en-GB" sz="1800" dirty="0"/>
              <a:t>Think about </a:t>
            </a:r>
            <a:r>
              <a:rPr lang="en-GB" sz="1800" dirty="0">
                <a:solidFill>
                  <a:srgbClr val="FF0000"/>
                </a:solidFill>
              </a:rPr>
              <a:t>how you name your characters;</a:t>
            </a:r>
          </a:p>
          <a:p>
            <a:pPr indent="-257174">
              <a:lnSpc>
                <a:spcPts val="2400"/>
              </a:lnSpc>
              <a:spcBef>
                <a:spcPts val="0"/>
              </a:spcBef>
              <a:spcAft>
                <a:spcPts val="554"/>
              </a:spcAft>
              <a:buClrTx/>
              <a:buSzPct val="80000"/>
              <a:buFont typeface="Wingdings" panose="05000000000000000000" pitchFamily="2" charset="2"/>
              <a:buChar char="q"/>
            </a:pPr>
            <a:r>
              <a:rPr lang="en-GB" sz="1800" dirty="0"/>
              <a:t>Reveal </a:t>
            </a:r>
            <a:r>
              <a:rPr lang="en-GB" sz="1800" dirty="0">
                <a:solidFill>
                  <a:srgbClr val="FF0000"/>
                </a:solidFill>
              </a:rPr>
              <a:t>inner reflections </a:t>
            </a:r>
            <a:r>
              <a:rPr lang="en-GB" sz="1800" dirty="0"/>
              <a:t>so your readers know what your characters are thinking and feeling;</a:t>
            </a:r>
          </a:p>
          <a:p>
            <a:pPr indent="-257174">
              <a:lnSpc>
                <a:spcPts val="2400"/>
              </a:lnSpc>
              <a:spcBef>
                <a:spcPts val="0"/>
              </a:spcBef>
              <a:spcAft>
                <a:spcPts val="554"/>
              </a:spcAft>
              <a:buClrTx/>
              <a:buSzPct val="80000"/>
              <a:buFont typeface="Wingdings" panose="05000000000000000000" pitchFamily="2" charset="2"/>
              <a:buChar char="q"/>
            </a:pPr>
            <a:r>
              <a:rPr lang="en-GB" sz="1800" dirty="0"/>
              <a:t>Use </a:t>
            </a:r>
            <a:r>
              <a:rPr lang="en-GB" sz="1800" dirty="0">
                <a:solidFill>
                  <a:srgbClr val="FF0000"/>
                </a:solidFill>
              </a:rPr>
              <a:t>dialogue</a:t>
            </a:r>
            <a:r>
              <a:rPr lang="en-GB" sz="1800" dirty="0"/>
              <a:t> to reveal your character.</a:t>
            </a:r>
          </a:p>
          <a:p>
            <a:pPr>
              <a:lnSpc>
                <a:spcPts val="2400"/>
              </a:lnSpc>
              <a:spcBef>
                <a:spcPts val="0"/>
              </a:spcBef>
              <a:buClrTx/>
              <a:buSzPct val="80000"/>
              <a:buFont typeface="Wingdings" panose="05000000000000000000" pitchFamily="2" charset="2"/>
              <a:buChar char="q"/>
            </a:pPr>
            <a:endParaRPr lang="en-GB" sz="1600" dirty="0"/>
          </a:p>
        </p:txBody>
      </p:sp>
    </p:spTree>
    <p:extLst>
      <p:ext uri="{BB962C8B-B14F-4D97-AF65-F5344CB8AC3E}">
        <p14:creationId xmlns:p14="http://schemas.microsoft.com/office/powerpoint/2010/main" val="3649823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396" y="770243"/>
            <a:ext cx="8141974" cy="730438"/>
          </a:xfrm>
        </p:spPr>
        <p:txBody>
          <a:bodyPr>
            <a:noAutofit/>
          </a:bodyPr>
          <a:lstStyle/>
          <a:p>
            <a:r>
              <a:rPr lang="en-GB" sz="3692" dirty="0">
                <a:effectLst>
                  <a:outerShdw blurRad="38100" dist="38100" dir="2700000" algn="tl">
                    <a:srgbClr val="000000">
                      <a:alpha val="43137"/>
                    </a:srgbClr>
                  </a:outerShdw>
                </a:effectLst>
              </a:rPr>
              <a:t>Visualising Characters</a:t>
            </a:r>
            <a:endParaRPr lang="en-GB" sz="3692" dirty="0"/>
          </a:p>
        </p:txBody>
      </p:sp>
      <p:sp>
        <p:nvSpPr>
          <p:cNvPr id="3" name="Content Placeholder 2"/>
          <p:cNvSpPr>
            <a:spLocks noGrp="1"/>
          </p:cNvSpPr>
          <p:nvPr>
            <p:ph idx="1"/>
          </p:nvPr>
        </p:nvSpPr>
        <p:spPr>
          <a:xfrm>
            <a:off x="517395" y="5024748"/>
            <a:ext cx="8141972" cy="1063009"/>
          </a:xfrm>
          <a:solidFill>
            <a:srgbClr val="FFFFCC"/>
          </a:solidFill>
          <a:ln>
            <a:solidFill>
              <a:schemeClr val="tx1"/>
            </a:solidFill>
          </a:ln>
        </p:spPr>
        <p:txBody>
          <a:bodyPr>
            <a:noAutofit/>
          </a:bodyPr>
          <a:lstStyle/>
          <a:p>
            <a:pPr marL="79133" indent="0">
              <a:lnSpc>
                <a:spcPts val="2215"/>
              </a:lnSpc>
              <a:spcBef>
                <a:spcPts val="0"/>
              </a:spcBef>
              <a:buNone/>
            </a:pPr>
            <a:r>
              <a:rPr lang="en-GB" sz="2000" dirty="0"/>
              <a:t>He wore nothing but a pair of tattered breeches bunched at the waist, and there was a large knife in his belt.</a:t>
            </a:r>
          </a:p>
          <a:p>
            <a:pPr marL="79133" indent="0">
              <a:lnSpc>
                <a:spcPts val="2215"/>
              </a:lnSpc>
              <a:spcBef>
                <a:spcPts val="0"/>
              </a:spcBef>
              <a:buNone/>
            </a:pPr>
            <a:r>
              <a:rPr lang="en-GB" sz="2000" i="1" dirty="0"/>
              <a:t>                                            Kensuke’s Kingdom </a:t>
            </a:r>
            <a:r>
              <a:rPr lang="en-GB" sz="2000" dirty="0"/>
              <a:t>by Michael Morpurgo</a:t>
            </a:r>
          </a:p>
        </p:txBody>
      </p:sp>
      <p:sp>
        <p:nvSpPr>
          <p:cNvPr id="4" name="TextBox 3"/>
          <p:cNvSpPr txBox="1"/>
          <p:nvPr/>
        </p:nvSpPr>
        <p:spPr>
          <a:xfrm>
            <a:off x="517394" y="3006525"/>
            <a:ext cx="8141973" cy="1724575"/>
          </a:xfrm>
          <a:prstGeom prst="rect">
            <a:avLst/>
          </a:prstGeom>
          <a:solidFill>
            <a:schemeClr val="accent6">
              <a:lumMod val="60000"/>
              <a:lumOff val="40000"/>
            </a:schemeClr>
          </a:solidFill>
          <a:ln>
            <a:solidFill>
              <a:schemeClr val="tx1"/>
            </a:solidFill>
          </a:ln>
        </p:spPr>
        <p:txBody>
          <a:bodyPr wrap="square" rtlCol="0">
            <a:spAutoFit/>
          </a:bodyPr>
          <a:lstStyle/>
          <a:p>
            <a:pPr marL="79133" indent="0">
              <a:lnSpc>
                <a:spcPts val="2585"/>
              </a:lnSpc>
              <a:spcBef>
                <a:spcPts val="0"/>
              </a:spcBef>
              <a:buNone/>
            </a:pPr>
            <a:r>
              <a:rPr lang="en-GB" sz="2000" dirty="0"/>
              <a:t>He wore round glasses held together with a lot of Scotch tape because of all the times Dudley had punched him on the nose. The only thing Harry liked about his appearance was a very thin scar on his forehead which was shaped like a bolt of lightning. </a:t>
            </a:r>
          </a:p>
          <a:p>
            <a:pPr marL="79133" indent="0">
              <a:lnSpc>
                <a:spcPts val="2585"/>
              </a:lnSpc>
              <a:spcBef>
                <a:spcPts val="0"/>
              </a:spcBef>
              <a:buNone/>
            </a:pPr>
            <a:r>
              <a:rPr lang="en-GB" sz="2000" dirty="0"/>
              <a:t>                     </a:t>
            </a:r>
            <a:r>
              <a:rPr lang="en-GB" sz="2000" i="1" dirty="0"/>
              <a:t>Harry Potter and the Philosopher’s Stone</a:t>
            </a:r>
            <a:r>
              <a:rPr lang="en-GB" sz="2000" dirty="0"/>
              <a:t> by </a:t>
            </a:r>
            <a:r>
              <a:rPr lang="en-GB" sz="2000" dirty="0" err="1"/>
              <a:t>J.K.Rowling</a:t>
            </a:r>
            <a:endParaRPr lang="en-GB" sz="2000" dirty="0"/>
          </a:p>
        </p:txBody>
      </p:sp>
      <p:sp>
        <p:nvSpPr>
          <p:cNvPr id="6" name="TextBox 5">
            <a:extLst>
              <a:ext uri="{FF2B5EF4-FFF2-40B4-BE49-F238E27FC236}">
                <a16:creationId xmlns:a16="http://schemas.microsoft.com/office/drawing/2014/main" xmlns="" id="{55B4719F-FFF4-41DE-B6BF-61FE2875E87A}"/>
              </a:ext>
            </a:extLst>
          </p:cNvPr>
          <p:cNvSpPr txBox="1"/>
          <p:nvPr/>
        </p:nvSpPr>
        <p:spPr>
          <a:xfrm>
            <a:off x="525248" y="1697215"/>
            <a:ext cx="8141974" cy="1015663"/>
          </a:xfrm>
          <a:prstGeom prst="rect">
            <a:avLst/>
          </a:prstGeom>
          <a:solidFill>
            <a:srgbClr val="DDF4FB"/>
          </a:solidFill>
          <a:ln>
            <a:solidFill>
              <a:schemeClr val="tx1"/>
            </a:solidFill>
          </a:ln>
        </p:spPr>
        <p:txBody>
          <a:bodyPr wrap="square" rtlCol="0">
            <a:spAutoFit/>
          </a:bodyPr>
          <a:lstStyle/>
          <a:p>
            <a:r>
              <a:rPr lang="en-GB" sz="2000" dirty="0">
                <a:latin typeface="Arial" panose="020B0604020202020204" pitchFamily="34" charset="0"/>
                <a:cs typeface="Arial" panose="020B0604020202020204" pitchFamily="34" charset="0"/>
              </a:rPr>
              <a:t>Mr Wormwood was a small ratty-looking man whose front teeth stuck out underneath a thin ratty moustache.       </a:t>
            </a:r>
          </a:p>
          <a:p>
            <a:r>
              <a:rPr lang="en-GB" sz="2000" dirty="0">
                <a:latin typeface="Arial" panose="020B0604020202020204" pitchFamily="34" charset="0"/>
                <a:cs typeface="Arial" panose="020B0604020202020204" pitchFamily="34" charset="0"/>
              </a:rPr>
              <a:t>                                                                             </a:t>
            </a:r>
            <a:r>
              <a:rPr lang="en-GB" sz="2000" i="1" dirty="0">
                <a:latin typeface="Arial" panose="020B0604020202020204" pitchFamily="34" charset="0"/>
                <a:cs typeface="Arial" panose="020B0604020202020204" pitchFamily="34" charset="0"/>
              </a:rPr>
              <a:t>Matilda</a:t>
            </a:r>
            <a:r>
              <a:rPr lang="en-GB" sz="2000" dirty="0">
                <a:latin typeface="Arial" panose="020B0604020202020204" pitchFamily="34" charset="0"/>
                <a:cs typeface="Arial" panose="020B0604020202020204" pitchFamily="34" charset="0"/>
              </a:rPr>
              <a:t> by Roald Dahl</a:t>
            </a:r>
          </a:p>
        </p:txBody>
      </p:sp>
      <p:sp>
        <p:nvSpPr>
          <p:cNvPr id="7" name="TextBox 6">
            <a:extLst>
              <a:ext uri="{FF2B5EF4-FFF2-40B4-BE49-F238E27FC236}">
                <a16:creationId xmlns:a16="http://schemas.microsoft.com/office/drawing/2014/main" xmlns="" id="{3E58AB34-CB52-4A9D-84CB-63ECADEB1D5C}"/>
              </a:ext>
            </a:extLst>
          </p:cNvPr>
          <p:cNvSpPr txBox="1"/>
          <p:nvPr/>
        </p:nvSpPr>
        <p:spPr>
          <a:xfrm>
            <a:off x="5652120" y="416564"/>
            <a:ext cx="3240360" cy="1200329"/>
          </a:xfrm>
          <a:prstGeom prst="rect">
            <a:avLst/>
          </a:prstGeom>
          <a:noFill/>
        </p:spPr>
        <p:txBody>
          <a:bodyPr wrap="square" rtlCol="0">
            <a:spAutoFit/>
          </a:bodyPr>
          <a:lstStyle/>
          <a:p>
            <a:r>
              <a:rPr lang="en-GB" dirty="0">
                <a:solidFill>
                  <a:srgbClr val="FF0000"/>
                </a:solidFill>
              </a:rPr>
              <a:t>What do you see in your mind’s eye when you read each description? Which details stand out for you?</a:t>
            </a:r>
          </a:p>
        </p:txBody>
      </p:sp>
    </p:spTree>
    <p:extLst>
      <p:ext uri="{BB962C8B-B14F-4D97-AF65-F5344CB8AC3E}">
        <p14:creationId xmlns:p14="http://schemas.microsoft.com/office/powerpoint/2010/main" val="75875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708" y="489717"/>
            <a:ext cx="8724780" cy="1015662"/>
          </a:xfrm>
        </p:spPr>
        <p:txBody>
          <a:bodyPr>
            <a:noAutofit/>
          </a:bodyPr>
          <a:lstStyle/>
          <a:p>
            <a:r>
              <a:rPr lang="en-GB" sz="3600" dirty="0">
                <a:effectLst>
                  <a:outerShdw blurRad="38100" dist="38100" dir="2700000" algn="tl">
                    <a:srgbClr val="000000">
                      <a:alpha val="43137"/>
                    </a:srgbClr>
                  </a:outerShdw>
                </a:effectLst>
              </a:rPr>
              <a:t>Visualising Characters: Provide Specific, Concrete Details</a:t>
            </a:r>
            <a:endParaRPr lang="en-GB" sz="3600" dirty="0"/>
          </a:p>
        </p:txBody>
      </p:sp>
      <p:sp>
        <p:nvSpPr>
          <p:cNvPr id="4" name="TextBox 3"/>
          <p:cNvSpPr txBox="1"/>
          <p:nvPr/>
        </p:nvSpPr>
        <p:spPr>
          <a:xfrm>
            <a:off x="501013" y="3436210"/>
            <a:ext cx="8141973" cy="1724575"/>
          </a:xfrm>
          <a:prstGeom prst="rect">
            <a:avLst/>
          </a:prstGeom>
          <a:solidFill>
            <a:schemeClr val="accent6">
              <a:lumMod val="60000"/>
              <a:lumOff val="40000"/>
            </a:schemeClr>
          </a:solidFill>
          <a:ln>
            <a:solidFill>
              <a:schemeClr val="tx1"/>
            </a:solidFill>
          </a:ln>
        </p:spPr>
        <p:txBody>
          <a:bodyPr wrap="square" rtlCol="0">
            <a:spAutoFit/>
          </a:bodyPr>
          <a:lstStyle/>
          <a:p>
            <a:pPr marL="79133" indent="0">
              <a:lnSpc>
                <a:spcPts val="2585"/>
              </a:lnSpc>
              <a:spcBef>
                <a:spcPts val="0"/>
              </a:spcBef>
              <a:buNone/>
            </a:pPr>
            <a:r>
              <a:rPr lang="en-GB" sz="2000" dirty="0"/>
              <a:t>He wore </a:t>
            </a:r>
            <a:r>
              <a:rPr lang="en-GB" sz="2000" u="sng" dirty="0">
                <a:solidFill>
                  <a:srgbClr val="FF0000"/>
                </a:solidFill>
              </a:rPr>
              <a:t>round </a:t>
            </a:r>
            <a:r>
              <a:rPr lang="en-GB" sz="2000" b="1" u="sng" dirty="0">
                <a:solidFill>
                  <a:srgbClr val="FF0000"/>
                </a:solidFill>
              </a:rPr>
              <a:t>glasses</a:t>
            </a:r>
            <a:r>
              <a:rPr lang="en-GB" sz="2000" u="sng" dirty="0">
                <a:solidFill>
                  <a:srgbClr val="FF0000"/>
                </a:solidFill>
              </a:rPr>
              <a:t> held together with a lot of Scotch tape because of all the times Dudley had punched him on the nose</a:t>
            </a:r>
            <a:r>
              <a:rPr lang="en-GB" sz="2000" dirty="0"/>
              <a:t>. The only thing Harry liked about his appearance was </a:t>
            </a:r>
            <a:r>
              <a:rPr lang="en-GB" sz="2000" u="sng" dirty="0">
                <a:solidFill>
                  <a:srgbClr val="FF0000"/>
                </a:solidFill>
              </a:rPr>
              <a:t>a very thin </a:t>
            </a:r>
            <a:r>
              <a:rPr lang="en-GB" sz="2000" b="1" u="sng" dirty="0">
                <a:solidFill>
                  <a:srgbClr val="FF0000"/>
                </a:solidFill>
              </a:rPr>
              <a:t>scar</a:t>
            </a:r>
            <a:r>
              <a:rPr lang="en-GB" sz="2000" u="sng" dirty="0">
                <a:solidFill>
                  <a:srgbClr val="FF0000"/>
                </a:solidFill>
              </a:rPr>
              <a:t> on his forehead which was shaped like a bolt of lightning</a:t>
            </a:r>
            <a:r>
              <a:rPr lang="en-GB" sz="2000" u="sng" dirty="0"/>
              <a:t>. </a:t>
            </a:r>
          </a:p>
          <a:p>
            <a:pPr marL="79133" indent="0">
              <a:lnSpc>
                <a:spcPts val="2585"/>
              </a:lnSpc>
              <a:spcBef>
                <a:spcPts val="0"/>
              </a:spcBef>
              <a:buNone/>
            </a:pPr>
            <a:r>
              <a:rPr lang="en-GB" sz="2000" dirty="0"/>
              <a:t>                     </a:t>
            </a:r>
            <a:r>
              <a:rPr lang="en-GB" sz="2000" i="1" dirty="0"/>
              <a:t>Harry Potter and the Philosopher’s Stone</a:t>
            </a:r>
            <a:r>
              <a:rPr lang="en-GB" sz="2000" dirty="0"/>
              <a:t> by </a:t>
            </a:r>
            <a:r>
              <a:rPr lang="en-GB" sz="2000" dirty="0" err="1"/>
              <a:t>J.K.Rowling</a:t>
            </a:r>
            <a:endParaRPr lang="en-GB" sz="2000" dirty="0"/>
          </a:p>
        </p:txBody>
      </p:sp>
      <p:sp>
        <p:nvSpPr>
          <p:cNvPr id="6" name="TextBox 5">
            <a:extLst>
              <a:ext uri="{FF2B5EF4-FFF2-40B4-BE49-F238E27FC236}">
                <a16:creationId xmlns:a16="http://schemas.microsoft.com/office/drawing/2014/main" xmlns="" id="{55B4719F-FFF4-41DE-B6BF-61FE2875E87A}"/>
              </a:ext>
            </a:extLst>
          </p:cNvPr>
          <p:cNvSpPr txBox="1"/>
          <p:nvPr/>
        </p:nvSpPr>
        <p:spPr>
          <a:xfrm>
            <a:off x="517396" y="1960614"/>
            <a:ext cx="8141974" cy="1015663"/>
          </a:xfrm>
          <a:prstGeom prst="rect">
            <a:avLst/>
          </a:prstGeom>
          <a:solidFill>
            <a:srgbClr val="DDF4FB"/>
          </a:solidFill>
          <a:ln>
            <a:solidFill>
              <a:schemeClr val="tx1"/>
            </a:solidFill>
          </a:ln>
        </p:spPr>
        <p:txBody>
          <a:bodyPr wrap="square" rtlCol="0">
            <a:spAutoFit/>
          </a:bodyPr>
          <a:lstStyle/>
          <a:p>
            <a:r>
              <a:rPr lang="en-GB" sz="2000" dirty="0">
                <a:latin typeface="Arial" panose="020B0604020202020204" pitchFamily="34" charset="0"/>
                <a:cs typeface="Arial" panose="020B0604020202020204" pitchFamily="34" charset="0"/>
              </a:rPr>
              <a:t>Mr Wormwood was </a:t>
            </a:r>
            <a:r>
              <a:rPr lang="en-GB" sz="2000" u="sng" dirty="0">
                <a:solidFill>
                  <a:srgbClr val="FF0000"/>
                </a:solidFill>
                <a:latin typeface="Arial" panose="020B0604020202020204" pitchFamily="34" charset="0"/>
                <a:cs typeface="Arial" panose="020B0604020202020204" pitchFamily="34" charset="0"/>
              </a:rPr>
              <a:t>a small ratty-looking </a:t>
            </a:r>
            <a:r>
              <a:rPr lang="en-GB" sz="2000" b="1" u="sng" dirty="0">
                <a:solidFill>
                  <a:srgbClr val="FF0000"/>
                </a:solidFill>
                <a:latin typeface="Arial" panose="020B0604020202020204" pitchFamily="34" charset="0"/>
                <a:cs typeface="Arial" panose="020B0604020202020204" pitchFamily="34" charset="0"/>
              </a:rPr>
              <a:t>man</a:t>
            </a:r>
            <a:r>
              <a:rPr lang="en-GB" sz="2000" u="sng" dirty="0">
                <a:solidFill>
                  <a:srgbClr val="FF0000"/>
                </a:solidFill>
                <a:latin typeface="Arial" panose="020B0604020202020204" pitchFamily="34" charset="0"/>
                <a:cs typeface="Arial" panose="020B0604020202020204" pitchFamily="34" charset="0"/>
              </a:rPr>
              <a:t> whose front teeth stuck out underneath a thin ratty moustache.       </a:t>
            </a:r>
          </a:p>
          <a:p>
            <a:r>
              <a:rPr lang="en-GB" sz="2000" dirty="0">
                <a:latin typeface="Arial" panose="020B0604020202020204" pitchFamily="34" charset="0"/>
                <a:cs typeface="Arial" panose="020B0604020202020204" pitchFamily="34" charset="0"/>
              </a:rPr>
              <a:t>                                                                             </a:t>
            </a:r>
            <a:r>
              <a:rPr lang="en-GB" sz="2000" i="1" dirty="0">
                <a:latin typeface="Arial" panose="020B0604020202020204" pitchFamily="34" charset="0"/>
                <a:cs typeface="Arial" panose="020B0604020202020204" pitchFamily="34" charset="0"/>
              </a:rPr>
              <a:t>Matilda</a:t>
            </a:r>
            <a:r>
              <a:rPr lang="en-GB" sz="2000" dirty="0">
                <a:latin typeface="Arial" panose="020B0604020202020204" pitchFamily="34" charset="0"/>
                <a:cs typeface="Arial" panose="020B0604020202020204" pitchFamily="34" charset="0"/>
              </a:rPr>
              <a:t> by Roald Dahl</a:t>
            </a:r>
          </a:p>
        </p:txBody>
      </p:sp>
      <p:sp>
        <p:nvSpPr>
          <p:cNvPr id="12" name="TextBox 11">
            <a:extLst>
              <a:ext uri="{FF2B5EF4-FFF2-40B4-BE49-F238E27FC236}">
                <a16:creationId xmlns:a16="http://schemas.microsoft.com/office/drawing/2014/main" xmlns="" id="{F54DCC12-F175-4EA6-8210-A405D918A934}"/>
              </a:ext>
            </a:extLst>
          </p:cNvPr>
          <p:cNvSpPr txBox="1"/>
          <p:nvPr/>
        </p:nvSpPr>
        <p:spPr>
          <a:xfrm>
            <a:off x="517396" y="5540514"/>
            <a:ext cx="8125590" cy="400110"/>
          </a:xfrm>
          <a:prstGeom prst="rect">
            <a:avLst/>
          </a:prstGeom>
          <a:solidFill>
            <a:srgbClr val="FFFFCC"/>
          </a:solidFill>
          <a:ln>
            <a:solidFill>
              <a:schemeClr val="tx1"/>
            </a:solidFill>
          </a:ln>
        </p:spPr>
        <p:txBody>
          <a:bodyPr wrap="square" rtlCol="0">
            <a:spAutoFit/>
          </a:bodyPr>
          <a:lstStyle/>
          <a:p>
            <a:r>
              <a:rPr lang="en-GB" sz="2000" dirty="0"/>
              <a:t>Long extended noun phrases provide the concrete, specific detail</a:t>
            </a:r>
            <a:r>
              <a:rPr lang="en-GB" dirty="0"/>
              <a:t>.</a:t>
            </a:r>
          </a:p>
        </p:txBody>
      </p:sp>
    </p:spTree>
    <p:extLst>
      <p:ext uri="{BB962C8B-B14F-4D97-AF65-F5344CB8AC3E}">
        <p14:creationId xmlns:p14="http://schemas.microsoft.com/office/powerpoint/2010/main" val="342386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708" y="489717"/>
            <a:ext cx="8724780" cy="1015662"/>
          </a:xfrm>
        </p:spPr>
        <p:txBody>
          <a:bodyPr>
            <a:noAutofit/>
          </a:bodyPr>
          <a:lstStyle/>
          <a:p>
            <a:r>
              <a:rPr lang="en-GB" sz="2400" dirty="0">
                <a:effectLst>
                  <a:outerShdw blurRad="38100" dist="38100" dir="2700000" algn="tl">
                    <a:srgbClr val="000000">
                      <a:alpha val="43137"/>
                    </a:srgbClr>
                  </a:outerShdw>
                </a:effectLst>
              </a:rPr>
              <a:t>Long extended noun phrases provide the concrete, specific detail that helps us visualise characters</a:t>
            </a:r>
            <a:endParaRPr lang="en-GB" sz="2400" dirty="0"/>
          </a:p>
        </p:txBody>
      </p:sp>
      <p:sp>
        <p:nvSpPr>
          <p:cNvPr id="6" name="TextBox 5">
            <a:extLst>
              <a:ext uri="{FF2B5EF4-FFF2-40B4-BE49-F238E27FC236}">
                <a16:creationId xmlns:a16="http://schemas.microsoft.com/office/drawing/2014/main" xmlns="" id="{55B4719F-FFF4-41DE-B6BF-61FE2875E87A}"/>
              </a:ext>
            </a:extLst>
          </p:cNvPr>
          <p:cNvSpPr txBox="1"/>
          <p:nvPr/>
        </p:nvSpPr>
        <p:spPr>
          <a:xfrm>
            <a:off x="239708" y="1659400"/>
            <a:ext cx="8724779" cy="4154984"/>
          </a:xfrm>
          <a:prstGeom prst="rect">
            <a:avLst/>
          </a:prstGeom>
          <a:solidFill>
            <a:schemeClr val="accent3">
              <a:lumMod val="95000"/>
            </a:schemeClr>
          </a:solidFill>
          <a:ln>
            <a:solidFill>
              <a:schemeClr val="tx1"/>
            </a:solidFill>
          </a:ln>
        </p:spPr>
        <p:txBody>
          <a:bodyPr wrap="square" rtlCol="0">
            <a:spAutoFit/>
          </a:bodyPr>
          <a:lstStyle/>
          <a:p>
            <a:r>
              <a:rPr lang="en-GB" sz="2200" dirty="0">
                <a:latin typeface="Arial" panose="020B0604020202020204" pitchFamily="34" charset="0"/>
                <a:cs typeface="Arial" panose="020B0604020202020204" pitchFamily="34" charset="0"/>
              </a:rPr>
              <a:t>You can build extended noun phrases through:</a:t>
            </a:r>
          </a:p>
          <a:p>
            <a:pPr marL="342900" indent="-342900">
              <a:buFont typeface="Wingdings" panose="05000000000000000000" pitchFamily="2" charset="2"/>
              <a:buChar char="q"/>
            </a:pPr>
            <a:r>
              <a:rPr lang="en-GB" sz="2200" dirty="0" err="1">
                <a:latin typeface="Arial" panose="020B0604020202020204" pitchFamily="34" charset="0"/>
                <a:cs typeface="Arial" panose="020B0604020202020204" pitchFamily="34" charset="0"/>
              </a:rPr>
              <a:t>Premodifying</a:t>
            </a:r>
            <a:r>
              <a:rPr lang="en-GB" sz="2200" dirty="0">
                <a:latin typeface="Arial" panose="020B0604020202020204" pitchFamily="34" charset="0"/>
                <a:cs typeface="Arial" panose="020B0604020202020204" pitchFamily="34" charset="0"/>
              </a:rPr>
              <a:t> a </a:t>
            </a:r>
            <a:r>
              <a:rPr lang="en-GB" sz="2200" b="1" dirty="0">
                <a:latin typeface="Arial" panose="020B0604020202020204" pitchFamily="34" charset="0"/>
                <a:cs typeface="Arial" panose="020B0604020202020204" pitchFamily="34" charset="0"/>
              </a:rPr>
              <a:t>noun</a:t>
            </a:r>
            <a:r>
              <a:rPr lang="en-GB" sz="2200" dirty="0">
                <a:latin typeface="Arial" panose="020B0604020202020204" pitchFamily="34" charset="0"/>
                <a:cs typeface="Arial" panose="020B0604020202020204" pitchFamily="34" charset="0"/>
              </a:rPr>
              <a:t> with </a:t>
            </a:r>
            <a:r>
              <a:rPr lang="en-GB" sz="2200" dirty="0">
                <a:solidFill>
                  <a:srgbClr val="FF0000"/>
                </a:solidFill>
                <a:latin typeface="Arial" panose="020B0604020202020204" pitchFamily="34" charset="0"/>
                <a:cs typeface="Arial" panose="020B0604020202020204" pitchFamily="34" charset="0"/>
              </a:rPr>
              <a:t>determiners</a:t>
            </a:r>
            <a:r>
              <a:rPr lang="en-GB" sz="2200" dirty="0">
                <a:latin typeface="Arial" panose="020B0604020202020204" pitchFamily="34" charset="0"/>
                <a:cs typeface="Arial" panose="020B0604020202020204" pitchFamily="34" charset="0"/>
              </a:rPr>
              <a:t>, </a:t>
            </a:r>
            <a:r>
              <a:rPr lang="en-GB" sz="2200" dirty="0">
                <a:solidFill>
                  <a:schemeClr val="accent5">
                    <a:lumMod val="25000"/>
                  </a:schemeClr>
                </a:solidFill>
                <a:latin typeface="Arial" panose="020B0604020202020204" pitchFamily="34" charset="0"/>
                <a:cs typeface="Arial" panose="020B0604020202020204" pitchFamily="34" charset="0"/>
              </a:rPr>
              <a:t>adjectives</a:t>
            </a:r>
            <a:r>
              <a:rPr lang="en-GB" sz="2200" dirty="0">
                <a:latin typeface="Arial" panose="020B0604020202020204" pitchFamily="34" charset="0"/>
                <a:cs typeface="Arial" panose="020B0604020202020204" pitchFamily="34" charset="0"/>
              </a:rPr>
              <a:t> and </a:t>
            </a:r>
            <a:r>
              <a:rPr lang="en-GB" sz="2200" dirty="0">
                <a:solidFill>
                  <a:srgbClr val="00B050"/>
                </a:solidFill>
                <a:latin typeface="Arial" panose="020B0604020202020204" pitchFamily="34" charset="0"/>
                <a:cs typeface="Arial" panose="020B0604020202020204" pitchFamily="34" charset="0"/>
              </a:rPr>
              <a:t>adverbs</a:t>
            </a:r>
            <a:r>
              <a:rPr lang="en-GB" sz="2200" dirty="0">
                <a:latin typeface="Arial" panose="020B0604020202020204" pitchFamily="34" charset="0"/>
                <a:cs typeface="Arial" panose="020B0604020202020204" pitchFamily="34" charset="0"/>
              </a:rPr>
              <a:t>:</a:t>
            </a:r>
          </a:p>
          <a:p>
            <a:endParaRPr lang="en-GB" sz="2200" dirty="0">
              <a:latin typeface="Arial" panose="020B0604020202020204" pitchFamily="34" charset="0"/>
              <a:cs typeface="Arial" panose="020B0604020202020204" pitchFamily="34" charset="0"/>
            </a:endParaRPr>
          </a:p>
          <a:p>
            <a:r>
              <a:rPr lang="en-GB" sz="2200" dirty="0">
                <a:solidFill>
                  <a:srgbClr val="FF0000"/>
                </a:solidFill>
                <a:latin typeface="Arial" panose="020B0604020202020204" pitchFamily="34" charset="0"/>
                <a:cs typeface="Arial" panose="020B0604020202020204" pitchFamily="34" charset="0"/>
              </a:rPr>
              <a:t>a</a:t>
            </a:r>
            <a:r>
              <a:rPr lang="en-GB" sz="2200" dirty="0">
                <a:latin typeface="Arial" panose="020B0604020202020204" pitchFamily="34" charset="0"/>
                <a:cs typeface="Arial" panose="020B0604020202020204" pitchFamily="34" charset="0"/>
              </a:rPr>
              <a:t> </a:t>
            </a:r>
            <a:r>
              <a:rPr lang="en-GB" sz="2200" dirty="0">
                <a:solidFill>
                  <a:schemeClr val="accent5">
                    <a:lumMod val="25000"/>
                  </a:schemeClr>
                </a:solidFill>
                <a:latin typeface="Arial" panose="020B0604020202020204" pitchFamily="34" charset="0"/>
                <a:cs typeface="Arial" panose="020B0604020202020204" pitchFamily="34" charset="0"/>
              </a:rPr>
              <a:t>small ratty-looking </a:t>
            </a:r>
            <a:r>
              <a:rPr lang="en-GB" sz="2200" b="1" dirty="0">
                <a:latin typeface="Arial" panose="020B0604020202020204" pitchFamily="34" charset="0"/>
                <a:cs typeface="Arial" panose="020B0604020202020204" pitchFamily="34" charset="0"/>
              </a:rPr>
              <a:t>man   </a:t>
            </a:r>
          </a:p>
          <a:p>
            <a:endParaRPr lang="en-GB" sz="2200" b="1"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Mr Wormwood was a </a:t>
            </a:r>
            <a:r>
              <a:rPr lang="en-GB" sz="2200" u="sng" dirty="0">
                <a:latin typeface="Arial" panose="020B0604020202020204" pitchFamily="34" charset="0"/>
                <a:cs typeface="Arial" panose="020B0604020202020204" pitchFamily="34" charset="0"/>
              </a:rPr>
              <a:t>small ratty-looking </a:t>
            </a:r>
            <a:r>
              <a:rPr lang="en-GB" sz="2200" b="1" u="sng" dirty="0">
                <a:latin typeface="Arial" panose="020B0604020202020204" pitchFamily="34" charset="0"/>
                <a:cs typeface="Arial" panose="020B0604020202020204" pitchFamily="34" charset="0"/>
              </a:rPr>
              <a:t>man</a:t>
            </a:r>
            <a:r>
              <a:rPr lang="en-GB" sz="2200" u="sng" dirty="0">
                <a:latin typeface="Arial" panose="020B0604020202020204" pitchFamily="34" charset="0"/>
                <a:cs typeface="Arial" panose="020B0604020202020204" pitchFamily="34" charset="0"/>
              </a:rPr>
              <a:t> </a:t>
            </a:r>
            <a:r>
              <a:rPr lang="en-GB" sz="2200" dirty="0">
                <a:latin typeface="Arial" panose="020B0604020202020204" pitchFamily="34" charset="0"/>
                <a:cs typeface="Arial" panose="020B0604020202020204" pitchFamily="34" charset="0"/>
              </a:rPr>
              <a:t>whose front teeth stuck out underneath a thin ratty moustache.</a:t>
            </a:r>
          </a:p>
          <a:p>
            <a:endParaRPr lang="en-GB" sz="2200" b="1" dirty="0">
              <a:latin typeface="Arial" panose="020B0604020202020204" pitchFamily="34" charset="0"/>
              <a:cs typeface="Arial" panose="020B0604020202020204" pitchFamily="34" charset="0"/>
            </a:endParaRPr>
          </a:p>
          <a:p>
            <a:r>
              <a:rPr lang="en-GB" sz="2200" dirty="0">
                <a:solidFill>
                  <a:srgbClr val="FF0000"/>
                </a:solidFill>
                <a:latin typeface="Arial" panose="020B0604020202020204" pitchFamily="34" charset="0"/>
                <a:cs typeface="Arial" panose="020B0604020202020204" pitchFamily="34" charset="0"/>
              </a:rPr>
              <a:t>a</a:t>
            </a:r>
            <a:r>
              <a:rPr lang="en-GB" sz="2200" dirty="0">
                <a:latin typeface="Arial" panose="020B0604020202020204" pitchFamily="34" charset="0"/>
                <a:cs typeface="Arial" panose="020B0604020202020204" pitchFamily="34" charset="0"/>
              </a:rPr>
              <a:t> </a:t>
            </a:r>
            <a:r>
              <a:rPr lang="en-GB" sz="2200" dirty="0">
                <a:solidFill>
                  <a:srgbClr val="00B050"/>
                </a:solidFill>
                <a:latin typeface="Arial" panose="020B0604020202020204" pitchFamily="34" charset="0"/>
                <a:cs typeface="Arial" panose="020B0604020202020204" pitchFamily="34" charset="0"/>
              </a:rPr>
              <a:t>very</a:t>
            </a:r>
            <a:r>
              <a:rPr lang="en-GB" sz="2200" dirty="0">
                <a:latin typeface="Arial" panose="020B0604020202020204" pitchFamily="34" charset="0"/>
                <a:cs typeface="Arial" panose="020B0604020202020204" pitchFamily="34" charset="0"/>
              </a:rPr>
              <a:t> </a:t>
            </a:r>
            <a:r>
              <a:rPr lang="en-GB" sz="2200" dirty="0">
                <a:solidFill>
                  <a:srgbClr val="002060"/>
                </a:solidFill>
                <a:latin typeface="Arial" panose="020B0604020202020204" pitchFamily="34" charset="0"/>
                <a:cs typeface="Arial" panose="020B0604020202020204" pitchFamily="34" charset="0"/>
              </a:rPr>
              <a:t>thin</a:t>
            </a:r>
            <a:r>
              <a:rPr lang="en-GB" sz="2200" dirty="0">
                <a:latin typeface="Arial" panose="020B0604020202020204" pitchFamily="34" charset="0"/>
                <a:cs typeface="Arial" panose="020B0604020202020204" pitchFamily="34" charset="0"/>
              </a:rPr>
              <a:t> </a:t>
            </a:r>
            <a:r>
              <a:rPr lang="en-GB" sz="2200" b="1" dirty="0">
                <a:latin typeface="Arial" panose="020B0604020202020204" pitchFamily="34" charset="0"/>
                <a:cs typeface="Arial" panose="020B0604020202020204" pitchFamily="34" charset="0"/>
              </a:rPr>
              <a:t>scar </a:t>
            </a:r>
            <a:r>
              <a:rPr lang="en-GB" sz="2200" dirty="0">
                <a:latin typeface="Arial" panose="020B0604020202020204" pitchFamily="34" charset="0"/>
                <a:cs typeface="Arial" panose="020B0604020202020204" pitchFamily="34" charset="0"/>
              </a:rPr>
              <a:t>   </a:t>
            </a:r>
          </a:p>
          <a:p>
            <a:endParaRPr lang="en-GB" sz="2200" dirty="0">
              <a:latin typeface="Arial" panose="020B0604020202020204" pitchFamily="34" charset="0"/>
              <a:cs typeface="Arial" panose="020B0604020202020204" pitchFamily="34" charset="0"/>
            </a:endParaRPr>
          </a:p>
          <a:p>
            <a:r>
              <a:rPr lang="en-GB" sz="2200" dirty="0"/>
              <a:t>The only thing Harry liked about his appearance was </a:t>
            </a:r>
            <a:r>
              <a:rPr lang="en-GB" sz="2200" u="sng" dirty="0"/>
              <a:t>a very thin </a:t>
            </a:r>
            <a:r>
              <a:rPr lang="en-GB" sz="2200" b="1" u="sng" dirty="0"/>
              <a:t>scar</a:t>
            </a:r>
            <a:r>
              <a:rPr lang="en-GB" sz="2200" u="sng" dirty="0"/>
              <a:t> </a:t>
            </a:r>
            <a:r>
              <a:rPr lang="en-GB" sz="2200" dirty="0"/>
              <a:t>on his forehead which was shaped like a bolt of lightning.</a:t>
            </a:r>
            <a:r>
              <a:rPr lang="en-GB" sz="2200" u="sng"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260024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708" y="489717"/>
            <a:ext cx="8724780" cy="1015662"/>
          </a:xfrm>
        </p:spPr>
        <p:txBody>
          <a:bodyPr>
            <a:noAutofit/>
          </a:bodyPr>
          <a:lstStyle/>
          <a:p>
            <a:r>
              <a:rPr lang="en-GB" sz="2400" dirty="0">
                <a:effectLst>
                  <a:outerShdw blurRad="38100" dist="38100" dir="2700000" algn="tl">
                    <a:srgbClr val="000000">
                      <a:alpha val="43137"/>
                    </a:srgbClr>
                  </a:outerShdw>
                </a:effectLst>
              </a:rPr>
              <a:t>Long extended noun phrases provide the concrete, specific detail that helps us visualise characters</a:t>
            </a:r>
            <a:endParaRPr lang="en-GB" sz="2400" dirty="0"/>
          </a:p>
        </p:txBody>
      </p:sp>
      <p:sp>
        <p:nvSpPr>
          <p:cNvPr id="6" name="TextBox 5">
            <a:extLst>
              <a:ext uri="{FF2B5EF4-FFF2-40B4-BE49-F238E27FC236}">
                <a16:creationId xmlns:a16="http://schemas.microsoft.com/office/drawing/2014/main" xmlns="" id="{55B4719F-FFF4-41DE-B6BF-61FE2875E87A}"/>
              </a:ext>
            </a:extLst>
          </p:cNvPr>
          <p:cNvSpPr txBox="1"/>
          <p:nvPr/>
        </p:nvSpPr>
        <p:spPr>
          <a:xfrm>
            <a:off x="239708" y="1659400"/>
            <a:ext cx="8724779" cy="3477875"/>
          </a:xfrm>
          <a:prstGeom prst="rect">
            <a:avLst/>
          </a:prstGeom>
          <a:solidFill>
            <a:schemeClr val="accent3">
              <a:lumMod val="95000"/>
            </a:schemeClr>
          </a:solidFill>
          <a:ln>
            <a:solidFill>
              <a:schemeClr val="tx1"/>
            </a:solidFill>
          </a:ln>
        </p:spPr>
        <p:txBody>
          <a:bodyPr wrap="square" rtlCol="0">
            <a:spAutoFit/>
          </a:bodyPr>
          <a:lstStyle/>
          <a:p>
            <a:r>
              <a:rPr lang="en-GB" sz="2200" dirty="0">
                <a:latin typeface="Arial" panose="020B0604020202020204" pitchFamily="34" charset="0"/>
                <a:cs typeface="Arial" panose="020B0604020202020204" pitchFamily="34" charset="0"/>
              </a:rPr>
              <a:t>You can build extended noun phrases through:</a:t>
            </a:r>
          </a:p>
          <a:p>
            <a:pPr marL="342900" indent="-342900">
              <a:buFont typeface="Wingdings" panose="05000000000000000000" pitchFamily="2" charset="2"/>
              <a:buChar char="q"/>
            </a:pPr>
            <a:r>
              <a:rPr lang="en-GB" sz="2200" dirty="0">
                <a:latin typeface="Arial" panose="020B0604020202020204" pitchFamily="34" charset="0"/>
                <a:cs typeface="Arial" panose="020B0604020202020204" pitchFamily="34" charset="0"/>
              </a:rPr>
              <a:t>Postmodifying a </a:t>
            </a:r>
            <a:r>
              <a:rPr lang="en-GB" sz="2200" b="1" dirty="0">
                <a:latin typeface="Arial" panose="020B0604020202020204" pitchFamily="34" charset="0"/>
                <a:cs typeface="Arial" panose="020B0604020202020204" pitchFamily="34" charset="0"/>
              </a:rPr>
              <a:t>noun</a:t>
            </a:r>
            <a:r>
              <a:rPr lang="en-GB" sz="2200" dirty="0">
                <a:latin typeface="Arial" panose="020B0604020202020204" pitchFamily="34" charset="0"/>
                <a:cs typeface="Arial" panose="020B0604020202020204" pitchFamily="34" charset="0"/>
              </a:rPr>
              <a:t> with </a:t>
            </a:r>
            <a:r>
              <a:rPr lang="en-GB" sz="2200" dirty="0">
                <a:solidFill>
                  <a:srgbClr val="7030A0"/>
                </a:solidFill>
                <a:latin typeface="Arial" panose="020B0604020202020204" pitchFamily="34" charset="0"/>
                <a:cs typeface="Arial" panose="020B0604020202020204" pitchFamily="34" charset="0"/>
              </a:rPr>
              <a:t>prepositional phrases </a:t>
            </a:r>
            <a:r>
              <a:rPr lang="en-GB" sz="2200" dirty="0">
                <a:latin typeface="Arial" panose="020B0604020202020204" pitchFamily="34" charset="0"/>
                <a:cs typeface="Arial" panose="020B0604020202020204" pitchFamily="34" charset="0"/>
              </a:rPr>
              <a:t>and </a:t>
            </a:r>
            <a:r>
              <a:rPr lang="en-GB" sz="2200" dirty="0">
                <a:solidFill>
                  <a:srgbClr val="C00000"/>
                </a:solidFill>
                <a:latin typeface="Arial" panose="020B0604020202020204" pitchFamily="34" charset="0"/>
                <a:cs typeface="Arial" panose="020B0604020202020204" pitchFamily="34" charset="0"/>
              </a:rPr>
              <a:t>subordinate clauses:</a:t>
            </a:r>
          </a:p>
          <a:p>
            <a:endParaRPr lang="en-GB" sz="2200" b="1"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Mr Wormwood was a small ratty-looking </a:t>
            </a:r>
            <a:r>
              <a:rPr lang="en-GB" sz="2200" b="1" dirty="0">
                <a:latin typeface="Arial" panose="020B0604020202020204" pitchFamily="34" charset="0"/>
                <a:cs typeface="Arial" panose="020B0604020202020204" pitchFamily="34" charset="0"/>
              </a:rPr>
              <a:t>man</a:t>
            </a:r>
            <a:r>
              <a:rPr lang="en-GB" sz="2200" dirty="0">
                <a:latin typeface="Arial" panose="020B0604020202020204" pitchFamily="34" charset="0"/>
                <a:cs typeface="Arial" panose="020B0604020202020204" pitchFamily="34" charset="0"/>
              </a:rPr>
              <a:t> </a:t>
            </a:r>
            <a:r>
              <a:rPr lang="en-GB" sz="2200" dirty="0">
                <a:solidFill>
                  <a:srgbClr val="C00000"/>
                </a:solidFill>
                <a:latin typeface="Arial" panose="020B0604020202020204" pitchFamily="34" charset="0"/>
                <a:cs typeface="Arial" panose="020B0604020202020204" pitchFamily="34" charset="0"/>
              </a:rPr>
              <a:t>whose front teeth stuck out </a:t>
            </a:r>
            <a:r>
              <a:rPr lang="en-GB" sz="2200" dirty="0">
                <a:solidFill>
                  <a:srgbClr val="7030A0"/>
                </a:solidFill>
                <a:latin typeface="Arial" panose="020B0604020202020204" pitchFamily="34" charset="0"/>
                <a:cs typeface="Arial" panose="020B0604020202020204" pitchFamily="34" charset="0"/>
              </a:rPr>
              <a:t>underneath a thin ratty moustache</a:t>
            </a:r>
            <a:r>
              <a:rPr lang="en-GB" sz="2200" dirty="0">
                <a:latin typeface="Arial" panose="020B0604020202020204" pitchFamily="34" charset="0"/>
                <a:cs typeface="Arial" panose="020B0604020202020204" pitchFamily="34" charset="0"/>
              </a:rPr>
              <a:t>.</a:t>
            </a:r>
          </a:p>
          <a:p>
            <a:endParaRPr lang="en-GB" sz="2200" dirty="0">
              <a:latin typeface="Arial" panose="020B0604020202020204" pitchFamily="34" charset="0"/>
              <a:cs typeface="Arial" panose="020B0604020202020204" pitchFamily="34" charset="0"/>
            </a:endParaRPr>
          </a:p>
          <a:p>
            <a:endParaRPr lang="en-GB" sz="2200" dirty="0">
              <a:latin typeface="Arial" panose="020B0604020202020204" pitchFamily="34" charset="0"/>
              <a:cs typeface="Arial" panose="020B0604020202020204" pitchFamily="34" charset="0"/>
            </a:endParaRPr>
          </a:p>
          <a:p>
            <a:r>
              <a:rPr lang="en-GB" sz="2200" dirty="0"/>
              <a:t>The only thing Harry liked about his appearance was a very thin </a:t>
            </a:r>
            <a:r>
              <a:rPr lang="en-GB" sz="2200" b="1" dirty="0"/>
              <a:t>scar</a:t>
            </a:r>
            <a:r>
              <a:rPr lang="en-GB" sz="2200" dirty="0"/>
              <a:t> </a:t>
            </a:r>
            <a:r>
              <a:rPr lang="en-GB" sz="2200" dirty="0">
                <a:solidFill>
                  <a:srgbClr val="7030A0"/>
                </a:solidFill>
              </a:rPr>
              <a:t>on his forehead </a:t>
            </a:r>
            <a:r>
              <a:rPr lang="en-GB" sz="2200" dirty="0">
                <a:solidFill>
                  <a:srgbClr val="C00000"/>
                </a:solidFill>
              </a:rPr>
              <a:t>which was shaped like a bolt of lightning</a:t>
            </a:r>
            <a:r>
              <a:rPr lang="en-GB" sz="2200" dirty="0"/>
              <a:t>.</a:t>
            </a:r>
            <a:r>
              <a:rPr lang="en-GB" sz="2200" u="sng"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145163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07" y="1097284"/>
            <a:ext cx="8141974" cy="730438"/>
          </a:xfrm>
        </p:spPr>
        <p:txBody>
          <a:bodyPr>
            <a:noAutofit/>
          </a:bodyPr>
          <a:lstStyle/>
          <a:p>
            <a:r>
              <a:rPr lang="en-GB" sz="3600" dirty="0">
                <a:effectLst>
                  <a:outerShdw blurRad="38100" dist="38100" dir="2700000" algn="tl">
                    <a:srgbClr val="000000">
                      <a:alpha val="43137"/>
                    </a:srgbClr>
                  </a:outerShdw>
                </a:effectLst>
              </a:rPr>
              <a:t>Visualising Characters: </a:t>
            </a:r>
            <a:br>
              <a:rPr lang="en-GB" sz="3600" dirty="0">
                <a:effectLst>
                  <a:outerShdw blurRad="38100" dist="38100" dir="2700000" algn="tl">
                    <a:srgbClr val="000000">
                      <a:alpha val="43137"/>
                    </a:srgbClr>
                  </a:outerShdw>
                </a:effectLst>
              </a:rPr>
            </a:br>
            <a:r>
              <a:rPr lang="en-GB" sz="3600" dirty="0">
                <a:effectLst>
                  <a:outerShdw blurRad="38100" dist="38100" dir="2700000" algn="tl">
                    <a:srgbClr val="000000">
                      <a:alpha val="43137"/>
                    </a:srgbClr>
                  </a:outerShdw>
                </a:effectLst>
              </a:rPr>
              <a:t>Provide Specific, Concrete </a:t>
            </a:r>
            <a:br>
              <a:rPr lang="en-GB" sz="3600" dirty="0">
                <a:effectLst>
                  <a:outerShdw blurRad="38100" dist="38100" dir="2700000" algn="tl">
                    <a:srgbClr val="000000">
                      <a:alpha val="43137"/>
                    </a:srgbClr>
                  </a:outerShdw>
                </a:effectLst>
              </a:rPr>
            </a:br>
            <a:r>
              <a:rPr lang="en-GB" sz="3600" dirty="0">
                <a:effectLst>
                  <a:outerShdw blurRad="38100" dist="38100" dir="2700000" algn="tl">
                    <a:srgbClr val="000000">
                      <a:alpha val="43137"/>
                    </a:srgbClr>
                  </a:outerShdw>
                </a:effectLst>
              </a:rPr>
              <a:t>Details</a:t>
            </a:r>
            <a:endParaRPr lang="en-GB" sz="3600" dirty="0"/>
          </a:p>
        </p:txBody>
      </p:sp>
      <p:sp>
        <p:nvSpPr>
          <p:cNvPr id="3" name="Content Placeholder 2"/>
          <p:cNvSpPr>
            <a:spLocks noGrp="1"/>
          </p:cNvSpPr>
          <p:nvPr>
            <p:ph idx="1"/>
          </p:nvPr>
        </p:nvSpPr>
        <p:spPr>
          <a:xfrm>
            <a:off x="195707" y="2451853"/>
            <a:ext cx="6497136" cy="3202455"/>
          </a:xfrm>
          <a:solidFill>
            <a:srgbClr val="FFFFCC"/>
          </a:solidFill>
          <a:ln>
            <a:solidFill>
              <a:schemeClr val="tx1"/>
            </a:solidFill>
          </a:ln>
        </p:spPr>
        <p:txBody>
          <a:bodyPr>
            <a:noAutofit/>
          </a:bodyPr>
          <a:lstStyle/>
          <a:p>
            <a:pPr marL="0" indent="0">
              <a:lnSpc>
                <a:spcPts val="2585"/>
              </a:lnSpc>
              <a:spcBef>
                <a:spcPts val="0"/>
              </a:spcBef>
              <a:buNone/>
            </a:pPr>
            <a:r>
              <a:rPr lang="en-GB" sz="2000" dirty="0"/>
              <a:t>He was diminutive, no taller than me, and as old a man as I had ever seen.  He wore nothing but a pair of tattered breeches bunched at the waist, and there was a large knife in his belt.  He was thin, too.  In places – under his arms, round his neck and his midriff – his copper brown skin lay in folds about him, almost as if he’d shrunk inside it.  What little hair he had on his head and his chin was long and wispy and white.</a:t>
            </a:r>
          </a:p>
          <a:p>
            <a:pPr marL="0" indent="0">
              <a:lnSpc>
                <a:spcPts val="2585"/>
              </a:lnSpc>
              <a:spcBef>
                <a:spcPts val="0"/>
              </a:spcBef>
              <a:buNone/>
            </a:pPr>
            <a:r>
              <a:rPr lang="en-GB" sz="2000" dirty="0"/>
              <a:t>                 </a:t>
            </a:r>
            <a:r>
              <a:rPr lang="en-GB" sz="2000" i="1" dirty="0"/>
              <a:t>Kensuke’s Kingdom </a:t>
            </a:r>
            <a:r>
              <a:rPr lang="en-GB" sz="2000" dirty="0"/>
              <a:t>– Michael Morpurgo.</a:t>
            </a:r>
          </a:p>
        </p:txBody>
      </p:sp>
      <p:pic>
        <p:nvPicPr>
          <p:cNvPr id="8" name="Picture 2">
            <a:extLst>
              <a:ext uri="{FF2B5EF4-FFF2-40B4-BE49-F238E27FC236}">
                <a16:creationId xmlns:a16="http://schemas.microsoft.com/office/drawing/2014/main" xmlns="" id="{3B45FA5E-1AD4-4191-BECD-B2E9756F8FE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879015" y="2451853"/>
            <a:ext cx="2069278" cy="3202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a:extLst>
              <a:ext uri="{FF2B5EF4-FFF2-40B4-BE49-F238E27FC236}">
                <a16:creationId xmlns:a16="http://schemas.microsoft.com/office/drawing/2014/main" xmlns="" id="{AFF24B3E-65D4-4A0B-B6EC-43E719924E0A}"/>
              </a:ext>
            </a:extLst>
          </p:cNvPr>
          <p:cNvSpPr txBox="1"/>
          <p:nvPr/>
        </p:nvSpPr>
        <p:spPr>
          <a:xfrm>
            <a:off x="457200" y="5780218"/>
            <a:ext cx="6862916" cy="707886"/>
          </a:xfrm>
          <a:prstGeom prst="rect">
            <a:avLst/>
          </a:prstGeom>
          <a:noFill/>
        </p:spPr>
        <p:txBody>
          <a:bodyPr wrap="square" rtlCol="0">
            <a:spAutoFit/>
          </a:bodyPr>
          <a:lstStyle/>
          <a:p>
            <a:r>
              <a:rPr lang="en-GB" sz="2000" dirty="0"/>
              <a:t>What language choices help you see this character?</a:t>
            </a:r>
          </a:p>
          <a:p>
            <a:r>
              <a:rPr lang="en-GB" sz="2000" dirty="0"/>
              <a:t>Would you like to meet this person?</a:t>
            </a:r>
          </a:p>
        </p:txBody>
      </p:sp>
      <p:sp>
        <p:nvSpPr>
          <p:cNvPr id="7" name="TextBox 6">
            <a:extLst>
              <a:ext uri="{FF2B5EF4-FFF2-40B4-BE49-F238E27FC236}">
                <a16:creationId xmlns:a16="http://schemas.microsoft.com/office/drawing/2014/main" xmlns="" id="{6971C040-6D0C-4EEE-9B7F-5028B8F99D61}"/>
              </a:ext>
            </a:extLst>
          </p:cNvPr>
          <p:cNvSpPr txBox="1"/>
          <p:nvPr/>
        </p:nvSpPr>
        <p:spPr>
          <a:xfrm>
            <a:off x="6084168" y="723839"/>
            <a:ext cx="2864125" cy="1477328"/>
          </a:xfrm>
          <a:prstGeom prst="rect">
            <a:avLst/>
          </a:prstGeom>
          <a:noFill/>
        </p:spPr>
        <p:txBody>
          <a:bodyPr wrap="square" rtlCol="0">
            <a:spAutoFit/>
          </a:bodyPr>
          <a:lstStyle/>
          <a:p>
            <a:r>
              <a:rPr lang="en-GB" dirty="0">
                <a:solidFill>
                  <a:srgbClr val="FF0000"/>
                </a:solidFill>
              </a:rPr>
              <a:t>What do you see in your mind’s eye when you read this description of Kensuke? Which details stand out for you?</a:t>
            </a:r>
          </a:p>
        </p:txBody>
      </p:sp>
    </p:spTree>
    <p:extLst>
      <p:ext uri="{BB962C8B-B14F-4D97-AF65-F5344CB8AC3E}">
        <p14:creationId xmlns:p14="http://schemas.microsoft.com/office/powerpoint/2010/main" val="1379161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396" y="770243"/>
            <a:ext cx="8141974" cy="730438"/>
          </a:xfrm>
        </p:spPr>
        <p:txBody>
          <a:bodyPr>
            <a:noAutofit/>
          </a:bodyPr>
          <a:lstStyle/>
          <a:p>
            <a:r>
              <a:rPr lang="en-GB" sz="3692" dirty="0">
                <a:effectLst>
                  <a:outerShdw blurRad="38100" dist="38100" dir="2700000" algn="tl">
                    <a:srgbClr val="000000">
                      <a:alpha val="43137"/>
                    </a:srgbClr>
                  </a:outerShdw>
                </a:effectLst>
              </a:rPr>
              <a:t>Visualising Characters:</a:t>
            </a:r>
            <a:r>
              <a:rPr lang="en-GB" sz="4000" dirty="0">
                <a:effectLst>
                  <a:outerShdw blurRad="38100" dist="38100" dir="2700000" algn="tl">
                    <a:srgbClr val="000000">
                      <a:alpha val="43137"/>
                    </a:srgbClr>
                  </a:outerShdw>
                </a:effectLst>
              </a:rPr>
              <a:t> Provide Specific, Concrete Details</a:t>
            </a:r>
            <a:endParaRPr lang="en-GB" sz="3692" dirty="0"/>
          </a:p>
        </p:txBody>
      </p:sp>
      <p:sp>
        <p:nvSpPr>
          <p:cNvPr id="3" name="Content Placeholder 2"/>
          <p:cNvSpPr>
            <a:spLocks noGrp="1"/>
          </p:cNvSpPr>
          <p:nvPr>
            <p:ph idx="1"/>
          </p:nvPr>
        </p:nvSpPr>
        <p:spPr>
          <a:xfrm>
            <a:off x="195707" y="2251020"/>
            <a:ext cx="6497136" cy="3202455"/>
          </a:xfrm>
          <a:solidFill>
            <a:srgbClr val="FFFFCC"/>
          </a:solidFill>
          <a:ln>
            <a:solidFill>
              <a:schemeClr val="tx1"/>
            </a:solidFill>
          </a:ln>
        </p:spPr>
        <p:txBody>
          <a:bodyPr>
            <a:noAutofit/>
          </a:bodyPr>
          <a:lstStyle/>
          <a:p>
            <a:pPr marL="0" indent="0">
              <a:lnSpc>
                <a:spcPts val="2585"/>
              </a:lnSpc>
              <a:spcBef>
                <a:spcPts val="0"/>
              </a:spcBef>
              <a:buNone/>
            </a:pPr>
            <a:r>
              <a:rPr lang="en-GB" sz="2000" dirty="0"/>
              <a:t>He was diminutive, no taller than me, and </a:t>
            </a:r>
            <a:r>
              <a:rPr lang="en-GB" sz="2000" u="sng" dirty="0">
                <a:solidFill>
                  <a:srgbClr val="FF0000"/>
                </a:solidFill>
              </a:rPr>
              <a:t>as old a </a:t>
            </a:r>
            <a:r>
              <a:rPr lang="en-GB" sz="2000" b="1" u="sng" dirty="0">
                <a:solidFill>
                  <a:srgbClr val="FF0000"/>
                </a:solidFill>
              </a:rPr>
              <a:t>man</a:t>
            </a:r>
            <a:r>
              <a:rPr lang="en-GB" sz="2000" u="sng" dirty="0">
                <a:solidFill>
                  <a:srgbClr val="FF0000"/>
                </a:solidFill>
              </a:rPr>
              <a:t> as I had ever seen.</a:t>
            </a:r>
            <a:r>
              <a:rPr lang="en-GB" sz="2000" dirty="0"/>
              <a:t>  He wore nothing but </a:t>
            </a:r>
            <a:r>
              <a:rPr lang="en-GB" sz="2000" u="sng" dirty="0">
                <a:solidFill>
                  <a:srgbClr val="FF0000"/>
                </a:solidFill>
              </a:rPr>
              <a:t>a pair of tattered </a:t>
            </a:r>
            <a:r>
              <a:rPr lang="en-GB" sz="2000" b="1" u="sng" dirty="0">
                <a:solidFill>
                  <a:srgbClr val="FF0000"/>
                </a:solidFill>
              </a:rPr>
              <a:t>breeches</a:t>
            </a:r>
            <a:r>
              <a:rPr lang="en-GB" sz="2000" u="sng" dirty="0">
                <a:solidFill>
                  <a:srgbClr val="FF0000"/>
                </a:solidFill>
              </a:rPr>
              <a:t> bunched at the waist</a:t>
            </a:r>
            <a:r>
              <a:rPr lang="en-GB" sz="2000" dirty="0"/>
              <a:t>, and there was </a:t>
            </a:r>
            <a:r>
              <a:rPr lang="en-GB" sz="2000" u="sng" dirty="0">
                <a:solidFill>
                  <a:srgbClr val="FF0000"/>
                </a:solidFill>
              </a:rPr>
              <a:t>a large </a:t>
            </a:r>
            <a:r>
              <a:rPr lang="en-GB" sz="2000" b="1" u="sng" dirty="0">
                <a:solidFill>
                  <a:srgbClr val="FF0000"/>
                </a:solidFill>
              </a:rPr>
              <a:t>knife</a:t>
            </a:r>
            <a:r>
              <a:rPr lang="en-GB" sz="2000" u="sng" dirty="0">
                <a:solidFill>
                  <a:srgbClr val="FF0000"/>
                </a:solidFill>
              </a:rPr>
              <a:t> in his belt</a:t>
            </a:r>
            <a:r>
              <a:rPr lang="en-GB" sz="2000" dirty="0"/>
              <a:t>.  He was thin, too.  In places – under his arms, round his neck and his midriff – </a:t>
            </a:r>
            <a:r>
              <a:rPr lang="en-GB" sz="2000" u="sng" dirty="0">
                <a:solidFill>
                  <a:srgbClr val="FF0000"/>
                </a:solidFill>
              </a:rPr>
              <a:t>his copper brown </a:t>
            </a:r>
            <a:r>
              <a:rPr lang="en-GB" sz="2000" b="1" u="sng" dirty="0">
                <a:solidFill>
                  <a:srgbClr val="FF0000"/>
                </a:solidFill>
              </a:rPr>
              <a:t>skin</a:t>
            </a:r>
            <a:r>
              <a:rPr lang="en-GB" sz="2000" u="sng" dirty="0">
                <a:solidFill>
                  <a:srgbClr val="FF0000"/>
                </a:solidFill>
              </a:rPr>
              <a:t> lay in folds about him, almost as if he’d shrunk inside it</a:t>
            </a:r>
            <a:r>
              <a:rPr lang="en-GB" sz="2000" dirty="0"/>
              <a:t>.  What little hair he had on his head and his chin was long and wispy and white.</a:t>
            </a:r>
          </a:p>
          <a:p>
            <a:pPr marL="0" indent="0">
              <a:lnSpc>
                <a:spcPts val="2585"/>
              </a:lnSpc>
              <a:spcBef>
                <a:spcPts val="0"/>
              </a:spcBef>
              <a:buNone/>
            </a:pPr>
            <a:r>
              <a:rPr lang="en-GB" sz="2000" dirty="0"/>
              <a:t>                 </a:t>
            </a:r>
            <a:r>
              <a:rPr lang="en-GB" sz="2000" i="1" dirty="0"/>
              <a:t>Kensuke’s Kingdom </a:t>
            </a:r>
            <a:r>
              <a:rPr lang="en-GB" sz="2000" dirty="0"/>
              <a:t>– Michael Morpurgo.</a:t>
            </a:r>
          </a:p>
        </p:txBody>
      </p:sp>
      <p:pic>
        <p:nvPicPr>
          <p:cNvPr id="8" name="Picture 2">
            <a:extLst>
              <a:ext uri="{FF2B5EF4-FFF2-40B4-BE49-F238E27FC236}">
                <a16:creationId xmlns:a16="http://schemas.microsoft.com/office/drawing/2014/main" xmlns="" id="{3B45FA5E-1AD4-4191-BECD-B2E9756F8FE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236295" y="2881256"/>
            <a:ext cx="1423075"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xmlns="" id="{54B120E6-DC62-46F3-A952-BF7809AC562C}"/>
              </a:ext>
            </a:extLst>
          </p:cNvPr>
          <p:cNvSpPr txBox="1"/>
          <p:nvPr/>
        </p:nvSpPr>
        <p:spPr>
          <a:xfrm>
            <a:off x="457200" y="5780218"/>
            <a:ext cx="7499176" cy="707886"/>
          </a:xfrm>
          <a:prstGeom prst="rect">
            <a:avLst/>
          </a:prstGeom>
          <a:noFill/>
        </p:spPr>
        <p:txBody>
          <a:bodyPr wrap="square" rtlCol="0">
            <a:spAutoFit/>
          </a:bodyPr>
          <a:lstStyle/>
          <a:p>
            <a:r>
              <a:rPr lang="en-GB" sz="2000" dirty="0"/>
              <a:t>How do the extended noun phrases help you see this character?</a:t>
            </a:r>
          </a:p>
          <a:p>
            <a:r>
              <a:rPr lang="en-GB" sz="2000" dirty="0"/>
              <a:t>Would you like to meet this person?</a:t>
            </a:r>
          </a:p>
        </p:txBody>
      </p:sp>
      <p:sp>
        <p:nvSpPr>
          <p:cNvPr id="7" name="Rounded Rectangle 7">
            <a:extLst>
              <a:ext uri="{FF2B5EF4-FFF2-40B4-BE49-F238E27FC236}">
                <a16:creationId xmlns:a16="http://schemas.microsoft.com/office/drawing/2014/main" xmlns="" id="{336600B1-DCA1-4677-87E1-CDA76F5A1B41}"/>
              </a:ext>
            </a:extLst>
          </p:cNvPr>
          <p:cNvSpPr/>
          <p:nvPr/>
        </p:nvSpPr>
        <p:spPr>
          <a:xfrm>
            <a:off x="7045159" y="2015086"/>
            <a:ext cx="1805346" cy="531751"/>
          </a:xfrm>
          <a:prstGeom prst="roundRect">
            <a:avLst/>
          </a:prstGeom>
          <a:solidFill>
            <a:srgbClr val="FFFFCC"/>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46" dirty="0">
                <a:solidFill>
                  <a:schemeClr val="tx1"/>
                </a:solidFill>
              </a:rPr>
              <a:t>Examples</a:t>
            </a:r>
          </a:p>
        </p:txBody>
      </p:sp>
      <p:sp>
        <p:nvSpPr>
          <p:cNvPr id="9" name="Rounded Rectangle 7">
            <a:extLst>
              <a:ext uri="{FF2B5EF4-FFF2-40B4-BE49-F238E27FC236}">
                <a16:creationId xmlns:a16="http://schemas.microsoft.com/office/drawing/2014/main" xmlns="" id="{25836C20-7C29-49B4-86C9-7E80812E8746}"/>
              </a:ext>
            </a:extLst>
          </p:cNvPr>
          <p:cNvSpPr/>
          <p:nvPr/>
        </p:nvSpPr>
        <p:spPr>
          <a:xfrm>
            <a:off x="7045159" y="5202244"/>
            <a:ext cx="1805346" cy="531751"/>
          </a:xfrm>
          <a:prstGeom prst="roundRect">
            <a:avLst/>
          </a:prstGeom>
          <a:solidFill>
            <a:srgbClr val="FFFFCC"/>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46" dirty="0">
                <a:solidFill>
                  <a:schemeClr val="tx1"/>
                </a:solidFill>
              </a:rPr>
              <a:t>Links</a:t>
            </a:r>
          </a:p>
        </p:txBody>
      </p:sp>
    </p:spTree>
    <p:extLst>
      <p:ext uri="{BB962C8B-B14F-4D97-AF65-F5344CB8AC3E}">
        <p14:creationId xmlns:p14="http://schemas.microsoft.com/office/powerpoint/2010/main" val="95736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5138</TotalTime>
  <Words>1957</Words>
  <Application>Microsoft Office PowerPoint</Application>
  <PresentationFormat>On-screen Show (4:3)</PresentationFormat>
  <Paragraphs>115</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Black</vt:lpstr>
      <vt:lpstr>Calibri</vt:lpstr>
      <vt:lpstr>Times New Roman</vt:lpstr>
      <vt:lpstr>Wingdings</vt:lpstr>
      <vt:lpstr>Pixel</vt:lpstr>
      <vt:lpstr>PowerPoint Presentation</vt:lpstr>
      <vt:lpstr>LEAD Principles</vt:lpstr>
      <vt:lpstr>Creating Characters in Narrative</vt:lpstr>
      <vt:lpstr>Visualising Characters</vt:lpstr>
      <vt:lpstr>Visualising Characters: Provide Specific, Concrete Details</vt:lpstr>
      <vt:lpstr>Long extended noun phrases provide the concrete, specific detail that helps us visualise characters</vt:lpstr>
      <vt:lpstr>Long extended noun phrases provide the concrete, specific detail that helps us visualise characters</vt:lpstr>
      <vt:lpstr>Visualising Characters:  Provide Specific, Concrete  Details</vt:lpstr>
      <vt:lpstr>Visualising Characters: Provide Specific, Concrete Details</vt:lpstr>
      <vt:lpstr>Visualising Characters: Provide Specific, Concrete Details</vt:lpstr>
      <vt:lpstr>Verbalising the Grammar-Writing Link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Myhill, Debra</dc:creator>
  <cp:lastModifiedBy>Tanner, Jane</cp:lastModifiedBy>
  <cp:revision>403</cp:revision>
  <cp:lastPrinted>2016-04-04T06:59:35Z</cp:lastPrinted>
  <dcterms:created xsi:type="dcterms:W3CDTF">2006-06-23T08:27:44Z</dcterms:created>
  <dcterms:modified xsi:type="dcterms:W3CDTF">2020-01-21T10:14:55Z</dcterms:modified>
</cp:coreProperties>
</file>