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31"/>
  </p:notesMasterIdLst>
  <p:handoutMasterIdLst>
    <p:handoutMasterId r:id="rId32"/>
  </p:handoutMasterIdLst>
  <p:sldIdLst>
    <p:sldId id="256" r:id="rId2"/>
    <p:sldId id="426" r:id="rId3"/>
    <p:sldId id="429" r:id="rId4"/>
    <p:sldId id="424" r:id="rId5"/>
    <p:sldId id="435" r:id="rId6"/>
    <p:sldId id="437" r:id="rId7"/>
    <p:sldId id="458" r:id="rId8"/>
    <p:sldId id="433" r:id="rId9"/>
    <p:sldId id="455" r:id="rId10"/>
    <p:sldId id="457" r:id="rId11"/>
    <p:sldId id="456" r:id="rId12"/>
    <p:sldId id="446" r:id="rId13"/>
    <p:sldId id="465" r:id="rId14"/>
    <p:sldId id="466" r:id="rId15"/>
    <p:sldId id="453" r:id="rId16"/>
    <p:sldId id="454" r:id="rId17"/>
    <p:sldId id="448" r:id="rId18"/>
    <p:sldId id="462" r:id="rId19"/>
    <p:sldId id="463" r:id="rId20"/>
    <p:sldId id="451" r:id="rId21"/>
    <p:sldId id="459" r:id="rId22"/>
    <p:sldId id="460" r:id="rId23"/>
    <p:sldId id="461" r:id="rId24"/>
    <p:sldId id="464" r:id="rId25"/>
    <p:sldId id="442" r:id="rId26"/>
    <p:sldId id="430" r:id="rId27"/>
    <p:sldId id="444" r:id="rId28"/>
    <p:sldId id="421" r:id="rId29"/>
    <p:sldId id="44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71605" autoAdjust="0"/>
  </p:normalViewPr>
  <p:slideViewPr>
    <p:cSldViewPr>
      <p:cViewPr varScale="1">
        <p:scale>
          <a:sx n="37" d="100"/>
          <a:sy n="37" d="100"/>
        </p:scale>
        <p:origin x="-1622" y="-91"/>
      </p:cViewPr>
      <p:guideLst>
        <p:guide orient="horz" pos="2160"/>
        <p:guide pos="2880"/>
      </p:guideLst>
    </p:cSldViewPr>
  </p:slideViewPr>
  <p:notesTextViewPr>
    <p:cViewPr>
      <p:scale>
        <a:sx n="1" d="1"/>
        <a:sy n="1" d="1"/>
      </p:scale>
      <p:origin x="0" y="0"/>
    </p:cViewPr>
  </p:notesTextViewPr>
  <p:sorterViewPr>
    <p:cViewPr>
      <p:scale>
        <a:sx n="66" d="100"/>
        <a:sy n="66" d="100"/>
      </p:scale>
      <p:origin x="0" y="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AD218-42C1-4C85-9BC4-142A020D167D}" type="datetimeFigureOut">
              <a:rPr lang="en-GB" smtClean="0"/>
              <a:pPr/>
              <a:t>03/04/2017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74CD22-F349-4010-8700-F6BC49B1ABC2}" type="slidenum">
              <a:rPr lang="en-GB" smtClean="0"/>
              <a:pPr/>
              <a:t>‹#›</a:t>
            </a:fld>
            <a:endParaRPr lang="en-GB"/>
          </a:p>
        </p:txBody>
      </p:sp>
    </p:spTree>
    <p:extLst>
      <p:ext uri="{BB962C8B-B14F-4D97-AF65-F5344CB8AC3E}">
        <p14:creationId xmlns:p14="http://schemas.microsoft.com/office/powerpoint/2010/main" val="317567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D13FC-5C87-472F-A61A-F109D6945B3D}" type="datetimeFigureOut">
              <a:rPr lang="en-GB" smtClean="0"/>
              <a:pPr/>
              <a:t>03/04/2017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86896-0B8F-4F53-AC0D-2C1ACB4E414C}" type="slidenum">
              <a:rPr lang="en-GB" smtClean="0"/>
              <a:pPr/>
              <a:t>‹#›</a:t>
            </a:fld>
            <a:endParaRPr lang="en-GB"/>
          </a:p>
        </p:txBody>
      </p:sp>
    </p:spTree>
    <p:extLst>
      <p:ext uri="{BB962C8B-B14F-4D97-AF65-F5344CB8AC3E}">
        <p14:creationId xmlns:p14="http://schemas.microsoft.com/office/powerpoint/2010/main" val="39094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a:t>
            </a:r>
            <a:r>
              <a:rPr lang="en-GB" baseline="0" dirty="0" smtClean="0"/>
              <a:t> message of session:</a:t>
            </a:r>
          </a:p>
          <a:p>
            <a:r>
              <a:rPr lang="en-GB" dirty="0" smtClean="0"/>
              <a:t>Need</a:t>
            </a:r>
            <a:r>
              <a:rPr lang="en-GB" baseline="0" dirty="0" smtClean="0"/>
              <a:t> for explicit</a:t>
            </a:r>
            <a:r>
              <a:rPr lang="en-GB" dirty="0" smtClean="0"/>
              <a:t> teaching of vocabulary that is key to success in your subject</a:t>
            </a:r>
          </a:p>
          <a:p>
            <a:endParaRPr lang="en-GB" dirty="0" smtClean="0"/>
          </a:p>
          <a:p>
            <a:r>
              <a:rPr lang="en-GB" dirty="0" smtClean="0"/>
              <a:t>Grammar focus:</a:t>
            </a:r>
          </a:p>
          <a:p>
            <a:r>
              <a:rPr lang="en-GB" baseline="0" dirty="0" smtClean="0"/>
              <a:t>Noun phrases, verbs and adverbials – what they are; why they are important; how to teach them</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Precision</a:t>
            </a:r>
            <a:r>
              <a:rPr lang="en-GB" baseline="0" dirty="0" smtClean="0"/>
              <a:t> in choices of verbs is also important for sounding like an expert.</a:t>
            </a:r>
          </a:p>
          <a:p>
            <a:r>
              <a:rPr lang="en-GB" dirty="0" smtClean="0"/>
              <a:t>Topic </a:t>
            </a:r>
            <a:r>
              <a:rPr lang="en-GB" dirty="0" smtClean="0"/>
              <a:t>– changes to body during 5000m race. “</a:t>
            </a:r>
            <a:r>
              <a:rPr lang="en-GB" i="1" dirty="0" smtClean="0"/>
              <a:t>After 10 seconds</a:t>
            </a:r>
            <a:r>
              <a:rPr lang="en-GB" i="1" baseline="0" dirty="0" smtClean="0"/>
              <a:t> the body will react to the running and take in more oxygen, because the heart is going faster. After 2 minutes the breathing and heart rate would go up.”</a:t>
            </a:r>
          </a:p>
          <a:p>
            <a:r>
              <a:rPr lang="en-GB" i="0" dirty="0" smtClean="0"/>
              <a:t>What would be better verbs </a:t>
            </a:r>
            <a:r>
              <a:rPr lang="en-GB" i="1" dirty="0" smtClean="0"/>
              <a:t>for ‘the heart is going faster; the heart rate would go up</a:t>
            </a:r>
            <a:r>
              <a:rPr lang="en-GB" dirty="0" smtClean="0"/>
              <a:t>’’?</a:t>
            </a:r>
            <a:r>
              <a:rPr lang="en-GB" baseline="0" dirty="0" smtClean="0"/>
              <a:t> </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02C94A1-D5AF-449C-9F4C-B2730C7CCEFA}"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Evaluations</a:t>
            </a:r>
            <a:r>
              <a:rPr lang="en-GB" baseline="0" dirty="0" smtClean="0"/>
              <a:t> in Drama and Food and Nutrition:</a:t>
            </a:r>
          </a:p>
          <a:p>
            <a:r>
              <a:rPr lang="en-GB" baseline="0" dirty="0" smtClean="0"/>
              <a:t>“</a:t>
            </a:r>
            <a:r>
              <a:rPr lang="en-GB" i="1" baseline="0" dirty="0" smtClean="0"/>
              <a:t>We use physical theatre to show the Endurance </a:t>
            </a:r>
            <a:r>
              <a:rPr lang="en-GB" i="0" baseline="0" dirty="0" smtClean="0"/>
              <a:t>(</a:t>
            </a:r>
            <a:r>
              <a:rPr lang="en-GB" i="0" baseline="0" dirty="0" err="1" smtClean="0"/>
              <a:t>Shackleton’s</a:t>
            </a:r>
            <a:r>
              <a:rPr lang="en-GB" i="0" baseline="0" dirty="0" smtClean="0"/>
              <a:t> expedition) </a:t>
            </a:r>
            <a:r>
              <a:rPr lang="en-GB" i="1" baseline="0" dirty="0" smtClean="0"/>
              <a:t>crashing into the ice. We used it by using strong structure and good narration. It was successful because of the way we used the narration but unsuccessful because of the laughing which made the scene go away. Another group that worked well was </a:t>
            </a:r>
            <a:r>
              <a:rPr lang="en-GB" i="1" baseline="0" dirty="0" err="1" smtClean="0"/>
              <a:t>Abbie’s</a:t>
            </a:r>
            <a:r>
              <a:rPr lang="en-GB" i="1" baseline="0" dirty="0" smtClean="0"/>
              <a:t> as it was full of imagination and clear scenes</a:t>
            </a:r>
            <a:r>
              <a:rPr lang="en-GB" baseline="0" dirty="0" smtClean="0"/>
              <a:t>.”</a:t>
            </a:r>
          </a:p>
          <a:p>
            <a:endParaRPr lang="en-GB" baseline="0" dirty="0" smtClean="0"/>
          </a:p>
          <a:p>
            <a:r>
              <a:rPr lang="en-GB" i="1" baseline="0" dirty="0" smtClean="0"/>
              <a:t>“Overall I believe my dish met all the criteria in a medium level, but could be improved by adding even more vegetables to get each section to a higher mark</a:t>
            </a:r>
            <a:r>
              <a:rPr lang="en-GB" baseline="0" dirty="0" smtClean="0"/>
              <a:t>.”</a:t>
            </a:r>
          </a:p>
          <a:p>
            <a:endParaRPr lang="en-GB" baseline="0" dirty="0" smtClean="0"/>
          </a:p>
          <a:p>
            <a:r>
              <a:rPr lang="en-GB" baseline="0" dirty="0" smtClean="0"/>
              <a:t>Students often find it hard to name the kind of effects they are aiming for and need vocabulary support for this </a:t>
            </a:r>
            <a:r>
              <a:rPr lang="en-GB" baseline="0" dirty="0" err="1" smtClean="0"/>
              <a:t>eg</a:t>
            </a:r>
            <a:r>
              <a:rPr lang="en-GB" baseline="0" dirty="0" smtClean="0"/>
              <a:t> a stock of topic-specific appropriate adjectives  ‘</a:t>
            </a:r>
            <a:r>
              <a:rPr lang="en-GB" i="1" baseline="0" dirty="0" smtClean="0"/>
              <a:t>my dish would be more nutritious/healthy/nutritionally well-balanced if I added more vegetables.’</a:t>
            </a:r>
          </a:p>
          <a:p>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greetings card</a:t>
            </a:r>
            <a:r>
              <a:rPr lang="en-GB" baseline="0" dirty="0" smtClean="0"/>
              <a:t> take on the concept of ‘complex carbohydrates’!</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Noun phrases carry</a:t>
            </a:r>
            <a:r>
              <a:rPr lang="en-GB" baseline="0" dirty="0" smtClean="0"/>
              <a:t> the bulk of information or description within a sentence and are key to locating text type and topic. Different kinds of writing often have distinctive patterns of noun phrases </a:t>
            </a:r>
            <a:r>
              <a:rPr lang="en-GB" baseline="0" dirty="0" err="1" smtClean="0"/>
              <a:t>eg</a:t>
            </a:r>
            <a:r>
              <a:rPr lang="en-GB" baseline="0" dirty="0" smtClean="0"/>
              <a:t> menu descriptions of food as in the first example on the </a:t>
            </a:r>
            <a:r>
              <a:rPr lang="en-GB" baseline="0" dirty="0" smtClean="0"/>
              <a:t>slide (from a Jamie Oliver cook book).</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Illustrate how a complex text (this is an A Level text) is dense with noun phrase detail. </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Quick illustration</a:t>
            </a:r>
            <a:r>
              <a:rPr lang="en-GB" baseline="0" dirty="0" smtClean="0"/>
              <a:t> of how much of the text is made up of nouns and expanded noun phrases. This will be true for dense texts such as this one and poses a real reading challenge. Note the number of collocations i.e. terms that consist of more than one word but that go together as a single entity – greenhouse gases, climate change, fossil fuels, heat energy. All subjects will have collocations like these as part of a central stock of subject-specific technical terms.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17</a:t>
            </a:fld>
            <a:endParaRPr lang="en-GB"/>
          </a:p>
        </p:txBody>
      </p:sp>
    </p:spTree>
    <p:extLst>
      <p:ext uri="{BB962C8B-B14F-4D97-AF65-F5344CB8AC3E}">
        <p14:creationId xmlns:p14="http://schemas.microsoft.com/office/powerpoint/2010/main" val="257543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a:t>
            </a:r>
            <a:r>
              <a:rPr lang="en-GB" baseline="0" dirty="0" smtClean="0"/>
              <a:t> student’s writing is taken from a high-grade GCSE History answer. Note how much of the explanation is made up of </a:t>
            </a:r>
            <a:r>
              <a:rPr lang="en-GB" baseline="0" dirty="0" err="1" smtClean="0"/>
              <a:t>noun+of+noun</a:t>
            </a:r>
            <a:r>
              <a:rPr lang="en-GB" baseline="0" dirty="0" smtClean="0"/>
              <a:t> </a:t>
            </a:r>
            <a:r>
              <a:rPr lang="en-GB" baseline="0" dirty="0" smtClean="0"/>
              <a:t>constructions which allow for </a:t>
            </a:r>
            <a:r>
              <a:rPr lang="en-GB" baseline="0" dirty="0" smtClean="0"/>
              <a:t>succinctness: </a:t>
            </a:r>
            <a:r>
              <a:rPr lang="en-GB" baseline="0" dirty="0" smtClean="0"/>
              <a:t>These constructions are often mirrored in exam questions and will need to be explicitly taught </a:t>
            </a:r>
            <a:r>
              <a:rPr lang="en-GB" baseline="0" dirty="0" err="1" smtClean="0"/>
              <a:t>eg</a:t>
            </a:r>
            <a:r>
              <a:rPr lang="en-GB" baseline="0" dirty="0" smtClean="0"/>
              <a:t> </a:t>
            </a:r>
            <a:r>
              <a:rPr lang="en-GB" i="1" baseline="0" dirty="0" smtClean="0"/>
              <a:t>Describe the key features of the impact of de-Stalinisation on Hungary. </a:t>
            </a:r>
            <a:endParaRPr lang="en-GB" i="1"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18</a:t>
            </a:fld>
            <a:endParaRPr lang="en-GB"/>
          </a:p>
        </p:txBody>
      </p:sp>
    </p:spTree>
    <p:extLst>
      <p:ext uri="{BB962C8B-B14F-4D97-AF65-F5344CB8AC3E}">
        <p14:creationId xmlns:p14="http://schemas.microsoft.com/office/powerpoint/2010/main" val="257543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Noun</a:t>
            </a:r>
            <a:r>
              <a:rPr lang="en-GB" baseline="0" dirty="0" smtClean="0"/>
              <a:t> phrase detail can be built in several different ways </a:t>
            </a:r>
            <a:r>
              <a:rPr lang="en-GB" baseline="0" dirty="0" err="1" smtClean="0"/>
              <a:t>e.g</a:t>
            </a:r>
            <a:r>
              <a:rPr lang="en-GB" baseline="0" dirty="0" smtClean="0"/>
              <a:t>:</a:t>
            </a:r>
          </a:p>
          <a:p>
            <a:pPr>
              <a:buFont typeface="Arial" pitchFamily="34" charset="0"/>
              <a:buChar char="•"/>
            </a:pPr>
            <a:r>
              <a:rPr lang="en-GB" baseline="0" dirty="0" smtClean="0"/>
              <a:t> Phrases starting with prepositions (with, in, at, beneath, beyond etc): </a:t>
            </a:r>
            <a:r>
              <a:rPr lang="en-US" sz="1200" i="1" kern="1200" dirty="0" smtClean="0">
                <a:solidFill>
                  <a:schemeClr val="tx1"/>
                </a:solidFill>
                <a:latin typeface="+mn-lt"/>
                <a:ea typeface="+mn-ea"/>
                <a:cs typeface="+mn-cs"/>
              </a:rPr>
              <a:t>congestion charges </a:t>
            </a:r>
            <a:r>
              <a:rPr lang="en-US" sz="1200" b="1" i="1" kern="1200" dirty="0" smtClean="0">
                <a:solidFill>
                  <a:schemeClr val="tx1"/>
                </a:solidFill>
                <a:latin typeface="+mn-lt"/>
                <a:ea typeface="+mn-ea"/>
                <a:cs typeface="+mn-cs"/>
              </a:rPr>
              <a:t>in</a:t>
            </a:r>
            <a:r>
              <a:rPr lang="en-US" sz="1200" i="1" kern="1200" dirty="0" smtClean="0">
                <a:solidFill>
                  <a:schemeClr val="tx1"/>
                </a:solidFill>
                <a:latin typeface="+mn-lt"/>
                <a:ea typeface="+mn-ea"/>
                <a:cs typeface="+mn-cs"/>
              </a:rPr>
              <a:t> inner city zones; the </a:t>
            </a:r>
            <a:r>
              <a:rPr lang="en-US" sz="1200" i="1" kern="1200" dirty="0" err="1" smtClean="0">
                <a:solidFill>
                  <a:schemeClr val="tx1"/>
                </a:solidFill>
                <a:latin typeface="+mn-lt"/>
                <a:ea typeface="+mn-ea"/>
                <a:cs typeface="+mn-cs"/>
              </a:rPr>
              <a:t>colour</a:t>
            </a:r>
            <a:r>
              <a:rPr lang="en-US" sz="1200" i="1"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at</a:t>
            </a:r>
            <a:r>
              <a:rPr lang="en-US" sz="1200" i="1" kern="1200" dirty="0" smtClean="0">
                <a:solidFill>
                  <a:schemeClr val="tx1"/>
                </a:solidFill>
                <a:latin typeface="+mn-lt"/>
                <a:ea typeface="+mn-ea"/>
                <a:cs typeface="+mn-cs"/>
              </a:rPr>
              <a:t> the hottest part </a:t>
            </a:r>
            <a:r>
              <a:rPr lang="en-US" sz="1200" b="1" i="1" kern="1200" dirty="0" smtClean="0">
                <a:solidFill>
                  <a:schemeClr val="tx1"/>
                </a:solidFill>
                <a:latin typeface="+mn-lt"/>
                <a:ea typeface="+mn-ea"/>
                <a:cs typeface="+mn-cs"/>
              </a:rPr>
              <a:t>of</a:t>
            </a:r>
            <a:r>
              <a:rPr lang="en-US" sz="1200" i="1" kern="1200" dirty="0" smtClean="0">
                <a:solidFill>
                  <a:schemeClr val="tx1"/>
                </a:solidFill>
                <a:latin typeface="+mn-lt"/>
                <a:ea typeface="+mn-ea"/>
                <a:cs typeface="+mn-cs"/>
              </a:rPr>
              <a:t> the flame; organisms living </a:t>
            </a:r>
            <a:r>
              <a:rPr lang="en-US" sz="1200" b="1" i="1" kern="1200" dirty="0" smtClean="0">
                <a:solidFill>
                  <a:schemeClr val="tx1"/>
                </a:solidFill>
                <a:latin typeface="+mn-lt"/>
                <a:ea typeface="+mn-ea"/>
                <a:cs typeface="+mn-cs"/>
              </a:rPr>
              <a:t>beneath</a:t>
            </a:r>
            <a:r>
              <a:rPr lang="en-US" sz="1200" i="1" kern="1200" dirty="0" smtClean="0">
                <a:solidFill>
                  <a:schemeClr val="tx1"/>
                </a:solidFill>
                <a:latin typeface="+mn-lt"/>
                <a:ea typeface="+mn-ea"/>
                <a:cs typeface="+mn-cs"/>
              </a:rPr>
              <a:t> the sea bed </a:t>
            </a:r>
            <a:r>
              <a:rPr lang="en-US" sz="1200" b="1" i="1" kern="1200" dirty="0" smtClean="0">
                <a:solidFill>
                  <a:schemeClr val="tx1"/>
                </a:solidFill>
                <a:latin typeface="+mn-lt"/>
                <a:ea typeface="+mn-ea"/>
                <a:cs typeface="+mn-cs"/>
              </a:rPr>
              <a:t>off </a:t>
            </a:r>
            <a:r>
              <a:rPr lang="en-US" sz="1200" i="1" kern="1200" dirty="0" smtClean="0">
                <a:solidFill>
                  <a:schemeClr val="tx1"/>
                </a:solidFill>
                <a:latin typeface="+mn-lt"/>
                <a:ea typeface="+mn-ea"/>
                <a:cs typeface="+mn-cs"/>
              </a:rPr>
              <a:t>the coast of Japan; the design </a:t>
            </a:r>
            <a:r>
              <a:rPr lang="en-US" sz="1200" b="1" i="1" kern="1200" dirty="0" smtClean="0">
                <a:solidFill>
                  <a:schemeClr val="tx1"/>
                </a:solidFill>
                <a:latin typeface="+mn-lt"/>
                <a:ea typeface="+mn-ea"/>
                <a:cs typeface="+mn-cs"/>
              </a:rPr>
              <a:t>with</a:t>
            </a:r>
            <a:r>
              <a:rPr lang="en-US" sz="1200" i="1" kern="1200" dirty="0" smtClean="0">
                <a:solidFill>
                  <a:schemeClr val="tx1"/>
                </a:solidFill>
                <a:latin typeface="+mn-lt"/>
                <a:ea typeface="+mn-ea"/>
                <a:cs typeface="+mn-cs"/>
              </a:rPr>
              <a:t> the least environmental impact.</a:t>
            </a:r>
          </a:p>
          <a:p>
            <a:pPr>
              <a:buFont typeface="Arial" pitchFamily="34" charset="0"/>
              <a:buChar char="•"/>
            </a:pP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Clauses</a:t>
            </a:r>
            <a:r>
              <a:rPr lang="en-US" sz="1200" i="0" kern="1200" baseline="0" dirty="0" smtClean="0">
                <a:solidFill>
                  <a:schemeClr val="tx1"/>
                </a:solidFill>
                <a:latin typeface="+mn-lt"/>
                <a:ea typeface="+mn-ea"/>
                <a:cs typeface="+mn-cs"/>
              </a:rPr>
              <a:t> starting with </a:t>
            </a:r>
            <a:r>
              <a:rPr lang="en-US" sz="1200" i="1" kern="1200" baseline="0" dirty="0" smtClean="0">
                <a:solidFill>
                  <a:schemeClr val="tx1"/>
                </a:solidFill>
                <a:latin typeface="+mn-lt"/>
                <a:ea typeface="+mn-ea"/>
                <a:cs typeface="+mn-cs"/>
              </a:rPr>
              <a:t>who, which, that </a:t>
            </a:r>
          </a:p>
          <a:p>
            <a:pPr>
              <a:buFont typeface="Arial" pitchFamily="34" charset="0"/>
              <a:buNone/>
            </a:pPr>
            <a:r>
              <a:rPr lang="en-US" sz="1200" i="1" kern="1200" baseline="0" dirty="0" smtClean="0">
                <a:solidFill>
                  <a:schemeClr val="tx1"/>
                </a:solidFill>
                <a:latin typeface="+mn-lt"/>
                <a:ea typeface="+mn-ea"/>
                <a:cs typeface="+mn-cs"/>
              </a:rPr>
              <a:t>Stalin, who imprisoned his opponents, ruled through fear.</a:t>
            </a:r>
          </a:p>
          <a:p>
            <a:pPr>
              <a:buFont typeface="Arial" pitchFamily="34" charset="0"/>
              <a:buNone/>
            </a:pPr>
            <a:endParaRPr lang="en-GB" i="0"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19</a:t>
            </a:fld>
            <a:endParaRPr lang="en-GB"/>
          </a:p>
        </p:txBody>
      </p:sp>
    </p:spTree>
    <p:extLst>
      <p:ext uri="{BB962C8B-B14F-4D97-AF65-F5344CB8AC3E}">
        <p14:creationId xmlns:p14="http://schemas.microsoft.com/office/powerpoint/2010/main" val="257543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Point of activity is to illustrate that single words make little sense without the context of the</a:t>
            </a:r>
            <a:r>
              <a:rPr lang="en-GB" baseline="0" dirty="0" smtClean="0"/>
              <a:t> sentence in which they are used and the context of use in a particular subject area and specific topic. This is one powerful reason why every teacher needs to teach the vocabulary associated with their subject, arranging frequent encounters with new words in different contexts, and teaching word-learning strategies for important vocabulary. </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20</a:t>
            </a:fld>
            <a:endParaRPr lang="en-GB"/>
          </a:p>
        </p:txBody>
      </p:sp>
    </p:spTree>
    <p:extLst>
      <p:ext uri="{BB962C8B-B14F-4D97-AF65-F5344CB8AC3E}">
        <p14:creationId xmlns:p14="http://schemas.microsoft.com/office/powerpoint/2010/main" val="254174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Examples from PE writing about effects on body of running 5000 metre race. </a:t>
            </a:r>
          </a:p>
          <a:p>
            <a:r>
              <a:rPr lang="en-GB" baseline="0" dirty="0" smtClean="0"/>
              <a:t>Remind that verbs are sometimes single words but are often in the form of a verb phrase or verb string. As with noun phrases, you might want to teach subject vocabulary in the form of key verb phrases (</a:t>
            </a:r>
            <a:r>
              <a:rPr lang="en-GB" i="1" baseline="0" dirty="0" smtClean="0"/>
              <a:t>to dispose of; can be combined with</a:t>
            </a:r>
            <a:r>
              <a:rPr lang="en-GB" baseline="0" dirty="0" smtClean="0"/>
              <a:t> ; </a:t>
            </a:r>
            <a:r>
              <a:rPr lang="en-GB" i="1" baseline="0" dirty="0" smtClean="0"/>
              <a:t>is caused by </a:t>
            </a:r>
            <a:r>
              <a:rPr lang="en-GB" baseline="0" dirty="0" smtClean="0"/>
              <a:t>etc). These will help students add detail to explanations and analyses and strengthen cause and effect connections.</a:t>
            </a:r>
          </a:p>
          <a:p>
            <a:r>
              <a:rPr lang="en-GB" baseline="0" dirty="0" smtClean="0"/>
              <a:t>Ask: How are modal verbs important to writing in your subject? They are crucial to evaluations (</a:t>
            </a:r>
            <a:r>
              <a:rPr lang="en-GB" baseline="0" dirty="0" err="1" smtClean="0"/>
              <a:t>eg</a:t>
            </a:r>
            <a:r>
              <a:rPr lang="en-GB" baseline="0" dirty="0" smtClean="0"/>
              <a:t> suggesting improvements to a design brief) but what about other uses such as speculating about consequences in History?</a:t>
            </a:r>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a:t>
            </a:r>
            <a:r>
              <a:rPr lang="en-GB" baseline="0" dirty="0" smtClean="0"/>
              <a:t> are from same student’s writing about effects on body of 5000m race.</a:t>
            </a:r>
          </a:p>
          <a:p>
            <a:r>
              <a:rPr lang="en-GB" baseline="0" dirty="0" smtClean="0"/>
              <a:t>Discuss how a sentence can be improved by using a precise adverb – ‘initially’ – to replace the vaguer and clumsier ‘for now....’</a:t>
            </a:r>
          </a:p>
          <a:p>
            <a:r>
              <a:rPr lang="en-GB" baseline="0" dirty="0" smtClean="0"/>
              <a:t>Make the point that adverbials are discourse markers and can help text </a:t>
            </a:r>
            <a:r>
              <a:rPr lang="en-GB" baseline="0" dirty="0" smtClean="0"/>
              <a:t>cohesion. </a:t>
            </a:r>
            <a:r>
              <a:rPr lang="en-GB" baseline="0" dirty="0" smtClean="0"/>
              <a:t>More sophisticated writing will use a range of appropriate adverbials to strengthen connections between </a:t>
            </a:r>
            <a:r>
              <a:rPr lang="en-GB" baseline="0" dirty="0" smtClean="0"/>
              <a:t>ideas (</a:t>
            </a:r>
            <a:r>
              <a:rPr lang="en-GB" baseline="0" dirty="0" err="1" smtClean="0"/>
              <a:t>eg</a:t>
            </a:r>
            <a:r>
              <a:rPr lang="en-GB" baseline="0" dirty="0" smtClean="0"/>
              <a:t> moreover, nevertheless, in the first place; inevitably; as a summary etc.)</a:t>
            </a:r>
          </a:p>
          <a:p>
            <a:r>
              <a:rPr lang="en-GB" baseline="0" dirty="0" smtClean="0"/>
              <a:t>See cross-curricular grammar glossary and teaching activities for more detail.</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Suggested improvement:</a:t>
            </a:r>
          </a:p>
          <a:p>
            <a:r>
              <a:rPr lang="en-GB" dirty="0" smtClean="0"/>
              <a:t>Economic migration within the EU can bring</a:t>
            </a:r>
            <a:r>
              <a:rPr lang="en-GB" baseline="0" dirty="0" smtClean="0"/>
              <a:t> both advantages and disadvantages to migrants’ country of origin. One advantage is the remittances sent home by migrants to help their families. Another is the new skills they may gain which will benefit their home country when they return. The movement of large number of workers may help decrease pressure on limited jobs and resources in their country of origin, providing new opportunities for those who remain. However, disadvantages are the possibility of ‘brain drain’ if too many skilled workers leave, or gender imbalances, since it is typically men who leave home to seek employment, thus reducing the size of their country’s potential workforce. </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Geoff </a:t>
            </a:r>
            <a:r>
              <a:rPr lang="en-GB" dirty="0" smtClean="0"/>
              <a:t>Barton</a:t>
            </a:r>
            <a:r>
              <a:rPr lang="en-GB" baseline="0" dirty="0" smtClean="0"/>
              <a:t> suggests</a:t>
            </a:r>
            <a:r>
              <a:rPr lang="en-GB" dirty="0" smtClean="0"/>
              <a:t> </a:t>
            </a:r>
            <a:r>
              <a:rPr lang="en-GB" dirty="0" smtClean="0"/>
              <a:t>that if a new term is introduced it</a:t>
            </a:r>
            <a:r>
              <a:rPr lang="en-GB" baseline="0" dirty="0" smtClean="0"/>
              <a:t> needs to be actively reinforced and practised at least 4 times </a:t>
            </a:r>
            <a:r>
              <a:rPr lang="en-GB" i="1" baseline="0" dirty="0" smtClean="0"/>
              <a:t>in the same lesson </a:t>
            </a:r>
            <a:r>
              <a:rPr lang="en-GB" baseline="0" dirty="0" smtClean="0"/>
              <a:t>in order to </a:t>
            </a:r>
            <a:r>
              <a:rPr lang="en-GB" baseline="0" dirty="0" smtClean="0"/>
              <a:t>be understood </a:t>
            </a:r>
            <a:r>
              <a:rPr lang="en-GB" baseline="0" dirty="0" smtClean="0"/>
              <a:t>and retained.</a:t>
            </a:r>
          </a:p>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Reminder of writing</a:t>
            </a:r>
            <a:r>
              <a:rPr lang="en-GB" baseline="0" dirty="0" smtClean="0"/>
              <a:t> p</a:t>
            </a:r>
            <a:r>
              <a:rPr lang="en-GB" dirty="0" smtClean="0"/>
              <a:t>edagogy</a:t>
            </a:r>
            <a:r>
              <a:rPr lang="en-GB" baseline="0" dirty="0" smtClean="0"/>
              <a:t> within which teaching of vocabulary can be framed</a:t>
            </a:r>
            <a:r>
              <a:rPr lang="en-GB" baseline="0" dirty="0" smtClean="0"/>
              <a:t>. The grammar is used to empower students to be explicit about what language choices can do but the emphasis is on teaching writing, not on teaching grammar.</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296" indent="0">
              <a:lnSpc>
                <a:spcPts val="3000"/>
              </a:lnSpc>
              <a:buNone/>
            </a:pP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Highlight</a:t>
            </a:r>
            <a:r>
              <a:rPr lang="en-GB" baseline="0" dirty="0" smtClean="0"/>
              <a:t>:</a:t>
            </a:r>
          </a:p>
          <a:p>
            <a:pPr>
              <a:buFont typeface="Arial" pitchFamily="34" charset="0"/>
              <a:buChar char="•"/>
            </a:pPr>
            <a:r>
              <a:rPr lang="en-GB" baseline="0" dirty="0" smtClean="0"/>
              <a:t> importance of context in ascertaining what a word means</a:t>
            </a:r>
          </a:p>
          <a:p>
            <a:pPr>
              <a:buFont typeface="Arial" pitchFamily="34" charset="0"/>
              <a:buChar char="•"/>
            </a:pPr>
            <a:r>
              <a:rPr lang="en-GB" baseline="0" dirty="0" smtClean="0"/>
              <a:t> the noun phrase as the prime unit of meaning – students’ understanding of how to answer these GCSE questions depends on knowing what key command words mean but circling these isn’t enough – the key nouns and noun phrases in these examples are summary labels for important concepts or phenomenon (‘suffering’ from a Christian or Buddhist perspective; ‘global responses to the threat of climate change’ – not at all the same question as ‘what is climate change’?) Stress interlinked reading and writing skills here.</a:t>
            </a:r>
          </a:p>
          <a:p>
            <a:pPr>
              <a:buFont typeface="Arial" pitchFamily="34" charset="0"/>
              <a:buChar char="•"/>
            </a:pPr>
            <a:r>
              <a:rPr lang="en-GB" baseline="0" dirty="0" smtClean="0"/>
              <a:t> Effects (noun)/affects (verb) examples have been included to draw attention to very common spelling/meaning confusion and to prominence of these terms across the curriculum. There will be a few commonly used key terms - </a:t>
            </a:r>
            <a:r>
              <a:rPr lang="en-GB" baseline="0" dirty="0" err="1" smtClean="0"/>
              <a:t>eg</a:t>
            </a:r>
            <a:r>
              <a:rPr lang="en-GB" baseline="0" dirty="0" smtClean="0"/>
              <a:t> practice (noun), practise (verb) - that all teachers can draw attention to. But most key vocabulary will be specific to its context of use </a:t>
            </a:r>
            <a:r>
              <a:rPr lang="en-GB" baseline="0" dirty="0" err="1" smtClean="0"/>
              <a:t>eg</a:t>
            </a:r>
            <a:r>
              <a:rPr lang="en-GB" baseline="0" dirty="0" smtClean="0"/>
              <a:t> ‘fatty foods’/’fatty acids’.</a:t>
            </a:r>
          </a:p>
          <a:p>
            <a:endParaRPr lang="en-GB" baseline="0" dirty="0" smtClean="0"/>
          </a:p>
        </p:txBody>
      </p:sp>
      <p:sp>
        <p:nvSpPr>
          <p:cNvPr id="4" name="Slide Number Placeholder 3"/>
          <p:cNvSpPr>
            <a:spLocks noGrp="1"/>
          </p:cNvSpPr>
          <p:nvPr>
            <p:ph type="sldNum" sz="quarter" idx="10"/>
          </p:nvPr>
        </p:nvSpPr>
        <p:spPr/>
        <p:txBody>
          <a:bodyPr/>
          <a:lstStyle/>
          <a:p>
            <a:fld id="{89386896-0B8F-4F53-AC0D-2C1ACB4E414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Brief activity to illustrate</a:t>
            </a:r>
            <a:r>
              <a:rPr lang="en-GB" baseline="0" dirty="0" smtClean="0"/>
              <a:t> the importance of appropriate subject vocabulary in ‘sounding like an expert’ </a:t>
            </a:r>
          </a:p>
          <a:p>
            <a:r>
              <a:rPr lang="en-GB" baseline="0" dirty="0" smtClean="0"/>
              <a:t>List key content words that you think you will need in order to answer the question on the </a:t>
            </a:r>
            <a:r>
              <a:rPr lang="en-GB" baseline="0" dirty="0" smtClean="0"/>
              <a:t>slide i.e. – </a:t>
            </a:r>
            <a:r>
              <a:rPr lang="en-GB" i="1" baseline="0" dirty="0" smtClean="0"/>
              <a:t>Explain Kandinsky’s artistic style.</a:t>
            </a:r>
            <a:endParaRPr lang="en-GB" i="1" baseline="0" dirty="0" smtClean="0"/>
          </a:p>
          <a:p>
            <a:r>
              <a:rPr lang="en-GB" baseline="0" dirty="0" smtClean="0"/>
              <a:t>Focus on single nouns and noun phrases </a:t>
            </a:r>
            <a:r>
              <a:rPr lang="en-GB" baseline="0" dirty="0" err="1" smtClean="0"/>
              <a:t>eg</a:t>
            </a:r>
            <a:r>
              <a:rPr lang="en-GB" baseline="0" dirty="0" smtClean="0"/>
              <a:t> </a:t>
            </a:r>
            <a:r>
              <a:rPr lang="en-GB" i="1" baseline="0" dirty="0" smtClean="0"/>
              <a:t>colour, shape, abstract expression; geometric designs </a:t>
            </a:r>
            <a:r>
              <a:rPr lang="en-GB" baseline="0" dirty="0" smtClean="0"/>
              <a:t>– how far can you get just from general knowledge; what are you aware of needing to know in terms of vocabulary i.e. that you might also need to be actively taught by the Art department?</a:t>
            </a:r>
          </a:p>
          <a:p>
            <a:r>
              <a:rPr lang="en-GB" baseline="0" dirty="0" smtClean="0"/>
              <a:t>Are there also verbs that you might </a:t>
            </a:r>
            <a:r>
              <a:rPr lang="en-GB" baseline="0" dirty="0" smtClean="0"/>
              <a:t>need, </a:t>
            </a:r>
            <a:r>
              <a:rPr lang="en-GB" baseline="0" dirty="0" err="1" smtClean="0"/>
              <a:t>eg</a:t>
            </a:r>
            <a:r>
              <a:rPr lang="en-GB" baseline="0" dirty="0" smtClean="0"/>
              <a:t> to </a:t>
            </a:r>
            <a:r>
              <a:rPr lang="en-GB" baseline="0" dirty="0" smtClean="0"/>
              <a:t>describe processes of composition and painting </a:t>
            </a:r>
            <a:r>
              <a:rPr lang="en-GB" baseline="0" dirty="0" smtClean="0"/>
              <a:t>style: </a:t>
            </a:r>
            <a:r>
              <a:rPr lang="en-GB" i="1" baseline="0" dirty="0" smtClean="0"/>
              <a:t>juxtaposes, foregrounds; </a:t>
            </a:r>
            <a:r>
              <a:rPr lang="en-GB" i="1" baseline="0" dirty="0" smtClean="0"/>
              <a:t>highlights</a:t>
            </a:r>
            <a:r>
              <a:rPr lang="en-GB" i="0" baseline="0" dirty="0" smtClean="0"/>
              <a:t> </a:t>
            </a:r>
            <a:r>
              <a:rPr lang="en-GB" i="0" baseline="0" dirty="0" err="1" smtClean="0"/>
              <a:t>etc</a:t>
            </a:r>
            <a:r>
              <a:rPr lang="en-GB" i="0" baseline="0" dirty="0" smtClean="0"/>
              <a:t>?</a:t>
            </a:r>
            <a:endParaRPr lang="en-GB" baseline="0" dirty="0" smtClean="0"/>
          </a:p>
          <a:p>
            <a:r>
              <a:rPr lang="en-GB" baseline="0" dirty="0" smtClean="0"/>
              <a:t>Is there another set of evaluative words that you might need in order to express an opinion about Kandinsky’s style? Would it be appropriate to say “I like/dislike”; “I feel/think/find surprising/am moved by etc </a:t>
            </a:r>
            <a:r>
              <a:rPr lang="en-GB" baseline="0" dirty="0" err="1" smtClean="0"/>
              <a:t>etc</a:t>
            </a:r>
            <a:r>
              <a:rPr lang="en-GB" baseline="0" dirty="0" smtClean="0"/>
              <a:t>.</a:t>
            </a:r>
          </a:p>
          <a:p>
            <a:r>
              <a:rPr lang="en-GB" baseline="0" dirty="0" smtClean="0"/>
              <a:t>Point to make – where do students get this vocabulary from? How much is by osmosis and how much needs direct explicit teaching, built up over time. Remind of essential link between thinking and expression in all subjects – ability to ‘think like an artist’ is circumscribed by vocabulary that will facilitate such thinking.</a:t>
            </a:r>
          </a:p>
          <a:p>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Key </a:t>
            </a:r>
            <a:r>
              <a:rPr lang="en-GB" baseline="0" dirty="0" smtClean="0"/>
              <a:t>text types common to subjects across the curriculum. </a:t>
            </a:r>
            <a:r>
              <a:rPr lang="en-GB" dirty="0" smtClean="0"/>
              <a:t>As</a:t>
            </a:r>
            <a:r>
              <a:rPr lang="en-GB" baseline="0" dirty="0" smtClean="0"/>
              <a:t> you read the descriptions, ask yourself:</a:t>
            </a:r>
          </a:p>
          <a:p>
            <a:r>
              <a:rPr lang="en-GB" baseline="0" dirty="0" smtClean="0"/>
              <a:t>what demands do these text types place on students’ vocabulary?</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These are lower grade (first 2) and higher grade</a:t>
            </a:r>
            <a:r>
              <a:rPr lang="en-GB" baseline="0" dirty="0" smtClean="0"/>
              <a:t> </a:t>
            </a:r>
            <a:r>
              <a:rPr lang="en-GB" dirty="0" smtClean="0"/>
              <a:t>(last</a:t>
            </a:r>
            <a:r>
              <a:rPr lang="en-GB" baseline="0" dirty="0" smtClean="0"/>
              <a:t> 3</a:t>
            </a:r>
            <a:r>
              <a:rPr lang="en-GB" dirty="0" smtClean="0"/>
              <a:t>)</a:t>
            </a:r>
            <a:r>
              <a:rPr lang="en-GB" baseline="0" dirty="0" smtClean="0"/>
              <a:t> answers</a:t>
            </a:r>
            <a:r>
              <a:rPr lang="en-GB" dirty="0" smtClean="0"/>
              <a:t> from </a:t>
            </a:r>
            <a:r>
              <a:rPr lang="en-GB" dirty="0" smtClean="0"/>
              <a:t>Edexcel GCSE</a:t>
            </a:r>
            <a:r>
              <a:rPr lang="en-GB" baseline="0" dirty="0" smtClean="0"/>
              <a:t> </a:t>
            </a:r>
            <a:r>
              <a:rPr lang="en-GB" baseline="0" dirty="0" smtClean="0"/>
              <a:t>Modern World History paper. </a:t>
            </a:r>
          </a:p>
          <a:p>
            <a:r>
              <a:rPr lang="en-GB" dirty="0" smtClean="0"/>
              <a:t>Highlight the differences, focusing on use of vocabulary for precision</a:t>
            </a:r>
            <a:r>
              <a:rPr lang="en-GB" baseline="0" dirty="0" smtClean="0"/>
              <a:t> and accuracy to create an expert voice. You could pick out:</a:t>
            </a:r>
          </a:p>
          <a:p>
            <a:r>
              <a:rPr lang="en-GB" baseline="0" dirty="0" smtClean="0"/>
              <a:t>Ambiguity caused by lack of capitals – The Great Depression being referred to?</a:t>
            </a:r>
          </a:p>
          <a:p>
            <a:r>
              <a:rPr lang="en-GB" baseline="0" dirty="0" smtClean="0"/>
              <a:t>Generalisations to the point of being meaningless – </a:t>
            </a:r>
            <a:r>
              <a:rPr lang="en-GB" baseline="0" dirty="0" smtClean="0"/>
              <a:t>‘nobody </a:t>
            </a:r>
            <a:r>
              <a:rPr lang="en-GB" baseline="0" dirty="0" smtClean="0"/>
              <a:t>to lean back </a:t>
            </a:r>
            <a:r>
              <a:rPr lang="en-GB" baseline="0" dirty="0" smtClean="0"/>
              <a:t>on’</a:t>
            </a:r>
            <a:endParaRPr lang="en-GB" baseline="0" dirty="0" smtClean="0"/>
          </a:p>
          <a:p>
            <a:r>
              <a:rPr lang="en-GB" baseline="0" dirty="0" smtClean="0"/>
              <a:t>Inappropriate informality of vocabulary ‘ a bunch of men’</a:t>
            </a:r>
          </a:p>
          <a:p>
            <a:r>
              <a:rPr lang="en-GB" baseline="0" dirty="0" smtClean="0"/>
              <a:t>Last 3 examples – accurate names of historical figures and organisations; succinct noun phrases to pack in necessary information </a:t>
            </a:r>
            <a:r>
              <a:rPr lang="en-GB" baseline="0" dirty="0" err="1" smtClean="0"/>
              <a:t>eg</a:t>
            </a:r>
            <a:r>
              <a:rPr lang="en-GB" baseline="0" dirty="0" smtClean="0"/>
              <a:t> noun phrase in apposition </a:t>
            </a:r>
            <a:r>
              <a:rPr lang="en-GB" baseline="0" dirty="0" smtClean="0"/>
              <a:t>(the info between the commas that directly relates to ‘Potsdam’) to </a:t>
            </a:r>
            <a:r>
              <a:rPr lang="en-GB" baseline="0" dirty="0" smtClean="0"/>
              <a:t>quickly establish timescale of question and to explain what  Potsdam refers to; accurate and precise use of terms ‘</a:t>
            </a:r>
            <a:r>
              <a:rPr lang="en-GB" i="1" baseline="0" dirty="0" smtClean="0"/>
              <a:t>sectors or zones</a:t>
            </a:r>
            <a:r>
              <a:rPr lang="en-GB" baseline="0" dirty="0" smtClean="0"/>
              <a:t>’</a:t>
            </a:r>
          </a:p>
          <a:p>
            <a:r>
              <a:rPr lang="en-GB" baseline="0" dirty="0" smtClean="0"/>
              <a:t>Expanded noun phrases to pinpoint important events or concepts </a:t>
            </a:r>
            <a:r>
              <a:rPr lang="en-GB" baseline="0" dirty="0" err="1" smtClean="0"/>
              <a:t>eg</a:t>
            </a:r>
            <a:r>
              <a:rPr lang="en-GB" baseline="0" dirty="0" smtClean="0"/>
              <a:t> </a:t>
            </a:r>
            <a:r>
              <a:rPr lang="en-GB" baseline="0" dirty="0" err="1" smtClean="0"/>
              <a:t>Kruschev’s</a:t>
            </a:r>
            <a:r>
              <a:rPr lang="en-GB" baseline="0" dirty="0" smtClean="0"/>
              <a:t> </a:t>
            </a:r>
            <a:r>
              <a:rPr lang="en-GB" i="1" baseline="0" dirty="0" smtClean="0"/>
              <a:t>policy </a:t>
            </a:r>
            <a:r>
              <a:rPr lang="en-GB" i="1" baseline="0" dirty="0" smtClean="0"/>
              <a:t>of </a:t>
            </a:r>
            <a:r>
              <a:rPr lang="en-GB" i="1" baseline="0" dirty="0" smtClean="0"/>
              <a:t>de-Stalinisation</a:t>
            </a:r>
            <a:endParaRPr lang="en-GB" baseline="0" dirty="0" smtClean="0"/>
          </a:p>
          <a:p>
            <a:r>
              <a:rPr lang="en-GB" baseline="0" dirty="0" smtClean="0"/>
              <a:t>Verb choices for succinctness and formality and to carry historical narrative forward </a:t>
            </a:r>
            <a:r>
              <a:rPr lang="en-GB" baseline="0" dirty="0" err="1" smtClean="0"/>
              <a:t>eg</a:t>
            </a:r>
            <a:r>
              <a:rPr lang="en-GB" baseline="0" dirty="0" smtClean="0"/>
              <a:t> ‘</a:t>
            </a:r>
            <a:r>
              <a:rPr lang="en-GB" i="1" baseline="0" dirty="0" smtClean="0"/>
              <a:t>solidify power</a:t>
            </a:r>
            <a:r>
              <a:rPr lang="en-GB" baseline="0" dirty="0" smtClean="0"/>
              <a:t>’; ‘</a:t>
            </a:r>
            <a:r>
              <a:rPr lang="en-GB" i="1" baseline="0" dirty="0" smtClean="0"/>
              <a:t>preventing them allying with’</a:t>
            </a:r>
          </a:p>
          <a:p>
            <a:endParaRPr lang="en-GB" dirty="0" smtClean="0"/>
          </a:p>
          <a:p>
            <a:r>
              <a:rPr lang="en-GB" dirty="0" smtClean="0"/>
              <a:t>TASK: Consider examples of writing </a:t>
            </a:r>
            <a:r>
              <a:rPr lang="en-GB" dirty="0" smtClean="0"/>
              <a:t>from</a:t>
            </a:r>
            <a:r>
              <a:rPr lang="en-GB" baseline="0" dirty="0" smtClean="0"/>
              <a:t> your students (one </a:t>
            </a:r>
            <a:r>
              <a:rPr lang="en-GB" baseline="0" dirty="0" smtClean="0"/>
              <a:t>weaker, one stronger answer to the same question/task). Which of </a:t>
            </a:r>
            <a:r>
              <a:rPr lang="en-GB" baseline="0" dirty="0" smtClean="0"/>
              <a:t>those </a:t>
            </a:r>
            <a:r>
              <a:rPr lang="en-GB" baseline="0" dirty="0" smtClean="0"/>
              <a:t>answers do you most trust and </a:t>
            </a:r>
            <a:r>
              <a:rPr lang="en-GB" baseline="0" dirty="0" smtClean="0"/>
              <a:t>why? Focus </a:t>
            </a:r>
            <a:r>
              <a:rPr lang="en-GB" baseline="0" dirty="0" smtClean="0"/>
              <a:t>on vocabulary </a:t>
            </a:r>
            <a:r>
              <a:rPr lang="en-GB" baseline="0" dirty="0" smtClean="0"/>
              <a:t>choices (can refer to the samples again in light of PowerPoint on teaching sentences. Don’t </a:t>
            </a:r>
            <a:r>
              <a:rPr lang="en-GB" baseline="0" dirty="0" smtClean="0"/>
              <a:t>get distracted here by </a:t>
            </a:r>
            <a:r>
              <a:rPr lang="en-GB" baseline="0" dirty="0" err="1" smtClean="0"/>
              <a:t>eg</a:t>
            </a:r>
            <a:r>
              <a:rPr lang="en-GB" baseline="0" dirty="0" smtClean="0"/>
              <a:t> punctuation problems – think about how much ‘sounding like an expert’ depends on using the right vocabulary, especially nouns and verbs.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9386896-0B8F-4F53-AC0D-2C1ACB4E414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buNone/>
            </a:pPr>
            <a:r>
              <a:rPr lang="en-GB" sz="1200" dirty="0" smtClean="0">
                <a:cs typeface="Arial" pitchFamily="34" charset="0"/>
              </a:rPr>
              <a:t>Key questions for teachers:</a:t>
            </a:r>
          </a:p>
          <a:p>
            <a:pPr>
              <a:lnSpc>
                <a:spcPct val="150000"/>
              </a:lnSpc>
            </a:pPr>
            <a:r>
              <a:rPr lang="en-GB" sz="1200" dirty="0" smtClean="0">
                <a:cs typeface="Arial" pitchFamily="34" charset="0"/>
              </a:rPr>
              <a:t>What are the typical patterns of language that create a successful written analysis or explanation in your subject?</a:t>
            </a:r>
          </a:p>
          <a:p>
            <a:pPr>
              <a:lnSpc>
                <a:spcPct val="150000"/>
              </a:lnSpc>
            </a:pPr>
            <a:r>
              <a:rPr lang="en-GB" sz="1200" dirty="0" smtClean="0">
                <a:cs typeface="Arial" pitchFamily="34" charset="0"/>
              </a:rPr>
              <a:t>How can you teach these patterns of language alongside subject content?</a:t>
            </a:r>
          </a:p>
          <a:p>
            <a:pPr>
              <a:lnSpc>
                <a:spcPct val="150000"/>
              </a:lnSpc>
            </a:pPr>
            <a:r>
              <a:rPr lang="en-GB" sz="1200" dirty="0" smtClean="0">
                <a:cs typeface="Arial" pitchFamily="34" charset="0"/>
              </a:rPr>
              <a:t>Rest</a:t>
            </a:r>
            <a:r>
              <a:rPr lang="en-GB" sz="1200" baseline="0" dirty="0" smtClean="0">
                <a:cs typeface="Arial" pitchFamily="34" charset="0"/>
              </a:rPr>
              <a:t> of session focuses on explicit teaching of nouns/noun phrases and verbs/adverbials.</a:t>
            </a:r>
            <a:endParaRPr lang="en-GB" sz="12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a:r>
            <a:r>
              <a:rPr lang="en-GB" i="1" dirty="0" smtClean="0"/>
              <a:t>The effect on the immigrants’ country</a:t>
            </a:r>
            <a:r>
              <a:rPr lang="en-GB" i="1" baseline="0" dirty="0" smtClean="0"/>
              <a:t> of origin  is the people who have moved to work in another place could be sending money back to their families. Also as they are leaving they could be leaving their job to go somewhere else  then this would leave the people in the country of origin more job vacancies</a:t>
            </a:r>
            <a:r>
              <a:rPr lang="en-GB" baseline="0" dirty="0" smtClean="0"/>
              <a:t>.”</a:t>
            </a:r>
          </a:p>
          <a:p>
            <a:endParaRPr lang="en-GB" baseline="0" dirty="0" smtClean="0"/>
          </a:p>
          <a:p>
            <a:r>
              <a:rPr lang="en-GB" dirty="0" smtClean="0"/>
              <a:t>“</a:t>
            </a:r>
            <a:r>
              <a:rPr lang="en-GB" i="1" dirty="0" smtClean="0"/>
              <a:t>Economic migrants</a:t>
            </a:r>
            <a:r>
              <a:rPr lang="en-GB" dirty="0" smtClean="0"/>
              <a:t>” is term</a:t>
            </a:r>
            <a:r>
              <a:rPr lang="en-GB" baseline="0" dirty="0" smtClean="0"/>
              <a:t> needed for ‘the people who have moved to work in another place</a:t>
            </a:r>
            <a:r>
              <a:rPr lang="en-GB" baseline="0" dirty="0" smtClean="0"/>
              <a:t>’ – this immediately makes the answer more convincing.</a:t>
            </a:r>
            <a:endParaRPr lang="en-GB" baseline="0" dirty="0" smtClean="0"/>
          </a:p>
          <a:p>
            <a:r>
              <a:rPr lang="en-GB" dirty="0" smtClean="0"/>
              <a:t>What</a:t>
            </a:r>
            <a:r>
              <a:rPr lang="en-GB" baseline="0" dirty="0" smtClean="0"/>
              <a:t> key terms are needed for a topic such as economic migration in the EU</a:t>
            </a:r>
            <a:r>
              <a:rPr lang="en-GB" baseline="0" dirty="0" smtClean="0"/>
              <a:t>? Pre-teaching the key terms for a topic about to be introduced, then using them when planning and writing an answer will help reinforce the importance of key nouns and noun phrases for achieving precision and clarity. Don’t assume that students will somehow pick up this vocabulary. See slides 26 and 27 for suggestions for active teaching of vocabulary, as a reading strategy as well as for writing.</a:t>
            </a:r>
            <a:endParaRPr lang="en-GB" baseline="0" dirty="0" smtClean="0"/>
          </a:p>
          <a:p>
            <a:pPr>
              <a:lnSpc>
                <a:spcPts val="2600"/>
              </a:lnSpc>
            </a:pPr>
            <a:endParaRPr lang="en-GB" baseline="0" dirty="0" smtClean="0">
              <a:latin typeface="Arial" pitchFamily="34" charset="0"/>
              <a:cs typeface="Arial" pitchFamily="34" charset="0"/>
            </a:endParaRPr>
          </a:p>
          <a:p>
            <a:pPr>
              <a:lnSpc>
                <a:spcPts val="2600"/>
              </a:lnSpc>
            </a:pPr>
            <a:r>
              <a:rPr lang="en-GB" baseline="0" dirty="0" smtClean="0">
                <a:latin typeface="Arial" pitchFamily="34" charset="0"/>
                <a:cs typeface="Arial" pitchFamily="34" charset="0"/>
              </a:rPr>
              <a:t> </a:t>
            </a:r>
            <a:endParaRPr lang="en-GB" dirty="0" smtClean="0">
              <a:latin typeface="Arial" pitchFamily="34" charset="0"/>
              <a:cs typeface="Arial" pitchFamily="34" charset="0"/>
            </a:endParaRP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C02C94A1-D5AF-449C-9F4C-B2730C7CCEF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94666637-A01A-4972-B5DF-6164F94942A2}" type="datetime1">
              <a:rPr lang="en-GB" smtClean="0"/>
              <a:pPr/>
              <a:t>03/04/2017</a:t>
            </a:fld>
            <a:endParaRPr lang="en-GB"/>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endParaRPr lang="en-GB"/>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3D54D0-5996-4F26-A46C-4F5E9322E0B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C837D71D-31F7-4139-B970-C4B3348A541C}" type="datetime1">
              <a:rPr lang="en-GB" smtClean="0"/>
              <a:pPr/>
              <a:t>03/04/2017</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22"/>
          <p:cNvSpPr>
            <a:spLocks noGrp="1"/>
          </p:cNvSpPr>
          <p:nvPr>
            <p:ph type="sldNum" sz="quarter" idx="12"/>
          </p:nvPr>
        </p:nvSpPr>
        <p:spPr/>
        <p:txBody>
          <a:bodyPr/>
          <a:lstStyle>
            <a:lvl1pPr>
              <a:defRPr/>
            </a:lvl1pPr>
          </a:lstStyle>
          <a:p>
            <a:fld id="{9D3D54D0-5996-4F26-A46C-4F5E9322E0B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7B181E95-6899-4A59-A206-C28277AD5428}" type="datetime1">
              <a:rPr lang="en-GB" smtClean="0"/>
              <a:pPr/>
              <a:t>03/04/2017</a:t>
            </a:fld>
            <a:endParaRPr lang="en-GB"/>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GB"/>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9D3D54D0-5996-4F26-A46C-4F5E9322E0B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7BDAC826-F1D5-4997-9DB1-333F45742692}" type="datetime1">
              <a:rPr lang="en-GB" smtClean="0"/>
              <a:pPr/>
              <a:t>03/04/2017</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22"/>
          <p:cNvSpPr>
            <a:spLocks noGrp="1"/>
          </p:cNvSpPr>
          <p:nvPr>
            <p:ph type="sldNum" sz="quarter" idx="12"/>
          </p:nvPr>
        </p:nvSpPr>
        <p:spPr/>
        <p:txBody>
          <a:bodyPr/>
          <a:lstStyle>
            <a:lvl1pPr>
              <a:defRPr/>
            </a:lvl1pPr>
          </a:lstStyle>
          <a:p>
            <a:fld id="{9D3D54D0-5996-4F26-A46C-4F5E9322E0B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CA89A178-D764-4EC1-A78E-B1CB9268A241}" type="datetime1">
              <a:rPr lang="en-GB" smtClean="0"/>
              <a:pPr/>
              <a:t>03/04/2017</a:t>
            </a:fld>
            <a:endParaRPr lang="en-GB"/>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fld id="{9D3D54D0-5996-4F26-A46C-4F5E9322E0B9}" type="slidenum">
              <a:rPr lang="en-GB" smtClean="0"/>
              <a:pPr/>
              <a:t>‹#›</a:t>
            </a:fld>
            <a:endParaRPr lang="en-GB"/>
          </a:p>
        </p:txBody>
      </p:sp>
      <p:sp>
        <p:nvSpPr>
          <p:cNvPr id="9" name="Footer Placeholder 13"/>
          <p:cNvSpPr>
            <a:spLocks noGrp="1"/>
          </p:cNvSpPr>
          <p:nvPr>
            <p:ph type="ftr" sz="quarter" idx="12"/>
          </p:nvPr>
        </p:nvSpPr>
        <p:spPr/>
        <p:txBody>
          <a:bodyPr/>
          <a:lstStyle>
            <a:lvl1pPr>
              <a:defRPr/>
            </a:lvl1p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725604DD-120B-4E14-8177-C26DB1293E95}" type="datetime1">
              <a:rPr lang="en-GB" smtClean="0"/>
              <a:pPr/>
              <a:t>03/04/2017</a:t>
            </a:fld>
            <a:endParaRPr lang="en-GB"/>
          </a:p>
        </p:txBody>
      </p:sp>
      <p:sp>
        <p:nvSpPr>
          <p:cNvPr id="6" name="Slide Number Placeholder 9"/>
          <p:cNvSpPr>
            <a:spLocks noGrp="1"/>
          </p:cNvSpPr>
          <p:nvPr>
            <p:ph type="sldNum" sz="quarter" idx="11"/>
          </p:nvPr>
        </p:nvSpPr>
        <p:spPr/>
        <p:txBody>
          <a:bodyPr rtlCol="0"/>
          <a:lstStyle>
            <a:lvl1pPr>
              <a:defRPr/>
            </a:lvl1pPr>
          </a:lstStyle>
          <a:p>
            <a:fld id="{9D3D54D0-5996-4F26-A46C-4F5E9322E0B9}" type="slidenum">
              <a:rPr lang="en-GB" smtClean="0"/>
              <a:pPr/>
              <a:t>‹#›</a:t>
            </a:fld>
            <a:endParaRPr lang="en-GB"/>
          </a:p>
        </p:txBody>
      </p:sp>
      <p:sp>
        <p:nvSpPr>
          <p:cNvPr id="7" name="Footer Placeholder 11"/>
          <p:cNvSpPr>
            <a:spLocks noGrp="1"/>
          </p:cNvSpPr>
          <p:nvPr>
            <p:ph type="ftr" sz="quarter" idx="12"/>
          </p:nvPr>
        </p:nvSpPr>
        <p:spPr/>
        <p:txBody>
          <a:bodyPr rtlCol="0"/>
          <a:lstStyle>
            <a:lvl1pPr>
              <a:defRPr/>
            </a:lvl1p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C1EB68F5-DCEE-4BAA-A9FC-B57AB610891D}" type="datetime1">
              <a:rPr lang="en-GB" smtClean="0"/>
              <a:pPr/>
              <a:t>03/04/2017</a:t>
            </a:fld>
            <a:endParaRPr lang="en-GB"/>
          </a:p>
        </p:txBody>
      </p:sp>
      <p:sp>
        <p:nvSpPr>
          <p:cNvPr id="8" name="Slide Number Placeholder 11"/>
          <p:cNvSpPr>
            <a:spLocks noGrp="1"/>
          </p:cNvSpPr>
          <p:nvPr>
            <p:ph type="sldNum" sz="quarter" idx="11"/>
          </p:nvPr>
        </p:nvSpPr>
        <p:spPr/>
        <p:txBody>
          <a:bodyPr rtlCol="0"/>
          <a:lstStyle>
            <a:lvl1pPr>
              <a:defRPr/>
            </a:lvl1pPr>
          </a:lstStyle>
          <a:p>
            <a:fld id="{9D3D54D0-5996-4F26-A46C-4F5E9322E0B9}" type="slidenum">
              <a:rPr lang="en-GB" smtClean="0"/>
              <a:pPr/>
              <a:t>‹#›</a:t>
            </a:fld>
            <a:endParaRPr lang="en-GB"/>
          </a:p>
        </p:txBody>
      </p:sp>
      <p:sp>
        <p:nvSpPr>
          <p:cNvPr id="9" name="Footer Placeholder 13"/>
          <p:cNvSpPr>
            <a:spLocks noGrp="1"/>
          </p:cNvSpPr>
          <p:nvPr>
            <p:ph type="ftr" sz="quarter" idx="12"/>
          </p:nvPr>
        </p:nvSpPr>
        <p:spPr/>
        <p:txBody>
          <a:bodyPr rtlCol="0"/>
          <a:lstStyle>
            <a:lvl1pPr>
              <a:defRPr/>
            </a:lvl1p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F6CC07A7-3617-420D-8024-BCB69BAE794A}" type="datetime1">
              <a:rPr lang="en-GB" smtClean="0"/>
              <a:pPr/>
              <a:t>03/04/2017</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
        <p:nvSpPr>
          <p:cNvPr id="5" name="Slide Number Placeholder 22"/>
          <p:cNvSpPr>
            <a:spLocks noGrp="1"/>
          </p:cNvSpPr>
          <p:nvPr>
            <p:ph type="sldNum" sz="quarter" idx="12"/>
          </p:nvPr>
        </p:nvSpPr>
        <p:spPr/>
        <p:txBody>
          <a:bodyPr/>
          <a:lstStyle>
            <a:lvl1pPr>
              <a:defRPr/>
            </a:lvl1pPr>
          </a:lstStyle>
          <a:p>
            <a:fld id="{9D3D54D0-5996-4F26-A46C-4F5E9322E0B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0F75DDA-C5BF-4149-BF1E-A16B5610D687}" type="datetime1">
              <a:rPr lang="en-GB" smtClean="0"/>
              <a:pPr/>
              <a:t>03/04/2017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D3D54D0-5996-4F26-A46C-4F5E9322E0B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4BCC2E34-6990-40E7-92AC-ADF67A51A232}" type="datetime1">
              <a:rPr lang="en-GB" smtClean="0"/>
              <a:pPr/>
              <a:t>03/04/2017</a:t>
            </a:fld>
            <a:endParaRPr lang="en-GB"/>
          </a:p>
        </p:txBody>
      </p:sp>
      <p:sp>
        <p:nvSpPr>
          <p:cNvPr id="6" name="Footer Placeholder 2"/>
          <p:cNvSpPr>
            <a:spLocks noGrp="1"/>
          </p:cNvSpPr>
          <p:nvPr>
            <p:ph type="ftr" sz="quarter" idx="11"/>
          </p:nvPr>
        </p:nvSpPr>
        <p:spPr/>
        <p:txBody>
          <a:bodyPr/>
          <a:lstStyle>
            <a:lvl1pPr>
              <a:defRPr/>
            </a:lvl1pPr>
          </a:lstStyle>
          <a:p>
            <a:endParaRPr lang="en-GB"/>
          </a:p>
        </p:txBody>
      </p:sp>
      <p:sp>
        <p:nvSpPr>
          <p:cNvPr id="7" name="Slide Number Placeholder 22"/>
          <p:cNvSpPr>
            <a:spLocks noGrp="1"/>
          </p:cNvSpPr>
          <p:nvPr>
            <p:ph type="sldNum" sz="quarter" idx="12"/>
          </p:nvPr>
        </p:nvSpPr>
        <p:spPr/>
        <p:txBody>
          <a:bodyPr/>
          <a:lstStyle>
            <a:lvl1pPr>
              <a:defRPr/>
            </a:lvl1pPr>
          </a:lstStyle>
          <a:p>
            <a:fld id="{9D3D54D0-5996-4F26-A46C-4F5E9322E0B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683F088B-52E0-4214-B24F-F5A964FE5C4D}" type="datetime1">
              <a:rPr lang="en-GB" smtClean="0"/>
              <a:pPr/>
              <a:t>03/04/2017</a:t>
            </a:fld>
            <a:endParaRPr lang="en-GB"/>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fld id="{9D3D54D0-5996-4F26-A46C-4F5E9322E0B9}" type="slidenum">
              <a:rPr lang="en-GB" smtClean="0"/>
              <a:pPr/>
              <a:t>‹#›</a:t>
            </a:fld>
            <a:endParaRPr lang="en-GB"/>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CEEC727-3EE1-4309-92F5-688615CD8BF8}" type="datetime1">
              <a:rPr lang="en-GB" smtClean="0"/>
              <a:pPr/>
              <a:t>03/04/2017</a:t>
            </a:fld>
            <a:endParaRPr lang="en-GB"/>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3D54D0-5996-4F26-A46C-4F5E9322E0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B32C16"/>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F5CD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d3l2rivt3pqnj2.cloudfront.net/highres_images/easyart/1/6/163644.jpg" TargetMode="External"/><Relationship Id="rId5" Type="http://schemas.openxmlformats.org/officeDocument/2006/relationships/image" Target="../media/image6.jpeg"/><Relationship Id="rId4" Type="http://schemas.openxmlformats.org/officeDocument/2006/relationships/hyperlink" Target="//d3l2rivt3pqnj2.cloudfront.net/highres_images/easyart/8/3/83867.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429000"/>
            <a:ext cx="6477000" cy="1828800"/>
          </a:xfrm>
        </p:spPr>
        <p:txBody>
          <a:bodyPr/>
          <a:lstStyle/>
          <a:p>
            <a:pPr algn="ctr"/>
            <a:r>
              <a:rPr lang="en-GB" dirty="0" smtClean="0"/>
              <a:t>TEACHING GRAMMAR FOR WRITING ACROSS THE CURRICULUM: DEVELOPING SUBJECT VOCABULARY  </a:t>
            </a:r>
            <a:endParaRPr lang="en-GB" dirty="0"/>
          </a:p>
        </p:txBody>
      </p:sp>
      <p:sp>
        <p:nvSpPr>
          <p:cNvPr id="3" name="Subtitle 2"/>
          <p:cNvSpPr>
            <a:spLocks noGrp="1"/>
          </p:cNvSpPr>
          <p:nvPr>
            <p:ph type="subTitle" idx="1"/>
          </p:nvPr>
        </p:nvSpPr>
        <p:spPr/>
        <p:txBody>
          <a:bodyPr>
            <a:noAutofit/>
          </a:bodyPr>
          <a:lstStyle/>
          <a:p>
            <a:pPr algn="ctr">
              <a:spcBef>
                <a:spcPts val="0"/>
              </a:spcBef>
            </a:pPr>
            <a:endParaRPr lang="en-GB" sz="1800" dirty="0" smtClean="0">
              <a:solidFill>
                <a:schemeClr val="bg1"/>
              </a:solidFill>
            </a:endParaRPr>
          </a:p>
          <a:p>
            <a:pPr algn="ctr">
              <a:spcBef>
                <a:spcPts val="0"/>
              </a:spcBef>
            </a:pPr>
            <a:r>
              <a:rPr lang="en-GB" sz="1800" dirty="0" smtClean="0">
                <a:solidFill>
                  <a:schemeClr val="bg1"/>
                </a:solidFill>
              </a:rPr>
              <a:t>Centre </a:t>
            </a:r>
            <a:r>
              <a:rPr lang="en-GB" sz="1800" dirty="0" smtClean="0">
                <a:solidFill>
                  <a:schemeClr val="bg1"/>
                </a:solidFill>
              </a:rPr>
              <a:t>for Writing Research, University of Exeter </a:t>
            </a:r>
            <a:endParaRPr lang="en-GB" sz="1800" dirty="0">
              <a:solidFill>
                <a:schemeClr val="bg1"/>
              </a:solidFill>
            </a:endParaRPr>
          </a:p>
          <a:p>
            <a:pPr algn="r">
              <a:spcBef>
                <a:spcPts val="0"/>
              </a:spcBef>
            </a:pPr>
            <a:r>
              <a:rPr lang="en-GB" sz="1800" dirty="0"/>
              <a:t>© University of Exeter</a:t>
            </a:r>
          </a:p>
          <a:p>
            <a:pPr algn="ctr"/>
            <a:r>
              <a:rPr lang="en-GB" sz="1800" dirty="0" smtClean="0">
                <a:solidFill>
                  <a:schemeClr val="bg1"/>
                </a:solidFill>
              </a:rPr>
              <a:t>                                         </a:t>
            </a:r>
            <a:endParaRPr lang="en-GB" sz="18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288"/>
            <a:ext cx="2267744" cy="836712"/>
          </a:xfrm>
          <a:prstGeom prst="rect">
            <a:avLst/>
          </a:prstGeom>
          <a:blipFill>
            <a:blip r:embed="rId4" cstate="print"/>
            <a:tile tx="0" ty="0" sx="100000" sy="100000" flip="none" algn="tl"/>
          </a:blipFill>
        </p:spPr>
      </p:pic>
    </p:spTree>
    <p:extLst>
      <p:ext uri="{BB962C8B-B14F-4D97-AF65-F5344CB8AC3E}">
        <p14:creationId xmlns:p14="http://schemas.microsoft.com/office/powerpoint/2010/main" val="391378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59632" y="548680"/>
            <a:ext cx="7499350" cy="4320480"/>
          </a:xfrm>
          <a:prstGeom prst="rect">
            <a:avLst/>
          </a:prstGeom>
          <a:noFill/>
          <a:ln w="9525">
            <a:noFill/>
            <a:miter lim="800000"/>
            <a:headEnd/>
            <a:tailEnd/>
          </a:ln>
        </p:spPr>
      </p:pic>
      <p:sp>
        <p:nvSpPr>
          <p:cNvPr id="6" name="TextBox 5"/>
          <p:cNvSpPr txBox="1"/>
          <p:nvPr/>
        </p:nvSpPr>
        <p:spPr>
          <a:xfrm>
            <a:off x="1259632" y="4869160"/>
            <a:ext cx="7272808" cy="1703030"/>
          </a:xfrm>
          <a:prstGeom prst="rect">
            <a:avLst/>
          </a:prstGeom>
          <a:noFill/>
        </p:spPr>
        <p:txBody>
          <a:bodyPr wrap="square" rtlCol="0">
            <a:spAutoFit/>
          </a:bodyPr>
          <a:lstStyle/>
          <a:p>
            <a:pPr>
              <a:lnSpc>
                <a:spcPts val="2600"/>
              </a:lnSpc>
            </a:pPr>
            <a:r>
              <a:rPr lang="en-GB" sz="2000" dirty="0" smtClean="0">
                <a:cs typeface="Arial" pitchFamily="34" charset="0"/>
              </a:rPr>
              <a:t>Many classrooms already display key subject vocabulary. </a:t>
            </a:r>
          </a:p>
          <a:p>
            <a:pPr>
              <a:lnSpc>
                <a:spcPts val="2600"/>
              </a:lnSpc>
            </a:pPr>
            <a:r>
              <a:rPr lang="en-GB" sz="2000" dirty="0" smtClean="0">
                <a:cs typeface="Arial" pitchFamily="34" charset="0"/>
              </a:rPr>
              <a:t>These are often nouns – consider the </a:t>
            </a:r>
            <a:r>
              <a:rPr lang="en-GB" sz="2000" b="1" dirty="0" smtClean="0">
                <a:cs typeface="Arial" pitchFamily="34" charset="0"/>
              </a:rPr>
              <a:t>verbs</a:t>
            </a:r>
            <a:r>
              <a:rPr lang="en-GB" sz="2000" dirty="0" smtClean="0">
                <a:cs typeface="Arial" pitchFamily="34" charset="0"/>
              </a:rPr>
              <a:t> needed in your subject, as they frequently relate to higher-order thinking skills and to appropriate ways to communicate in your subject.</a:t>
            </a:r>
          </a:p>
          <a:p>
            <a:endParaRPr lang="en-GB" dirty="0"/>
          </a:p>
        </p:txBody>
      </p:sp>
      <p:sp>
        <p:nvSpPr>
          <p:cNvPr id="9" name="TextBox 8"/>
          <p:cNvSpPr txBox="1"/>
          <p:nvPr/>
        </p:nvSpPr>
        <p:spPr>
          <a:xfrm>
            <a:off x="1763688" y="4437112"/>
            <a:ext cx="5544616" cy="400110"/>
          </a:xfrm>
          <a:prstGeom prst="rect">
            <a:avLst/>
          </a:prstGeom>
          <a:noFill/>
        </p:spPr>
        <p:txBody>
          <a:bodyPr wrap="square" rtlCol="0">
            <a:spAutoFit/>
          </a:bodyPr>
          <a:lstStyle/>
          <a:p>
            <a:r>
              <a:rPr lang="en-GB" sz="2000" dirty="0" smtClean="0">
                <a:solidFill>
                  <a:schemeClr val="accent2"/>
                </a:solidFill>
              </a:rPr>
              <a:t>What would be better verb choices here?</a:t>
            </a:r>
            <a:endParaRPr lang="en-GB" sz="2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1259632" y="332656"/>
            <a:ext cx="7499350" cy="3456384"/>
          </a:xfrm>
          <a:prstGeom prst="rect">
            <a:avLst/>
          </a:prstGeom>
          <a:noFill/>
          <a:ln w="9525">
            <a:noFill/>
            <a:miter lim="800000"/>
            <a:headEnd/>
            <a:tailEnd/>
          </a:ln>
        </p:spPr>
      </p:pic>
      <p:sp>
        <p:nvSpPr>
          <p:cNvPr id="5" name="TextBox 4"/>
          <p:cNvSpPr txBox="1"/>
          <p:nvPr/>
        </p:nvSpPr>
        <p:spPr>
          <a:xfrm>
            <a:off x="1115616" y="5661248"/>
            <a:ext cx="8028384" cy="707886"/>
          </a:xfrm>
          <a:prstGeom prst="rect">
            <a:avLst/>
          </a:prstGeom>
          <a:noFill/>
        </p:spPr>
        <p:txBody>
          <a:bodyPr wrap="square" rtlCol="0">
            <a:spAutoFit/>
          </a:bodyPr>
          <a:lstStyle/>
          <a:p>
            <a:r>
              <a:rPr lang="en-GB" sz="2000" dirty="0" smtClean="0">
                <a:solidFill>
                  <a:schemeClr val="accent2"/>
                </a:solidFill>
              </a:rPr>
              <a:t>Many students lack a vocabulary for evaluating effects and effectiveness.  If  this is important for your subject, how might you develop one?</a:t>
            </a:r>
            <a:endParaRPr lang="en-GB" sz="2000" dirty="0">
              <a:solidFill>
                <a:schemeClr val="accent2"/>
              </a:solidFill>
            </a:endParaRPr>
          </a:p>
        </p:txBody>
      </p:sp>
      <p:pic>
        <p:nvPicPr>
          <p:cNvPr id="6" name="Picture 2"/>
          <p:cNvPicPr>
            <a:picLocks noChangeAspect="1" noChangeArrowheads="1"/>
          </p:cNvPicPr>
          <p:nvPr/>
        </p:nvPicPr>
        <p:blipFill>
          <a:blip r:embed="rId4" cstate="print"/>
          <a:srcRect/>
          <a:stretch>
            <a:fillRect/>
          </a:stretch>
        </p:blipFill>
        <p:spPr bwMode="auto">
          <a:xfrm>
            <a:off x="1331640" y="3789040"/>
            <a:ext cx="749935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GB" sz="5400" dirty="0" smtClean="0"/>
              <a:t>TEACHING SUBJECT VOCABULARY: THE NOUN PHRASE</a:t>
            </a:r>
            <a:endParaRPr lang="en-GB" sz="5400" dirty="0"/>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66607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IMG_0967.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60505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Noun phrases</a:t>
            </a:r>
            <a:endParaRPr lang="en-GB" sz="4000" dirty="0"/>
          </a:p>
        </p:txBody>
      </p:sp>
      <p:sp>
        <p:nvSpPr>
          <p:cNvPr id="3" name="Content Placeholder 2"/>
          <p:cNvSpPr>
            <a:spLocks noGrp="1"/>
          </p:cNvSpPr>
          <p:nvPr>
            <p:ph idx="1"/>
          </p:nvPr>
        </p:nvSpPr>
        <p:spPr>
          <a:xfrm>
            <a:off x="683568" y="1708448"/>
            <a:ext cx="8136904" cy="4672880"/>
          </a:xfrm>
        </p:spPr>
        <p:txBody>
          <a:bodyPr>
            <a:noAutofit/>
          </a:bodyPr>
          <a:lstStyle/>
          <a:p>
            <a:pPr>
              <a:lnSpc>
                <a:spcPct val="150000"/>
              </a:lnSpc>
              <a:buNone/>
            </a:pPr>
            <a:r>
              <a:rPr lang="en-GB" sz="2000" dirty="0" smtClean="0">
                <a:solidFill>
                  <a:srgbClr val="FF0000"/>
                </a:solidFill>
                <a:cs typeface="Arial" pitchFamily="34" charset="0"/>
              </a:rPr>
              <a:t>ravioli</a:t>
            </a:r>
          </a:p>
          <a:p>
            <a:pPr>
              <a:lnSpc>
                <a:spcPct val="150000"/>
              </a:lnSpc>
              <a:buNone/>
            </a:pPr>
            <a:r>
              <a:rPr lang="en-GB" sz="2000" dirty="0" err="1" smtClean="0">
                <a:cs typeface="Arial" pitchFamily="34" charset="0"/>
              </a:rPr>
              <a:t>wholewheat</a:t>
            </a:r>
            <a:r>
              <a:rPr lang="en-GB" sz="2000" dirty="0" smtClean="0">
                <a:cs typeface="Arial" pitchFamily="34" charset="0"/>
              </a:rPr>
              <a:t> </a:t>
            </a:r>
            <a:r>
              <a:rPr lang="en-GB" sz="2000" dirty="0" smtClean="0">
                <a:solidFill>
                  <a:srgbClr val="FF0000"/>
                </a:solidFill>
                <a:cs typeface="Arial" pitchFamily="34" charset="0"/>
              </a:rPr>
              <a:t>ravioli</a:t>
            </a:r>
          </a:p>
          <a:p>
            <a:pPr>
              <a:lnSpc>
                <a:spcPct val="150000"/>
              </a:lnSpc>
              <a:buNone/>
            </a:pPr>
            <a:r>
              <a:rPr lang="en-GB" sz="2000" dirty="0" err="1" smtClean="0">
                <a:cs typeface="Arial" pitchFamily="34" charset="0"/>
              </a:rPr>
              <a:t>wholewheat</a:t>
            </a:r>
            <a:r>
              <a:rPr lang="en-GB" sz="2000" dirty="0" smtClean="0">
                <a:cs typeface="Arial" pitchFamily="34" charset="0"/>
              </a:rPr>
              <a:t> </a:t>
            </a:r>
            <a:r>
              <a:rPr lang="en-GB" sz="2000" dirty="0" smtClean="0">
                <a:solidFill>
                  <a:srgbClr val="FF0000"/>
                </a:solidFill>
                <a:cs typeface="Arial" pitchFamily="34" charset="0"/>
              </a:rPr>
              <a:t>ravioli</a:t>
            </a:r>
            <a:r>
              <a:rPr lang="en-GB" sz="2000" dirty="0" smtClean="0">
                <a:cs typeface="Arial" pitchFamily="34" charset="0"/>
              </a:rPr>
              <a:t> with courgette flowers and ricotta</a:t>
            </a:r>
          </a:p>
          <a:p>
            <a:pPr>
              <a:lnSpc>
                <a:spcPct val="150000"/>
              </a:lnSpc>
              <a:buNone/>
            </a:pPr>
            <a:r>
              <a:rPr lang="en-GB" sz="2000" dirty="0" smtClean="0">
                <a:cs typeface="Arial" pitchFamily="34" charset="0"/>
              </a:rPr>
              <a:t>Italian-style </a:t>
            </a:r>
            <a:r>
              <a:rPr lang="en-GB" sz="2000" dirty="0" err="1" smtClean="0">
                <a:cs typeface="Arial" pitchFamily="34" charset="0"/>
              </a:rPr>
              <a:t>wholewheat</a:t>
            </a:r>
            <a:r>
              <a:rPr lang="en-GB" sz="2000" dirty="0" smtClean="0">
                <a:cs typeface="Arial" pitchFamily="34" charset="0"/>
              </a:rPr>
              <a:t> </a:t>
            </a:r>
            <a:r>
              <a:rPr lang="en-GB" sz="2000" dirty="0" smtClean="0">
                <a:solidFill>
                  <a:srgbClr val="FF0000"/>
                </a:solidFill>
                <a:cs typeface="Arial" pitchFamily="34" charset="0"/>
              </a:rPr>
              <a:t>ravioli</a:t>
            </a:r>
            <a:r>
              <a:rPr lang="en-GB" sz="2000" dirty="0" smtClean="0">
                <a:cs typeface="Arial" pitchFamily="34" charset="0"/>
              </a:rPr>
              <a:t> with courgette flowers and ricotta </a:t>
            </a:r>
          </a:p>
          <a:p>
            <a:pPr>
              <a:lnSpc>
                <a:spcPct val="150000"/>
              </a:lnSpc>
              <a:buNone/>
            </a:pPr>
            <a:endParaRPr lang="en-GB" sz="2000" dirty="0" smtClean="0">
              <a:solidFill>
                <a:srgbClr val="FF0000"/>
              </a:solidFill>
              <a:cs typeface="Arial" pitchFamily="34" charset="0"/>
            </a:endParaRPr>
          </a:p>
          <a:p>
            <a:pPr>
              <a:lnSpc>
                <a:spcPct val="150000"/>
              </a:lnSpc>
              <a:buNone/>
            </a:pPr>
            <a:r>
              <a:rPr lang="en-GB" sz="2000" dirty="0" smtClean="0">
                <a:solidFill>
                  <a:srgbClr val="FF0000"/>
                </a:solidFill>
                <a:cs typeface="Arial" pitchFamily="34" charset="0"/>
              </a:rPr>
              <a:t>gas</a:t>
            </a:r>
          </a:p>
          <a:p>
            <a:pPr>
              <a:lnSpc>
                <a:spcPct val="150000"/>
              </a:lnSpc>
              <a:buNone/>
            </a:pPr>
            <a:r>
              <a:rPr lang="en-GB" sz="2000" dirty="0" smtClean="0">
                <a:cs typeface="Arial" pitchFamily="34" charset="0"/>
              </a:rPr>
              <a:t>a colourless </a:t>
            </a:r>
            <a:r>
              <a:rPr lang="en-GB" sz="2000" dirty="0" smtClean="0">
                <a:solidFill>
                  <a:srgbClr val="FF0000"/>
                </a:solidFill>
                <a:cs typeface="Arial" pitchFamily="34" charset="0"/>
              </a:rPr>
              <a:t>gas</a:t>
            </a:r>
          </a:p>
          <a:p>
            <a:pPr>
              <a:lnSpc>
                <a:spcPct val="150000"/>
              </a:lnSpc>
              <a:buNone/>
            </a:pPr>
            <a:r>
              <a:rPr lang="en-GB" sz="2000" dirty="0" smtClean="0">
                <a:cs typeface="Arial" pitchFamily="34" charset="0"/>
              </a:rPr>
              <a:t>a colourless </a:t>
            </a:r>
            <a:r>
              <a:rPr lang="en-GB" sz="2000" dirty="0" smtClean="0">
                <a:solidFill>
                  <a:srgbClr val="FF0000"/>
                </a:solidFill>
                <a:cs typeface="Arial" pitchFamily="34" charset="0"/>
              </a:rPr>
              <a:t>gas, </a:t>
            </a:r>
            <a:r>
              <a:rPr lang="en-GB" sz="2000" dirty="0" smtClean="0">
                <a:cs typeface="Arial" pitchFamily="34" charset="0"/>
              </a:rPr>
              <a:t>g</a:t>
            </a:r>
            <a:r>
              <a:rPr lang="en-GB" sz="2000" i="1" dirty="0" smtClean="0">
                <a:cs typeface="Arial" pitchFamily="34" charset="0"/>
              </a:rPr>
              <a:t>iving off a strong choking smell and soluble in water</a:t>
            </a:r>
            <a:endParaRPr lang="en-GB" sz="2000" i="1" dirty="0">
              <a:cs typeface="Arial" pitchFamily="34" charset="0"/>
            </a:endParaRPr>
          </a:p>
        </p:txBody>
      </p:sp>
    </p:spTree>
    <p:extLst>
      <p:ext uri="{BB962C8B-B14F-4D97-AF65-F5344CB8AC3E}">
        <p14:creationId xmlns:p14="http://schemas.microsoft.com/office/powerpoint/2010/main" val="3943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TASK: How quickly can you find the single nouns and the longer noun phrases in this text? Can you sum up the topic with a noun phrase of your own? </a:t>
            </a:r>
            <a:endParaRPr lang="en-GB" sz="2400" dirty="0"/>
          </a:p>
        </p:txBody>
      </p:sp>
      <p:sp>
        <p:nvSpPr>
          <p:cNvPr id="3" name="Content Placeholder 2"/>
          <p:cNvSpPr>
            <a:spLocks noGrp="1"/>
          </p:cNvSpPr>
          <p:nvPr>
            <p:ph sz="quarter" idx="1"/>
          </p:nvPr>
        </p:nvSpPr>
        <p:spPr>
          <a:xfrm>
            <a:off x="611560" y="1844824"/>
            <a:ext cx="8153400" cy="4495800"/>
          </a:xfrm>
        </p:spPr>
        <p:txBody>
          <a:bodyPr/>
          <a:lstStyle/>
          <a:p>
            <a:pPr>
              <a:buNone/>
            </a:pPr>
            <a:r>
              <a:rPr lang="en-GB" sz="2400" dirty="0" smtClean="0"/>
              <a:t>    The problem of human-caused climate change (commonly referred to as global warming) is now well known: the concentrations of 'greenhouse gases' in the atmosphere (notably carbon dioxide and methane) are now well above their pre-industrial levels, primarily due to our use of fossil fuels (coal, oil, and natural gas) but also due to deforestation and agricultural practices. As greenhouse gases accumulate in the atmosphere, more heat energy from the Earth's surface is intercepted before escaping to space, thereby causing the atmosphere to warm.</a:t>
            </a:r>
            <a:endParaRPr lang="en-GB" sz="2400"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 </a:t>
            </a:r>
            <a:endParaRPr lang="en-GB" sz="2800" dirty="0"/>
          </a:p>
        </p:txBody>
      </p:sp>
      <p:sp>
        <p:nvSpPr>
          <p:cNvPr id="3" name="Content Placeholder 2"/>
          <p:cNvSpPr>
            <a:spLocks noGrp="1"/>
          </p:cNvSpPr>
          <p:nvPr>
            <p:ph sz="quarter" idx="1"/>
          </p:nvPr>
        </p:nvSpPr>
        <p:spPr/>
        <p:txBody>
          <a:bodyPr/>
          <a:lstStyle/>
          <a:p>
            <a:pPr>
              <a:buNone/>
            </a:pPr>
            <a:r>
              <a:rPr lang="en-GB" sz="2400" dirty="0" smtClean="0"/>
              <a:t>    The problem of </a:t>
            </a:r>
            <a:r>
              <a:rPr lang="en-GB" sz="2400" b="1" dirty="0" smtClean="0">
                <a:solidFill>
                  <a:srgbClr val="00B050"/>
                </a:solidFill>
              </a:rPr>
              <a:t>human-caused climate change </a:t>
            </a:r>
            <a:r>
              <a:rPr lang="en-GB" sz="2400" dirty="0" smtClean="0"/>
              <a:t>(commonly referred to as </a:t>
            </a:r>
            <a:r>
              <a:rPr lang="en-GB" sz="2400" b="1" dirty="0" smtClean="0">
                <a:solidFill>
                  <a:srgbClr val="00B050"/>
                </a:solidFill>
              </a:rPr>
              <a:t>global warming</a:t>
            </a:r>
            <a:r>
              <a:rPr lang="en-GB" sz="2400" dirty="0" smtClean="0"/>
              <a:t>) is now well known: the </a:t>
            </a:r>
            <a:r>
              <a:rPr lang="en-GB" sz="2400" b="1" dirty="0" smtClean="0">
                <a:solidFill>
                  <a:srgbClr val="00B050"/>
                </a:solidFill>
              </a:rPr>
              <a:t>concentrations of 'greenhouse gases' in the atmosphere</a:t>
            </a:r>
            <a:r>
              <a:rPr lang="en-GB" sz="2400" dirty="0" smtClean="0">
                <a:solidFill>
                  <a:srgbClr val="00B050"/>
                </a:solidFill>
              </a:rPr>
              <a:t> (</a:t>
            </a:r>
            <a:r>
              <a:rPr lang="en-GB" sz="2400" b="1" dirty="0" smtClean="0">
                <a:solidFill>
                  <a:srgbClr val="00B050"/>
                </a:solidFill>
              </a:rPr>
              <a:t>notably carbon dioxide and methane</a:t>
            </a:r>
            <a:r>
              <a:rPr lang="en-GB" sz="2400" dirty="0" smtClean="0">
                <a:solidFill>
                  <a:srgbClr val="00B050"/>
                </a:solidFill>
              </a:rPr>
              <a:t>)</a:t>
            </a:r>
            <a:r>
              <a:rPr lang="en-GB" sz="2400" dirty="0" smtClean="0"/>
              <a:t> are now well above </a:t>
            </a:r>
            <a:r>
              <a:rPr lang="en-GB" sz="2400" b="1" dirty="0" smtClean="0">
                <a:solidFill>
                  <a:srgbClr val="00B050"/>
                </a:solidFill>
              </a:rPr>
              <a:t>their pre-industrial levels</a:t>
            </a:r>
            <a:r>
              <a:rPr lang="en-GB" sz="2400" dirty="0" smtClean="0"/>
              <a:t>, primarily due to </a:t>
            </a:r>
            <a:r>
              <a:rPr lang="en-GB" sz="2400" b="1" dirty="0" smtClean="0">
                <a:solidFill>
                  <a:srgbClr val="00B050"/>
                </a:solidFill>
              </a:rPr>
              <a:t>our use of fossil fuels </a:t>
            </a:r>
            <a:r>
              <a:rPr lang="en-GB" sz="2400" dirty="0" smtClean="0">
                <a:solidFill>
                  <a:srgbClr val="00B050"/>
                </a:solidFill>
              </a:rPr>
              <a:t>(</a:t>
            </a:r>
            <a:r>
              <a:rPr lang="en-GB" sz="2400" b="1" dirty="0" smtClean="0">
                <a:solidFill>
                  <a:srgbClr val="00B050"/>
                </a:solidFill>
              </a:rPr>
              <a:t>coal, oil, and natural gas</a:t>
            </a:r>
            <a:r>
              <a:rPr lang="en-GB" sz="2400" dirty="0" smtClean="0">
                <a:solidFill>
                  <a:srgbClr val="00B050"/>
                </a:solidFill>
              </a:rPr>
              <a:t>)</a:t>
            </a:r>
            <a:r>
              <a:rPr lang="en-GB" sz="2400" dirty="0" smtClean="0"/>
              <a:t> but also due to </a:t>
            </a:r>
            <a:r>
              <a:rPr lang="en-GB" sz="2400" b="1" dirty="0" smtClean="0">
                <a:solidFill>
                  <a:srgbClr val="00B050"/>
                </a:solidFill>
              </a:rPr>
              <a:t>deforestation</a:t>
            </a:r>
            <a:r>
              <a:rPr lang="en-GB" sz="2400" dirty="0" smtClean="0"/>
              <a:t> and </a:t>
            </a:r>
            <a:r>
              <a:rPr lang="en-GB" sz="2400" b="1" dirty="0" smtClean="0">
                <a:solidFill>
                  <a:srgbClr val="00B050"/>
                </a:solidFill>
              </a:rPr>
              <a:t>agricultural practices</a:t>
            </a:r>
            <a:r>
              <a:rPr lang="en-GB" sz="2400" dirty="0" smtClean="0"/>
              <a:t>. As </a:t>
            </a:r>
            <a:r>
              <a:rPr lang="en-GB" sz="2400" b="1" dirty="0" smtClean="0">
                <a:solidFill>
                  <a:srgbClr val="00B050"/>
                </a:solidFill>
              </a:rPr>
              <a:t>greenhouse gases </a:t>
            </a:r>
            <a:r>
              <a:rPr lang="en-GB" sz="2400" dirty="0" smtClean="0"/>
              <a:t>accumulate in </a:t>
            </a:r>
            <a:r>
              <a:rPr lang="en-GB" sz="2400" b="1" dirty="0" smtClean="0">
                <a:solidFill>
                  <a:srgbClr val="00B050"/>
                </a:solidFill>
              </a:rPr>
              <a:t>the atmosphere</a:t>
            </a:r>
            <a:r>
              <a:rPr lang="en-GB" sz="2400" dirty="0" smtClean="0"/>
              <a:t>, </a:t>
            </a:r>
            <a:r>
              <a:rPr lang="en-GB" sz="2400" b="1" dirty="0" smtClean="0">
                <a:solidFill>
                  <a:srgbClr val="00B050"/>
                </a:solidFill>
              </a:rPr>
              <a:t>more heat energy from the Earth's surface </a:t>
            </a:r>
            <a:r>
              <a:rPr lang="en-GB" sz="2400" dirty="0" smtClean="0"/>
              <a:t>is intercepted before escaping to </a:t>
            </a:r>
            <a:r>
              <a:rPr lang="en-GB" sz="2400" b="1" dirty="0" smtClean="0">
                <a:solidFill>
                  <a:srgbClr val="00B050"/>
                </a:solidFill>
              </a:rPr>
              <a:t>space</a:t>
            </a:r>
            <a:r>
              <a:rPr lang="en-GB" sz="2400" dirty="0" smtClean="0"/>
              <a:t>, thereby causing </a:t>
            </a:r>
            <a:r>
              <a:rPr lang="en-GB" sz="2400" b="1" dirty="0" smtClean="0">
                <a:solidFill>
                  <a:srgbClr val="00B050"/>
                </a:solidFill>
              </a:rPr>
              <a:t>the atmosphere </a:t>
            </a:r>
            <a:r>
              <a:rPr lang="en-GB" sz="2400" dirty="0" smtClean="0"/>
              <a:t>to warm.</a:t>
            </a:r>
          </a:p>
          <a:p>
            <a:pPr>
              <a:buNone/>
            </a:pPr>
            <a:endParaRPr lang="en-GB" sz="2400"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is a noun phrase?</a:t>
            </a:r>
            <a:endParaRPr lang="en-GB" sz="4000" dirty="0"/>
          </a:p>
        </p:txBody>
      </p:sp>
      <p:sp>
        <p:nvSpPr>
          <p:cNvPr id="3" name="Content Placeholder 2"/>
          <p:cNvSpPr>
            <a:spLocks noGrp="1"/>
          </p:cNvSpPr>
          <p:nvPr>
            <p:ph idx="1"/>
          </p:nvPr>
        </p:nvSpPr>
        <p:spPr>
          <a:xfrm>
            <a:off x="611560" y="1700808"/>
            <a:ext cx="7818072" cy="4800600"/>
          </a:xfrm>
        </p:spPr>
        <p:txBody>
          <a:bodyPr>
            <a:normAutofit lnSpcReduction="10000"/>
          </a:bodyPr>
          <a:lstStyle/>
          <a:p>
            <a:pPr>
              <a:buFont typeface="Wingdings" pitchFamily="2" charset="2"/>
              <a:buChar char="q"/>
            </a:pPr>
            <a:r>
              <a:rPr lang="en-GB" sz="2000" dirty="0" smtClean="0">
                <a:cs typeface="Arial" pitchFamily="34" charset="0"/>
              </a:rPr>
              <a:t>All the additional descriptive information attached to one ‘head’ noun.</a:t>
            </a:r>
          </a:p>
          <a:p>
            <a:r>
              <a:rPr lang="en-GB" sz="2000" dirty="0" smtClean="0">
                <a:cs typeface="Arial" pitchFamily="34" charset="0"/>
              </a:rPr>
              <a:t>Often this information comes before the noun  </a:t>
            </a:r>
            <a:r>
              <a:rPr lang="en-GB" sz="2000" dirty="0" err="1" smtClean="0">
                <a:cs typeface="Arial" pitchFamily="34" charset="0"/>
              </a:rPr>
              <a:t>eg</a:t>
            </a:r>
            <a:r>
              <a:rPr lang="en-GB" sz="2000" dirty="0" smtClean="0">
                <a:cs typeface="Arial" pitchFamily="34" charset="0"/>
              </a:rPr>
              <a:t>:</a:t>
            </a:r>
          </a:p>
          <a:p>
            <a:pPr lvl="1">
              <a:buFont typeface="Wingdings" panose="05000000000000000000" pitchFamily="2" charset="2"/>
              <a:buChar char="§"/>
            </a:pPr>
            <a:r>
              <a:rPr lang="en-GB" sz="2000" i="1" dirty="0" smtClean="0">
                <a:solidFill>
                  <a:srgbClr val="0070C0"/>
                </a:solidFill>
                <a:cs typeface="Arial" pitchFamily="34" charset="0"/>
              </a:rPr>
              <a:t>a colourless </a:t>
            </a:r>
            <a:r>
              <a:rPr lang="en-GB" sz="2000" b="1" i="1" dirty="0" smtClean="0">
                <a:solidFill>
                  <a:srgbClr val="0070C0"/>
                </a:solidFill>
                <a:cs typeface="Arial" pitchFamily="34" charset="0"/>
              </a:rPr>
              <a:t>gas</a:t>
            </a:r>
            <a:r>
              <a:rPr lang="en-GB" sz="2000" i="1" dirty="0" smtClean="0">
                <a:solidFill>
                  <a:srgbClr val="0070C0"/>
                </a:solidFill>
                <a:cs typeface="Arial" pitchFamily="34" charset="0"/>
              </a:rPr>
              <a:t>... </a:t>
            </a:r>
          </a:p>
          <a:p>
            <a:pPr lvl="1">
              <a:buFont typeface="Wingdings" panose="05000000000000000000" pitchFamily="2" charset="2"/>
              <a:buChar char="§"/>
            </a:pPr>
            <a:r>
              <a:rPr lang="en-GB" sz="2000" i="1" dirty="0" smtClean="0">
                <a:solidFill>
                  <a:srgbClr val="0070C0"/>
                </a:solidFill>
                <a:cs typeface="Arial" pitchFamily="34" charset="0"/>
              </a:rPr>
              <a:t>a well-balanced </a:t>
            </a:r>
            <a:r>
              <a:rPr lang="en-GB" sz="2000" b="1" i="1" dirty="0" smtClean="0">
                <a:solidFill>
                  <a:srgbClr val="0070C0"/>
                </a:solidFill>
                <a:cs typeface="Arial" pitchFamily="34" charset="0"/>
              </a:rPr>
              <a:t>diet</a:t>
            </a:r>
            <a:r>
              <a:rPr lang="en-GB" sz="2000" i="1" dirty="0" smtClean="0">
                <a:solidFill>
                  <a:srgbClr val="0070C0"/>
                </a:solidFill>
                <a:cs typeface="Arial" pitchFamily="34" charset="0"/>
              </a:rPr>
              <a:t>...</a:t>
            </a:r>
          </a:p>
          <a:p>
            <a:pPr lvl="1">
              <a:buFont typeface="Wingdings" panose="05000000000000000000" pitchFamily="2" charset="2"/>
              <a:buChar char="§"/>
            </a:pPr>
            <a:r>
              <a:rPr lang="en-GB" sz="2000" i="1" dirty="0" smtClean="0">
                <a:solidFill>
                  <a:srgbClr val="0070C0"/>
                </a:solidFill>
                <a:cs typeface="Arial" pitchFamily="34" charset="0"/>
              </a:rPr>
              <a:t>Kandinsky’s bold and striking </a:t>
            </a:r>
            <a:r>
              <a:rPr lang="en-GB" sz="2000" b="1" i="1" dirty="0" smtClean="0">
                <a:solidFill>
                  <a:srgbClr val="0070C0"/>
                </a:solidFill>
                <a:cs typeface="Arial" pitchFamily="34" charset="0"/>
              </a:rPr>
              <a:t>designs</a:t>
            </a:r>
            <a:r>
              <a:rPr lang="en-GB" sz="2000" i="1" dirty="0" smtClean="0">
                <a:solidFill>
                  <a:srgbClr val="0070C0"/>
                </a:solidFill>
                <a:cs typeface="Arial" pitchFamily="34" charset="0"/>
              </a:rPr>
              <a:t>...</a:t>
            </a:r>
          </a:p>
          <a:p>
            <a:pPr lvl="1">
              <a:buFont typeface="Wingdings" panose="05000000000000000000" pitchFamily="2" charset="2"/>
              <a:buChar char="§"/>
            </a:pPr>
            <a:r>
              <a:rPr lang="en-GB" sz="2000" i="1" dirty="0" smtClean="0">
                <a:solidFill>
                  <a:srgbClr val="0070C0"/>
                </a:solidFill>
                <a:cs typeface="Arial" pitchFamily="34" charset="0"/>
              </a:rPr>
              <a:t>human-caused </a:t>
            </a:r>
            <a:r>
              <a:rPr lang="en-GB" sz="2000" b="1" i="1" dirty="0" smtClean="0">
                <a:solidFill>
                  <a:srgbClr val="0070C0"/>
                </a:solidFill>
                <a:cs typeface="Arial" pitchFamily="34" charset="0"/>
              </a:rPr>
              <a:t>climate change</a:t>
            </a:r>
            <a:r>
              <a:rPr lang="en-GB" sz="2000" i="1" dirty="0" smtClean="0">
                <a:solidFill>
                  <a:srgbClr val="0070C0"/>
                </a:solidFill>
                <a:cs typeface="Arial" pitchFamily="34" charset="0"/>
              </a:rPr>
              <a:t>....</a:t>
            </a:r>
          </a:p>
          <a:p>
            <a:pPr>
              <a:buFont typeface="Wingdings" pitchFamily="2" charset="2"/>
              <a:buChar char="q"/>
            </a:pPr>
            <a:r>
              <a:rPr lang="en-GB" sz="2000" dirty="0" smtClean="0">
                <a:cs typeface="Arial" pitchFamily="34" charset="0"/>
              </a:rPr>
              <a:t>Pre-modifying nouns with adjectives is the simplest way of adding descriptive detail and information. We can help students build a stock of well-chosen adjectives appropriate to a topic e.g.</a:t>
            </a:r>
          </a:p>
          <a:p>
            <a:pPr>
              <a:buNone/>
            </a:pPr>
            <a:r>
              <a:rPr lang="en-GB" sz="2000" i="1" dirty="0" smtClean="0">
                <a:solidFill>
                  <a:srgbClr val="0070C0"/>
                </a:solidFill>
                <a:cs typeface="Arial" pitchFamily="34" charset="0"/>
              </a:rPr>
              <a:t>strong structure and good narration    </a:t>
            </a:r>
            <a:r>
              <a:rPr lang="en-GB" sz="2000" i="1" dirty="0" smtClean="0">
                <a:solidFill>
                  <a:srgbClr val="FF0000"/>
                </a:solidFill>
                <a:cs typeface="Arial" pitchFamily="34" charset="0"/>
              </a:rPr>
              <a:t>a clearly-sequenced narrative</a:t>
            </a:r>
          </a:p>
          <a:p>
            <a:pPr>
              <a:buNone/>
            </a:pPr>
            <a:r>
              <a:rPr lang="en-GB" sz="2000" i="1" dirty="0" smtClean="0">
                <a:solidFill>
                  <a:srgbClr val="0070C0"/>
                </a:solidFill>
                <a:cs typeface="Arial" pitchFamily="34" charset="0"/>
              </a:rPr>
              <a:t>my dish met all the criteria in a medium level    </a:t>
            </a:r>
            <a:r>
              <a:rPr lang="en-GB" sz="2000" i="1" dirty="0" smtClean="0">
                <a:solidFill>
                  <a:srgbClr val="FF0000"/>
                </a:solidFill>
                <a:cs typeface="Arial" pitchFamily="34" charset="0"/>
              </a:rPr>
              <a:t>an economical and </a:t>
            </a:r>
          </a:p>
          <a:p>
            <a:pPr>
              <a:buNone/>
            </a:pPr>
            <a:r>
              <a:rPr lang="en-GB" sz="2000" i="1" dirty="0" smtClean="0">
                <a:solidFill>
                  <a:srgbClr val="FF0000"/>
                </a:solidFill>
                <a:cs typeface="Arial" pitchFamily="34" charset="0"/>
              </a:rPr>
              <a:t>nutritionally well-balanced dish </a:t>
            </a:r>
          </a:p>
          <a:p>
            <a:pPr>
              <a:buNone/>
            </a:pPr>
            <a:endParaRPr lang="en-GB" sz="2000" dirty="0" smtClean="0">
              <a:cs typeface="Arial" pitchFamily="34" charset="0"/>
            </a:endParaRPr>
          </a:p>
        </p:txBody>
      </p:sp>
    </p:spTree>
    <p:extLst>
      <p:ext uri="{BB962C8B-B14F-4D97-AF65-F5344CB8AC3E}">
        <p14:creationId xmlns:p14="http://schemas.microsoft.com/office/powerpoint/2010/main" val="317669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is a noun phrase?</a:t>
            </a:r>
            <a:endParaRPr lang="en-GB" sz="4000" dirty="0"/>
          </a:p>
        </p:txBody>
      </p:sp>
      <p:sp>
        <p:nvSpPr>
          <p:cNvPr id="3" name="Content Placeholder 2"/>
          <p:cNvSpPr>
            <a:spLocks noGrp="1"/>
          </p:cNvSpPr>
          <p:nvPr>
            <p:ph idx="1"/>
          </p:nvPr>
        </p:nvSpPr>
        <p:spPr>
          <a:xfrm>
            <a:off x="611560" y="1700808"/>
            <a:ext cx="7818072" cy="4800600"/>
          </a:xfrm>
        </p:spPr>
        <p:txBody>
          <a:bodyPr>
            <a:normAutofit/>
          </a:bodyPr>
          <a:lstStyle/>
          <a:p>
            <a:pPr>
              <a:buFont typeface="Wingdings" pitchFamily="2" charset="2"/>
              <a:buChar char="q"/>
            </a:pPr>
            <a:r>
              <a:rPr lang="en-GB" sz="2000" dirty="0" smtClean="0">
                <a:cs typeface="Arial" pitchFamily="34" charset="0"/>
              </a:rPr>
              <a:t>Whilst adjectives are useful, there are more sophisticated ways of adding information to nouns. Formal academic writing often modifies nouns with other nouns:</a:t>
            </a:r>
          </a:p>
          <a:p>
            <a:pPr>
              <a:buNone/>
            </a:pPr>
            <a:r>
              <a:rPr lang="en-GB" sz="2000" dirty="0" smtClean="0">
                <a:solidFill>
                  <a:srgbClr val="0070C0"/>
                </a:solidFill>
                <a:cs typeface="Arial" pitchFamily="34" charset="0"/>
              </a:rPr>
              <a:t>the </a:t>
            </a:r>
            <a:r>
              <a:rPr lang="en-GB" sz="2000" b="1" dirty="0" smtClean="0">
                <a:solidFill>
                  <a:srgbClr val="0070C0"/>
                </a:solidFill>
                <a:cs typeface="Arial" pitchFamily="34" charset="0"/>
              </a:rPr>
              <a:t>problem </a:t>
            </a:r>
            <a:r>
              <a:rPr lang="en-GB" sz="2000" dirty="0" smtClean="0">
                <a:solidFill>
                  <a:srgbClr val="0070C0"/>
                </a:solidFill>
                <a:cs typeface="Arial" pitchFamily="34" charset="0"/>
              </a:rPr>
              <a:t>of human-caused </a:t>
            </a:r>
            <a:r>
              <a:rPr lang="en-GB" sz="2000" b="1" dirty="0" smtClean="0">
                <a:solidFill>
                  <a:srgbClr val="0070C0"/>
                </a:solidFill>
                <a:cs typeface="Arial" pitchFamily="34" charset="0"/>
              </a:rPr>
              <a:t>climate change</a:t>
            </a:r>
          </a:p>
          <a:p>
            <a:pPr>
              <a:buNone/>
            </a:pPr>
            <a:r>
              <a:rPr lang="en-GB" sz="2000" dirty="0" smtClean="0">
                <a:solidFill>
                  <a:srgbClr val="0070C0"/>
                </a:solidFill>
                <a:cs typeface="Arial" pitchFamily="34" charset="0"/>
              </a:rPr>
              <a:t>the </a:t>
            </a:r>
            <a:r>
              <a:rPr lang="en-GB" sz="2000" b="1" dirty="0" smtClean="0">
                <a:solidFill>
                  <a:srgbClr val="0070C0"/>
                </a:solidFill>
                <a:cs typeface="Arial" pitchFamily="34" charset="0"/>
              </a:rPr>
              <a:t>concentrations</a:t>
            </a:r>
            <a:r>
              <a:rPr lang="en-GB" sz="2000" dirty="0" smtClean="0">
                <a:solidFill>
                  <a:srgbClr val="0070C0"/>
                </a:solidFill>
                <a:cs typeface="Arial" pitchFamily="34" charset="0"/>
              </a:rPr>
              <a:t> of </a:t>
            </a:r>
            <a:r>
              <a:rPr lang="en-GB" sz="2000" b="1" dirty="0" smtClean="0">
                <a:solidFill>
                  <a:srgbClr val="0070C0"/>
                </a:solidFill>
                <a:cs typeface="Arial" pitchFamily="34" charset="0"/>
              </a:rPr>
              <a:t>greenhouse gases</a:t>
            </a:r>
          </a:p>
          <a:p>
            <a:pPr>
              <a:buNone/>
            </a:pPr>
            <a:r>
              <a:rPr lang="en-GB" sz="2000" dirty="0" smtClean="0">
                <a:solidFill>
                  <a:srgbClr val="0070C0"/>
                </a:solidFill>
                <a:cs typeface="Arial" pitchFamily="34" charset="0"/>
              </a:rPr>
              <a:t>our </a:t>
            </a:r>
            <a:r>
              <a:rPr lang="en-GB" sz="2000" b="1" dirty="0" smtClean="0">
                <a:solidFill>
                  <a:srgbClr val="0070C0"/>
                </a:solidFill>
                <a:cs typeface="Arial" pitchFamily="34" charset="0"/>
              </a:rPr>
              <a:t>use</a:t>
            </a:r>
            <a:r>
              <a:rPr lang="en-GB" sz="2000" dirty="0" smtClean="0">
                <a:solidFill>
                  <a:srgbClr val="0070C0"/>
                </a:solidFill>
                <a:cs typeface="Arial" pitchFamily="34" charset="0"/>
              </a:rPr>
              <a:t> of </a:t>
            </a:r>
            <a:r>
              <a:rPr lang="en-GB" sz="2000" b="1" dirty="0" smtClean="0">
                <a:solidFill>
                  <a:srgbClr val="0070C0"/>
                </a:solidFill>
                <a:cs typeface="Arial" pitchFamily="34" charset="0"/>
              </a:rPr>
              <a:t>fossil fuels</a:t>
            </a:r>
          </a:p>
          <a:p>
            <a:endParaRPr lang="en-GB" sz="2000" dirty="0" smtClean="0">
              <a:cs typeface="Arial" pitchFamily="34" charset="0"/>
            </a:endParaRPr>
          </a:p>
          <a:p>
            <a:r>
              <a:rPr lang="en-GB" sz="2000" i="1" dirty="0" smtClean="0">
                <a:cs typeface="Arial" pitchFamily="34" charset="0"/>
              </a:rPr>
              <a:t>Once the war was over, </a:t>
            </a:r>
            <a:r>
              <a:rPr lang="en-GB" sz="2000" b="1" i="1" dirty="0" smtClean="0">
                <a:solidFill>
                  <a:srgbClr val="0070C0"/>
                </a:solidFill>
                <a:cs typeface="Arial" pitchFamily="34" charset="0"/>
              </a:rPr>
              <a:t>the wartime camaraderie of the USA and the USSR </a:t>
            </a:r>
            <a:r>
              <a:rPr lang="en-GB" sz="2000" i="1" dirty="0" smtClean="0">
                <a:cs typeface="Arial" pitchFamily="34" charset="0"/>
              </a:rPr>
              <a:t>quickly deteriorated. </a:t>
            </a:r>
            <a:r>
              <a:rPr lang="en-GB" sz="2000" b="1" i="1" dirty="0" smtClean="0">
                <a:solidFill>
                  <a:srgbClr val="0070C0"/>
                </a:solidFill>
                <a:cs typeface="Arial" pitchFamily="34" charset="0"/>
              </a:rPr>
              <a:t>The success of the Superpowers’ relations</a:t>
            </a:r>
            <a:r>
              <a:rPr lang="en-GB" sz="2000" i="1" dirty="0" smtClean="0">
                <a:cs typeface="Arial" pitchFamily="34" charset="0"/>
              </a:rPr>
              <a:t> was mainly due to </a:t>
            </a:r>
            <a:r>
              <a:rPr lang="en-GB" sz="2000" b="1" i="1" dirty="0" smtClean="0">
                <a:solidFill>
                  <a:srgbClr val="0070C0"/>
                </a:solidFill>
                <a:cs typeface="Arial" pitchFamily="34" charset="0"/>
              </a:rPr>
              <a:t>the personal relationship of Roosevelt and Stalin</a:t>
            </a:r>
            <a:r>
              <a:rPr lang="en-GB" sz="2000" i="1" dirty="0" smtClean="0">
                <a:cs typeface="Arial" pitchFamily="34" charset="0"/>
              </a:rPr>
              <a:t>.</a:t>
            </a:r>
          </a:p>
          <a:p>
            <a:pPr>
              <a:buNone/>
            </a:pPr>
            <a:endParaRPr lang="en-GB" sz="2000" dirty="0" smtClean="0">
              <a:cs typeface="Arial" pitchFamily="34" charset="0"/>
            </a:endParaRPr>
          </a:p>
          <a:p>
            <a:pPr>
              <a:buNone/>
            </a:pPr>
            <a:r>
              <a:rPr lang="en-GB" sz="2000" dirty="0" smtClean="0">
                <a:cs typeface="Arial" pitchFamily="34" charset="0"/>
              </a:rPr>
              <a:t> </a:t>
            </a:r>
          </a:p>
        </p:txBody>
      </p:sp>
    </p:spTree>
    <p:extLst>
      <p:ext uri="{BB962C8B-B14F-4D97-AF65-F5344CB8AC3E}">
        <p14:creationId xmlns:p14="http://schemas.microsoft.com/office/powerpoint/2010/main" val="317669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is a noun phrase?</a:t>
            </a:r>
            <a:endParaRPr lang="en-GB" sz="4000" dirty="0"/>
          </a:p>
        </p:txBody>
      </p:sp>
      <p:sp>
        <p:nvSpPr>
          <p:cNvPr id="3" name="Content Placeholder 2"/>
          <p:cNvSpPr>
            <a:spLocks noGrp="1"/>
          </p:cNvSpPr>
          <p:nvPr>
            <p:ph idx="1"/>
          </p:nvPr>
        </p:nvSpPr>
        <p:spPr>
          <a:xfrm>
            <a:off x="611560" y="1700808"/>
            <a:ext cx="7818072" cy="5157192"/>
          </a:xfrm>
        </p:spPr>
        <p:txBody>
          <a:bodyPr>
            <a:normAutofit fontScale="85000" lnSpcReduction="10000"/>
          </a:bodyPr>
          <a:lstStyle/>
          <a:p>
            <a:pPr>
              <a:buFont typeface="Wingdings" pitchFamily="2" charset="2"/>
              <a:buChar char="q"/>
            </a:pPr>
            <a:r>
              <a:rPr lang="en-GB" sz="2000" dirty="0" smtClean="0">
                <a:cs typeface="Arial" pitchFamily="34" charset="0"/>
              </a:rPr>
              <a:t>More sophisticated writing makes more use of adding detail after the head noun (post-modification): </a:t>
            </a:r>
          </a:p>
          <a:p>
            <a:pPr>
              <a:buFont typeface="Wingdings" pitchFamily="2" charset="2"/>
              <a:buChar char="q"/>
            </a:pPr>
            <a:r>
              <a:rPr lang="en-GB" sz="2000" i="1" dirty="0" smtClean="0">
                <a:solidFill>
                  <a:srgbClr val="0070C0"/>
                </a:solidFill>
                <a:cs typeface="Arial" pitchFamily="34" charset="0"/>
              </a:rPr>
              <a:t>Kandinsky’s </a:t>
            </a:r>
            <a:r>
              <a:rPr lang="en-GB" sz="2000" b="1" i="1" dirty="0" smtClean="0">
                <a:solidFill>
                  <a:srgbClr val="0070C0"/>
                </a:solidFill>
                <a:cs typeface="Arial" pitchFamily="34" charset="0"/>
              </a:rPr>
              <a:t>paintings</a:t>
            </a:r>
            <a:r>
              <a:rPr lang="en-GB" sz="2000" i="1" dirty="0" smtClean="0">
                <a:solidFill>
                  <a:srgbClr val="0070C0"/>
                </a:solidFill>
                <a:cs typeface="Arial" pitchFamily="34" charset="0"/>
              </a:rPr>
              <a:t>, with their vibrant colours and chaotically-arranged shapes.... </a:t>
            </a:r>
          </a:p>
          <a:p>
            <a:pPr>
              <a:buFont typeface="Wingdings" pitchFamily="2" charset="2"/>
              <a:buChar char="q"/>
            </a:pPr>
            <a:r>
              <a:rPr lang="en-GB" sz="2000" i="1" dirty="0" smtClean="0">
                <a:solidFill>
                  <a:srgbClr val="0070C0"/>
                </a:solidFill>
                <a:cs typeface="Arial" pitchFamily="34" charset="0"/>
              </a:rPr>
              <a:t>The Russian </a:t>
            </a:r>
            <a:r>
              <a:rPr lang="en-GB" sz="2000" b="1" i="1" dirty="0" smtClean="0">
                <a:solidFill>
                  <a:srgbClr val="0070C0"/>
                </a:solidFill>
                <a:cs typeface="Arial" pitchFamily="34" charset="0"/>
              </a:rPr>
              <a:t>troops</a:t>
            </a:r>
            <a:r>
              <a:rPr lang="en-GB" sz="2000" i="1" dirty="0" smtClean="0">
                <a:solidFill>
                  <a:srgbClr val="0070C0"/>
                </a:solidFill>
                <a:cs typeface="Arial" pitchFamily="34" charset="0"/>
              </a:rPr>
              <a:t>, advancing quickly....</a:t>
            </a:r>
          </a:p>
          <a:p>
            <a:pPr>
              <a:buFont typeface="Wingdings" pitchFamily="2" charset="2"/>
              <a:buChar char="q"/>
            </a:pPr>
            <a:r>
              <a:rPr lang="en-GB" sz="2000" i="1" dirty="0" smtClean="0">
                <a:solidFill>
                  <a:srgbClr val="0070C0"/>
                </a:solidFill>
                <a:cs typeface="Arial" pitchFamily="34" charset="0"/>
              </a:rPr>
              <a:t>The final </a:t>
            </a:r>
            <a:r>
              <a:rPr lang="en-GB" sz="2000" b="1" i="1" dirty="0" smtClean="0">
                <a:solidFill>
                  <a:srgbClr val="0070C0"/>
                </a:solidFill>
                <a:cs typeface="Arial" pitchFamily="34" charset="0"/>
              </a:rPr>
              <a:t>scene</a:t>
            </a:r>
            <a:r>
              <a:rPr lang="en-GB" sz="2000" i="1" dirty="0" smtClean="0">
                <a:solidFill>
                  <a:srgbClr val="0070C0"/>
                </a:solidFill>
                <a:cs typeface="Arial" pitchFamily="34" charset="0"/>
              </a:rPr>
              <a:t>, which unintentionally made the audience laugh,....</a:t>
            </a:r>
          </a:p>
          <a:p>
            <a:pPr>
              <a:buNone/>
            </a:pPr>
            <a:endParaRPr lang="en-GB" sz="2000" dirty="0" smtClean="0">
              <a:solidFill>
                <a:srgbClr val="0070C0"/>
              </a:solidFill>
              <a:cs typeface="Arial" pitchFamily="34" charset="0"/>
            </a:endParaRPr>
          </a:p>
          <a:p>
            <a:pPr>
              <a:buNone/>
            </a:pPr>
            <a:r>
              <a:rPr lang="en-GB" sz="2000" dirty="0" smtClean="0">
                <a:cs typeface="Arial" pitchFamily="34" charset="0"/>
              </a:rPr>
              <a:t>A noun phrase forms a significant ‘chunk’ of meaning within a sentence</a:t>
            </a:r>
          </a:p>
          <a:p>
            <a:pPr>
              <a:buFont typeface="Wingdings" pitchFamily="2" charset="2"/>
              <a:buChar char="q"/>
            </a:pPr>
            <a:r>
              <a:rPr lang="en-GB" sz="2000" i="1" u="sng" dirty="0" smtClean="0">
                <a:solidFill>
                  <a:srgbClr val="0070C0"/>
                </a:solidFill>
                <a:cs typeface="Arial" pitchFamily="34" charset="0"/>
              </a:rPr>
              <a:t>Kandinsky’s </a:t>
            </a:r>
            <a:r>
              <a:rPr lang="en-GB" sz="2000" b="1" i="1" u="sng" dirty="0" smtClean="0">
                <a:solidFill>
                  <a:srgbClr val="0070C0"/>
                </a:solidFill>
                <a:cs typeface="Arial" pitchFamily="34" charset="0"/>
              </a:rPr>
              <a:t>paintings</a:t>
            </a:r>
            <a:r>
              <a:rPr lang="en-GB" sz="2000" i="1" u="sng" dirty="0" smtClean="0">
                <a:solidFill>
                  <a:srgbClr val="0070C0"/>
                </a:solidFill>
                <a:cs typeface="Arial" pitchFamily="34" charset="0"/>
              </a:rPr>
              <a:t>, with their vibrant colours and chaotically-arranged shapes</a:t>
            </a:r>
            <a:r>
              <a:rPr lang="en-GB" sz="2000" i="1" dirty="0" smtClean="0">
                <a:solidFill>
                  <a:srgbClr val="0070C0"/>
                </a:solidFill>
                <a:cs typeface="Arial" pitchFamily="34" charset="0"/>
              </a:rPr>
              <a:t>, shocked the Establishment.</a:t>
            </a:r>
          </a:p>
          <a:p>
            <a:pPr>
              <a:buFont typeface="Wingdings" pitchFamily="2" charset="2"/>
              <a:buChar char="q"/>
            </a:pPr>
            <a:r>
              <a:rPr lang="en-GB" sz="2000" i="1" u="sng" dirty="0" smtClean="0">
                <a:solidFill>
                  <a:srgbClr val="0070C0"/>
                </a:solidFill>
                <a:cs typeface="Arial" pitchFamily="34" charset="0"/>
              </a:rPr>
              <a:t>The Russian </a:t>
            </a:r>
            <a:r>
              <a:rPr lang="en-GB" sz="2000" b="1" i="1" u="sng" dirty="0" smtClean="0">
                <a:solidFill>
                  <a:srgbClr val="0070C0"/>
                </a:solidFill>
                <a:cs typeface="Arial" pitchFamily="34" charset="0"/>
              </a:rPr>
              <a:t>troops</a:t>
            </a:r>
            <a:r>
              <a:rPr lang="en-GB" sz="2000" i="1" u="sng" dirty="0" smtClean="0">
                <a:solidFill>
                  <a:srgbClr val="0070C0"/>
                </a:solidFill>
                <a:cs typeface="Arial" pitchFamily="34" charset="0"/>
              </a:rPr>
              <a:t>, advancing quickly</a:t>
            </a:r>
            <a:r>
              <a:rPr lang="en-GB" sz="2000" i="1" dirty="0" smtClean="0">
                <a:solidFill>
                  <a:srgbClr val="0070C0"/>
                </a:solidFill>
                <a:cs typeface="Arial" pitchFamily="34" charset="0"/>
              </a:rPr>
              <a:t>, reached Berlin before the Allies.</a:t>
            </a:r>
          </a:p>
          <a:p>
            <a:pPr>
              <a:buFont typeface="Wingdings" pitchFamily="2" charset="2"/>
              <a:buChar char="q"/>
            </a:pPr>
            <a:r>
              <a:rPr lang="en-GB" sz="2000" i="1" u="sng" dirty="0" smtClean="0">
                <a:solidFill>
                  <a:srgbClr val="0070C0"/>
                </a:solidFill>
                <a:cs typeface="Arial" pitchFamily="34" charset="0"/>
              </a:rPr>
              <a:t>The final </a:t>
            </a:r>
            <a:r>
              <a:rPr lang="en-GB" sz="2000" b="1" i="1" u="sng" dirty="0" smtClean="0">
                <a:solidFill>
                  <a:srgbClr val="0070C0"/>
                </a:solidFill>
                <a:cs typeface="Arial" pitchFamily="34" charset="0"/>
              </a:rPr>
              <a:t>scene</a:t>
            </a:r>
            <a:r>
              <a:rPr lang="en-GB" sz="2000" i="1" u="sng" dirty="0" smtClean="0">
                <a:solidFill>
                  <a:srgbClr val="0070C0"/>
                </a:solidFill>
                <a:cs typeface="Arial" pitchFamily="34" charset="0"/>
              </a:rPr>
              <a:t>, which unintentionally made the audience laugh</a:t>
            </a:r>
            <a:r>
              <a:rPr lang="en-GB" sz="2000" i="1" dirty="0" smtClean="0">
                <a:solidFill>
                  <a:srgbClr val="0070C0"/>
                </a:solidFill>
                <a:cs typeface="Arial" pitchFamily="34" charset="0"/>
              </a:rPr>
              <a:t>, could be improved.</a:t>
            </a:r>
          </a:p>
          <a:p>
            <a:pPr>
              <a:buNone/>
            </a:pPr>
            <a:r>
              <a:rPr lang="en-GB" sz="2000" dirty="0" smtClean="0">
                <a:cs typeface="Arial" pitchFamily="34" charset="0"/>
              </a:rPr>
              <a:t>Helping students to build the noun phrase ‘chunk’ of their sentences in different </a:t>
            </a:r>
          </a:p>
          <a:p>
            <a:pPr>
              <a:buNone/>
            </a:pPr>
            <a:r>
              <a:rPr lang="en-GB" sz="2000" dirty="0" smtClean="0">
                <a:cs typeface="Arial" pitchFamily="34" charset="0"/>
              </a:rPr>
              <a:t>ways can strengthen  their understanding and control of sentence construction.</a:t>
            </a:r>
          </a:p>
          <a:p>
            <a:pPr>
              <a:buFont typeface="Wingdings" pitchFamily="2" charset="2"/>
              <a:buChar char="q"/>
            </a:pPr>
            <a:endParaRPr lang="en-GB" sz="2000" dirty="0" smtClean="0">
              <a:cs typeface="Arial" pitchFamily="34" charset="0"/>
            </a:endParaRPr>
          </a:p>
          <a:p>
            <a:pPr>
              <a:buNone/>
            </a:pPr>
            <a:r>
              <a:rPr lang="en-GB" sz="2000" dirty="0" smtClean="0">
                <a:cs typeface="Arial" pitchFamily="34" charset="0"/>
              </a:rPr>
              <a:t> </a:t>
            </a:r>
          </a:p>
        </p:txBody>
      </p:sp>
    </p:spTree>
    <p:extLst>
      <p:ext uri="{BB962C8B-B14F-4D97-AF65-F5344CB8AC3E}">
        <p14:creationId xmlns:p14="http://schemas.microsoft.com/office/powerpoint/2010/main" val="31766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Task:</a:t>
            </a:r>
            <a:endParaRPr lang="en-GB" sz="4000" dirty="0"/>
          </a:p>
        </p:txBody>
      </p:sp>
      <p:sp>
        <p:nvSpPr>
          <p:cNvPr id="3" name="Content Placeholder 2"/>
          <p:cNvSpPr>
            <a:spLocks noGrp="1"/>
          </p:cNvSpPr>
          <p:nvPr>
            <p:ph sz="quarter" idx="1"/>
          </p:nvPr>
        </p:nvSpPr>
        <p:spPr/>
        <p:txBody>
          <a:bodyPr/>
          <a:lstStyle/>
          <a:p>
            <a:r>
              <a:rPr lang="en-GB" sz="2400" dirty="0" smtClean="0"/>
              <a:t>Show the meaning of the word by using each one in a sentence:</a:t>
            </a:r>
          </a:p>
          <a:p>
            <a:pPr marL="514350" indent="-514350">
              <a:buAutoNum type="arabicPeriod"/>
            </a:pPr>
            <a:r>
              <a:rPr lang="en-GB" sz="2400" dirty="0" smtClean="0"/>
              <a:t>weight</a:t>
            </a:r>
          </a:p>
          <a:p>
            <a:pPr marL="514350" indent="-514350">
              <a:buAutoNum type="arabicPeriod"/>
            </a:pPr>
            <a:r>
              <a:rPr lang="en-GB" sz="2400" dirty="0" smtClean="0"/>
              <a:t>depression</a:t>
            </a:r>
          </a:p>
          <a:p>
            <a:pPr marL="514350" indent="-514350">
              <a:buAutoNum type="arabicPeriod"/>
            </a:pPr>
            <a:r>
              <a:rPr lang="en-GB" sz="2400" dirty="0" smtClean="0"/>
              <a:t>change</a:t>
            </a:r>
          </a:p>
          <a:p>
            <a:pPr marL="514350" indent="-514350">
              <a:buAutoNum type="arabicPeriod"/>
            </a:pPr>
            <a:r>
              <a:rPr lang="en-GB" sz="2400" dirty="0" smtClean="0"/>
              <a:t>suffering </a:t>
            </a:r>
          </a:p>
          <a:p>
            <a:pPr marL="514350" indent="-514350">
              <a:buAutoNum type="arabicPeriod"/>
            </a:pPr>
            <a:r>
              <a:rPr lang="en-GB" sz="2400" dirty="0" smtClean="0"/>
              <a:t>effects</a:t>
            </a:r>
          </a:p>
          <a:p>
            <a:pPr marL="514350" indent="-514350">
              <a:buAutoNum type="arabicPeriod"/>
            </a:pPr>
            <a:r>
              <a:rPr lang="en-GB" sz="2400" dirty="0" smtClean="0"/>
              <a:t>affects</a:t>
            </a:r>
          </a:p>
          <a:p>
            <a:pPr marL="514350" indent="-514350">
              <a:buAutoNum type="arabicPeriod"/>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Teaching noun phrases</a:t>
            </a:r>
            <a:endParaRPr lang="en-GB" sz="4000" dirty="0"/>
          </a:p>
        </p:txBody>
      </p:sp>
      <p:sp>
        <p:nvSpPr>
          <p:cNvPr id="3" name="Content Placeholder 2"/>
          <p:cNvSpPr>
            <a:spLocks noGrp="1"/>
          </p:cNvSpPr>
          <p:nvPr>
            <p:ph idx="1"/>
          </p:nvPr>
        </p:nvSpPr>
        <p:spPr>
          <a:xfrm>
            <a:off x="395536" y="1636440"/>
            <a:ext cx="8424936" cy="5221560"/>
          </a:xfrm>
        </p:spPr>
        <p:txBody>
          <a:bodyPr>
            <a:normAutofit fontScale="70000" lnSpcReduction="20000"/>
          </a:bodyPr>
          <a:lstStyle/>
          <a:p>
            <a:pPr marL="82296" indent="0">
              <a:lnSpc>
                <a:spcPts val="3000"/>
              </a:lnSpc>
              <a:buFont typeface="Wingdings" pitchFamily="2" charset="2"/>
              <a:buChar char="q"/>
            </a:pPr>
            <a:r>
              <a:rPr lang="en-US" b="1" dirty="0" smtClean="0">
                <a:solidFill>
                  <a:schemeClr val="accent1">
                    <a:lumMod val="75000"/>
                  </a:schemeClr>
                </a:solidFill>
                <a:cs typeface="Arial" pitchFamily="34" charset="0"/>
              </a:rPr>
              <a:t> Reading</a:t>
            </a:r>
            <a:r>
              <a:rPr lang="en-US" dirty="0" smtClean="0">
                <a:cs typeface="Arial" pitchFamily="34" charset="0"/>
              </a:rPr>
              <a:t>: scan an explanation text for noun phrases. Locating key nouns and the information attached to them will quickly tell the reader what the text is about. </a:t>
            </a:r>
          </a:p>
          <a:p>
            <a:pPr marL="82296" indent="0">
              <a:lnSpc>
                <a:spcPts val="3000"/>
              </a:lnSpc>
              <a:buFont typeface="Wingdings" pitchFamily="2" charset="2"/>
              <a:buChar char="q"/>
            </a:pPr>
            <a:r>
              <a:rPr lang="en-US" b="1" dirty="0" smtClean="0">
                <a:solidFill>
                  <a:schemeClr val="accent1">
                    <a:lumMod val="75000"/>
                  </a:schemeClr>
                </a:solidFill>
                <a:cs typeface="Arial" pitchFamily="34" charset="0"/>
              </a:rPr>
              <a:t> Writing:</a:t>
            </a:r>
            <a:r>
              <a:rPr lang="en-US" dirty="0" smtClean="0">
                <a:cs typeface="Arial" pitchFamily="34" charset="0"/>
              </a:rPr>
              <a:t> Noun phrases succinctly sum up important information for the reader. They are also an important ‘grammatical chunk’ so encouraging students to use them contributes to improving clarity of sentence construction. </a:t>
            </a:r>
          </a:p>
          <a:p>
            <a:pPr marL="82296" indent="0">
              <a:lnSpc>
                <a:spcPts val="3000"/>
              </a:lnSpc>
              <a:buFont typeface="Wingdings" pitchFamily="2" charset="2"/>
              <a:buChar char="q"/>
            </a:pPr>
            <a:r>
              <a:rPr lang="en-US" b="1" dirty="0" smtClean="0">
                <a:solidFill>
                  <a:schemeClr val="accent1">
                    <a:lumMod val="75000"/>
                  </a:schemeClr>
                </a:solidFill>
                <a:cs typeface="Arial" pitchFamily="34" charset="0"/>
              </a:rPr>
              <a:t> Topic-related vocabulary : </a:t>
            </a:r>
            <a:r>
              <a:rPr lang="en-US" dirty="0" smtClean="0">
                <a:cs typeface="Arial" pitchFamily="34" charset="0"/>
              </a:rPr>
              <a:t>noun phrases can be more effective than teaching single words. Noun phrases are often used in questions,  and represent concepts that students need to understand. </a:t>
            </a:r>
          </a:p>
          <a:p>
            <a:pPr lvl="1">
              <a:lnSpc>
                <a:spcPts val="3000"/>
              </a:lnSpc>
              <a:buFont typeface="Wingdings" panose="05000000000000000000" pitchFamily="2" charset="2"/>
              <a:buChar char="§"/>
            </a:pPr>
            <a:r>
              <a:rPr lang="en-US" sz="2900" dirty="0" smtClean="0">
                <a:cs typeface="Arial" pitchFamily="34" charset="0"/>
              </a:rPr>
              <a:t>Describe the relationship between </a:t>
            </a:r>
            <a:r>
              <a:rPr lang="en-US" sz="2900" i="1" u="sng" dirty="0" smtClean="0">
                <a:cs typeface="Arial" pitchFamily="34" charset="0"/>
              </a:rPr>
              <a:t>the magnitude of</a:t>
            </a:r>
            <a:r>
              <a:rPr lang="en-US" sz="2900" i="1" dirty="0" smtClean="0">
                <a:cs typeface="Arial" pitchFamily="34" charset="0"/>
              </a:rPr>
              <a:t> </a:t>
            </a:r>
            <a:r>
              <a:rPr lang="en-US" sz="2900" b="1" dirty="0" smtClean="0">
                <a:solidFill>
                  <a:schemeClr val="accent1">
                    <a:lumMod val="75000"/>
                  </a:schemeClr>
                </a:solidFill>
                <a:cs typeface="Arial" pitchFamily="34" charset="0"/>
              </a:rPr>
              <a:t>earthquakes</a:t>
            </a:r>
            <a:r>
              <a:rPr lang="en-US" sz="2900" dirty="0" smtClean="0">
                <a:cs typeface="Arial" pitchFamily="34" charset="0"/>
              </a:rPr>
              <a:t> </a:t>
            </a:r>
            <a:r>
              <a:rPr lang="en-US" sz="2900" i="1" u="sng" dirty="0" smtClean="0">
                <a:cs typeface="Arial" pitchFamily="34" charset="0"/>
              </a:rPr>
              <a:t>and their frequency</a:t>
            </a:r>
          </a:p>
          <a:p>
            <a:pPr>
              <a:buFont typeface="Wingdings" panose="05000000000000000000" pitchFamily="2" charset="2"/>
              <a:buChar char="Ø"/>
            </a:pPr>
            <a:endParaRPr lang="en-GB" sz="2000" dirty="0">
              <a:cs typeface="Arial" pitchFamily="34" charset="0"/>
            </a:endParaRPr>
          </a:p>
        </p:txBody>
      </p:sp>
    </p:spTree>
    <p:extLst>
      <p:ext uri="{BB962C8B-B14F-4D97-AF65-F5344CB8AC3E}">
        <p14:creationId xmlns:p14="http://schemas.microsoft.com/office/powerpoint/2010/main" val="3901677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GB" sz="5400" dirty="0" smtClean="0"/>
              <a:t>TEACHING SUBJECT VOCABULARY: VERBS AND ADVERBIALS</a:t>
            </a:r>
            <a:endParaRPr lang="en-GB" sz="5400" dirty="0"/>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66607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8146152" cy="360040"/>
          </a:xfrm>
        </p:spPr>
        <p:txBody>
          <a:bodyPr>
            <a:normAutofit fontScale="90000"/>
          </a:bodyPr>
          <a:lstStyle/>
          <a:p>
            <a:r>
              <a:rPr lang="en-GB" dirty="0" smtClean="0"/>
              <a:t>Verbs </a:t>
            </a:r>
            <a:br>
              <a:rPr lang="en-GB" dirty="0" smtClean="0"/>
            </a:br>
            <a:endParaRPr lang="en-GB" dirty="0"/>
          </a:p>
        </p:txBody>
      </p:sp>
      <p:sp>
        <p:nvSpPr>
          <p:cNvPr id="3" name="Content Placeholder 2"/>
          <p:cNvSpPr>
            <a:spLocks noGrp="1"/>
          </p:cNvSpPr>
          <p:nvPr>
            <p:ph idx="1"/>
          </p:nvPr>
        </p:nvSpPr>
        <p:spPr>
          <a:xfrm>
            <a:off x="539552" y="1628800"/>
            <a:ext cx="8280920" cy="6021288"/>
          </a:xfrm>
        </p:spPr>
        <p:txBody>
          <a:bodyPr>
            <a:normAutofit/>
          </a:bodyPr>
          <a:lstStyle/>
          <a:p>
            <a:pPr>
              <a:buNone/>
            </a:pPr>
            <a:r>
              <a:rPr lang="en-GB" sz="2000" dirty="0" smtClean="0"/>
              <a:t>breath rate and heart rate </a:t>
            </a:r>
            <a:r>
              <a:rPr lang="en-GB" sz="2000" b="1" dirty="0" smtClean="0">
                <a:solidFill>
                  <a:srgbClr val="FF0000"/>
                </a:solidFill>
              </a:rPr>
              <a:t>increase</a:t>
            </a:r>
            <a:r>
              <a:rPr lang="en-GB" sz="2000" dirty="0" smtClean="0">
                <a:solidFill>
                  <a:srgbClr val="FF0000"/>
                </a:solidFill>
              </a:rPr>
              <a:t> </a:t>
            </a:r>
            <a:r>
              <a:rPr lang="en-GB" sz="2000" dirty="0" smtClean="0"/>
              <a:t>gradually</a:t>
            </a:r>
          </a:p>
          <a:p>
            <a:pPr>
              <a:buNone/>
            </a:pPr>
            <a:r>
              <a:rPr lang="en-GB" sz="2000" dirty="0" smtClean="0"/>
              <a:t>the athlete </a:t>
            </a:r>
            <a:r>
              <a:rPr lang="en-GB" sz="2000" b="1" dirty="0" smtClean="0">
                <a:solidFill>
                  <a:srgbClr val="FF0000"/>
                </a:solidFill>
              </a:rPr>
              <a:t>paces himself </a:t>
            </a:r>
            <a:r>
              <a:rPr lang="en-GB" sz="2000" dirty="0" smtClean="0"/>
              <a:t>throughout the race</a:t>
            </a:r>
          </a:p>
          <a:p>
            <a:pPr>
              <a:buNone/>
            </a:pPr>
            <a:r>
              <a:rPr lang="en-GB" sz="2000" dirty="0" smtClean="0"/>
              <a:t>he </a:t>
            </a:r>
            <a:r>
              <a:rPr lang="en-GB" sz="2000" b="1" dirty="0" smtClean="0">
                <a:solidFill>
                  <a:srgbClr val="FF0000"/>
                </a:solidFill>
              </a:rPr>
              <a:t>needs to dispose of </a:t>
            </a:r>
            <a:r>
              <a:rPr lang="en-GB" sz="2000" dirty="0" smtClean="0"/>
              <a:t>CO2 by breathing out</a:t>
            </a:r>
          </a:p>
          <a:p>
            <a:pPr>
              <a:buNone/>
            </a:pPr>
            <a:endParaRPr lang="en-GB" sz="2000" dirty="0" smtClean="0"/>
          </a:p>
          <a:p>
            <a:pPr>
              <a:buNone/>
            </a:pPr>
            <a:r>
              <a:rPr lang="en-GB" sz="2000" dirty="0" smtClean="0"/>
              <a:t>Modal verbs:  </a:t>
            </a:r>
            <a:r>
              <a:rPr lang="en-GB" sz="2000" i="1" dirty="0" smtClean="0"/>
              <a:t>can, could, will, would, shall, should, may, might, must</a:t>
            </a:r>
          </a:p>
          <a:p>
            <a:pPr>
              <a:buNone/>
            </a:pPr>
            <a:r>
              <a:rPr lang="en-GB" sz="2000" dirty="0" smtClean="0"/>
              <a:t>This </a:t>
            </a:r>
            <a:r>
              <a:rPr lang="en-GB" sz="2000" b="1" dirty="0" smtClean="0">
                <a:solidFill>
                  <a:srgbClr val="FF0000"/>
                </a:solidFill>
              </a:rPr>
              <a:t>could </a:t>
            </a:r>
            <a:r>
              <a:rPr lang="en-GB" sz="2000" dirty="0" smtClean="0"/>
              <a:t>make his muscles ache but </a:t>
            </a:r>
            <a:r>
              <a:rPr lang="en-GB" sz="2000" b="1" dirty="0" smtClean="0">
                <a:solidFill>
                  <a:srgbClr val="FF0000"/>
                </a:solidFill>
              </a:rPr>
              <a:t>may</a:t>
            </a:r>
            <a:r>
              <a:rPr lang="en-GB" sz="2000" dirty="0" smtClean="0"/>
              <a:t> improve the athlete’s range</a:t>
            </a:r>
          </a:p>
          <a:p>
            <a:pPr>
              <a:buNone/>
            </a:pPr>
            <a:r>
              <a:rPr lang="en-GB" sz="2000" dirty="0" smtClean="0"/>
              <a:t> of movement.</a:t>
            </a:r>
          </a:p>
          <a:p>
            <a:pPr>
              <a:buNone/>
            </a:pPr>
            <a:r>
              <a:rPr lang="en-GB" sz="2000" dirty="0" smtClean="0"/>
              <a:t>His heart and lungs </a:t>
            </a:r>
            <a:r>
              <a:rPr lang="en-GB" sz="2000" b="1" dirty="0" smtClean="0">
                <a:solidFill>
                  <a:srgbClr val="FF0000"/>
                </a:solidFill>
              </a:rPr>
              <a:t>will</a:t>
            </a:r>
            <a:r>
              <a:rPr lang="en-GB" sz="2000" dirty="0" smtClean="0"/>
              <a:t> need to work harder. </a:t>
            </a:r>
          </a:p>
          <a:p>
            <a:pPr>
              <a:buNone/>
            </a:pPr>
            <a:endParaRPr lang="en-GB" sz="2000" dirty="0" smtClean="0"/>
          </a:p>
          <a:p>
            <a:pPr>
              <a:buNone/>
            </a:pPr>
            <a:r>
              <a:rPr lang="en-GB" sz="2000" dirty="0" smtClean="0"/>
              <a:t>Modal verbs can help students speculate and evaluate possibilities, and </a:t>
            </a:r>
          </a:p>
          <a:p>
            <a:pPr>
              <a:buNone/>
            </a:pPr>
            <a:r>
              <a:rPr lang="en-GB" sz="2000" dirty="0" smtClean="0"/>
              <a:t>connect and balance ideas.</a:t>
            </a:r>
          </a:p>
          <a:p>
            <a:pPr>
              <a:buNone/>
            </a:pPr>
            <a:endParaRPr lang="en-GB" dirty="0" smtClean="0"/>
          </a:p>
          <a:p>
            <a:pPr>
              <a:buNone/>
            </a:pPr>
            <a:endParaRPr lang="en-GB" dirty="0" smtClean="0"/>
          </a:p>
          <a:p>
            <a:endParaRPr lang="en-GB" dirty="0" smtClean="0">
              <a:solidFill>
                <a:schemeClr val="accent4">
                  <a:lumMod val="60000"/>
                  <a:lumOff val="40000"/>
                </a:schemeClr>
              </a:solidFill>
            </a:endParaRP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Adverbials</a:t>
            </a:r>
            <a:endParaRPr lang="en-GB" sz="4000" dirty="0"/>
          </a:p>
        </p:txBody>
      </p:sp>
      <p:sp>
        <p:nvSpPr>
          <p:cNvPr id="3" name="Content Placeholder 2"/>
          <p:cNvSpPr>
            <a:spLocks noGrp="1"/>
          </p:cNvSpPr>
          <p:nvPr>
            <p:ph sz="quarter" idx="1"/>
          </p:nvPr>
        </p:nvSpPr>
        <p:spPr/>
        <p:txBody>
          <a:bodyPr/>
          <a:lstStyle/>
          <a:p>
            <a:pPr>
              <a:buNone/>
            </a:pPr>
            <a:r>
              <a:rPr lang="en-GB" sz="2400" dirty="0" smtClean="0"/>
              <a:t>‘</a:t>
            </a:r>
            <a:r>
              <a:rPr lang="en-GB" sz="2000" dirty="0" smtClean="0"/>
              <a:t>Adverbials’ is an overall term for single words, phrases or clauses that</a:t>
            </a:r>
          </a:p>
          <a:p>
            <a:pPr>
              <a:buNone/>
            </a:pPr>
            <a:r>
              <a:rPr lang="en-GB" sz="2000" dirty="0" smtClean="0"/>
              <a:t>give additional information about how, when or where something </a:t>
            </a:r>
          </a:p>
          <a:p>
            <a:pPr>
              <a:buNone/>
            </a:pPr>
            <a:r>
              <a:rPr lang="en-GB" sz="2000" dirty="0" smtClean="0"/>
              <a:t>happens.  They can help students add detail to explanations, be more </a:t>
            </a:r>
          </a:p>
          <a:p>
            <a:pPr>
              <a:buNone/>
            </a:pPr>
            <a:r>
              <a:rPr lang="en-GB" sz="2000" dirty="0" smtClean="0"/>
              <a:t>precise, or strengthen connections between ideas.</a:t>
            </a:r>
          </a:p>
          <a:p>
            <a:pPr>
              <a:buNone/>
            </a:pPr>
            <a:endParaRPr lang="en-GB" sz="2000" dirty="0" smtClean="0"/>
          </a:p>
          <a:p>
            <a:pPr>
              <a:buNone/>
            </a:pPr>
            <a:r>
              <a:rPr lang="en-GB" sz="2000" dirty="0" smtClean="0"/>
              <a:t>breath rate and heart rate increase </a:t>
            </a:r>
            <a:r>
              <a:rPr lang="en-GB" sz="2000" b="1" dirty="0" smtClean="0">
                <a:solidFill>
                  <a:srgbClr val="FF3300"/>
                </a:solidFill>
              </a:rPr>
              <a:t>gradually</a:t>
            </a:r>
          </a:p>
          <a:p>
            <a:pPr>
              <a:buNone/>
            </a:pPr>
            <a:r>
              <a:rPr lang="en-GB" sz="2000" dirty="0" smtClean="0"/>
              <a:t>the athlete paces himself </a:t>
            </a:r>
            <a:r>
              <a:rPr lang="en-GB" sz="2000" b="1" dirty="0" smtClean="0">
                <a:solidFill>
                  <a:srgbClr val="FF3300"/>
                </a:solidFill>
              </a:rPr>
              <a:t>throughout the race</a:t>
            </a:r>
          </a:p>
          <a:p>
            <a:pPr>
              <a:buNone/>
            </a:pPr>
            <a:r>
              <a:rPr lang="en-GB" sz="2000" dirty="0" smtClean="0"/>
              <a:t>he needs to dispose of CO2 </a:t>
            </a:r>
            <a:r>
              <a:rPr lang="en-GB" sz="2000" b="1" dirty="0" smtClean="0">
                <a:solidFill>
                  <a:srgbClr val="FF3300"/>
                </a:solidFill>
              </a:rPr>
              <a:t>by breathing out</a:t>
            </a:r>
            <a:endParaRPr lang="en-GB" sz="2000" b="1" dirty="0" smtClean="0"/>
          </a:p>
          <a:p>
            <a:pPr>
              <a:buNone/>
            </a:pPr>
            <a:endParaRPr lang="en-GB" sz="2000" i="1" dirty="0" smtClean="0"/>
          </a:p>
          <a:p>
            <a:pPr>
              <a:buNone/>
            </a:pPr>
            <a:r>
              <a:rPr lang="en-GB" sz="2000" i="1" dirty="0" smtClean="0"/>
              <a:t>For now this could effectively make his muscles begin to ache...</a:t>
            </a:r>
          </a:p>
          <a:p>
            <a:pPr>
              <a:buNone/>
            </a:pPr>
            <a:r>
              <a:rPr lang="en-GB" sz="2000" b="1" i="1" dirty="0" smtClean="0">
                <a:solidFill>
                  <a:srgbClr val="FF3300"/>
                </a:solidFill>
              </a:rPr>
              <a:t>Initially, </a:t>
            </a:r>
            <a:r>
              <a:rPr lang="en-GB" sz="2000" i="1" dirty="0" smtClean="0"/>
              <a:t>his muscles may begin to ache...</a:t>
            </a:r>
            <a:endParaRPr lang="en-GB" sz="2000" i="1" dirty="0" smtClean="0">
              <a:solidFill>
                <a:schemeClr val="accent4">
                  <a:lumMod val="60000"/>
                  <a:lumOff val="40000"/>
                </a:schemeClr>
              </a:solidFill>
            </a:endParaRPr>
          </a:p>
          <a:p>
            <a:pPr>
              <a:buNone/>
            </a:pPr>
            <a:r>
              <a:rPr lang="en-GB" sz="2000" b="1" dirty="0" smtClean="0">
                <a:solidFill>
                  <a:srgbClr val="FF3300"/>
                </a:solidFill>
              </a:rPr>
              <a:t>Crucially....Later in the race....Eventually.....As a consequence....</a:t>
            </a:r>
          </a:p>
          <a:p>
            <a:endParaRPr lang="en-GB" sz="2000" dirty="0" smtClean="0"/>
          </a:p>
          <a:p>
            <a:endParaRPr lang="en-GB" sz="2000"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TASK: Write an improved version of this answer, paying attention to your use of noun phrases and verbs to convey information succinctly and precisely.  </a:t>
            </a:r>
            <a:endParaRPr lang="en-GB" sz="2000"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24</a:t>
            </a:fld>
            <a:endParaRPr lang="en-GB"/>
          </a:p>
        </p:txBody>
      </p:sp>
      <p:pic>
        <p:nvPicPr>
          <p:cNvPr id="5" name="Picture 2"/>
          <p:cNvPicPr>
            <a:picLocks noGrp="1" noChangeAspect="1" noChangeArrowheads="1"/>
          </p:cNvPicPr>
          <p:nvPr>
            <p:ph sz="quarter" idx="1"/>
          </p:nvPr>
        </p:nvPicPr>
        <p:blipFill>
          <a:blip r:embed="rId3" cstate="print"/>
          <a:stretch>
            <a:fillRect/>
          </a:stretch>
        </p:blipFill>
        <p:spPr bwMode="auto">
          <a:xfrm>
            <a:off x="323528" y="1556792"/>
            <a:ext cx="8496944" cy="4968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GB" sz="6000" dirty="0" smtClean="0"/>
              <a:t>PLENARY</a:t>
            </a:r>
            <a:endParaRPr lang="en-GB" sz="6000" dirty="0"/>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666075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Teaching subject vocabulary</a:t>
            </a:r>
            <a:endParaRPr lang="en-GB" sz="4000" dirty="0"/>
          </a:p>
        </p:txBody>
      </p:sp>
      <p:sp>
        <p:nvSpPr>
          <p:cNvPr id="3" name="Content Placeholder 2"/>
          <p:cNvSpPr>
            <a:spLocks noGrp="1"/>
          </p:cNvSpPr>
          <p:nvPr>
            <p:ph sz="quarter" idx="1"/>
          </p:nvPr>
        </p:nvSpPr>
        <p:spPr/>
        <p:txBody>
          <a:bodyPr/>
          <a:lstStyle/>
          <a:p>
            <a:pPr marL="0">
              <a:buNone/>
            </a:pPr>
            <a:r>
              <a:rPr lang="en-GB" sz="2000" dirty="0" smtClean="0"/>
              <a:t>Vocabulary is a very obvious key to ‘sounding like an expert’ in a subject and communicating ideas with accuracy and precision.</a:t>
            </a:r>
          </a:p>
          <a:p>
            <a:pPr marL="0">
              <a:buNone/>
            </a:pPr>
            <a:r>
              <a:rPr lang="en-GB" sz="2000" dirty="0" smtClean="0"/>
              <a:t>In the classroom:</a:t>
            </a:r>
          </a:p>
          <a:p>
            <a:pPr marL="320400"/>
            <a:r>
              <a:rPr lang="en-GB" sz="2000" dirty="0" smtClean="0"/>
              <a:t>needs to be taught in context and reinforced regularly in different   contexts </a:t>
            </a:r>
          </a:p>
          <a:p>
            <a:pPr marL="0"/>
            <a:r>
              <a:rPr lang="en-GB" sz="2000" dirty="0" smtClean="0"/>
              <a:t>needs to be taught explicitly, including word-learning strategies.</a:t>
            </a:r>
          </a:p>
          <a:p>
            <a:pPr>
              <a:lnSpc>
                <a:spcPts val="2600"/>
              </a:lnSpc>
            </a:pPr>
            <a:r>
              <a:rPr lang="en-GB" sz="2000" dirty="0" smtClean="0">
                <a:latin typeface="Arial" pitchFamily="34" charset="0"/>
                <a:cs typeface="Arial" pitchFamily="34" charset="0"/>
              </a:rPr>
              <a:t>Teach students the </a:t>
            </a:r>
            <a:r>
              <a:rPr lang="en-GB" sz="2000" b="1" dirty="0" smtClean="0">
                <a:latin typeface="Arial" pitchFamily="34" charset="0"/>
                <a:cs typeface="Arial" pitchFamily="34" charset="0"/>
              </a:rPr>
              <a:t>etymology</a:t>
            </a:r>
            <a:r>
              <a:rPr lang="en-GB" sz="2000" dirty="0" smtClean="0">
                <a:latin typeface="Arial" pitchFamily="34" charset="0"/>
                <a:cs typeface="Arial" pitchFamily="34" charset="0"/>
              </a:rPr>
              <a:t> of subject words as it will support their understanding of related words </a:t>
            </a:r>
            <a:r>
              <a:rPr lang="en-GB" sz="2000" dirty="0" err="1" smtClean="0">
                <a:latin typeface="Arial" pitchFamily="34" charset="0"/>
                <a:cs typeface="Arial" pitchFamily="34" charset="0"/>
              </a:rPr>
              <a:t>eg</a:t>
            </a:r>
            <a:r>
              <a:rPr lang="en-GB" sz="2000" dirty="0" smtClean="0">
                <a:latin typeface="Arial" pitchFamily="34" charset="0"/>
                <a:cs typeface="Arial" pitchFamily="34" charset="0"/>
              </a:rPr>
              <a:t> </a:t>
            </a:r>
            <a:r>
              <a:rPr lang="en-GB" sz="2000" i="1" dirty="0" smtClean="0">
                <a:latin typeface="Arial" pitchFamily="34" charset="0"/>
                <a:cs typeface="Arial" pitchFamily="34" charset="0"/>
              </a:rPr>
              <a:t>photo-synthesis: light + putting together</a:t>
            </a:r>
            <a:endParaRPr lang="en-GB" sz="2000" dirty="0" smtClean="0">
              <a:latin typeface="Arial" pitchFamily="34" charset="0"/>
              <a:cs typeface="Arial" pitchFamily="34" charset="0"/>
            </a:endParaRPr>
          </a:p>
          <a:p>
            <a:pPr>
              <a:lnSpc>
                <a:spcPts val="2600"/>
              </a:lnSpc>
            </a:pPr>
            <a:r>
              <a:rPr lang="en-GB" sz="2000" dirty="0" smtClean="0">
                <a:latin typeface="Arial" pitchFamily="34" charset="0"/>
                <a:cs typeface="Arial" pitchFamily="34" charset="0"/>
              </a:rPr>
              <a:t>Create </a:t>
            </a:r>
            <a:r>
              <a:rPr lang="en-GB" sz="2000" b="1" dirty="0" smtClean="0">
                <a:latin typeface="Arial" pitchFamily="34" charset="0"/>
                <a:cs typeface="Arial" pitchFamily="34" charset="0"/>
              </a:rPr>
              <a:t>word-webs</a:t>
            </a:r>
            <a:r>
              <a:rPr lang="en-GB" sz="2000" dirty="0" smtClean="0">
                <a:latin typeface="Arial" pitchFamily="34" charset="0"/>
                <a:cs typeface="Arial" pitchFamily="34" charset="0"/>
              </a:rPr>
              <a:t> of related words to underline relationships: </a:t>
            </a:r>
            <a:r>
              <a:rPr lang="en-GB" sz="2000" dirty="0" err="1" smtClean="0">
                <a:latin typeface="Arial" pitchFamily="34" charset="0"/>
                <a:cs typeface="Arial" pitchFamily="34" charset="0"/>
              </a:rPr>
              <a:t>eg</a:t>
            </a:r>
            <a:r>
              <a:rPr lang="en-GB" sz="2000" dirty="0" smtClean="0">
                <a:latin typeface="Arial" pitchFamily="34" charset="0"/>
                <a:cs typeface="Arial" pitchFamily="34" charset="0"/>
              </a:rPr>
              <a:t> </a:t>
            </a:r>
            <a:r>
              <a:rPr lang="en-GB" sz="2000" i="1" dirty="0" smtClean="0">
                <a:latin typeface="Arial" pitchFamily="34" charset="0"/>
                <a:cs typeface="Arial" pitchFamily="34" charset="0"/>
              </a:rPr>
              <a:t>geography; geophysical; geothermal; an </a:t>
            </a:r>
            <a:r>
              <a:rPr lang="en-GB" sz="2000" i="1" dirty="0" smtClean="0"/>
              <a:t>ally/their allies, an alliance, to ally with, to form an alliance with; aligned against </a:t>
            </a:r>
            <a:r>
              <a:rPr lang="en-GB" sz="2000" dirty="0" smtClean="0"/>
              <a:t>etc</a:t>
            </a:r>
            <a:r>
              <a:rPr lang="en-GB" sz="2000" i="1" dirty="0" smtClean="0"/>
              <a:t>.</a:t>
            </a:r>
          </a:p>
          <a:p>
            <a:endParaRPr lang="en-GB" sz="2000" dirty="0" smtClean="0"/>
          </a:p>
          <a:p>
            <a:endParaRPr lang="en-GB" sz="2400" dirty="0" smtClean="0"/>
          </a:p>
          <a:p>
            <a:pPr>
              <a:buNone/>
            </a:pPr>
            <a:endParaRPr lang="en-GB" dirty="0" smtClean="0"/>
          </a:p>
          <a:p>
            <a:pPr>
              <a:buNone/>
            </a:pPr>
            <a:endParaRPr lang="en-GB" dirty="0" smtClean="0"/>
          </a:p>
          <a:p>
            <a:pPr>
              <a:buNone/>
            </a:pPr>
            <a:r>
              <a:rPr lang="en-GB" dirty="0" smtClean="0"/>
              <a:t> </a:t>
            </a:r>
          </a:p>
          <a:p>
            <a:pPr>
              <a:buNone/>
            </a:pP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subject vocabulary</a:t>
            </a:r>
            <a:endParaRPr lang="en-GB" dirty="0"/>
          </a:p>
        </p:txBody>
      </p:sp>
      <p:sp>
        <p:nvSpPr>
          <p:cNvPr id="3" name="Content Placeholder 2"/>
          <p:cNvSpPr>
            <a:spLocks noGrp="1"/>
          </p:cNvSpPr>
          <p:nvPr>
            <p:ph sz="quarter" idx="1"/>
          </p:nvPr>
        </p:nvSpPr>
        <p:spPr/>
        <p:txBody>
          <a:bodyPr/>
          <a:lstStyle/>
          <a:p>
            <a:pPr>
              <a:lnSpc>
                <a:spcPts val="2600"/>
              </a:lnSpc>
            </a:pPr>
            <a:r>
              <a:rPr lang="en-GB" sz="2000" dirty="0" smtClean="0"/>
              <a:t>Highlight key vocabulary in model texts. Consistent colour coding </a:t>
            </a:r>
            <a:r>
              <a:rPr lang="en-GB" sz="2000" dirty="0" err="1" smtClean="0"/>
              <a:t>eg</a:t>
            </a:r>
            <a:r>
              <a:rPr lang="en-GB" sz="2000" dirty="0" smtClean="0"/>
              <a:t> noun phrases in one colour, verbs in another, can be helpful. </a:t>
            </a:r>
          </a:p>
          <a:p>
            <a:pPr>
              <a:lnSpc>
                <a:spcPts val="2600"/>
              </a:lnSpc>
            </a:pPr>
            <a:r>
              <a:rPr lang="en-GB" sz="2000" dirty="0" smtClean="0"/>
              <a:t>Improve a section of text together, focusing on vocabulary choices and being explicit about the effect on meaning.</a:t>
            </a:r>
          </a:p>
          <a:p>
            <a:pPr marL="82296" indent="0">
              <a:lnSpc>
                <a:spcPts val="3000"/>
              </a:lnSpc>
              <a:buNone/>
            </a:pPr>
            <a:r>
              <a:rPr lang="en-GB" sz="2000" b="1" dirty="0" smtClean="0">
                <a:solidFill>
                  <a:schemeClr val="tx2"/>
                </a:solidFill>
                <a:cs typeface="Arial" pitchFamily="34" charset="0"/>
              </a:rPr>
              <a:t>Entitlement vocabulary:</a:t>
            </a:r>
          </a:p>
          <a:p>
            <a:pPr marL="82296" indent="0">
              <a:lnSpc>
                <a:spcPts val="3000"/>
              </a:lnSpc>
              <a:buNone/>
            </a:pPr>
            <a:r>
              <a:rPr lang="en-GB" sz="2000" dirty="0" smtClean="0">
                <a:cs typeface="Arial" pitchFamily="34" charset="0"/>
              </a:rPr>
              <a:t>What words do you want all students to be able to know, use and spell correctly?</a:t>
            </a:r>
          </a:p>
          <a:p>
            <a:pPr marL="82296" indent="0">
              <a:lnSpc>
                <a:spcPts val="3000"/>
              </a:lnSpc>
              <a:buNone/>
            </a:pPr>
            <a:r>
              <a:rPr lang="en-GB" sz="2000" b="1" dirty="0" smtClean="0">
                <a:solidFill>
                  <a:schemeClr val="tx2"/>
                </a:solidFill>
                <a:cs typeface="Arial" pitchFamily="34" charset="0"/>
              </a:rPr>
              <a:t>Extension vocabulary:</a:t>
            </a:r>
          </a:p>
          <a:p>
            <a:pPr marL="82296" indent="0">
              <a:lnSpc>
                <a:spcPts val="3000"/>
              </a:lnSpc>
              <a:buNone/>
            </a:pPr>
            <a:r>
              <a:rPr lang="en-GB" sz="2000" dirty="0" smtClean="0">
                <a:cs typeface="Arial" pitchFamily="34" charset="0"/>
              </a:rPr>
              <a:t>What words do you want your most able students to know, use and spell correctly?</a:t>
            </a:r>
          </a:p>
          <a:p>
            <a:pPr marL="82296" indent="0">
              <a:lnSpc>
                <a:spcPts val="3000"/>
              </a:lnSpc>
              <a:buNone/>
            </a:pPr>
            <a:r>
              <a:rPr lang="en-GB" sz="2000" dirty="0" smtClean="0">
                <a:cs typeface="Arial" pitchFamily="34" charset="0"/>
              </a:rPr>
              <a:t>Can you agree this vocabulary as a department and stage its introduction from year 7 to year 11?</a:t>
            </a:r>
            <a:endParaRPr lang="en-GB" sz="2000" dirty="0" smtClean="0"/>
          </a:p>
          <a:p>
            <a:pPr>
              <a:lnSpc>
                <a:spcPts val="2600"/>
              </a:lnSpc>
            </a:pPr>
            <a:endParaRPr lang="en-GB" sz="2000" dirty="0" smtClean="0"/>
          </a:p>
          <a:p>
            <a:pPr>
              <a:lnSpc>
                <a:spcPts val="2600"/>
              </a:lnSpc>
            </a:pPr>
            <a:endParaRPr lang="en-GB" sz="2000"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Key teaching principles</a:t>
            </a:r>
            <a:endParaRPr lang="en-GB" sz="4000" dirty="0"/>
          </a:p>
        </p:txBody>
      </p:sp>
      <p:sp>
        <p:nvSpPr>
          <p:cNvPr id="3" name="Content Placeholder 2"/>
          <p:cNvSpPr>
            <a:spLocks noGrp="1"/>
          </p:cNvSpPr>
          <p:nvPr>
            <p:ph sz="quarter" idx="1"/>
          </p:nvPr>
        </p:nvSpPr>
        <p:spPr/>
        <p:txBody>
          <a:bodyPr/>
          <a:lstStyle/>
          <a:p>
            <a:pPr lvl="0">
              <a:lnSpc>
                <a:spcPts val="3200"/>
              </a:lnSpc>
            </a:pPr>
            <a:r>
              <a:rPr lang="en-GB" sz="2400" dirty="0" smtClean="0"/>
              <a:t>Always link a grammar feature to its effect in the writing </a:t>
            </a:r>
          </a:p>
          <a:p>
            <a:pPr lvl="0">
              <a:lnSpc>
                <a:spcPts val="3200"/>
              </a:lnSpc>
            </a:pPr>
            <a:r>
              <a:rPr lang="en-GB" sz="2400" dirty="0" smtClean="0"/>
              <a:t>Use grammatical terms but explain them through examples</a:t>
            </a:r>
          </a:p>
          <a:p>
            <a:pPr lvl="0">
              <a:lnSpc>
                <a:spcPts val="3200"/>
              </a:lnSpc>
            </a:pPr>
            <a:r>
              <a:rPr lang="en-GB" sz="2400" dirty="0" smtClean="0"/>
              <a:t>Encourage discussion about language and effects</a:t>
            </a:r>
          </a:p>
          <a:p>
            <a:pPr lvl="0">
              <a:lnSpc>
                <a:spcPts val="3200"/>
              </a:lnSpc>
            </a:pPr>
            <a:r>
              <a:rPr lang="en-GB" sz="2400" dirty="0" smtClean="0"/>
              <a:t>Use authentic examples from authentic texts</a:t>
            </a:r>
          </a:p>
          <a:p>
            <a:pPr lvl="0">
              <a:lnSpc>
                <a:spcPts val="3200"/>
              </a:lnSpc>
            </a:pPr>
            <a:r>
              <a:rPr lang="en-GB" sz="2400" dirty="0" smtClean="0"/>
              <a:t>Use model patterns for students to imitate</a:t>
            </a:r>
          </a:p>
          <a:p>
            <a:pPr lvl="0">
              <a:lnSpc>
                <a:spcPts val="3200"/>
              </a:lnSpc>
            </a:pPr>
            <a:r>
              <a:rPr lang="en-GB" sz="2400" dirty="0" smtClean="0"/>
              <a:t>Support students to design their writing by making deliberate language choices</a:t>
            </a:r>
          </a:p>
          <a:p>
            <a:pPr lvl="0">
              <a:lnSpc>
                <a:spcPts val="3200"/>
              </a:lnSpc>
            </a:pPr>
            <a:r>
              <a:rPr lang="en-GB" sz="2400" dirty="0" smtClean="0"/>
              <a:t>Encourage language play, experimentation and risk taking</a:t>
            </a:r>
          </a:p>
          <a:p>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Follow-on task</a:t>
            </a:r>
            <a:endParaRPr lang="en-GB" sz="4000" dirty="0"/>
          </a:p>
        </p:txBody>
      </p:sp>
      <p:sp>
        <p:nvSpPr>
          <p:cNvPr id="3" name="Content Placeholder 2"/>
          <p:cNvSpPr>
            <a:spLocks noGrp="1"/>
          </p:cNvSpPr>
          <p:nvPr>
            <p:ph sz="quarter" idx="1"/>
          </p:nvPr>
        </p:nvSpPr>
        <p:spPr/>
        <p:txBody>
          <a:bodyPr/>
          <a:lstStyle/>
          <a:p>
            <a:r>
              <a:rPr lang="en-GB" sz="2400" dirty="0">
                <a:cs typeface="Arial" pitchFamily="34" charset="0"/>
              </a:rPr>
              <a:t>L</a:t>
            </a:r>
            <a:r>
              <a:rPr lang="en-GB" sz="2400" dirty="0" smtClean="0">
                <a:cs typeface="Arial" pitchFamily="34" charset="0"/>
              </a:rPr>
              <a:t>ist </a:t>
            </a:r>
            <a:r>
              <a:rPr lang="en-GB" sz="2400" dirty="0" smtClean="0">
                <a:cs typeface="Arial" pitchFamily="34" charset="0"/>
              </a:rPr>
              <a:t>the key vocabulary that students will need for a topic you will teach, in the form of nouns, noun phrases and verbs.</a:t>
            </a:r>
          </a:p>
          <a:p>
            <a:r>
              <a:rPr lang="en-GB" sz="2400" dirty="0" smtClean="0">
                <a:cs typeface="Arial" pitchFamily="34" charset="0"/>
              </a:rPr>
              <a:t>Plan how you will:</a:t>
            </a:r>
          </a:p>
          <a:p>
            <a:pPr>
              <a:buFont typeface="Wingdings" pitchFamily="2" charset="2"/>
              <a:buChar char="§"/>
            </a:pPr>
            <a:r>
              <a:rPr lang="en-GB" sz="2400" dirty="0" smtClean="0">
                <a:cs typeface="Arial" pitchFamily="34" charset="0"/>
              </a:rPr>
              <a:t>explicitly introduce this vocabulary; </a:t>
            </a:r>
          </a:p>
          <a:p>
            <a:pPr>
              <a:buFont typeface="Wingdings" pitchFamily="2" charset="2"/>
              <a:buChar char="§"/>
            </a:pPr>
            <a:r>
              <a:rPr lang="en-GB" sz="2400" dirty="0" smtClean="0">
                <a:cs typeface="Arial" pitchFamily="34" charset="0"/>
              </a:rPr>
              <a:t>consolidate its use during the course of the topic; </a:t>
            </a:r>
          </a:p>
          <a:p>
            <a:pPr>
              <a:buFont typeface="Wingdings" pitchFamily="2" charset="2"/>
              <a:buChar char="§"/>
            </a:pPr>
            <a:r>
              <a:rPr lang="en-GB" sz="2400" dirty="0" smtClean="0">
                <a:cs typeface="Arial" pitchFamily="34" charset="0"/>
              </a:rPr>
              <a:t>evaluate students’ success in using it. </a:t>
            </a:r>
          </a:p>
          <a:p>
            <a:pPr marL="0" indent="0">
              <a:buNone/>
            </a:pP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Answers</a:t>
            </a:r>
            <a:endParaRPr lang="en-GB" sz="4000" dirty="0"/>
          </a:p>
        </p:txBody>
      </p:sp>
      <p:sp>
        <p:nvSpPr>
          <p:cNvPr id="3" name="Content Placeholder 2"/>
          <p:cNvSpPr>
            <a:spLocks noGrp="1"/>
          </p:cNvSpPr>
          <p:nvPr>
            <p:ph sz="quarter" idx="1"/>
          </p:nvPr>
        </p:nvSpPr>
        <p:spPr/>
        <p:txBody>
          <a:bodyPr/>
          <a:lstStyle/>
          <a:p>
            <a:pPr marL="514350" indent="-514350">
              <a:buAutoNum type="arabicPeriod"/>
            </a:pPr>
            <a:r>
              <a:rPr lang="en-GB" sz="2400" dirty="0" smtClean="0">
                <a:solidFill>
                  <a:srgbClr val="FF0000"/>
                </a:solidFill>
              </a:rPr>
              <a:t>weight</a:t>
            </a:r>
            <a:r>
              <a:rPr lang="en-GB" sz="2400" dirty="0" smtClean="0"/>
              <a:t>: What are the advantages and disadvantages of weight training?</a:t>
            </a:r>
          </a:p>
          <a:p>
            <a:pPr marL="514350" indent="-514350">
              <a:buAutoNum type="arabicPeriod"/>
            </a:pPr>
            <a:r>
              <a:rPr lang="en-GB" sz="2400" dirty="0" smtClean="0">
                <a:solidFill>
                  <a:srgbClr val="FF0000"/>
                </a:solidFill>
              </a:rPr>
              <a:t>depression</a:t>
            </a:r>
            <a:r>
              <a:rPr lang="en-GB" sz="2400" dirty="0" smtClean="0"/>
              <a:t>: Explain why the weather changes with the passage of a depression.</a:t>
            </a:r>
          </a:p>
          <a:p>
            <a:pPr marL="514350" indent="-514350">
              <a:buAutoNum type="arabicPeriod"/>
            </a:pPr>
            <a:r>
              <a:rPr lang="en-GB" sz="2400" dirty="0" smtClean="0">
                <a:solidFill>
                  <a:srgbClr val="FF0000"/>
                </a:solidFill>
              </a:rPr>
              <a:t>change</a:t>
            </a:r>
            <a:r>
              <a:rPr lang="en-GB" sz="2400" dirty="0" smtClean="0"/>
              <a:t>: Describe and explain the global responses to the threat of climate change.</a:t>
            </a:r>
          </a:p>
          <a:p>
            <a:pPr marL="514350" indent="-514350">
              <a:buAutoNum type="arabicPeriod"/>
            </a:pPr>
            <a:r>
              <a:rPr lang="en-GB" sz="2400" dirty="0" smtClean="0">
                <a:solidFill>
                  <a:srgbClr val="FF0000"/>
                </a:solidFill>
              </a:rPr>
              <a:t>suffering</a:t>
            </a:r>
            <a:r>
              <a:rPr lang="en-GB" sz="2400" dirty="0" smtClean="0"/>
              <a:t>: “Religious people can cope with suffering better than other people.” Do you agree?</a:t>
            </a:r>
          </a:p>
          <a:p>
            <a:pPr marL="514350" indent="-514350">
              <a:buAutoNum type="arabicPeriod"/>
            </a:pPr>
            <a:r>
              <a:rPr lang="en-GB" sz="2400" dirty="0" smtClean="0">
                <a:solidFill>
                  <a:srgbClr val="FF0000"/>
                </a:solidFill>
              </a:rPr>
              <a:t>effects</a:t>
            </a:r>
            <a:r>
              <a:rPr lang="en-GB" sz="2400" dirty="0" smtClean="0"/>
              <a:t>: Describe the likely worldwide effects of a </a:t>
            </a:r>
            <a:r>
              <a:rPr lang="en-GB" sz="2400" dirty="0" err="1" smtClean="0"/>
              <a:t>supervolcano</a:t>
            </a:r>
            <a:r>
              <a:rPr lang="en-GB" sz="2400" dirty="0" smtClean="0"/>
              <a:t> eruption.</a:t>
            </a:r>
          </a:p>
          <a:p>
            <a:pPr marL="514350" indent="-514350">
              <a:buAutoNum type="arabicPeriod"/>
            </a:pPr>
            <a:r>
              <a:rPr lang="en-GB" sz="2400" dirty="0" smtClean="0">
                <a:solidFill>
                  <a:srgbClr val="FF0000"/>
                </a:solidFill>
              </a:rPr>
              <a:t>affects</a:t>
            </a:r>
            <a:r>
              <a:rPr lang="en-GB" sz="2400" dirty="0" smtClean="0"/>
              <a:t>: Describe three ways that mental preparation positively affects performance in Games.</a:t>
            </a:r>
          </a:p>
          <a:p>
            <a:pPr marL="514350" indent="-514350">
              <a:buAutoNum type="arabicPeriod"/>
            </a:pPr>
            <a:endParaRPr lang="en-GB" dirty="0" smtClean="0"/>
          </a:p>
          <a:p>
            <a:pPr marL="514350" indent="-514350">
              <a:buAutoNum type="arabicPeriod"/>
            </a:pP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23528" y="1124744"/>
            <a:ext cx="432048" cy="4801314"/>
          </a:xfrm>
          <a:prstGeom prst="rect">
            <a:avLst/>
          </a:prstGeom>
          <a:noFill/>
        </p:spPr>
        <p:txBody>
          <a:bodyPr wrap="square" rtlCol="0">
            <a:spAutoFit/>
          </a:bodyPr>
          <a:lstStyle/>
          <a:p>
            <a:r>
              <a:rPr lang="en-GB" dirty="0" smtClean="0"/>
              <a:t>W</a:t>
            </a:r>
          </a:p>
          <a:p>
            <a:r>
              <a:rPr lang="en-GB" dirty="0" smtClean="0"/>
              <a:t>AS</a:t>
            </a:r>
          </a:p>
          <a:p>
            <a:r>
              <a:rPr lang="en-GB" dirty="0" smtClean="0"/>
              <a:t>S</a:t>
            </a:r>
          </a:p>
          <a:p>
            <a:r>
              <a:rPr lang="en-GB" dirty="0" smtClean="0"/>
              <a:t>I</a:t>
            </a:r>
          </a:p>
          <a:p>
            <a:r>
              <a:rPr lang="en-GB" dirty="0" smtClean="0"/>
              <a:t>L</a:t>
            </a:r>
          </a:p>
          <a:p>
            <a:r>
              <a:rPr lang="en-GB" dirty="0" smtClean="0"/>
              <a:t>Y </a:t>
            </a:r>
          </a:p>
          <a:p>
            <a:endParaRPr lang="en-GB" dirty="0" smtClean="0"/>
          </a:p>
          <a:p>
            <a:r>
              <a:rPr lang="en-GB" dirty="0" smtClean="0"/>
              <a:t>K</a:t>
            </a:r>
          </a:p>
          <a:p>
            <a:r>
              <a:rPr lang="en-GB" dirty="0" smtClean="0"/>
              <a:t>A</a:t>
            </a:r>
          </a:p>
          <a:p>
            <a:r>
              <a:rPr lang="en-GB" dirty="0" smtClean="0"/>
              <a:t>N</a:t>
            </a:r>
          </a:p>
          <a:p>
            <a:r>
              <a:rPr lang="en-GB" dirty="0" smtClean="0"/>
              <a:t>D</a:t>
            </a:r>
          </a:p>
          <a:p>
            <a:r>
              <a:rPr lang="en-GB" dirty="0" smtClean="0"/>
              <a:t>I</a:t>
            </a:r>
          </a:p>
          <a:p>
            <a:r>
              <a:rPr lang="en-GB" dirty="0" smtClean="0"/>
              <a:t>N</a:t>
            </a:r>
          </a:p>
          <a:p>
            <a:r>
              <a:rPr lang="en-GB" dirty="0" smtClean="0"/>
              <a:t>S</a:t>
            </a:r>
          </a:p>
          <a:p>
            <a:r>
              <a:rPr lang="en-GB" dirty="0" smtClean="0"/>
              <a:t>K</a:t>
            </a:r>
          </a:p>
          <a:p>
            <a:r>
              <a:rPr lang="en-GB" dirty="0" smtClean="0"/>
              <a:t>Y</a:t>
            </a:r>
            <a:endParaRPr lang="en-GB" dirty="0"/>
          </a:p>
        </p:txBody>
      </p:sp>
      <p:sp>
        <p:nvSpPr>
          <p:cNvPr id="11" name="TextBox 10"/>
          <p:cNvSpPr txBox="1"/>
          <p:nvPr/>
        </p:nvSpPr>
        <p:spPr>
          <a:xfrm>
            <a:off x="971600" y="188640"/>
            <a:ext cx="8172400" cy="369332"/>
          </a:xfrm>
          <a:prstGeom prst="rect">
            <a:avLst/>
          </a:prstGeom>
          <a:noFill/>
        </p:spPr>
        <p:txBody>
          <a:bodyPr wrap="square" rtlCol="0">
            <a:spAutoFit/>
          </a:bodyPr>
          <a:lstStyle/>
          <a:p>
            <a:r>
              <a:rPr lang="en-GB" dirty="0" smtClean="0">
                <a:latin typeface="Arial" pitchFamily="34" charset="0"/>
                <a:cs typeface="Arial" pitchFamily="34" charset="0"/>
              </a:rPr>
              <a:t>Referring closely to these examples, explain Kandinsky’s artistic style.   </a:t>
            </a:r>
            <a:endParaRPr lang="en-GB" dirty="0">
              <a:latin typeface="Arial" pitchFamily="34" charset="0"/>
              <a:cs typeface="Arial" pitchFamily="34" charset="0"/>
            </a:endParaRPr>
          </a:p>
        </p:txBody>
      </p:sp>
      <p:sp>
        <p:nvSpPr>
          <p:cNvPr id="15" name="TextBox 14"/>
          <p:cNvSpPr txBox="1"/>
          <p:nvPr/>
        </p:nvSpPr>
        <p:spPr>
          <a:xfrm>
            <a:off x="1043608" y="3573016"/>
            <a:ext cx="2448272" cy="338554"/>
          </a:xfrm>
          <a:prstGeom prst="rect">
            <a:avLst/>
          </a:prstGeom>
          <a:noFill/>
        </p:spPr>
        <p:txBody>
          <a:bodyPr wrap="square" rtlCol="0">
            <a:spAutoFit/>
          </a:bodyPr>
          <a:lstStyle/>
          <a:p>
            <a:r>
              <a:rPr lang="en-GB" sz="1600" dirty="0" smtClean="0">
                <a:latin typeface="Arial" pitchFamily="34" charset="0"/>
                <a:cs typeface="Arial" pitchFamily="34" charset="0"/>
              </a:rPr>
              <a:t>Composition VII, 1913</a:t>
            </a:r>
            <a:endParaRPr lang="en-GB" sz="1600" dirty="0">
              <a:latin typeface="Arial" pitchFamily="34" charset="0"/>
              <a:cs typeface="Arial" pitchFamily="34" charset="0"/>
            </a:endParaRPr>
          </a:p>
        </p:txBody>
      </p:sp>
      <p:pic>
        <p:nvPicPr>
          <p:cNvPr id="115724" name="Picture 12" descr="http://www.arttoheartweb.com/worshipresources/homilies/hom_Kandinsky_Comp7_files/image002.jpg"/>
          <p:cNvPicPr>
            <a:picLocks noChangeAspect="1" noChangeArrowheads="1"/>
          </p:cNvPicPr>
          <p:nvPr/>
        </p:nvPicPr>
        <p:blipFill>
          <a:blip r:embed="rId3" cstate="print"/>
          <a:srcRect/>
          <a:stretch>
            <a:fillRect/>
          </a:stretch>
        </p:blipFill>
        <p:spPr bwMode="auto">
          <a:xfrm>
            <a:off x="971600" y="620688"/>
            <a:ext cx="4608512" cy="3024336"/>
          </a:xfrm>
          <a:prstGeom prst="rect">
            <a:avLst/>
          </a:prstGeom>
          <a:noFill/>
        </p:spPr>
      </p:pic>
      <p:pic>
        <p:nvPicPr>
          <p:cNvPr id="20" name="Picture 4" descr="Résonance multicolore, 1928">
            <a:hlinkClick r:id="rId4"/>
          </p:cNvPr>
          <p:cNvPicPr>
            <a:picLocks noChangeAspect="1" noChangeArrowheads="1"/>
          </p:cNvPicPr>
          <p:nvPr/>
        </p:nvPicPr>
        <p:blipFill>
          <a:blip r:embed="rId5" cstate="print"/>
          <a:srcRect/>
          <a:stretch>
            <a:fillRect/>
          </a:stretch>
        </p:blipFill>
        <p:spPr bwMode="auto">
          <a:xfrm>
            <a:off x="5940152" y="692696"/>
            <a:ext cx="2952751" cy="5040560"/>
          </a:xfrm>
          <a:prstGeom prst="rect">
            <a:avLst/>
          </a:prstGeom>
          <a:noFill/>
        </p:spPr>
      </p:pic>
      <p:pic>
        <p:nvPicPr>
          <p:cNvPr id="22" name="Picture 4" descr="White Zig Zag">
            <a:hlinkClick r:id="rId6"/>
          </p:cNvPr>
          <p:cNvPicPr>
            <a:picLocks noChangeAspect="1" noChangeArrowheads="1"/>
          </p:cNvPicPr>
          <p:nvPr/>
        </p:nvPicPr>
        <p:blipFill>
          <a:blip r:embed="rId7" cstate="print"/>
          <a:srcRect/>
          <a:stretch>
            <a:fillRect/>
          </a:stretch>
        </p:blipFill>
        <p:spPr bwMode="auto">
          <a:xfrm>
            <a:off x="971600" y="3977680"/>
            <a:ext cx="4608512" cy="2880320"/>
          </a:xfrm>
          <a:prstGeom prst="rect">
            <a:avLst/>
          </a:prstGeom>
          <a:noFill/>
        </p:spPr>
      </p:pic>
      <p:sp>
        <p:nvSpPr>
          <p:cNvPr id="23" name="TextBox 22"/>
          <p:cNvSpPr txBox="1"/>
          <p:nvPr/>
        </p:nvSpPr>
        <p:spPr>
          <a:xfrm>
            <a:off x="5580112" y="6519446"/>
            <a:ext cx="3096344" cy="338554"/>
          </a:xfrm>
          <a:prstGeom prst="rect">
            <a:avLst/>
          </a:prstGeom>
          <a:noFill/>
        </p:spPr>
        <p:txBody>
          <a:bodyPr wrap="square" rtlCol="0">
            <a:spAutoFit/>
          </a:bodyPr>
          <a:lstStyle/>
          <a:p>
            <a:r>
              <a:rPr lang="en-GB" sz="1600" dirty="0" smtClean="0">
                <a:latin typeface="Arial" pitchFamily="34" charset="0"/>
                <a:cs typeface="Arial" pitchFamily="34" charset="0"/>
              </a:rPr>
              <a:t>White </a:t>
            </a:r>
            <a:r>
              <a:rPr lang="en-GB" sz="1600" dirty="0" err="1" smtClean="0">
                <a:latin typeface="Arial" pitchFamily="34" charset="0"/>
                <a:cs typeface="Arial" pitchFamily="34" charset="0"/>
              </a:rPr>
              <a:t>Zig-Zag</a:t>
            </a:r>
            <a:r>
              <a:rPr lang="en-GB" sz="1600" dirty="0" smtClean="0">
                <a:latin typeface="Arial" pitchFamily="34" charset="0"/>
                <a:cs typeface="Arial" pitchFamily="34" charset="0"/>
              </a:rPr>
              <a:t>, 1922</a:t>
            </a:r>
            <a:endParaRPr lang="en-GB" sz="1600" dirty="0">
              <a:latin typeface="Arial" pitchFamily="34" charset="0"/>
              <a:cs typeface="Arial" pitchFamily="34" charset="0"/>
            </a:endParaRPr>
          </a:p>
        </p:txBody>
      </p:sp>
      <p:sp>
        <p:nvSpPr>
          <p:cNvPr id="24" name="TextBox 23"/>
          <p:cNvSpPr txBox="1"/>
          <p:nvPr/>
        </p:nvSpPr>
        <p:spPr>
          <a:xfrm>
            <a:off x="5940152" y="5733256"/>
            <a:ext cx="3203848" cy="338554"/>
          </a:xfrm>
          <a:prstGeom prst="rect">
            <a:avLst/>
          </a:prstGeom>
          <a:noFill/>
        </p:spPr>
        <p:txBody>
          <a:bodyPr wrap="square" rtlCol="0">
            <a:spAutoFit/>
          </a:bodyPr>
          <a:lstStyle/>
          <a:p>
            <a:r>
              <a:rPr lang="en-GB" sz="1600" dirty="0" smtClean="0">
                <a:latin typeface="Arial" pitchFamily="34" charset="0"/>
                <a:cs typeface="Arial" pitchFamily="34" charset="0"/>
              </a:rPr>
              <a:t>Resonance </a:t>
            </a:r>
            <a:r>
              <a:rPr lang="en-GB" sz="1600" dirty="0" err="1" smtClean="0">
                <a:latin typeface="Arial" pitchFamily="34" charset="0"/>
                <a:cs typeface="Arial" pitchFamily="34" charset="0"/>
              </a:rPr>
              <a:t>Multicolore</a:t>
            </a:r>
            <a:r>
              <a:rPr lang="en-GB" sz="1600" dirty="0" smtClean="0">
                <a:latin typeface="Arial" pitchFamily="34" charset="0"/>
                <a:cs typeface="Arial" pitchFamily="34" charset="0"/>
              </a:rPr>
              <a:t>, 1928</a:t>
            </a:r>
            <a:endParaRPr lang="en-GB"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18072" cy="1143000"/>
          </a:xfrm>
        </p:spPr>
        <p:txBody>
          <a:bodyPr/>
          <a:lstStyle/>
          <a:p>
            <a:r>
              <a:rPr lang="en-GB" sz="4000" dirty="0" smtClean="0"/>
              <a:t>Writing to explain or analyse</a:t>
            </a:r>
            <a:endParaRPr lang="en-GB" sz="4000" dirty="0"/>
          </a:p>
        </p:txBody>
      </p:sp>
      <p:sp>
        <p:nvSpPr>
          <p:cNvPr id="3" name="Content Placeholder 2"/>
          <p:cNvSpPr>
            <a:spLocks noGrp="1"/>
          </p:cNvSpPr>
          <p:nvPr>
            <p:ph idx="1"/>
          </p:nvPr>
        </p:nvSpPr>
        <p:spPr>
          <a:xfrm>
            <a:off x="467544" y="1447800"/>
            <a:ext cx="8172400" cy="5410200"/>
          </a:xfrm>
        </p:spPr>
        <p:txBody>
          <a:bodyPr>
            <a:normAutofit/>
          </a:bodyPr>
          <a:lstStyle/>
          <a:p>
            <a:pPr marL="82296" indent="0">
              <a:lnSpc>
                <a:spcPct val="150000"/>
              </a:lnSpc>
              <a:buNone/>
            </a:pPr>
            <a:r>
              <a:rPr lang="en-GB" sz="2000" b="1" dirty="0">
                <a:latin typeface="Arial" pitchFamily="34" charset="0"/>
                <a:cs typeface="Arial" pitchFamily="34" charset="0"/>
              </a:rPr>
              <a:t>Explaining</a:t>
            </a:r>
            <a:r>
              <a:rPr lang="en-GB" sz="2000" dirty="0">
                <a:latin typeface="Arial" pitchFamily="34" charset="0"/>
                <a:cs typeface="Arial" pitchFamily="34" charset="0"/>
              </a:rPr>
              <a:t> involves the presentation of factual information, rather than opinion, and providing reasons for how or why something happens.  An explanatory piece of writing needs </a:t>
            </a:r>
            <a:r>
              <a:rPr lang="en-GB" sz="2000" dirty="0" smtClean="0">
                <a:latin typeface="Arial" pitchFamily="34" charset="0"/>
                <a:cs typeface="Arial" pitchFamily="34" charset="0"/>
              </a:rPr>
              <a:t>to help </a:t>
            </a:r>
            <a:r>
              <a:rPr lang="en-GB" sz="2000" dirty="0">
                <a:latin typeface="Arial" pitchFamily="34" charset="0"/>
                <a:cs typeface="Arial" pitchFamily="34" charset="0"/>
              </a:rPr>
              <a:t>a reader to understand, and is objective, balanced  and accurate. It should have authority so that your reader trusts the explanation given</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pPr marL="82296" indent="0">
              <a:lnSpc>
                <a:spcPct val="150000"/>
              </a:lnSpc>
              <a:buNone/>
            </a:pPr>
            <a:r>
              <a:rPr lang="en-GB" sz="2000" b="1" dirty="0" smtClean="0">
                <a:latin typeface="Arial" pitchFamily="34" charset="0"/>
                <a:cs typeface="Arial" pitchFamily="34" charset="0"/>
              </a:rPr>
              <a:t>Analysing </a:t>
            </a:r>
            <a:r>
              <a:rPr lang="en-GB" sz="2000" dirty="0">
                <a:latin typeface="Arial" pitchFamily="34" charset="0"/>
                <a:cs typeface="Arial" pitchFamily="34" charset="0"/>
              </a:rPr>
              <a:t>involves identifying the key parts of a topic and discussing their meaning, qualities and inter-relationships in order to be able to discuss the topic as a whole. An analytical piece of writing compares and contrasts, presents arguments and makes </a:t>
            </a:r>
            <a:r>
              <a:rPr lang="en-GB" sz="2000" dirty="0" smtClean="0">
                <a:latin typeface="Arial" pitchFamily="34" charset="0"/>
                <a:cs typeface="Arial" pitchFamily="34" charset="0"/>
              </a:rPr>
              <a:t>judgements</a:t>
            </a:r>
            <a:r>
              <a:rPr lang="en-GB" sz="2000" dirty="0">
                <a:latin typeface="Arial" pitchFamily="34" charset="0"/>
                <a:cs typeface="Arial" pitchFamily="34" charset="0"/>
              </a:rPr>
              <a:t>. It should be detached and objective, rather than personal</a:t>
            </a:r>
            <a:r>
              <a:rPr lang="en-GB" sz="2000" dirty="0" smtClean="0">
                <a:latin typeface="Arial" pitchFamily="34" charset="0"/>
                <a:cs typeface="Arial" pitchFamily="34" charset="0"/>
              </a:rPr>
              <a:t>.</a:t>
            </a:r>
          </a:p>
          <a:p>
            <a:pPr>
              <a:lnSpc>
                <a:spcPct val="150000"/>
              </a:lnSpc>
            </a:pPr>
            <a:endParaRPr lang="en-GB"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5</a:t>
            </a:fld>
            <a:endParaRPr lang="en-GB"/>
          </a:p>
        </p:txBody>
      </p:sp>
    </p:spTree>
    <p:extLst>
      <p:ext uri="{BB962C8B-B14F-4D97-AF65-F5344CB8AC3E}">
        <p14:creationId xmlns:p14="http://schemas.microsoft.com/office/powerpoint/2010/main" val="3838882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Which of these History explanations do you trust and why?</a:t>
            </a:r>
            <a:endParaRPr lang="en-GB" sz="3200" dirty="0"/>
          </a:p>
        </p:txBody>
      </p:sp>
      <p:sp>
        <p:nvSpPr>
          <p:cNvPr id="3" name="Content Placeholder 2"/>
          <p:cNvSpPr>
            <a:spLocks noGrp="1"/>
          </p:cNvSpPr>
          <p:nvPr>
            <p:ph sz="quarter" idx="1"/>
          </p:nvPr>
        </p:nvSpPr>
        <p:spPr/>
        <p:txBody>
          <a:bodyPr/>
          <a:lstStyle/>
          <a:p>
            <a:pPr>
              <a:lnSpc>
                <a:spcPct val="150000"/>
              </a:lnSpc>
            </a:pPr>
            <a:r>
              <a:rPr lang="en-GB" sz="2000" i="1" dirty="0" smtClean="0"/>
              <a:t>After WW1, Germany was in a great depression of their own living in poverty and with nobody to lean back on. </a:t>
            </a:r>
          </a:p>
          <a:p>
            <a:pPr>
              <a:lnSpc>
                <a:spcPct val="150000"/>
              </a:lnSpc>
            </a:pPr>
            <a:r>
              <a:rPr lang="en-GB" sz="2000" i="1" dirty="0" smtClean="0"/>
              <a:t>The Nazi party first started in a beer cellar with a bunch of men talking about politics.</a:t>
            </a:r>
          </a:p>
          <a:p>
            <a:pPr lvl="0">
              <a:lnSpc>
                <a:spcPct val="150000"/>
              </a:lnSpc>
            </a:pPr>
            <a:r>
              <a:rPr lang="en-GB" sz="2000" i="1" dirty="0" smtClean="0"/>
              <a:t>At Potsdam, the second conference in these years, it was agreed to split Germany into sectors or zones.</a:t>
            </a:r>
          </a:p>
          <a:p>
            <a:pPr>
              <a:lnSpc>
                <a:spcPct val="150000"/>
              </a:lnSpc>
            </a:pPr>
            <a:r>
              <a:rPr lang="en-GB" sz="2000" i="1" dirty="0" smtClean="0"/>
              <a:t>When </a:t>
            </a:r>
            <a:r>
              <a:rPr lang="en-GB" sz="2000" i="1" dirty="0" err="1" smtClean="0"/>
              <a:t>Kruschev</a:t>
            </a:r>
            <a:r>
              <a:rPr lang="en-GB" sz="2000" i="1" dirty="0" smtClean="0"/>
              <a:t> began his policy of de-Stalinisation he caused problems in Hungary.</a:t>
            </a:r>
          </a:p>
          <a:p>
            <a:pPr>
              <a:lnSpc>
                <a:spcPct val="150000"/>
              </a:lnSpc>
            </a:pPr>
            <a:r>
              <a:rPr lang="en-GB" sz="2000" i="1" dirty="0" err="1" smtClean="0"/>
              <a:t>Comecon</a:t>
            </a:r>
            <a:r>
              <a:rPr lang="en-GB" sz="2000" i="1" dirty="0" smtClean="0"/>
              <a:t> also helped Stalin and the USSR solidify power in Europe while preventing them allying with America. </a:t>
            </a:r>
            <a:endParaRPr lang="en-GB" sz="2000" dirty="0"/>
          </a:p>
        </p:txBody>
      </p:sp>
      <p:sp>
        <p:nvSpPr>
          <p:cNvPr id="4" name="Slide Number Placeholder 3"/>
          <p:cNvSpPr>
            <a:spLocks noGrp="1"/>
          </p:cNvSpPr>
          <p:nvPr>
            <p:ph type="sldNum" sz="quarter" idx="12"/>
          </p:nvPr>
        </p:nvSpPr>
        <p:spPr/>
        <p:txBody>
          <a:bodyPr>
            <a:normAutofit fontScale="85000" lnSpcReduction="20000"/>
          </a:bodyPr>
          <a:lstStyle/>
          <a:p>
            <a:fld id="{9D3D54D0-5996-4F26-A46C-4F5E9322E0B9}"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GB" sz="5400" dirty="0" smtClean="0"/>
              <a:t>TEACHING SUBJECT VOCABULARY</a:t>
            </a:r>
            <a:endParaRPr lang="en-GB" sz="5400" dirty="0"/>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66607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10160" cy="1647056"/>
          </a:xfrm>
        </p:spPr>
        <p:txBody>
          <a:bodyPr>
            <a:normAutofit fontScale="90000"/>
          </a:bodyPr>
          <a:lstStyle/>
          <a:p>
            <a:r>
              <a:rPr lang="en-US" sz="2200" dirty="0" smtClean="0"/>
              <a:t>Grammar provides a way of describing what writers do with language in order to be successful in a particular type of text, and particular ways of thinking. The suggestion is not to teach a raft of terminology but to be explicit about important structures and patterns of language that students can imitate.  </a:t>
            </a:r>
            <a:br>
              <a:rPr lang="en-US" sz="2200" dirty="0" smtClean="0"/>
            </a:br>
            <a:r>
              <a:rPr lang="en-US" sz="3600" dirty="0" smtClean="0"/>
              <a:t> </a:t>
            </a:r>
            <a:r>
              <a:rPr lang="en-GB" sz="3600" dirty="0" smtClean="0"/>
              <a:t/>
            </a:r>
            <a:br>
              <a:rPr lang="en-GB" sz="3600" dirty="0" smtClean="0"/>
            </a:br>
            <a:r>
              <a:rPr lang="en-GB" sz="3600" dirty="0" smtClean="0">
                <a:latin typeface="Arial" pitchFamily="34" charset="0"/>
                <a:cs typeface="Arial" pitchFamily="34" charset="0"/>
              </a:rPr>
              <a: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673145"/>
              </p:ext>
            </p:extLst>
          </p:nvPr>
        </p:nvGraphicFramePr>
        <p:xfrm>
          <a:off x="323528" y="2060848"/>
          <a:ext cx="8568953" cy="4572000"/>
        </p:xfrm>
        <a:graphic>
          <a:graphicData uri="http://schemas.openxmlformats.org/drawingml/2006/table">
            <a:tbl>
              <a:tblPr firstRow="1" bandRow="1">
                <a:tableStyleId>{7DF18680-E054-41AD-8BC1-D1AEF772440D}</a:tableStyleId>
              </a:tblPr>
              <a:tblGrid>
                <a:gridCol w="2571045"/>
                <a:gridCol w="3141590"/>
                <a:gridCol w="2856318"/>
              </a:tblGrid>
              <a:tr h="341636">
                <a:tc>
                  <a:txBody>
                    <a:bodyPr/>
                    <a:lstStyle/>
                    <a:p>
                      <a:r>
                        <a:rPr lang="en-GB" dirty="0" smtClean="0">
                          <a:solidFill>
                            <a:schemeClr val="tx1"/>
                          </a:solidFill>
                        </a:rPr>
                        <a:t>Purpose</a:t>
                      </a:r>
                      <a:endParaRPr lang="en-GB" dirty="0">
                        <a:solidFill>
                          <a:schemeClr val="tx1"/>
                        </a:solidFill>
                      </a:endParaRPr>
                    </a:p>
                  </a:txBody>
                  <a:tcPr>
                    <a:solidFill>
                      <a:schemeClr val="accent5">
                        <a:lumMod val="20000"/>
                        <a:lumOff val="80000"/>
                      </a:schemeClr>
                    </a:solidFill>
                  </a:tcPr>
                </a:tc>
                <a:tc>
                  <a:txBody>
                    <a:bodyPr/>
                    <a:lstStyle/>
                    <a:p>
                      <a:r>
                        <a:rPr lang="en-GB" dirty="0" smtClean="0">
                          <a:solidFill>
                            <a:schemeClr val="tx1"/>
                          </a:solidFill>
                        </a:rPr>
                        <a:t>Text Level</a:t>
                      </a:r>
                      <a:endParaRPr lang="en-GB" dirty="0">
                        <a:solidFill>
                          <a:schemeClr val="tx1"/>
                        </a:solidFill>
                      </a:endParaRPr>
                    </a:p>
                  </a:txBody>
                  <a:tcPr>
                    <a:solidFill>
                      <a:schemeClr val="accent5">
                        <a:lumMod val="20000"/>
                        <a:lumOff val="80000"/>
                      </a:schemeClr>
                    </a:solidFill>
                  </a:tcPr>
                </a:tc>
                <a:tc>
                  <a:txBody>
                    <a:bodyPr/>
                    <a:lstStyle/>
                    <a:p>
                      <a:r>
                        <a:rPr lang="en-GB" b="1" dirty="0" smtClean="0">
                          <a:solidFill>
                            <a:schemeClr val="tx1"/>
                          </a:solidFill>
                        </a:rPr>
                        <a:t>Word/Sentence Level</a:t>
                      </a:r>
                      <a:endParaRPr lang="en-GB" b="1" dirty="0">
                        <a:solidFill>
                          <a:schemeClr val="tx1"/>
                        </a:solidFill>
                      </a:endParaRPr>
                    </a:p>
                  </a:txBody>
                  <a:tcPr>
                    <a:solidFill>
                      <a:schemeClr val="accent5">
                        <a:lumMod val="60000"/>
                        <a:lumOff val="40000"/>
                      </a:schemeClr>
                    </a:solidFill>
                  </a:tcPr>
                </a:tc>
              </a:tr>
              <a:tr h="2647675">
                <a:tc>
                  <a:txBody>
                    <a:bodyPr/>
                    <a:lstStyle/>
                    <a:p>
                      <a:pPr>
                        <a:lnSpc>
                          <a:spcPct val="150000"/>
                        </a:lnSpc>
                      </a:pPr>
                      <a:r>
                        <a:rPr kumimoji="0" lang="en-GB" sz="1800" b="0" i="0" u="none" strike="noStrike" kern="1200" baseline="0" dirty="0" smtClean="0">
                          <a:solidFill>
                            <a:schemeClr val="dk1"/>
                          </a:solidFill>
                          <a:latin typeface="+mn-lt"/>
                          <a:ea typeface="+mn-ea"/>
                          <a:cs typeface="+mn-cs"/>
                        </a:rPr>
                        <a:t>■ </a:t>
                      </a:r>
                      <a:r>
                        <a:rPr kumimoji="0" lang="en-GB" sz="1800" b="0" i="0" u="none" strike="noStrike" kern="1200" baseline="0" dirty="0" smtClean="0">
                          <a:solidFill>
                            <a:schemeClr val="dk1"/>
                          </a:solidFill>
                          <a:latin typeface="Arial" pitchFamily="34" charset="0"/>
                          <a:ea typeface="+mn-ea"/>
                          <a:cs typeface="Arial" pitchFamily="34" charset="0"/>
                        </a:rPr>
                        <a:t>What is its    </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purpose?</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Who is it for?</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How will it be </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used?</a:t>
                      </a:r>
                    </a:p>
                    <a:p>
                      <a:pPr>
                        <a:lnSpc>
                          <a:spcPct val="150000"/>
                        </a:lnSpc>
                      </a:pPr>
                      <a:endParaRPr lang="en-GB" sz="1800" dirty="0" smtClean="0">
                        <a:latin typeface="Arial" pitchFamily="34" charset="0"/>
                        <a:cs typeface="Arial" pitchFamily="34" charset="0"/>
                      </a:endParaRPr>
                    </a:p>
                  </a:txBody>
                  <a:tcPr/>
                </a:tc>
                <a:tc>
                  <a:txBody>
                    <a:bodyPr/>
                    <a:lstStyle/>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Layout</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Structure and</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organisation</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Sequence</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Typical cohesion</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devices</a:t>
                      </a: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kumimoji="0" lang="en-GB" sz="1800" b="0" i="0" u="none" strike="noStrike" kern="1200" baseline="0" dirty="0" smtClean="0">
                          <a:solidFill>
                            <a:schemeClr val="dk1"/>
                          </a:solidFill>
                          <a:latin typeface="Arial" pitchFamily="34" charset="0"/>
                          <a:ea typeface="+mn-ea"/>
                          <a:cs typeface="Arial" pitchFamily="34" charset="0"/>
                        </a:rPr>
                        <a:t>■ Prevailing tense</a:t>
                      </a:r>
                    </a:p>
                    <a:p>
                      <a:pPr>
                        <a:lnSpc>
                          <a:spcPct val="150000"/>
                        </a:lnSpc>
                      </a:pPr>
                      <a:r>
                        <a:rPr kumimoji="0" lang="en-GB" sz="1800" b="0" i="0" u="none" strike="noStrike" kern="1200" baseline="0" dirty="0" smtClean="0">
                          <a:solidFill>
                            <a:schemeClr val="dk1"/>
                          </a:solidFill>
                          <a:latin typeface="+mn-lt"/>
                          <a:ea typeface="+mn-ea"/>
                          <a:cs typeface="+mn-cs"/>
                        </a:rPr>
                        <a:t>■ </a:t>
                      </a:r>
                      <a:r>
                        <a:rPr kumimoji="0" lang="en-GB" sz="1800" b="0" i="0" u="none" strike="noStrike" kern="1200" baseline="0" dirty="0" smtClean="0">
                          <a:solidFill>
                            <a:schemeClr val="dk1"/>
                          </a:solidFill>
                          <a:latin typeface="Arial" pitchFamily="34" charset="0"/>
                          <a:ea typeface="+mn-ea"/>
                          <a:cs typeface="Arial" pitchFamily="34" charset="0"/>
                        </a:rPr>
                        <a:t>Viewpoint (first</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person, third person)</a:t>
                      </a:r>
                    </a:p>
                    <a:p>
                      <a:pPr>
                        <a:lnSpc>
                          <a:spcPct val="150000"/>
                        </a:lnSpc>
                      </a:pPr>
                      <a:endParaRPr lang="en-GB" dirty="0" smtClean="0">
                        <a:latin typeface="Arial" pitchFamily="34" charset="0"/>
                        <a:cs typeface="Arial" pitchFamily="34" charset="0"/>
                      </a:endParaRPr>
                    </a:p>
                  </a:txBody>
                  <a:tcPr/>
                </a:tc>
                <a:tc>
                  <a:txBody>
                    <a:bodyPr/>
                    <a:lstStyle/>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Active/passive voice</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Typical sentence</a:t>
                      </a:r>
                    </a:p>
                    <a:p>
                      <a:pPr>
                        <a:lnSpc>
                          <a:spcPct val="150000"/>
                        </a:lnSpc>
                      </a:pPr>
                      <a:r>
                        <a:rPr kumimoji="0" lang="en-GB" sz="1800" b="0" i="0" u="none" strike="noStrike" kern="1200" baseline="0" dirty="0" smtClean="0">
                          <a:solidFill>
                            <a:schemeClr val="dk1"/>
                          </a:solidFill>
                          <a:latin typeface="Arial" pitchFamily="34" charset="0"/>
                          <a:ea typeface="+mn-ea"/>
                          <a:cs typeface="Arial" pitchFamily="34" charset="0"/>
                        </a:rPr>
                        <a:t>    structure and length</a:t>
                      </a:r>
                    </a:p>
                    <a:p>
                      <a:pPr>
                        <a:lnSpc>
                          <a:spcPct val="150000"/>
                        </a:lnSpc>
                      </a:pPr>
                      <a:r>
                        <a:rPr kumimoji="0" lang="en-GB" sz="1800" b="0" i="0" u="none" strike="noStrike" kern="1200" baseline="0" dirty="0" smtClean="0">
                          <a:solidFill>
                            <a:srgbClr val="FF0000"/>
                          </a:solidFill>
                          <a:latin typeface="Arial" pitchFamily="34" charset="0"/>
                          <a:ea typeface="+mn-ea"/>
                          <a:cs typeface="Arial" pitchFamily="34" charset="0"/>
                        </a:rPr>
                        <a:t>■  Typical verbs</a:t>
                      </a:r>
                    </a:p>
                    <a:p>
                      <a:pPr>
                        <a:lnSpc>
                          <a:spcPct val="150000"/>
                        </a:lnSpc>
                      </a:pPr>
                      <a:r>
                        <a:rPr kumimoji="0" lang="en-GB" sz="1800" b="0" i="0" u="none" strike="noStrike" kern="1200" baseline="0" dirty="0" smtClean="0">
                          <a:solidFill>
                            <a:srgbClr val="FF0000"/>
                          </a:solidFill>
                          <a:latin typeface="Arial" pitchFamily="34" charset="0"/>
                          <a:ea typeface="+mn-ea"/>
                          <a:cs typeface="Arial" pitchFamily="34" charset="0"/>
                        </a:rPr>
                        <a:t>■  Typical nouns and    </a:t>
                      </a:r>
                    </a:p>
                    <a:p>
                      <a:pPr>
                        <a:lnSpc>
                          <a:spcPct val="150000"/>
                        </a:lnSpc>
                      </a:pPr>
                      <a:r>
                        <a:rPr kumimoji="0" lang="en-GB" sz="1800" b="0" i="0" u="none" strike="noStrike" kern="1200" baseline="0" dirty="0" smtClean="0">
                          <a:solidFill>
                            <a:srgbClr val="FF0000"/>
                          </a:solidFill>
                          <a:latin typeface="Arial" pitchFamily="34" charset="0"/>
                          <a:ea typeface="+mn-ea"/>
                          <a:cs typeface="Arial" pitchFamily="34" charset="0"/>
                        </a:rPr>
                        <a:t>      adjectives</a:t>
                      </a:r>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154787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46064" cy="850106"/>
          </a:xfrm>
        </p:spPr>
        <p:txBody>
          <a:bodyPr>
            <a:normAutofit/>
          </a:bodyPr>
          <a:lstStyle/>
          <a:p>
            <a:r>
              <a:rPr lang="en-GB" sz="4000" dirty="0" smtClean="0"/>
              <a:t>Subject vocabulary</a:t>
            </a:r>
            <a:endParaRPr lang="en-GB" sz="4000" dirty="0"/>
          </a:p>
        </p:txBody>
      </p:sp>
      <p:sp>
        <p:nvSpPr>
          <p:cNvPr id="3" name="Content Placeholder 2"/>
          <p:cNvSpPr>
            <a:spLocks noGrp="1"/>
          </p:cNvSpPr>
          <p:nvPr>
            <p:ph idx="1"/>
          </p:nvPr>
        </p:nvSpPr>
        <p:spPr>
          <a:xfrm>
            <a:off x="1187624" y="1196752"/>
            <a:ext cx="7746064" cy="5051648"/>
          </a:xfrm>
        </p:spPr>
        <p:txBody>
          <a:bodyPr>
            <a:normAutofit/>
          </a:bodyPr>
          <a:lstStyle/>
          <a:p>
            <a:pPr>
              <a:lnSpc>
                <a:spcPts val="2800"/>
              </a:lnSpc>
            </a:pPr>
            <a:endParaRPr lang="en-GB" sz="2000" dirty="0" smtClean="0">
              <a:latin typeface="Arial" pitchFamily="34" charset="0"/>
              <a:cs typeface="Arial" pitchFamily="34" charset="0"/>
            </a:endParaRPr>
          </a:p>
          <a:p>
            <a:pPr lvl="1">
              <a:lnSpc>
                <a:spcPts val="2800"/>
              </a:lnSpc>
            </a:pPr>
            <a:endParaRPr lang="en-GB" sz="2000" i="1" dirty="0" smtClean="0">
              <a:latin typeface="Arial" pitchFamily="34" charset="0"/>
              <a:cs typeface="Arial" pitchFamily="34" charset="0"/>
            </a:endParaRPr>
          </a:p>
          <a:p>
            <a:pPr lvl="1">
              <a:lnSpc>
                <a:spcPts val="2800"/>
              </a:lnSpc>
            </a:pPr>
            <a:endParaRPr lang="en-GB" sz="2000" i="1" dirty="0" smtClean="0">
              <a:latin typeface="Arial" pitchFamily="34" charset="0"/>
              <a:cs typeface="Arial" pitchFamily="34" charset="0"/>
            </a:endParaRPr>
          </a:p>
          <a:p>
            <a:pPr lvl="1">
              <a:lnSpc>
                <a:spcPts val="2800"/>
              </a:lnSpc>
            </a:pPr>
            <a:endParaRPr lang="en-GB" sz="2000" i="1" dirty="0" smtClean="0">
              <a:latin typeface="Arial" pitchFamily="34" charset="0"/>
              <a:cs typeface="Arial" pitchFamily="34" charset="0"/>
            </a:endParaRPr>
          </a:p>
          <a:p>
            <a:pPr lvl="1">
              <a:lnSpc>
                <a:spcPts val="2800"/>
              </a:lnSpc>
            </a:pPr>
            <a:endParaRPr lang="en-GB" sz="2000" i="1" dirty="0" smtClean="0">
              <a:latin typeface="Arial" pitchFamily="34" charset="0"/>
              <a:cs typeface="Arial" pitchFamily="34" charset="0"/>
            </a:endParaRPr>
          </a:p>
          <a:p>
            <a:pPr lvl="1">
              <a:lnSpc>
                <a:spcPts val="2800"/>
              </a:lnSpc>
            </a:pPr>
            <a:endParaRPr lang="en-GB" sz="2000" i="1" dirty="0" smtClean="0">
              <a:latin typeface="Arial" pitchFamily="34" charset="0"/>
              <a:cs typeface="Arial" pitchFamily="34" charset="0"/>
            </a:endParaRPr>
          </a:p>
          <a:p>
            <a:pPr lvl="1">
              <a:lnSpc>
                <a:spcPts val="2800"/>
              </a:lnSpc>
              <a:buNone/>
            </a:pPr>
            <a:endParaRPr lang="en-GB" sz="2000" i="1" dirty="0" smtClean="0">
              <a:latin typeface="Arial" pitchFamily="34" charset="0"/>
              <a:cs typeface="Arial" pitchFamily="34" charset="0"/>
            </a:endParaRPr>
          </a:p>
        </p:txBody>
      </p:sp>
      <p:sp>
        <p:nvSpPr>
          <p:cNvPr id="6" name="TextBox 5"/>
          <p:cNvSpPr txBox="1"/>
          <p:nvPr/>
        </p:nvSpPr>
        <p:spPr>
          <a:xfrm>
            <a:off x="539552" y="1628800"/>
            <a:ext cx="3312368" cy="5078313"/>
          </a:xfrm>
          <a:prstGeom prst="rect">
            <a:avLst/>
          </a:prstGeom>
          <a:noFill/>
        </p:spPr>
        <p:txBody>
          <a:bodyPr wrap="square" rtlCol="0">
            <a:spAutoFit/>
          </a:bodyPr>
          <a:lstStyle/>
          <a:p>
            <a:r>
              <a:rPr lang="en-GB" dirty="0" smtClean="0">
                <a:cs typeface="Arial" pitchFamily="34" charset="0"/>
              </a:rPr>
              <a:t>Words are the building blocks of subject communication.</a:t>
            </a:r>
          </a:p>
          <a:p>
            <a:endParaRPr lang="en-GB" dirty="0" smtClean="0">
              <a:cs typeface="Arial" pitchFamily="34" charset="0"/>
            </a:endParaRPr>
          </a:p>
          <a:p>
            <a:r>
              <a:rPr lang="en-GB" dirty="0" smtClean="0">
                <a:cs typeface="Arial" pitchFamily="34" charset="0"/>
              </a:rPr>
              <a:t>One very obvious marker of weaker writing is that it has limited vocabulary, often related to speech.</a:t>
            </a:r>
          </a:p>
          <a:p>
            <a:endParaRPr lang="en-GB" dirty="0" smtClean="0">
              <a:cs typeface="Arial" pitchFamily="34" charset="0"/>
            </a:endParaRPr>
          </a:p>
          <a:p>
            <a:r>
              <a:rPr lang="en-GB" dirty="0" smtClean="0">
                <a:cs typeface="Arial" pitchFamily="34" charset="0"/>
              </a:rPr>
              <a:t>Often what is needed is vocabulary which is more formal, more precise and more typical of writing.</a:t>
            </a:r>
          </a:p>
          <a:p>
            <a:endParaRPr lang="en-GB" dirty="0" smtClean="0">
              <a:cs typeface="Arial" pitchFamily="34" charset="0"/>
            </a:endParaRPr>
          </a:p>
          <a:p>
            <a:r>
              <a:rPr lang="en-GB" dirty="0" smtClean="0">
                <a:solidFill>
                  <a:schemeClr val="accent2"/>
                </a:solidFill>
                <a:cs typeface="Arial" pitchFamily="34" charset="0"/>
              </a:rPr>
              <a:t>What is the term for ‘the people who have moved to work in another place’?</a:t>
            </a:r>
          </a:p>
          <a:p>
            <a:endParaRPr lang="en-GB" dirty="0" smtClean="0">
              <a:latin typeface="Arial" pitchFamily="34" charset="0"/>
              <a:cs typeface="Arial" pitchFamily="34" charset="0"/>
            </a:endParaRPr>
          </a:p>
          <a:p>
            <a:r>
              <a:rPr lang="en-GB" dirty="0" smtClean="0"/>
              <a:t> </a:t>
            </a:r>
            <a:endParaRPr lang="en-GB" dirty="0"/>
          </a:p>
        </p:txBody>
      </p:sp>
      <p:pic>
        <p:nvPicPr>
          <p:cNvPr id="7" name="Picture 2"/>
          <p:cNvPicPr>
            <a:picLocks noChangeAspect="1" noChangeArrowheads="1"/>
          </p:cNvPicPr>
          <p:nvPr/>
        </p:nvPicPr>
        <p:blipFill>
          <a:blip r:embed="rId3" cstate="print"/>
          <a:stretch>
            <a:fillRect/>
          </a:stretch>
        </p:blipFill>
        <p:spPr bwMode="auto">
          <a:xfrm>
            <a:off x="4139952" y="980728"/>
            <a:ext cx="4824536" cy="5544616"/>
          </a:xfrm>
          <a:prstGeom prst="rect">
            <a:avLst/>
          </a:prstGeom>
          <a:noFill/>
          <a:ln w="9525">
            <a:noFill/>
            <a:miter lim="800000"/>
            <a:headEnd/>
            <a:tailEnd/>
          </a:ln>
        </p:spPr>
      </p:pic>
    </p:spTree>
    <p:extLst>
      <p:ext uri="{BB962C8B-B14F-4D97-AF65-F5344CB8AC3E}">
        <p14:creationId xmlns:p14="http://schemas.microsoft.com/office/powerpoint/2010/main" val="14193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Grammar for Writing Fiction</Template>
  <TotalTime>5255</TotalTime>
  <Words>4013</Words>
  <Application>Microsoft Office PowerPoint</Application>
  <PresentationFormat>On-screen Show (4:3)</PresentationFormat>
  <Paragraphs>329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TEACHING GRAMMAR FOR WRITING ACROSS THE CURRICULUM: DEVELOPING SUBJECT VOCABULARY  </vt:lpstr>
      <vt:lpstr>Task:</vt:lpstr>
      <vt:lpstr>Answers</vt:lpstr>
      <vt:lpstr>PowerPoint Presentation</vt:lpstr>
      <vt:lpstr>Writing to explain or analyse</vt:lpstr>
      <vt:lpstr>Which of these History explanations do you trust and why?</vt:lpstr>
      <vt:lpstr>PowerPoint Presentation</vt:lpstr>
      <vt:lpstr>Grammar provides a way of describing what writers do with language in order to be successful in a particular type of text, and particular ways of thinking. The suggestion is not to teach a raft of terminology but to be explicit about important structures and patterns of language that students can imitate.      </vt:lpstr>
      <vt:lpstr>Subject vocabulary</vt:lpstr>
      <vt:lpstr>PowerPoint Presentation</vt:lpstr>
      <vt:lpstr>PowerPoint Presentation</vt:lpstr>
      <vt:lpstr>PowerPoint Presentation</vt:lpstr>
      <vt:lpstr>PowerPoint Presentation</vt:lpstr>
      <vt:lpstr>Noun phrases</vt:lpstr>
      <vt:lpstr>TASK: How quickly can you find the single nouns and the longer noun phrases in this text? Can you sum up the topic with a noun phrase of your own? </vt:lpstr>
      <vt:lpstr> </vt:lpstr>
      <vt:lpstr>What is a noun phrase?</vt:lpstr>
      <vt:lpstr>What is a noun phrase?</vt:lpstr>
      <vt:lpstr>What is a noun phrase?</vt:lpstr>
      <vt:lpstr>Teaching noun phrases</vt:lpstr>
      <vt:lpstr>PowerPoint Presentation</vt:lpstr>
      <vt:lpstr>Verbs  </vt:lpstr>
      <vt:lpstr>Adverbials</vt:lpstr>
      <vt:lpstr>TASK: Write an improved version of this answer, paying attention to your use of noun phrases and verbs to convey information succinctly and precisely.  </vt:lpstr>
      <vt:lpstr>PowerPoint Presentation</vt:lpstr>
      <vt:lpstr>Teaching subject vocabulary</vt:lpstr>
      <vt:lpstr>Teaching subject vocabulary</vt:lpstr>
      <vt:lpstr>Key teaching principles</vt:lpstr>
      <vt:lpstr>Follow-on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and Critical:</dc:title>
  <dc:creator>Myhill, Debra</dc:creator>
  <cp:lastModifiedBy>helen lines</cp:lastModifiedBy>
  <cp:revision>114</cp:revision>
  <dcterms:created xsi:type="dcterms:W3CDTF">2013-12-28T07:49:12Z</dcterms:created>
  <dcterms:modified xsi:type="dcterms:W3CDTF">2017-04-03T16:06:22Z</dcterms:modified>
</cp:coreProperties>
</file>