
<file path=[Content_Types].xml><?xml version="1.0" encoding="utf-8"?>
<Types xmlns="http://schemas.openxmlformats.org/package/2006/content-types">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88" r:id="rId3"/>
    <p:sldId id="292" r:id="rId4"/>
    <p:sldId id="268" r:id="rId5"/>
    <p:sldId id="293" r:id="rId6"/>
    <p:sldId id="294" r:id="rId7"/>
    <p:sldId id="295" r:id="rId8"/>
    <p:sldId id="296" r:id="rId9"/>
    <p:sldId id="297" r:id="rId10"/>
    <p:sldId id="299"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8F5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6367" autoAdjust="0"/>
  </p:normalViewPr>
  <p:slideViewPr>
    <p:cSldViewPr>
      <p:cViewPr varScale="1">
        <p:scale>
          <a:sx n="36" d="100"/>
          <a:sy n="36" d="100"/>
        </p:scale>
        <p:origin x="1598" y="3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E36F1AF-1D17-4E3B-B9A8-BB88E2AAE002}" type="datetimeFigureOut">
              <a:rPr lang="en-GB" smtClean="0"/>
              <a:pPr/>
              <a:t>09/06/2020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9D113F1-7592-4C95-9721-342AA4839B0A}" type="slidenum">
              <a:rPr lang="en-GB" smtClean="0"/>
              <a:pPr/>
              <a:t>‹#›</a:t>
            </a:fld>
            <a:endParaRPr lang="en-GB"/>
          </a:p>
        </p:txBody>
      </p:sp>
    </p:spTree>
    <p:extLst>
      <p:ext uri="{BB962C8B-B14F-4D97-AF65-F5344CB8AC3E}">
        <p14:creationId xmlns:p14="http://schemas.microsoft.com/office/powerpoint/2010/main" val="15978609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49D113F1-7592-4C95-9721-342AA4839B0A}" type="slidenum">
              <a:rPr lang="en-GB" smtClean="0"/>
              <a:pPr/>
              <a:t>1</a:t>
            </a:fld>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baseline="0"/>
              <a:t>“Take </a:t>
            </a:r>
            <a:r>
              <a:rPr lang="en-GB" baseline="0" dirty="0"/>
              <a:t>it in turns” means take 4 words each.</a:t>
            </a:r>
          </a:p>
          <a:p>
            <a:r>
              <a:rPr lang="en-GB" baseline="0" dirty="0"/>
              <a:t>Consolidate: You could end with a ‘l</a:t>
            </a:r>
            <a:r>
              <a:rPr lang="en-GB" dirty="0"/>
              <a:t>ook, say, cover, write, check’ on the</a:t>
            </a:r>
            <a:r>
              <a:rPr lang="en-GB" baseline="0" dirty="0"/>
              <a:t> words students have found hardest.</a:t>
            </a:r>
          </a:p>
          <a:p>
            <a:r>
              <a:rPr lang="en-GB" baseline="0" dirty="0"/>
              <a:t>Extend: students nominate key words from current topic in English or another subject for each other to spell and suggest a good strategy for remembering them.</a:t>
            </a:r>
          </a:p>
          <a:p>
            <a:endParaRPr lang="en-GB" baseline="0" dirty="0"/>
          </a:p>
          <a:p>
            <a:endParaRPr lang="en-GB" baseline="0" dirty="0"/>
          </a:p>
          <a:p>
            <a:endParaRPr lang="en-GB" dirty="0"/>
          </a:p>
        </p:txBody>
      </p:sp>
      <p:sp>
        <p:nvSpPr>
          <p:cNvPr id="4" name="Slide Number Placeholder 3"/>
          <p:cNvSpPr>
            <a:spLocks noGrp="1"/>
          </p:cNvSpPr>
          <p:nvPr>
            <p:ph type="sldNum" sz="quarter" idx="10"/>
          </p:nvPr>
        </p:nvSpPr>
        <p:spPr/>
        <p:txBody>
          <a:bodyPr/>
          <a:lstStyle/>
          <a:p>
            <a:fld id="{49D113F1-7592-4C95-9721-342AA4839B0A}" type="slidenum">
              <a:rPr lang="en-GB" smtClean="0"/>
              <a:pPr/>
              <a:t>10</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baseline="0" dirty="0"/>
              <a:t>Slide is animated: before showing answers one by one, ask students to write down the spellings of four invented words as you read each one out, using what they know about typical sounds and combinations of letters. Stress that they aren’t real words but they do follow typical spelling patterns. Repeat each word three times, stressing each syllable clearly. Invite them to spell the word 2 different ways if they can’t decide on one version. Encourage ‘best guesses’.</a:t>
            </a:r>
          </a:p>
          <a:p>
            <a:r>
              <a:rPr lang="en-GB" baseline="0" dirty="0"/>
              <a:t>The words are:</a:t>
            </a:r>
          </a:p>
          <a:p>
            <a:r>
              <a:rPr lang="en-GB" baseline="0" dirty="0" err="1"/>
              <a:t>superlicious</a:t>
            </a:r>
            <a:r>
              <a:rPr lang="en-GB" baseline="0" dirty="0"/>
              <a:t> (</a:t>
            </a:r>
            <a:r>
              <a:rPr lang="en-GB" baseline="0" dirty="0" err="1"/>
              <a:t>su</a:t>
            </a:r>
            <a:r>
              <a:rPr lang="en-GB" baseline="0" dirty="0"/>
              <a:t>-per-</a:t>
            </a:r>
            <a:r>
              <a:rPr lang="en-GB" baseline="0" dirty="0" err="1"/>
              <a:t>lic</a:t>
            </a:r>
            <a:r>
              <a:rPr lang="en-GB" baseline="0" dirty="0"/>
              <a:t>-</a:t>
            </a:r>
            <a:r>
              <a:rPr lang="en-GB" baseline="0" dirty="0" err="1"/>
              <a:t>ious</a:t>
            </a:r>
            <a:r>
              <a:rPr lang="en-GB" baseline="0" dirty="0"/>
              <a:t>)</a:t>
            </a:r>
          </a:p>
          <a:p>
            <a:r>
              <a:rPr lang="en-GB" baseline="0" dirty="0" err="1"/>
              <a:t>ponfescration</a:t>
            </a:r>
            <a:r>
              <a:rPr lang="en-GB" baseline="0" dirty="0"/>
              <a:t> (</a:t>
            </a:r>
            <a:r>
              <a:rPr lang="en-GB" baseline="0" dirty="0" err="1"/>
              <a:t>pon-fes-cra-tion</a:t>
            </a:r>
            <a:r>
              <a:rPr lang="en-GB" baseline="0" dirty="0"/>
              <a:t>)</a:t>
            </a:r>
          </a:p>
          <a:p>
            <a:r>
              <a:rPr lang="en-GB" baseline="0" dirty="0" err="1"/>
              <a:t>rumstanying</a:t>
            </a:r>
            <a:r>
              <a:rPr lang="en-GB" baseline="0" dirty="0"/>
              <a:t> (rum-</a:t>
            </a:r>
            <a:r>
              <a:rPr lang="en-GB" baseline="0" dirty="0" err="1"/>
              <a:t>stan</a:t>
            </a:r>
            <a:r>
              <a:rPr lang="en-GB" baseline="0" dirty="0"/>
              <a:t>-y-</a:t>
            </a:r>
            <a:r>
              <a:rPr lang="en-GB" baseline="0" dirty="0" err="1"/>
              <a:t>ing</a:t>
            </a:r>
            <a:r>
              <a:rPr lang="en-GB" baseline="0" dirty="0"/>
              <a:t>)</a:t>
            </a:r>
          </a:p>
          <a:p>
            <a:r>
              <a:rPr lang="en-GB" baseline="0" dirty="0" err="1"/>
              <a:t>transopter</a:t>
            </a:r>
            <a:r>
              <a:rPr lang="en-GB" baseline="0" dirty="0"/>
              <a:t>(trans-opt-</a:t>
            </a:r>
            <a:r>
              <a:rPr lang="en-GB" baseline="0" dirty="0" err="1"/>
              <a:t>er</a:t>
            </a:r>
            <a:r>
              <a:rPr lang="en-GB" baseline="0" dirty="0"/>
              <a:t>)</a:t>
            </a:r>
          </a:p>
          <a:p>
            <a:r>
              <a:rPr lang="en-GB" baseline="0" dirty="0"/>
              <a:t>Provide answers and invite students to supply real words that follow a similar sound-letter patterns e.g.</a:t>
            </a:r>
          </a:p>
          <a:p>
            <a:r>
              <a:rPr lang="en-GB" i="0" baseline="0" dirty="0"/>
              <a:t>deli</a:t>
            </a:r>
            <a:r>
              <a:rPr lang="en-GB" i="1" baseline="0" dirty="0"/>
              <a:t>cious</a:t>
            </a:r>
            <a:r>
              <a:rPr lang="en-GB" i="0" baseline="0" dirty="0"/>
              <a:t>, descrip</a:t>
            </a:r>
            <a:r>
              <a:rPr lang="en-GB" i="1" baseline="0" dirty="0"/>
              <a:t>tion</a:t>
            </a:r>
            <a:r>
              <a:rPr lang="en-GB" i="0" baseline="0" dirty="0"/>
              <a:t>; cop</a:t>
            </a:r>
            <a:r>
              <a:rPr lang="en-GB" i="1" baseline="0" dirty="0"/>
              <a:t>ying</a:t>
            </a:r>
            <a:r>
              <a:rPr lang="en-GB" i="0" baseline="0" dirty="0"/>
              <a:t>; helic</a:t>
            </a:r>
            <a:r>
              <a:rPr lang="en-GB" i="1" baseline="0" dirty="0"/>
              <a:t>opter</a:t>
            </a:r>
          </a:p>
          <a:p>
            <a:r>
              <a:rPr lang="en-GB" i="0" baseline="0" dirty="0"/>
              <a:t>Ask which one they found hardest to spell and why that might be.</a:t>
            </a:r>
          </a:p>
          <a:p>
            <a:r>
              <a:rPr lang="en-GB" i="0" baseline="0" dirty="0"/>
              <a:t>If you want, you can ask them to guess from the endings of the words, which they think would be an adjective (1); a noun (2, 4) and a verb (3)</a:t>
            </a:r>
          </a:p>
        </p:txBody>
      </p:sp>
      <p:sp>
        <p:nvSpPr>
          <p:cNvPr id="4" name="Slide Number Placeholder 3"/>
          <p:cNvSpPr>
            <a:spLocks noGrp="1"/>
          </p:cNvSpPr>
          <p:nvPr>
            <p:ph type="sldNum" sz="quarter" idx="10"/>
          </p:nvPr>
        </p:nvSpPr>
        <p:spPr/>
        <p:txBody>
          <a:bodyPr/>
          <a:lstStyle/>
          <a:p>
            <a:fld id="{49D113F1-7592-4C95-9721-342AA4839B0A}" type="slidenum">
              <a:rPr lang="en-GB" smtClean="0"/>
              <a:pPr/>
              <a:t>2</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TASK:</a:t>
            </a:r>
            <a:r>
              <a:rPr lang="en-GB" baseline="0" dirty="0"/>
              <a:t> Individually: write down the words on the slide.</a:t>
            </a:r>
          </a:p>
          <a:p>
            <a:r>
              <a:rPr lang="en-GB" baseline="0" dirty="0"/>
              <a:t>In pairs: check each other has copied them down correctly. Rewrite for each other any that were wrong.</a:t>
            </a:r>
          </a:p>
          <a:p>
            <a:r>
              <a:rPr lang="en-GB" baseline="0" dirty="0"/>
              <a:t>Individually: ask students to decide which words they think are going to be easiest to teach to someone else and which words will be hardest.  They can number them from easiest (1) to hardest (10) or give them a star rating to show the level of challenge. Ask them to underline/highlight/annotate to show which part of the word they think will be the most difficult to learn/remember.</a:t>
            </a:r>
            <a:endParaRPr lang="en-GB" dirty="0"/>
          </a:p>
        </p:txBody>
      </p:sp>
      <p:sp>
        <p:nvSpPr>
          <p:cNvPr id="4" name="Slide Number Placeholder 3"/>
          <p:cNvSpPr>
            <a:spLocks noGrp="1"/>
          </p:cNvSpPr>
          <p:nvPr>
            <p:ph type="sldNum" sz="quarter" idx="10"/>
          </p:nvPr>
        </p:nvSpPr>
        <p:spPr/>
        <p:txBody>
          <a:bodyPr/>
          <a:lstStyle/>
          <a:p>
            <a:fld id="{49D113F1-7592-4C95-9721-342AA4839B0A}" type="slidenum">
              <a:rPr lang="en-GB" smtClean="0"/>
              <a:pPr/>
              <a:t>3</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baseline="0" dirty="0"/>
              <a:t>Use the following slides to model different spelling strategies. Each time, ask students to try out the strategy on one of the words on their list of 10 i.e. a different one to the one you’ve modelled.</a:t>
            </a:r>
          </a:p>
          <a:p>
            <a:endParaRPr lang="en-GB" baseline="0" dirty="0"/>
          </a:p>
          <a:p>
            <a:endParaRPr lang="en-GB" dirty="0"/>
          </a:p>
        </p:txBody>
      </p:sp>
      <p:sp>
        <p:nvSpPr>
          <p:cNvPr id="4" name="Slide Number Placeholder 3"/>
          <p:cNvSpPr>
            <a:spLocks noGrp="1"/>
          </p:cNvSpPr>
          <p:nvPr>
            <p:ph type="sldNum" sz="quarter" idx="10"/>
          </p:nvPr>
        </p:nvSpPr>
        <p:spPr/>
        <p:txBody>
          <a:bodyPr/>
          <a:lstStyle/>
          <a:p>
            <a:fld id="{49D113F1-7592-4C95-9721-342AA4839B0A}" type="slidenum">
              <a:rPr lang="en-GB" smtClean="0"/>
              <a:pPr/>
              <a:t>4</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baseline="0" dirty="0"/>
              <a:t>Use the slide to model different spelling strategies. Ask students to try out the strategy on one of the words on their list of 8 i.e. a different one to the one you’ve modelled.</a:t>
            </a:r>
          </a:p>
          <a:p>
            <a:endParaRPr lang="en-GB" baseline="0" dirty="0"/>
          </a:p>
          <a:p>
            <a:endParaRPr lang="en-GB" dirty="0"/>
          </a:p>
        </p:txBody>
      </p:sp>
      <p:sp>
        <p:nvSpPr>
          <p:cNvPr id="4" name="Slide Number Placeholder 3"/>
          <p:cNvSpPr>
            <a:spLocks noGrp="1"/>
          </p:cNvSpPr>
          <p:nvPr>
            <p:ph type="sldNum" sz="quarter" idx="10"/>
          </p:nvPr>
        </p:nvSpPr>
        <p:spPr/>
        <p:txBody>
          <a:bodyPr/>
          <a:lstStyle/>
          <a:p>
            <a:fld id="{49D113F1-7592-4C95-9721-342AA4839B0A}" type="slidenum">
              <a:rPr lang="en-GB" smtClean="0"/>
              <a:pPr/>
              <a:t>5</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baseline="0" dirty="0"/>
              <a:t>Use the slide to model different spelling strategies. Ask students to try out the strategy on one of the words on their list of 8 i.e. a different one to the one you’ve modelled.</a:t>
            </a:r>
          </a:p>
          <a:p>
            <a:endParaRPr lang="en-GB" baseline="0" dirty="0"/>
          </a:p>
          <a:p>
            <a:endParaRPr lang="en-GB" dirty="0"/>
          </a:p>
        </p:txBody>
      </p:sp>
      <p:sp>
        <p:nvSpPr>
          <p:cNvPr id="4" name="Slide Number Placeholder 3"/>
          <p:cNvSpPr>
            <a:spLocks noGrp="1"/>
          </p:cNvSpPr>
          <p:nvPr>
            <p:ph type="sldNum" sz="quarter" idx="10"/>
          </p:nvPr>
        </p:nvSpPr>
        <p:spPr/>
        <p:txBody>
          <a:bodyPr/>
          <a:lstStyle/>
          <a:p>
            <a:fld id="{49D113F1-7592-4C95-9721-342AA4839B0A}" type="slidenum">
              <a:rPr lang="en-GB" smtClean="0"/>
              <a:pPr/>
              <a:t>6</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baseline="0" dirty="0"/>
              <a:t>Use the slide to model different spelling strategies. Ask students to try out the strategy on one of the words on their list of 8 i.e. a different one to the one you’ve modelled.</a:t>
            </a:r>
          </a:p>
          <a:p>
            <a:endParaRPr lang="en-GB" baseline="0" dirty="0"/>
          </a:p>
          <a:p>
            <a:endParaRPr lang="en-GB" dirty="0"/>
          </a:p>
        </p:txBody>
      </p:sp>
      <p:sp>
        <p:nvSpPr>
          <p:cNvPr id="4" name="Slide Number Placeholder 3"/>
          <p:cNvSpPr>
            <a:spLocks noGrp="1"/>
          </p:cNvSpPr>
          <p:nvPr>
            <p:ph type="sldNum" sz="quarter" idx="10"/>
          </p:nvPr>
        </p:nvSpPr>
        <p:spPr/>
        <p:txBody>
          <a:bodyPr/>
          <a:lstStyle/>
          <a:p>
            <a:fld id="{49D113F1-7592-4C95-9721-342AA4839B0A}" type="slidenum">
              <a:rPr lang="en-GB" smtClean="0"/>
              <a:pPr/>
              <a:t>7</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baseline="0" dirty="0"/>
              <a:t>Use the slide to model different spelling strategies. Ask students to try out the strategy on one of the words on their list of 8 i.e. a different one to the one you’ve modelled.</a:t>
            </a:r>
          </a:p>
          <a:p>
            <a:endParaRPr lang="en-GB" baseline="0" dirty="0"/>
          </a:p>
          <a:p>
            <a:endParaRPr lang="en-GB" dirty="0"/>
          </a:p>
        </p:txBody>
      </p:sp>
      <p:sp>
        <p:nvSpPr>
          <p:cNvPr id="4" name="Slide Number Placeholder 3"/>
          <p:cNvSpPr>
            <a:spLocks noGrp="1"/>
          </p:cNvSpPr>
          <p:nvPr>
            <p:ph type="sldNum" sz="quarter" idx="10"/>
          </p:nvPr>
        </p:nvSpPr>
        <p:spPr/>
        <p:txBody>
          <a:bodyPr/>
          <a:lstStyle/>
          <a:p>
            <a:fld id="{49D113F1-7592-4C95-9721-342AA4839B0A}" type="slidenum">
              <a:rPr lang="en-GB" smtClean="0"/>
              <a:pPr/>
              <a:t>8</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Display slide to remind of strategies,</a:t>
            </a:r>
            <a:r>
              <a:rPr lang="en-GB" baseline="0" dirty="0"/>
              <a:t> and words to teach someone else.</a:t>
            </a:r>
          </a:p>
          <a:p>
            <a:r>
              <a:rPr lang="en-GB" baseline="0" dirty="0"/>
              <a:t>Individuals: Give students a few minutes to review spellings and the strategies they’ve been using to learn them. </a:t>
            </a:r>
          </a:p>
          <a:p>
            <a:r>
              <a:rPr lang="en-GB" baseline="0" dirty="0"/>
              <a:t>Join into pairs for a spelling ‘test’ – see next slide.</a:t>
            </a:r>
          </a:p>
          <a:p>
            <a:endParaRPr lang="en-GB" dirty="0"/>
          </a:p>
        </p:txBody>
      </p:sp>
      <p:sp>
        <p:nvSpPr>
          <p:cNvPr id="4" name="Slide Number Placeholder 3"/>
          <p:cNvSpPr>
            <a:spLocks noGrp="1"/>
          </p:cNvSpPr>
          <p:nvPr>
            <p:ph type="sldNum" sz="quarter" idx="10"/>
          </p:nvPr>
        </p:nvSpPr>
        <p:spPr/>
        <p:txBody>
          <a:bodyPr/>
          <a:lstStyle/>
          <a:p>
            <a:fld id="{49D113F1-7592-4C95-9721-342AA4839B0A}" type="slidenum">
              <a:rPr lang="en-GB" smtClean="0"/>
              <a:pPr/>
              <a:t>9</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31642303-EEAC-4859-9DE0-5E8BDF3EF2DD}" type="datetimeFigureOut">
              <a:rPr lang="en-GB" smtClean="0"/>
              <a:pPr/>
              <a:t>09/06/2020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1642303-EEAC-4859-9DE0-5E8BDF3EF2DD}" type="datetimeFigureOut">
              <a:rPr lang="en-GB" smtClean="0"/>
              <a:pPr/>
              <a:t>09/06/2020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1642303-EEAC-4859-9DE0-5E8BDF3EF2DD}" type="datetimeFigureOut">
              <a:rPr lang="en-GB" smtClean="0"/>
              <a:pPr/>
              <a:t>09/06/2020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1642303-EEAC-4859-9DE0-5E8BDF3EF2DD}" type="datetimeFigureOut">
              <a:rPr lang="en-GB" smtClean="0"/>
              <a:pPr/>
              <a:t>09/06/2020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1642303-EEAC-4859-9DE0-5E8BDF3EF2DD}" type="datetimeFigureOut">
              <a:rPr lang="en-GB" smtClean="0"/>
              <a:pPr/>
              <a:t>09/06/2020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31642303-EEAC-4859-9DE0-5E8BDF3EF2DD}" type="datetimeFigureOut">
              <a:rPr lang="en-GB" smtClean="0"/>
              <a:pPr/>
              <a:t>09/06/2020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31642303-EEAC-4859-9DE0-5E8BDF3EF2DD}" type="datetimeFigureOut">
              <a:rPr lang="en-GB" smtClean="0"/>
              <a:pPr/>
              <a:t>09/06/2020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31642303-EEAC-4859-9DE0-5E8BDF3EF2DD}" type="datetimeFigureOut">
              <a:rPr lang="en-GB" smtClean="0"/>
              <a:pPr/>
              <a:t>09/06/2020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642303-EEAC-4859-9DE0-5E8BDF3EF2DD}" type="datetimeFigureOut">
              <a:rPr lang="en-GB" smtClean="0"/>
              <a:pPr/>
              <a:t>09/06/2020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1642303-EEAC-4859-9DE0-5E8BDF3EF2DD}" type="datetimeFigureOut">
              <a:rPr lang="en-GB" smtClean="0"/>
              <a:pPr/>
              <a:t>09/06/2020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1642303-EEAC-4859-9DE0-5E8BDF3EF2DD}" type="datetimeFigureOut">
              <a:rPr lang="en-GB" smtClean="0"/>
              <a:pPr/>
              <a:t>09/06/2020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40000"/>
            <a:lumOff val="6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642303-EEAC-4859-9DE0-5E8BDF3EF2DD}" type="datetimeFigureOut">
              <a:rPr lang="en-GB" smtClean="0"/>
              <a:pPr/>
              <a:t>09/06/2020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A96FD7-2A8C-4DB4-9C25-CE0E3AAE05CE}"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a:t>Language </a:t>
            </a:r>
            <a:r>
              <a:rPr lang="en-GB" dirty="0"/>
              <a:t>Detectives</a:t>
            </a:r>
          </a:p>
        </p:txBody>
      </p:sp>
      <p:sp>
        <p:nvSpPr>
          <p:cNvPr id="3" name="Subtitle 2"/>
          <p:cNvSpPr>
            <a:spLocks noGrp="1"/>
          </p:cNvSpPr>
          <p:nvPr>
            <p:ph type="subTitle" idx="1"/>
          </p:nvPr>
        </p:nvSpPr>
        <p:spPr>
          <a:xfrm>
            <a:off x="1331640" y="3645024"/>
            <a:ext cx="6400800" cy="1752600"/>
          </a:xfrm>
        </p:spPr>
        <p:txBody>
          <a:bodyPr/>
          <a:lstStyle/>
          <a:p>
            <a:r>
              <a:rPr lang="en-GB" dirty="0">
                <a:solidFill>
                  <a:schemeClr val="tx1"/>
                </a:solidFill>
              </a:rPr>
              <a:t>Investigating how language works: spelling strategies</a:t>
            </a:r>
          </a:p>
        </p:txBody>
      </p:sp>
      <p:pic>
        <p:nvPicPr>
          <p:cNvPr id="1027" name="Picture 3" descr="C:\Documents and Settings\User\Local Settings\Temporary Internet Files\Content.IE5\HKA4HAOK\MC900186106[1].wmf"/>
          <p:cNvPicPr>
            <a:picLocks noChangeAspect="1" noChangeArrowheads="1"/>
          </p:cNvPicPr>
          <p:nvPr/>
        </p:nvPicPr>
        <p:blipFill>
          <a:blip r:embed="rId3" cstate="print"/>
          <a:srcRect/>
          <a:stretch>
            <a:fillRect/>
          </a:stretch>
        </p:blipFill>
        <p:spPr bwMode="auto">
          <a:xfrm>
            <a:off x="755576" y="548680"/>
            <a:ext cx="1746504" cy="1834286"/>
          </a:xfrm>
          <a:prstGeom prst="rect">
            <a:avLst/>
          </a:prstGeom>
          <a:noFill/>
        </p:spPr>
      </p:pic>
      <p:pic>
        <p:nvPicPr>
          <p:cNvPr id="8" name="Picture 2" descr="Improve English Fluency"/>
          <p:cNvPicPr>
            <a:picLocks noChangeAspect="1" noChangeArrowheads="1"/>
          </p:cNvPicPr>
          <p:nvPr/>
        </p:nvPicPr>
        <p:blipFill>
          <a:blip r:embed="rId4" cstate="print"/>
          <a:srcRect/>
          <a:stretch>
            <a:fillRect/>
          </a:stretch>
        </p:blipFill>
        <p:spPr bwMode="auto">
          <a:xfrm>
            <a:off x="6084168" y="4797152"/>
            <a:ext cx="2286000" cy="1514475"/>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Better spelling </a:t>
            </a:r>
          </a:p>
        </p:txBody>
      </p:sp>
      <p:sp>
        <p:nvSpPr>
          <p:cNvPr id="3" name="Content Placeholder 2"/>
          <p:cNvSpPr>
            <a:spLocks noGrp="1"/>
          </p:cNvSpPr>
          <p:nvPr>
            <p:ph idx="1"/>
          </p:nvPr>
        </p:nvSpPr>
        <p:spPr>
          <a:xfrm>
            <a:off x="323528" y="1600200"/>
            <a:ext cx="8640960" cy="4525963"/>
          </a:xfrm>
        </p:spPr>
        <p:txBody>
          <a:bodyPr>
            <a:normAutofit fontScale="92500"/>
          </a:bodyPr>
          <a:lstStyle/>
          <a:p>
            <a:pPr>
              <a:buNone/>
            </a:pPr>
            <a:r>
              <a:rPr lang="en-GB" b="1" dirty="0" err="1"/>
              <a:t>enviroment</a:t>
            </a:r>
            <a:r>
              <a:rPr lang="en-GB" b="1" dirty="0"/>
              <a:t>         </a:t>
            </a:r>
            <a:r>
              <a:rPr lang="en-GB" b="1" dirty="0" err="1"/>
              <a:t>sciense</a:t>
            </a:r>
            <a:r>
              <a:rPr lang="en-GB" b="1" dirty="0"/>
              <a:t>      </a:t>
            </a:r>
            <a:r>
              <a:rPr lang="en-GB" b="1" dirty="0" err="1"/>
              <a:t>definate</a:t>
            </a:r>
            <a:r>
              <a:rPr lang="en-GB" b="1" dirty="0"/>
              <a:t>      </a:t>
            </a:r>
            <a:r>
              <a:rPr lang="en-GB" b="1" dirty="0" err="1"/>
              <a:t>separte</a:t>
            </a:r>
            <a:endParaRPr lang="en-GB" b="1" dirty="0"/>
          </a:p>
          <a:p>
            <a:pPr>
              <a:buNone/>
            </a:pPr>
            <a:r>
              <a:rPr lang="en-GB" b="1" dirty="0" err="1"/>
              <a:t>photosinthesis</a:t>
            </a:r>
            <a:r>
              <a:rPr lang="en-GB" b="1" dirty="0"/>
              <a:t>     </a:t>
            </a:r>
            <a:r>
              <a:rPr lang="en-GB" b="1" dirty="0" err="1"/>
              <a:t>wieght</a:t>
            </a:r>
            <a:r>
              <a:rPr lang="en-GB" b="1" dirty="0"/>
              <a:t>    </a:t>
            </a:r>
            <a:r>
              <a:rPr lang="en-GB" b="1" dirty="0" err="1"/>
              <a:t>unecessary</a:t>
            </a:r>
            <a:r>
              <a:rPr lang="en-GB" b="1" dirty="0"/>
              <a:t>    </a:t>
            </a:r>
            <a:r>
              <a:rPr lang="en-GB" b="1" dirty="0" err="1"/>
              <a:t>buisness</a:t>
            </a:r>
            <a:endParaRPr lang="en-GB" b="1" dirty="0"/>
          </a:p>
          <a:p>
            <a:r>
              <a:rPr lang="en-GB" dirty="0"/>
              <a:t>Each of these words has one tiny spelling mistake – either a letter missing  or the wrong letter used.</a:t>
            </a:r>
          </a:p>
          <a:p>
            <a:r>
              <a:rPr lang="en-GB" dirty="0"/>
              <a:t>With a partner, take it in turns to:</a:t>
            </a:r>
          </a:p>
          <a:p>
            <a:pPr>
              <a:buFont typeface="Wingdings" pitchFamily="2" charset="2"/>
              <a:buChar char="ü"/>
            </a:pPr>
            <a:r>
              <a:rPr lang="en-GB" dirty="0"/>
              <a:t>point out the mistake</a:t>
            </a:r>
          </a:p>
          <a:p>
            <a:pPr>
              <a:buFont typeface="Wingdings" pitchFamily="2" charset="2"/>
              <a:buChar char="ü"/>
            </a:pPr>
            <a:r>
              <a:rPr lang="en-GB" dirty="0"/>
              <a:t>teach the correct spelling </a:t>
            </a:r>
            <a:r>
              <a:rPr lang="en-GB" b="1" dirty="0"/>
              <a:t>and </a:t>
            </a:r>
            <a:r>
              <a:rPr lang="en-GB" dirty="0"/>
              <a:t>a strategy to remember it</a:t>
            </a:r>
          </a:p>
          <a:p>
            <a:pPr>
              <a:buFont typeface="Wingdings" pitchFamily="2" charset="2"/>
              <a:buChar char="ü"/>
            </a:pPr>
            <a:endParaRPr lang="en-GB" dirty="0"/>
          </a:p>
          <a:p>
            <a:pPr>
              <a:buNone/>
            </a:pPr>
            <a:endParaRPr lang="en-GB" dirty="0"/>
          </a:p>
          <a:p>
            <a:pPr>
              <a:buNone/>
            </a:pPr>
            <a:endParaRPr lang="en-GB" b="1" dirty="0"/>
          </a:p>
          <a:p>
            <a:endParaRPr lang="en-GB" dirty="0"/>
          </a:p>
          <a:p>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Spelling ‘test’</a:t>
            </a:r>
          </a:p>
        </p:txBody>
      </p:sp>
      <p:sp>
        <p:nvSpPr>
          <p:cNvPr id="3" name="Content Placeholder 2"/>
          <p:cNvSpPr>
            <a:spLocks noGrp="1"/>
          </p:cNvSpPr>
          <p:nvPr>
            <p:ph idx="1"/>
          </p:nvPr>
        </p:nvSpPr>
        <p:spPr/>
        <p:txBody>
          <a:bodyPr>
            <a:normAutofit/>
          </a:bodyPr>
          <a:lstStyle/>
          <a:p>
            <a:pPr>
              <a:spcBef>
                <a:spcPts val="0"/>
              </a:spcBef>
              <a:buNone/>
            </a:pPr>
            <a:r>
              <a:rPr lang="en-GB" sz="2800" dirty="0" err="1">
                <a:latin typeface="Arial" pitchFamily="34" charset="0"/>
                <a:cs typeface="Arial" pitchFamily="34" charset="0"/>
              </a:rPr>
              <a:t>superlicious</a:t>
            </a:r>
            <a:endParaRPr lang="en-GB" sz="2800" dirty="0">
              <a:latin typeface="Arial" pitchFamily="34" charset="0"/>
              <a:cs typeface="Arial" pitchFamily="34" charset="0"/>
            </a:endParaRPr>
          </a:p>
          <a:p>
            <a:pPr>
              <a:spcBef>
                <a:spcPts val="0"/>
              </a:spcBef>
              <a:buNone/>
            </a:pPr>
            <a:endParaRPr lang="en-GB" sz="2800" dirty="0">
              <a:latin typeface="Arial" pitchFamily="34" charset="0"/>
              <a:cs typeface="Arial" pitchFamily="34" charset="0"/>
            </a:endParaRPr>
          </a:p>
          <a:p>
            <a:pPr>
              <a:spcBef>
                <a:spcPts val="0"/>
              </a:spcBef>
              <a:buNone/>
            </a:pPr>
            <a:r>
              <a:rPr lang="en-GB" sz="2800" dirty="0" err="1">
                <a:latin typeface="Arial" pitchFamily="34" charset="0"/>
                <a:cs typeface="Arial" pitchFamily="34" charset="0"/>
              </a:rPr>
              <a:t>ponfescration</a:t>
            </a:r>
            <a:endParaRPr lang="en-GB" sz="2800" dirty="0">
              <a:latin typeface="Arial" pitchFamily="34" charset="0"/>
              <a:cs typeface="Arial" pitchFamily="34" charset="0"/>
            </a:endParaRPr>
          </a:p>
          <a:p>
            <a:pPr>
              <a:spcBef>
                <a:spcPts val="0"/>
              </a:spcBef>
              <a:buNone/>
            </a:pPr>
            <a:endParaRPr lang="en-GB" sz="2800" dirty="0">
              <a:latin typeface="Arial" pitchFamily="34" charset="0"/>
              <a:cs typeface="Arial" pitchFamily="34" charset="0"/>
            </a:endParaRPr>
          </a:p>
          <a:p>
            <a:pPr>
              <a:spcBef>
                <a:spcPts val="0"/>
              </a:spcBef>
              <a:buNone/>
            </a:pPr>
            <a:r>
              <a:rPr lang="en-GB" sz="2800" dirty="0" err="1">
                <a:latin typeface="Arial" pitchFamily="34" charset="0"/>
                <a:cs typeface="Arial" pitchFamily="34" charset="0"/>
              </a:rPr>
              <a:t>rumstanying</a:t>
            </a:r>
            <a:endParaRPr lang="en-GB" sz="2800" dirty="0">
              <a:latin typeface="Arial" pitchFamily="34" charset="0"/>
              <a:cs typeface="Arial" pitchFamily="34" charset="0"/>
            </a:endParaRPr>
          </a:p>
          <a:p>
            <a:pPr>
              <a:spcBef>
                <a:spcPts val="0"/>
              </a:spcBef>
              <a:buNone/>
            </a:pPr>
            <a:endParaRPr lang="en-GB" sz="2800" dirty="0">
              <a:latin typeface="Arial" pitchFamily="34" charset="0"/>
              <a:cs typeface="Arial" pitchFamily="34" charset="0"/>
            </a:endParaRPr>
          </a:p>
          <a:p>
            <a:pPr>
              <a:spcBef>
                <a:spcPts val="0"/>
              </a:spcBef>
              <a:buNone/>
            </a:pPr>
            <a:r>
              <a:rPr lang="en-GB" sz="2800" dirty="0" err="1">
                <a:latin typeface="Arial" pitchFamily="34" charset="0"/>
                <a:cs typeface="Arial" pitchFamily="34" charset="0"/>
              </a:rPr>
              <a:t>transopter</a:t>
            </a:r>
            <a:endParaRPr lang="en-GB" sz="2800" dirty="0">
              <a:latin typeface="Arial" pitchFamily="34" charset="0"/>
              <a:cs typeface="Arial" pitchFamily="34" charset="0"/>
            </a:endParaRPr>
          </a:p>
          <a:p>
            <a:pPr>
              <a:spcBef>
                <a:spcPts val="0"/>
              </a:spcBef>
              <a:buNone/>
            </a:pPr>
            <a:endParaRPr lang="en-GB" sz="2800" dirty="0">
              <a:latin typeface="Arial" pitchFamily="34" charset="0"/>
              <a:cs typeface="Arial" pitchFamily="34" charset="0"/>
            </a:endParaRPr>
          </a:p>
          <a:p>
            <a:pPr>
              <a:spcBef>
                <a:spcPts val="0"/>
              </a:spcBef>
              <a:buNone/>
            </a:pPr>
            <a:endParaRPr lang="en-GB" sz="2800" dirty="0">
              <a:latin typeface="Arial" pitchFamily="34" charset="0"/>
              <a:cs typeface="Arial" pitchFamily="34" charset="0"/>
            </a:endParaRPr>
          </a:p>
          <a:p>
            <a:pPr>
              <a:spcBef>
                <a:spcPts val="0"/>
              </a:spcBef>
              <a:buNone/>
            </a:pPr>
            <a:endParaRPr lang="en-GB" sz="2800" dirty="0">
              <a:latin typeface="Arial" pitchFamily="34" charset="0"/>
              <a:cs typeface="Arial" pitchFamily="34" charset="0"/>
            </a:endParaRPr>
          </a:p>
          <a:p>
            <a:pPr>
              <a:spcBef>
                <a:spcPts val="0"/>
              </a:spcBef>
              <a:buNone/>
            </a:pPr>
            <a:endParaRPr lang="en-GB" sz="2800" dirty="0">
              <a:latin typeface="Arial" pitchFamily="34" charset="0"/>
              <a:cs typeface="Arial" pitchFamily="34" charset="0"/>
            </a:endParaRPr>
          </a:p>
          <a:p>
            <a:pPr>
              <a:spcBef>
                <a:spcPts val="0"/>
              </a:spcBef>
              <a:buNone/>
            </a:pPr>
            <a:endParaRPr lang="en-GB" sz="2800" dirty="0">
              <a:latin typeface="Arial" pitchFamily="34" charset="0"/>
              <a:cs typeface="Arial" pitchFamily="34" charset="0"/>
            </a:endParaRPr>
          </a:p>
          <a:p>
            <a:pPr>
              <a:spcBef>
                <a:spcPts val="0"/>
              </a:spcBef>
              <a:buNone/>
            </a:pPr>
            <a:endParaRPr lang="en-GB" sz="2800" dirty="0">
              <a:latin typeface="Arial" pitchFamily="34" charset="0"/>
              <a:cs typeface="Arial" pitchFamily="34" charset="0"/>
            </a:endParaRPr>
          </a:p>
          <a:p>
            <a:pPr>
              <a:spcBef>
                <a:spcPts val="0"/>
              </a:spcBef>
              <a:buNone/>
            </a:pPr>
            <a:endParaRPr lang="en-GB" sz="2800" dirty="0">
              <a:latin typeface="Arial" pitchFamily="34" charset="0"/>
              <a:cs typeface="Arial" pitchFamily="34" charset="0"/>
            </a:endParaRPr>
          </a:p>
          <a:p>
            <a:pPr>
              <a:spcBef>
                <a:spcPts val="0"/>
              </a:spcBef>
              <a:buNone/>
            </a:pPr>
            <a:endParaRPr lang="en-GB" sz="2800" dirty="0">
              <a:latin typeface="Arial" pitchFamily="34" charset="0"/>
              <a:cs typeface="Arial" pitchFamily="34" charset="0"/>
            </a:endParaRPr>
          </a:p>
          <a:p>
            <a:pPr>
              <a:spcBef>
                <a:spcPts val="0"/>
              </a:spcBef>
              <a:buNone/>
            </a:pP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Better spelling</a:t>
            </a:r>
          </a:p>
        </p:txBody>
      </p:sp>
      <p:sp>
        <p:nvSpPr>
          <p:cNvPr id="3" name="Content Placeholder 2"/>
          <p:cNvSpPr>
            <a:spLocks noGrp="1"/>
          </p:cNvSpPr>
          <p:nvPr>
            <p:ph idx="1"/>
          </p:nvPr>
        </p:nvSpPr>
        <p:spPr/>
        <p:txBody>
          <a:bodyPr>
            <a:normAutofit/>
          </a:bodyPr>
          <a:lstStyle/>
          <a:p>
            <a:r>
              <a:rPr lang="en-GB" sz="2800" dirty="0"/>
              <a:t>Spellings can be tricky, but most words stick to  predictable patterns and rules. </a:t>
            </a:r>
          </a:p>
          <a:p>
            <a:r>
              <a:rPr lang="en-GB" sz="2800" dirty="0"/>
              <a:t>There are lots of strategies you can use to help you learn and remember tricky words.</a:t>
            </a:r>
          </a:p>
          <a:p>
            <a:r>
              <a:rPr lang="en-GB" sz="2800" dirty="0"/>
              <a:t>By the end of this lesson you will be able to teach someone else how to spell 8 hard words:</a:t>
            </a:r>
          </a:p>
          <a:p>
            <a:pPr>
              <a:buNone/>
            </a:pPr>
            <a:r>
              <a:rPr lang="en-GB" sz="2800" b="1" dirty="0"/>
              <a:t>environment         science      definite      separate </a:t>
            </a:r>
          </a:p>
          <a:p>
            <a:pPr>
              <a:buNone/>
            </a:pPr>
            <a:r>
              <a:rPr lang="en-GB" sz="2800" b="1" dirty="0"/>
              <a:t>photosynthesis     weight      unnecessary     business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normAutofit fontScale="90000"/>
          </a:bodyPr>
          <a:lstStyle/>
          <a:p>
            <a:r>
              <a:rPr lang="en-GB" sz="3200" dirty="0"/>
              <a:t>           </a:t>
            </a:r>
            <a:r>
              <a:rPr lang="en-GB" sz="2800" dirty="0"/>
              <a:t>How can we learn and remember tricky spellings?</a:t>
            </a:r>
          </a:p>
        </p:txBody>
      </p:sp>
      <p:sp>
        <p:nvSpPr>
          <p:cNvPr id="3" name="Content Placeholder 2"/>
          <p:cNvSpPr>
            <a:spLocks noGrp="1"/>
          </p:cNvSpPr>
          <p:nvPr>
            <p:ph idx="1"/>
          </p:nvPr>
        </p:nvSpPr>
        <p:spPr>
          <a:xfrm>
            <a:off x="323528" y="1412776"/>
            <a:ext cx="8496944" cy="5184576"/>
          </a:xfrm>
        </p:spPr>
        <p:txBody>
          <a:bodyPr>
            <a:normAutofit/>
          </a:bodyPr>
          <a:lstStyle/>
          <a:p>
            <a:pPr>
              <a:buNone/>
            </a:pPr>
            <a:r>
              <a:rPr lang="en-GB" dirty="0"/>
              <a:t>    </a:t>
            </a:r>
          </a:p>
          <a:p>
            <a:pPr>
              <a:buNone/>
            </a:pPr>
            <a:r>
              <a:rPr lang="en-GB" dirty="0"/>
              <a:t>1. Break it down and sound it out.</a:t>
            </a:r>
          </a:p>
          <a:p>
            <a:pPr>
              <a:buNone/>
            </a:pPr>
            <a:endParaRPr lang="en-GB" dirty="0"/>
          </a:p>
          <a:p>
            <a:r>
              <a:rPr lang="en-GB" dirty="0"/>
              <a:t>Break the word down into manageable chunks, say each chunk and write each one down:</a:t>
            </a:r>
          </a:p>
          <a:p>
            <a:pPr>
              <a:buNone/>
            </a:pPr>
            <a:r>
              <a:rPr lang="en-GB" b="1" dirty="0"/>
              <a:t>             definite</a:t>
            </a:r>
          </a:p>
          <a:p>
            <a:pPr>
              <a:buNone/>
            </a:pPr>
            <a:r>
              <a:rPr lang="en-GB" b="1" dirty="0"/>
              <a:t>                           def – in – </a:t>
            </a:r>
            <a:r>
              <a:rPr lang="en-GB" b="1" dirty="0" err="1"/>
              <a:t>ite</a:t>
            </a:r>
            <a:endParaRPr lang="en-GB" b="1" dirty="0"/>
          </a:p>
          <a:p>
            <a:pPr>
              <a:buNone/>
            </a:pPr>
            <a:endParaRPr lang="en-GB" dirty="0"/>
          </a:p>
          <a:p>
            <a:pPr>
              <a:buNone/>
            </a:pPr>
            <a:endParaRPr lang="en-GB" b="1" dirty="0"/>
          </a:p>
          <a:p>
            <a:endParaRPr lang="en-GB" dirty="0"/>
          </a:p>
          <a:p>
            <a:pPr>
              <a:buNone/>
            </a:pPr>
            <a:endParaRPr lang="en-GB" sz="2000" dirty="0"/>
          </a:p>
          <a:p>
            <a:pPr>
              <a:buNone/>
            </a:pPr>
            <a:endParaRPr lang="en-GB" sz="2000" dirty="0"/>
          </a:p>
          <a:p>
            <a:endParaRPr lang="en-GB" sz="2000" dirty="0"/>
          </a:p>
          <a:p>
            <a:pPr>
              <a:buNone/>
            </a:pPr>
            <a:endParaRPr lang="en-GB" sz="2000" dirty="0"/>
          </a:p>
          <a:p>
            <a:pPr>
              <a:buNone/>
            </a:pPr>
            <a:endParaRPr lang="en-GB" sz="2000" dirty="0"/>
          </a:p>
          <a:p>
            <a:pPr>
              <a:buNone/>
            </a:pPr>
            <a:endParaRPr lang="en-GB" sz="2000" dirty="0"/>
          </a:p>
          <a:p>
            <a:pPr>
              <a:buNone/>
            </a:pPr>
            <a:endParaRPr lang="en-GB" sz="2000" dirty="0"/>
          </a:p>
          <a:p>
            <a:pPr>
              <a:buNone/>
            </a:pPr>
            <a:endParaRPr lang="en-GB" sz="2000" dirty="0"/>
          </a:p>
          <a:p>
            <a:pPr>
              <a:buNone/>
            </a:pPr>
            <a:endParaRPr lang="en-GB" dirty="0"/>
          </a:p>
        </p:txBody>
      </p:sp>
      <p:pic>
        <p:nvPicPr>
          <p:cNvPr id="4" name="Picture 3" descr="C:\Documents and Settings\User\Local Settings\Temporary Internet Files\Content.IE5\HKA4HAOK\MC900186106[1].wmf"/>
          <p:cNvPicPr>
            <a:picLocks noChangeAspect="1" noChangeArrowheads="1"/>
          </p:cNvPicPr>
          <p:nvPr/>
        </p:nvPicPr>
        <p:blipFill>
          <a:blip r:embed="rId3" cstate="print"/>
          <a:srcRect/>
          <a:stretch>
            <a:fillRect/>
          </a:stretch>
        </p:blipFill>
        <p:spPr bwMode="auto">
          <a:xfrm>
            <a:off x="467544" y="332656"/>
            <a:ext cx="971600" cy="108012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normAutofit fontScale="90000"/>
          </a:bodyPr>
          <a:lstStyle/>
          <a:p>
            <a:r>
              <a:rPr lang="en-GB" sz="3200" dirty="0"/>
              <a:t>           </a:t>
            </a:r>
            <a:r>
              <a:rPr lang="en-GB" sz="2800" dirty="0"/>
              <a:t>How can we learn and remember tricky spellings?</a:t>
            </a:r>
          </a:p>
        </p:txBody>
      </p:sp>
      <p:sp>
        <p:nvSpPr>
          <p:cNvPr id="3" name="Content Placeholder 2"/>
          <p:cNvSpPr>
            <a:spLocks noGrp="1"/>
          </p:cNvSpPr>
          <p:nvPr>
            <p:ph idx="1"/>
          </p:nvPr>
        </p:nvSpPr>
        <p:spPr>
          <a:xfrm>
            <a:off x="323528" y="1412776"/>
            <a:ext cx="8496944" cy="5184576"/>
          </a:xfrm>
        </p:spPr>
        <p:txBody>
          <a:bodyPr>
            <a:normAutofit/>
          </a:bodyPr>
          <a:lstStyle/>
          <a:p>
            <a:pPr>
              <a:buNone/>
            </a:pPr>
            <a:r>
              <a:rPr lang="en-GB" dirty="0"/>
              <a:t>    </a:t>
            </a:r>
          </a:p>
          <a:p>
            <a:pPr>
              <a:buNone/>
            </a:pPr>
            <a:r>
              <a:rPr lang="en-GB" dirty="0"/>
              <a:t>2. Say it in a way you will remember:</a:t>
            </a:r>
            <a:endParaRPr lang="en-GB" b="1" dirty="0"/>
          </a:p>
          <a:p>
            <a:pPr>
              <a:buNone/>
            </a:pPr>
            <a:r>
              <a:rPr lang="en-GB" b="1" dirty="0"/>
              <a:t>business </a:t>
            </a:r>
          </a:p>
          <a:p>
            <a:pPr>
              <a:buNone/>
            </a:pPr>
            <a:r>
              <a:rPr lang="en-GB" b="1" dirty="0"/>
              <a:t>                 sounds like there’s a BUS in it</a:t>
            </a:r>
          </a:p>
          <a:p>
            <a:pPr>
              <a:buNone/>
            </a:pPr>
            <a:endParaRPr lang="en-GB" b="1" dirty="0"/>
          </a:p>
          <a:p>
            <a:pPr>
              <a:buNone/>
            </a:pPr>
            <a:endParaRPr lang="en-GB" b="1" dirty="0"/>
          </a:p>
          <a:p>
            <a:pPr>
              <a:buNone/>
            </a:pPr>
            <a:endParaRPr lang="en-GB" b="1" dirty="0"/>
          </a:p>
          <a:p>
            <a:endParaRPr lang="en-GB" dirty="0"/>
          </a:p>
          <a:p>
            <a:pPr>
              <a:buNone/>
            </a:pPr>
            <a:endParaRPr lang="en-GB" sz="2000" dirty="0"/>
          </a:p>
          <a:p>
            <a:pPr>
              <a:buNone/>
            </a:pPr>
            <a:endParaRPr lang="en-GB" sz="2000" dirty="0"/>
          </a:p>
          <a:p>
            <a:endParaRPr lang="en-GB" sz="2000" dirty="0"/>
          </a:p>
          <a:p>
            <a:pPr>
              <a:buNone/>
            </a:pPr>
            <a:endParaRPr lang="en-GB" sz="2000" dirty="0"/>
          </a:p>
          <a:p>
            <a:pPr>
              <a:buNone/>
            </a:pPr>
            <a:endParaRPr lang="en-GB" sz="2000" dirty="0"/>
          </a:p>
          <a:p>
            <a:pPr>
              <a:buNone/>
            </a:pPr>
            <a:endParaRPr lang="en-GB" sz="2000" dirty="0"/>
          </a:p>
          <a:p>
            <a:pPr>
              <a:buNone/>
            </a:pPr>
            <a:endParaRPr lang="en-GB" sz="2000" dirty="0"/>
          </a:p>
          <a:p>
            <a:pPr>
              <a:buNone/>
            </a:pPr>
            <a:endParaRPr lang="en-GB" sz="2000" dirty="0"/>
          </a:p>
          <a:p>
            <a:pPr>
              <a:buNone/>
            </a:pPr>
            <a:endParaRPr lang="en-GB" dirty="0"/>
          </a:p>
        </p:txBody>
      </p:sp>
      <p:pic>
        <p:nvPicPr>
          <p:cNvPr id="4" name="Picture 3" descr="C:\Documents and Settings\User\Local Settings\Temporary Internet Files\Content.IE5\HKA4HAOK\MC900186106[1].wmf"/>
          <p:cNvPicPr>
            <a:picLocks noChangeAspect="1" noChangeArrowheads="1"/>
          </p:cNvPicPr>
          <p:nvPr/>
        </p:nvPicPr>
        <p:blipFill>
          <a:blip r:embed="rId3" cstate="print"/>
          <a:srcRect/>
          <a:stretch>
            <a:fillRect/>
          </a:stretch>
        </p:blipFill>
        <p:spPr bwMode="auto">
          <a:xfrm>
            <a:off x="467544" y="332656"/>
            <a:ext cx="971600" cy="108012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normAutofit fontScale="90000"/>
          </a:bodyPr>
          <a:lstStyle/>
          <a:p>
            <a:r>
              <a:rPr lang="en-GB" sz="3200" dirty="0"/>
              <a:t>           </a:t>
            </a:r>
            <a:r>
              <a:rPr lang="en-GB" sz="2800" dirty="0"/>
              <a:t>How can we learn and remember tricky spellings?</a:t>
            </a:r>
          </a:p>
        </p:txBody>
      </p:sp>
      <p:sp>
        <p:nvSpPr>
          <p:cNvPr id="3" name="Content Placeholder 2"/>
          <p:cNvSpPr>
            <a:spLocks noGrp="1"/>
          </p:cNvSpPr>
          <p:nvPr>
            <p:ph idx="1"/>
          </p:nvPr>
        </p:nvSpPr>
        <p:spPr>
          <a:xfrm>
            <a:off x="323528" y="1412776"/>
            <a:ext cx="8496944" cy="5184576"/>
          </a:xfrm>
        </p:spPr>
        <p:txBody>
          <a:bodyPr>
            <a:normAutofit/>
          </a:bodyPr>
          <a:lstStyle/>
          <a:p>
            <a:pPr>
              <a:buNone/>
            </a:pPr>
            <a:r>
              <a:rPr lang="en-GB" dirty="0"/>
              <a:t>    </a:t>
            </a:r>
          </a:p>
          <a:p>
            <a:pPr>
              <a:buNone/>
            </a:pPr>
            <a:r>
              <a:rPr lang="en-GB" dirty="0"/>
              <a:t>3. Invent a memory trick that works for you. </a:t>
            </a:r>
            <a:endParaRPr lang="en-GB" b="1" dirty="0"/>
          </a:p>
          <a:p>
            <a:pPr>
              <a:buNone/>
            </a:pPr>
            <a:r>
              <a:rPr lang="en-GB" b="1" dirty="0"/>
              <a:t>separate</a:t>
            </a:r>
          </a:p>
          <a:p>
            <a:pPr>
              <a:buNone/>
            </a:pPr>
            <a:r>
              <a:rPr lang="en-GB" b="1" dirty="0"/>
              <a:t>              there’s a rat in sep</a:t>
            </a:r>
            <a:r>
              <a:rPr lang="en-GB" b="1" dirty="0">
                <a:solidFill>
                  <a:srgbClr val="FF0000"/>
                </a:solidFill>
              </a:rPr>
              <a:t>arat</a:t>
            </a:r>
            <a:r>
              <a:rPr lang="en-GB" b="1" dirty="0"/>
              <a:t>e</a:t>
            </a:r>
          </a:p>
          <a:p>
            <a:pPr>
              <a:buNone/>
            </a:pPr>
            <a:endParaRPr lang="en-GB" b="1" dirty="0"/>
          </a:p>
          <a:p>
            <a:pPr>
              <a:buNone/>
            </a:pPr>
            <a:endParaRPr lang="en-GB" b="1" dirty="0"/>
          </a:p>
          <a:p>
            <a:endParaRPr lang="en-GB" dirty="0"/>
          </a:p>
          <a:p>
            <a:pPr>
              <a:buNone/>
            </a:pPr>
            <a:endParaRPr lang="en-GB" sz="2000" dirty="0"/>
          </a:p>
          <a:p>
            <a:pPr>
              <a:buNone/>
            </a:pPr>
            <a:endParaRPr lang="en-GB" sz="2000" dirty="0"/>
          </a:p>
          <a:p>
            <a:endParaRPr lang="en-GB" sz="2000" dirty="0"/>
          </a:p>
          <a:p>
            <a:pPr>
              <a:buNone/>
            </a:pPr>
            <a:endParaRPr lang="en-GB" sz="2000" dirty="0"/>
          </a:p>
          <a:p>
            <a:pPr>
              <a:buNone/>
            </a:pPr>
            <a:endParaRPr lang="en-GB" sz="2000" dirty="0"/>
          </a:p>
          <a:p>
            <a:pPr>
              <a:buNone/>
            </a:pPr>
            <a:endParaRPr lang="en-GB" sz="2000" dirty="0"/>
          </a:p>
          <a:p>
            <a:pPr>
              <a:buNone/>
            </a:pPr>
            <a:endParaRPr lang="en-GB" sz="2000" dirty="0"/>
          </a:p>
          <a:p>
            <a:pPr>
              <a:buNone/>
            </a:pPr>
            <a:endParaRPr lang="en-GB" sz="2000" dirty="0"/>
          </a:p>
          <a:p>
            <a:pPr>
              <a:buNone/>
            </a:pPr>
            <a:endParaRPr lang="en-GB" dirty="0"/>
          </a:p>
        </p:txBody>
      </p:sp>
      <p:pic>
        <p:nvPicPr>
          <p:cNvPr id="4" name="Picture 3" descr="C:\Documents and Settings\User\Local Settings\Temporary Internet Files\Content.IE5\HKA4HAOK\MC900186106[1].wmf"/>
          <p:cNvPicPr>
            <a:picLocks noChangeAspect="1" noChangeArrowheads="1"/>
          </p:cNvPicPr>
          <p:nvPr/>
        </p:nvPicPr>
        <p:blipFill>
          <a:blip r:embed="rId3" cstate="print"/>
          <a:srcRect/>
          <a:stretch>
            <a:fillRect/>
          </a:stretch>
        </p:blipFill>
        <p:spPr bwMode="auto">
          <a:xfrm>
            <a:off x="467544" y="332656"/>
            <a:ext cx="971600" cy="108012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normAutofit fontScale="90000"/>
          </a:bodyPr>
          <a:lstStyle/>
          <a:p>
            <a:r>
              <a:rPr lang="en-GB" sz="3200" dirty="0"/>
              <a:t>           </a:t>
            </a:r>
            <a:r>
              <a:rPr lang="en-GB" sz="2800" dirty="0"/>
              <a:t>How can we learn and remember tricky spellings?</a:t>
            </a:r>
          </a:p>
        </p:txBody>
      </p:sp>
      <p:sp>
        <p:nvSpPr>
          <p:cNvPr id="3" name="Content Placeholder 2"/>
          <p:cNvSpPr>
            <a:spLocks noGrp="1"/>
          </p:cNvSpPr>
          <p:nvPr>
            <p:ph idx="1"/>
          </p:nvPr>
        </p:nvSpPr>
        <p:spPr>
          <a:xfrm>
            <a:off x="323528" y="1412776"/>
            <a:ext cx="8496944" cy="5184576"/>
          </a:xfrm>
        </p:spPr>
        <p:txBody>
          <a:bodyPr>
            <a:normAutofit/>
          </a:bodyPr>
          <a:lstStyle/>
          <a:p>
            <a:pPr>
              <a:buNone/>
            </a:pPr>
            <a:r>
              <a:rPr lang="en-GB" dirty="0"/>
              <a:t>    </a:t>
            </a:r>
          </a:p>
          <a:p>
            <a:pPr>
              <a:buNone/>
            </a:pPr>
            <a:r>
              <a:rPr lang="en-GB" dirty="0"/>
              <a:t>4. Find the stem and see what’s added on.</a:t>
            </a:r>
          </a:p>
          <a:p>
            <a:r>
              <a:rPr lang="en-GB" dirty="0"/>
              <a:t>Some words have a prefix (at the start) or a suffix (at the end) that’s added to the main stem. Try to remember common patterns:</a:t>
            </a:r>
          </a:p>
          <a:p>
            <a:pPr>
              <a:buNone/>
            </a:pPr>
            <a:r>
              <a:rPr lang="en-GB" b="1" dirty="0"/>
              <a:t>           photosynthesis</a:t>
            </a:r>
          </a:p>
          <a:p>
            <a:pPr>
              <a:buNone/>
            </a:pPr>
            <a:r>
              <a:rPr lang="en-GB" b="1" dirty="0"/>
              <a:t>              photo + </a:t>
            </a:r>
            <a:r>
              <a:rPr lang="en-GB" b="1" dirty="0" err="1"/>
              <a:t>syn</a:t>
            </a:r>
            <a:r>
              <a:rPr lang="en-GB" b="1" dirty="0"/>
              <a:t>+ thesis  (like </a:t>
            </a:r>
            <a:r>
              <a:rPr lang="en-GB" b="1" u="sng" dirty="0"/>
              <a:t>photo</a:t>
            </a:r>
            <a:r>
              <a:rPr lang="en-GB" b="1" dirty="0"/>
              <a:t>graph or </a:t>
            </a:r>
          </a:p>
          <a:p>
            <a:pPr>
              <a:buNone/>
            </a:pPr>
            <a:r>
              <a:rPr lang="en-GB" b="1" dirty="0"/>
              <a:t>                                                         </a:t>
            </a:r>
            <a:r>
              <a:rPr lang="en-GB" b="1" u="sng" dirty="0"/>
              <a:t>syn</a:t>
            </a:r>
            <a:r>
              <a:rPr lang="en-GB" b="1" dirty="0"/>
              <a:t>thetic)</a:t>
            </a:r>
          </a:p>
          <a:p>
            <a:pPr>
              <a:buNone/>
            </a:pPr>
            <a:endParaRPr lang="en-GB" b="1" dirty="0"/>
          </a:p>
          <a:p>
            <a:pPr>
              <a:buNone/>
            </a:pPr>
            <a:endParaRPr lang="en-GB" dirty="0"/>
          </a:p>
          <a:p>
            <a:pPr>
              <a:buNone/>
            </a:pPr>
            <a:endParaRPr lang="en-GB" b="1" dirty="0"/>
          </a:p>
          <a:p>
            <a:endParaRPr lang="en-GB" dirty="0"/>
          </a:p>
          <a:p>
            <a:pPr>
              <a:buNone/>
            </a:pPr>
            <a:endParaRPr lang="en-GB" sz="2000" dirty="0"/>
          </a:p>
          <a:p>
            <a:pPr>
              <a:buNone/>
            </a:pPr>
            <a:endParaRPr lang="en-GB" sz="2000" dirty="0"/>
          </a:p>
          <a:p>
            <a:endParaRPr lang="en-GB" sz="2000" dirty="0"/>
          </a:p>
          <a:p>
            <a:pPr>
              <a:buNone/>
            </a:pPr>
            <a:endParaRPr lang="en-GB" sz="2000" dirty="0"/>
          </a:p>
          <a:p>
            <a:pPr>
              <a:buNone/>
            </a:pPr>
            <a:endParaRPr lang="en-GB" sz="2000" dirty="0"/>
          </a:p>
          <a:p>
            <a:pPr>
              <a:buNone/>
            </a:pPr>
            <a:endParaRPr lang="en-GB" sz="2000" dirty="0"/>
          </a:p>
          <a:p>
            <a:pPr>
              <a:buNone/>
            </a:pPr>
            <a:endParaRPr lang="en-GB" sz="2000" dirty="0"/>
          </a:p>
          <a:p>
            <a:pPr>
              <a:buNone/>
            </a:pPr>
            <a:endParaRPr lang="en-GB" sz="2000" dirty="0"/>
          </a:p>
          <a:p>
            <a:pPr>
              <a:buNone/>
            </a:pPr>
            <a:endParaRPr lang="en-GB" dirty="0"/>
          </a:p>
        </p:txBody>
      </p:sp>
      <p:pic>
        <p:nvPicPr>
          <p:cNvPr id="4" name="Picture 3" descr="C:\Documents and Settings\User\Local Settings\Temporary Internet Files\Content.IE5\HKA4HAOK\MC900186106[1].wmf"/>
          <p:cNvPicPr>
            <a:picLocks noChangeAspect="1" noChangeArrowheads="1"/>
          </p:cNvPicPr>
          <p:nvPr/>
        </p:nvPicPr>
        <p:blipFill>
          <a:blip r:embed="rId3" cstate="print"/>
          <a:srcRect/>
          <a:stretch>
            <a:fillRect/>
          </a:stretch>
        </p:blipFill>
        <p:spPr bwMode="auto">
          <a:xfrm>
            <a:off x="467544" y="332656"/>
            <a:ext cx="971600" cy="108012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normAutofit fontScale="90000"/>
          </a:bodyPr>
          <a:lstStyle/>
          <a:p>
            <a:r>
              <a:rPr lang="en-GB" sz="3200" dirty="0"/>
              <a:t>           </a:t>
            </a:r>
            <a:r>
              <a:rPr lang="en-GB" sz="2800" dirty="0"/>
              <a:t>How can we learn and remember tricky spellings?</a:t>
            </a:r>
          </a:p>
        </p:txBody>
      </p:sp>
      <p:sp>
        <p:nvSpPr>
          <p:cNvPr id="3" name="Content Placeholder 2"/>
          <p:cNvSpPr>
            <a:spLocks noGrp="1"/>
          </p:cNvSpPr>
          <p:nvPr>
            <p:ph idx="1"/>
          </p:nvPr>
        </p:nvSpPr>
        <p:spPr>
          <a:xfrm>
            <a:off x="323528" y="1412776"/>
            <a:ext cx="8496944" cy="5184576"/>
          </a:xfrm>
        </p:spPr>
        <p:txBody>
          <a:bodyPr>
            <a:normAutofit/>
          </a:bodyPr>
          <a:lstStyle/>
          <a:p>
            <a:pPr>
              <a:buNone/>
            </a:pPr>
            <a:r>
              <a:rPr lang="en-GB" dirty="0"/>
              <a:t>    </a:t>
            </a:r>
          </a:p>
          <a:p>
            <a:pPr>
              <a:buNone/>
            </a:pPr>
            <a:r>
              <a:rPr lang="en-GB" dirty="0"/>
              <a:t>5. Look, say, cover, write, check.</a:t>
            </a:r>
          </a:p>
          <a:p>
            <a:r>
              <a:rPr lang="en-GB" dirty="0"/>
              <a:t>Look carefully at the word, say it, cover it up, write it down, check if you’re right.</a:t>
            </a:r>
          </a:p>
          <a:p>
            <a:pPr>
              <a:buNone/>
            </a:pPr>
            <a:r>
              <a:rPr lang="en-GB" dirty="0"/>
              <a:t>You might need to learn </a:t>
            </a:r>
            <a:r>
              <a:rPr lang="en-GB" b="1" dirty="0"/>
              <a:t>science</a:t>
            </a:r>
            <a:r>
              <a:rPr lang="en-GB" dirty="0"/>
              <a:t> like this.</a:t>
            </a:r>
          </a:p>
          <a:p>
            <a:pPr>
              <a:buNone/>
            </a:pPr>
            <a:endParaRPr lang="en-GB" dirty="0"/>
          </a:p>
          <a:p>
            <a:pPr>
              <a:buNone/>
            </a:pPr>
            <a:endParaRPr lang="en-GB" b="1" dirty="0"/>
          </a:p>
          <a:p>
            <a:endParaRPr lang="en-GB" dirty="0"/>
          </a:p>
          <a:p>
            <a:pPr>
              <a:buNone/>
            </a:pPr>
            <a:endParaRPr lang="en-GB" sz="2000" dirty="0"/>
          </a:p>
          <a:p>
            <a:pPr>
              <a:buNone/>
            </a:pPr>
            <a:endParaRPr lang="en-GB" sz="2000" dirty="0"/>
          </a:p>
          <a:p>
            <a:endParaRPr lang="en-GB" sz="2000" dirty="0"/>
          </a:p>
          <a:p>
            <a:pPr>
              <a:buNone/>
            </a:pPr>
            <a:endParaRPr lang="en-GB" sz="2000" dirty="0"/>
          </a:p>
          <a:p>
            <a:pPr>
              <a:buNone/>
            </a:pPr>
            <a:endParaRPr lang="en-GB" sz="2000" dirty="0"/>
          </a:p>
          <a:p>
            <a:pPr>
              <a:buNone/>
            </a:pPr>
            <a:endParaRPr lang="en-GB" sz="2000" dirty="0"/>
          </a:p>
          <a:p>
            <a:pPr>
              <a:buNone/>
            </a:pPr>
            <a:endParaRPr lang="en-GB" sz="2000" dirty="0"/>
          </a:p>
          <a:p>
            <a:pPr>
              <a:buNone/>
            </a:pPr>
            <a:endParaRPr lang="en-GB" sz="2000" dirty="0"/>
          </a:p>
          <a:p>
            <a:pPr>
              <a:buNone/>
            </a:pPr>
            <a:endParaRPr lang="en-GB" dirty="0"/>
          </a:p>
        </p:txBody>
      </p:sp>
      <p:pic>
        <p:nvPicPr>
          <p:cNvPr id="4" name="Picture 3" descr="C:\Documents and Settings\User\Local Settings\Temporary Internet Files\Content.IE5\HKA4HAOK\MC900186106[1].wmf"/>
          <p:cNvPicPr>
            <a:picLocks noChangeAspect="1" noChangeArrowheads="1"/>
          </p:cNvPicPr>
          <p:nvPr/>
        </p:nvPicPr>
        <p:blipFill>
          <a:blip r:embed="rId3" cstate="print"/>
          <a:srcRect/>
          <a:stretch>
            <a:fillRect/>
          </a:stretch>
        </p:blipFill>
        <p:spPr bwMode="auto">
          <a:xfrm>
            <a:off x="467544" y="332656"/>
            <a:ext cx="971600" cy="108012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Spelling strategies</a:t>
            </a:r>
          </a:p>
        </p:txBody>
      </p:sp>
      <p:sp>
        <p:nvSpPr>
          <p:cNvPr id="3" name="Content Placeholder 2"/>
          <p:cNvSpPr>
            <a:spLocks noGrp="1"/>
          </p:cNvSpPr>
          <p:nvPr>
            <p:ph idx="1"/>
          </p:nvPr>
        </p:nvSpPr>
        <p:spPr>
          <a:xfrm>
            <a:off x="323528" y="1600200"/>
            <a:ext cx="8640960" cy="4525963"/>
          </a:xfrm>
        </p:spPr>
        <p:txBody>
          <a:bodyPr>
            <a:normAutofit/>
          </a:bodyPr>
          <a:lstStyle/>
          <a:p>
            <a:r>
              <a:rPr lang="en-GB" dirty="0"/>
              <a:t>Break it down and sound it out.</a:t>
            </a:r>
          </a:p>
          <a:p>
            <a:r>
              <a:rPr lang="en-GB" dirty="0"/>
              <a:t>Say it in a way you will remember.</a:t>
            </a:r>
          </a:p>
          <a:p>
            <a:r>
              <a:rPr lang="en-GB" dirty="0"/>
              <a:t>Invent a memory trick that works for you.</a:t>
            </a:r>
          </a:p>
          <a:p>
            <a:r>
              <a:rPr lang="en-GB" dirty="0"/>
              <a:t>Find the stem and see what’s added on.</a:t>
            </a:r>
          </a:p>
          <a:p>
            <a:r>
              <a:rPr lang="en-GB" dirty="0"/>
              <a:t>Look, say, cover, write, check.</a:t>
            </a:r>
          </a:p>
          <a:p>
            <a:pPr>
              <a:buNone/>
            </a:pPr>
            <a:r>
              <a:rPr lang="en-GB" b="1" dirty="0"/>
              <a:t>environment         science      definite      separate </a:t>
            </a:r>
          </a:p>
          <a:p>
            <a:pPr>
              <a:buNone/>
            </a:pPr>
            <a:r>
              <a:rPr lang="en-GB" b="1" dirty="0"/>
              <a:t>photosynthesis     weight    unnecessary    business</a:t>
            </a:r>
          </a:p>
          <a:p>
            <a:pPr>
              <a:buNone/>
            </a:pPr>
            <a:endParaRPr lang="en-GB" b="1" dirty="0"/>
          </a:p>
          <a:p>
            <a:endParaRPr lang="en-GB" dirty="0"/>
          </a:p>
          <a:p>
            <a:endParaRPr lang="en-GB"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1018</TotalTime>
  <Words>1042</Words>
  <Application>Microsoft Office PowerPoint</Application>
  <PresentationFormat>On-screen Show (4:3)</PresentationFormat>
  <Paragraphs>158</Paragraphs>
  <Slides>10</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Wingdings</vt:lpstr>
      <vt:lpstr>Office Theme</vt:lpstr>
      <vt:lpstr>Language Detectives</vt:lpstr>
      <vt:lpstr>Spelling ‘test’</vt:lpstr>
      <vt:lpstr>Better spelling</vt:lpstr>
      <vt:lpstr>           How can we learn and remember tricky spellings?</vt:lpstr>
      <vt:lpstr>           How can we learn and remember tricky spellings?</vt:lpstr>
      <vt:lpstr>           How can we learn and remember tricky spellings?</vt:lpstr>
      <vt:lpstr>           How can we learn and remember tricky spellings?</vt:lpstr>
      <vt:lpstr>           How can we learn and remember tricky spellings?</vt:lpstr>
      <vt:lpstr>Spelling strategies</vt:lpstr>
      <vt:lpstr>Better spelling </vt:lpstr>
    </vt:vector>
  </TitlesOfParts>
  <Company>University of Exeter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GSE</dc:creator>
  <cp:lastModifiedBy>helen lines</cp:lastModifiedBy>
  <cp:revision>114</cp:revision>
  <dcterms:created xsi:type="dcterms:W3CDTF">2014-04-15T11:49:04Z</dcterms:created>
  <dcterms:modified xsi:type="dcterms:W3CDTF">2020-06-09T11:44:23Z</dcterms:modified>
</cp:coreProperties>
</file>