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handoutMasterIdLst>
    <p:handoutMasterId r:id="rId10"/>
  </p:handoutMasterIdLst>
  <p:sldIdLst>
    <p:sldId id="428" r:id="rId2"/>
    <p:sldId id="414" r:id="rId3"/>
    <p:sldId id="429" r:id="rId4"/>
    <p:sldId id="430" r:id="rId5"/>
    <p:sldId id="431" r:id="rId6"/>
    <p:sldId id="432" r:id="rId7"/>
    <p:sldId id="433" r:id="rId8"/>
  </p:sldIdLst>
  <p:sldSz cx="9144000" cy="6858000" type="screen4x3"/>
  <p:notesSz cx="6877050" cy="96567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DE1"/>
    <a:srgbClr val="E8C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2427" autoAdjust="0"/>
  </p:normalViewPr>
  <p:slideViewPr>
    <p:cSldViewPr>
      <p:cViewPr varScale="1">
        <p:scale>
          <a:sx n="49" d="100"/>
          <a:sy n="49" d="100"/>
        </p:scale>
        <p:origin x="-137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3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C1E37-02D6-4F14-A63A-F60F9ACBE69B}" type="datetimeFigureOut">
              <a:rPr lang="en-GB" smtClean="0"/>
              <a:pPr/>
              <a:t>22/08/2017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2249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172249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630EA-2128-4AF5-8E34-988BAE9ACB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71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F78C-20D0-49C3-A6FA-CA09E3E7BF5D}" type="datetimeFigureOut">
              <a:rPr lang="en-GB" smtClean="0"/>
              <a:pPr/>
              <a:t>22/08/2017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1B173-494A-4405-BE01-BFC9AEC5374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92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1B173-494A-4405-BE01-BFC9AEC5374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1B173-494A-4405-BE01-BFC9AEC5374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1B173-494A-4405-BE01-BFC9AEC5374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137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1B173-494A-4405-BE01-BFC9AEC5374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744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1B173-494A-4405-BE01-BFC9AEC5374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754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Think</a:t>
            </a:r>
            <a:r>
              <a:rPr lang="en-GB" baseline="0" dirty="0" smtClean="0"/>
              <a:t> about </a:t>
            </a:r>
            <a:r>
              <a:rPr lang="en-GB" dirty="0" smtClean="0"/>
              <a:t>whether </a:t>
            </a:r>
            <a:r>
              <a:rPr lang="en-GB" dirty="0" smtClean="0"/>
              <a:t>simply modifying the absoluteness of some of statements we make would give room for adding in more complexity later, and allow teachers to keep</a:t>
            </a:r>
            <a:r>
              <a:rPr lang="en-GB" baseline="0" dirty="0" smtClean="0"/>
              <a:t> things simple to start with.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1B173-494A-4405-BE01-BFC9AEC5374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32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trying to emphasise the value of examples and of using the examples to name grammatical terms without lengthy definitions/ explanations.  The text in green represents possible ways a teacher might talk to her class about one sentence.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1B173-494A-4405-BE01-BFC9AEC5374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84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E8D9B5-9E83-49C4-B082-42FB705277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2E325-0FD4-46B9-BC4C-C941A7EB6C2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0C54-A986-4E51-A710-2308E059A4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051ED8-246A-4ED7-BA39-F0E168D1450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1B6E1-D30B-494D-BAE8-E82B445DB4F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4A697F-2EB9-4567-9DBC-51FD1F83CDB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63E99-FAB8-4CC8-B547-D30F9E7583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117DF1-01AF-405D-BA8B-2581A5FA962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FFCE3-9C4D-46F3-A7D1-C1CE17D06B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534FB-7E39-42DC-9A64-0A01989B03C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2D23A7-95F4-40CE-BBB3-49DA394A394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071226-C9F3-498C-ABFA-969EA62CDE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libri" pitchFamily="34" charset="0"/>
              </a:rPr>
              <a:t>GRAMMATICAL EXPLANATIONS AND DEFINITIONS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B6E1-D30B-494D-BAE8-E82B445DB4F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03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alibri" pitchFamily="34" charset="0"/>
              </a:rPr>
              <a:t>A Key Teaching Principle</a:t>
            </a:r>
            <a:endParaRPr lang="en-GB" sz="36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Discussion is fundamental in encouraging critical conversations about language and effects.</a:t>
            </a:r>
          </a:p>
          <a:p>
            <a:pPr>
              <a:spcBef>
                <a:spcPts val="0"/>
              </a:spcBef>
              <a:buNone/>
            </a:pPr>
            <a:endParaRPr lang="en-GB" sz="2400" b="1" dirty="0" smtClean="0">
              <a:latin typeface="Calibri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400" b="1" dirty="0">
                <a:latin typeface="Calibri" pitchFamily="34" charset="0"/>
                <a:cs typeface="Arial" pitchFamily="34" charset="0"/>
              </a:rPr>
              <a:t>T</a:t>
            </a:r>
            <a:r>
              <a:rPr lang="en-GB" sz="2400" b="1" dirty="0" smtClean="0">
                <a:latin typeface="Calibri" pitchFamily="34" charset="0"/>
                <a:cs typeface="Arial" pitchFamily="34" charset="0"/>
              </a:rPr>
              <a:t>alk to: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altLang="en-US" sz="2400" dirty="0" smtClean="0">
                <a:latin typeface="Calibri" pitchFamily="34" charset="0"/>
              </a:rPr>
              <a:t>generate ideas and vocabulary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altLang="en-US" sz="2400" dirty="0" smtClean="0">
                <a:latin typeface="Calibri" pitchFamily="34" charset="0"/>
              </a:rPr>
              <a:t>explain authors’ language choices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altLang="en-US" sz="2400" dirty="0" smtClean="0">
                <a:latin typeface="Calibri" pitchFamily="34" charset="0"/>
              </a:rPr>
              <a:t>explain own language choices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altLang="en-US" sz="2400" dirty="0" smtClean="0">
                <a:latin typeface="Calibri" pitchFamily="34" charset="0"/>
              </a:rPr>
              <a:t>collaborate in writing tasks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altLang="en-US" sz="2400" dirty="0" smtClean="0">
                <a:latin typeface="Calibri" pitchFamily="34" charset="0"/>
              </a:rPr>
              <a:t>build conceptual understanding</a:t>
            </a:r>
          </a:p>
          <a:p>
            <a:pPr>
              <a:lnSpc>
                <a:spcPct val="150000"/>
              </a:lnSpc>
              <a:buNone/>
            </a:pPr>
            <a:endParaRPr lang="en-GB" altLang="en-US" sz="24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GB" altLang="en-US" sz="20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GB" sz="2400" b="1" dirty="0" smtClean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1ED8-246A-4ED7-BA39-F0E168D1450D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alibri" pitchFamily="34" charset="0"/>
              </a:rPr>
              <a:t>Problems with Definitions</a:t>
            </a:r>
            <a:endParaRPr lang="en-GB" sz="36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43758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GB" sz="1600" dirty="0" smtClean="0">
                <a:latin typeface="Calibri" panose="020F0502020204030204" pitchFamily="34" charset="0"/>
              </a:rPr>
              <a:t>Two different problems:</a:t>
            </a:r>
          </a:p>
          <a:p>
            <a:pPr marL="82296" indent="0">
              <a:buNone/>
            </a:pPr>
            <a:r>
              <a:rPr lang="en-GB" sz="1600" b="1" dirty="0" smtClean="0">
                <a:latin typeface="Calibri" panose="020F0502020204030204" pitchFamily="34" charset="0"/>
              </a:rPr>
              <a:t>1.  Grammatical definitions </a:t>
            </a:r>
            <a:r>
              <a:rPr lang="en-GB" sz="1600" dirty="0" smtClean="0">
                <a:latin typeface="Calibri" panose="020F0502020204030204" pitchFamily="34" charset="0"/>
              </a:rPr>
              <a:t>from grammar books are often complicated, very abstract, and use other grammatical terms to explain one term</a:t>
            </a:r>
          </a:p>
          <a:p>
            <a:r>
              <a:rPr lang="en-GB" sz="1600" dirty="0">
                <a:latin typeface="Calibri" panose="020F0502020204030204" pitchFamily="34" charset="0"/>
              </a:rPr>
              <a:t>A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noun phrase </a:t>
            </a:r>
            <a:r>
              <a:rPr lang="en-GB" sz="1600" dirty="0">
                <a:latin typeface="Calibri" panose="020F0502020204030204" pitchFamily="34" charset="0"/>
              </a:rPr>
              <a:t>is a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phrase </a:t>
            </a:r>
            <a:r>
              <a:rPr lang="en-GB" sz="1600" dirty="0">
                <a:latin typeface="Calibri" panose="020F0502020204030204" pitchFamily="34" charset="0"/>
              </a:rPr>
              <a:t>with a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noun</a:t>
            </a:r>
            <a:r>
              <a:rPr lang="en-GB" sz="1600" dirty="0">
                <a:latin typeface="Calibri" panose="020F0502020204030204" pitchFamily="34" charset="0"/>
              </a:rPr>
              <a:t> as its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head</a:t>
            </a:r>
            <a:r>
              <a:rPr lang="en-GB" sz="1600" dirty="0">
                <a:latin typeface="Calibri" panose="020F0502020204030204" pitchFamily="34" charset="0"/>
              </a:rPr>
              <a:t>.	</a:t>
            </a:r>
          </a:p>
          <a:p>
            <a:r>
              <a:rPr lang="en-GB" sz="1600" dirty="0" smtClean="0">
                <a:latin typeface="Calibri" panose="020F0502020204030204" pitchFamily="34" charset="0"/>
              </a:rPr>
              <a:t>A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phrase</a:t>
            </a:r>
            <a:r>
              <a:rPr lang="en-GB" sz="1600" dirty="0">
                <a:latin typeface="Calibri" panose="020F0502020204030204" pitchFamily="34" charset="0"/>
              </a:rPr>
              <a:t> is a group of words that are grammatically connected so that they stay together, and that expand a single word, called the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‘head’. </a:t>
            </a:r>
            <a:r>
              <a:rPr lang="en-GB" sz="1600" dirty="0">
                <a:latin typeface="Calibri" panose="020F0502020204030204" pitchFamily="34" charset="0"/>
              </a:rPr>
              <a:t>The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phrase</a:t>
            </a:r>
            <a:r>
              <a:rPr lang="en-GB" sz="1600" dirty="0">
                <a:latin typeface="Calibri" panose="020F0502020204030204" pitchFamily="34" charset="0"/>
              </a:rPr>
              <a:t> is a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noun phrase </a:t>
            </a:r>
            <a:r>
              <a:rPr lang="en-GB" sz="1600" dirty="0">
                <a:latin typeface="Calibri" panose="020F0502020204030204" pitchFamily="34" charset="0"/>
              </a:rPr>
              <a:t>if its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head</a:t>
            </a:r>
            <a:r>
              <a:rPr lang="en-GB" sz="1600" dirty="0">
                <a:latin typeface="Calibri" panose="020F0502020204030204" pitchFamily="34" charset="0"/>
              </a:rPr>
              <a:t> is a </a:t>
            </a:r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</a:rPr>
              <a:t>noun. </a:t>
            </a:r>
            <a:r>
              <a:rPr lang="en-GB" sz="1600" dirty="0">
                <a:latin typeface="Calibri" panose="020F0502020204030204" pitchFamily="34" charset="0"/>
              </a:rPr>
              <a:t>	</a:t>
            </a:r>
            <a:r>
              <a:rPr lang="en-GB" sz="1600" dirty="0" smtClean="0">
                <a:latin typeface="Calibri" panose="020F0502020204030204" pitchFamily="34" charset="0"/>
              </a:rPr>
              <a:t>  (from </a:t>
            </a:r>
            <a:r>
              <a:rPr lang="en-GB" sz="1600" dirty="0">
                <a:latin typeface="Calibri" panose="020F0502020204030204" pitchFamily="34" charset="0"/>
              </a:rPr>
              <a:t>the Grammar </a:t>
            </a:r>
            <a:r>
              <a:rPr lang="en-GB" sz="1600" dirty="0" smtClean="0">
                <a:latin typeface="Calibri" panose="020F0502020204030204" pitchFamily="34" charset="0"/>
              </a:rPr>
              <a:t>Glossary)</a:t>
            </a:r>
            <a:endParaRPr lang="en-GB" sz="16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en-GB" sz="1600" b="1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en-GB" sz="1600" b="1" dirty="0" smtClean="0">
                <a:latin typeface="Calibri" panose="020F0502020204030204" pitchFamily="34" charset="0"/>
              </a:rPr>
              <a:t>2.   Everyday definitions </a:t>
            </a:r>
            <a:r>
              <a:rPr lang="en-GB" sz="1600" dirty="0" smtClean="0">
                <a:latin typeface="Calibri" panose="020F0502020204030204" pitchFamily="34" charset="0"/>
              </a:rPr>
              <a:t>are easier to understand but they mislead children and ultimately create confusion</a:t>
            </a:r>
          </a:p>
          <a:p>
            <a:r>
              <a:rPr lang="en-GB" sz="1600" dirty="0" smtClean="0">
                <a:latin typeface="Calibri" panose="020F0502020204030204" pitchFamily="34" charset="0"/>
              </a:rPr>
              <a:t>‘An adjective is a describing word’</a:t>
            </a:r>
          </a:p>
          <a:p>
            <a:r>
              <a:rPr lang="en-GB" sz="1600" dirty="0" smtClean="0">
                <a:latin typeface="Calibri" panose="020F0502020204030204" pitchFamily="34" charset="0"/>
              </a:rPr>
              <a:t>Yes, sometimes, but verbs, adverbs and nouns also have a descriptive function</a:t>
            </a:r>
            <a:endParaRPr lang="en-GB" sz="16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GB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An example: </a:t>
            </a:r>
          </a:p>
          <a:p>
            <a:pPr marL="82296" indent="0">
              <a:buNone/>
            </a:pPr>
            <a:r>
              <a:rPr lang="en-GB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Look at Michael </a:t>
            </a:r>
            <a:r>
              <a:rPr lang="en-GB" sz="16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Morpurgo’s</a:t>
            </a:r>
            <a:r>
              <a:rPr lang="en-GB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 description of the sword Excalibur (in </a:t>
            </a:r>
            <a:r>
              <a:rPr lang="en-GB" sz="1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Arthur, High King of Britain</a:t>
            </a:r>
            <a:r>
              <a:rPr lang="en-GB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). There are no adjectives used to describe the sword; descriptive detail is created through the choice of </a:t>
            </a:r>
            <a:r>
              <a:rPr lang="en-GB" sz="16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proper noun</a:t>
            </a:r>
            <a:r>
              <a:rPr lang="en-GB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; through an </a:t>
            </a:r>
            <a:r>
              <a:rPr lang="en-GB" sz="16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adverbial phrase </a:t>
            </a:r>
            <a:r>
              <a:rPr lang="en-GB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and through </a:t>
            </a:r>
            <a:r>
              <a:rPr lang="en-GB" sz="16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subordinate clauses</a:t>
            </a:r>
            <a:r>
              <a:rPr lang="en-GB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82296" indent="0">
              <a:buNone/>
            </a:pPr>
            <a:r>
              <a:rPr lang="en-GB" sz="1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That </a:t>
            </a:r>
            <a:r>
              <a:rPr lang="en-GB" sz="1600" i="1" dirty="0">
                <a:latin typeface="Calibri" panose="020F0502020204030204" pitchFamily="34" charset="0"/>
                <a:cs typeface="Arial" panose="020B0604020202020204" pitchFamily="34" charset="0"/>
              </a:rPr>
              <a:t>is </a:t>
            </a:r>
            <a:r>
              <a:rPr lang="en-GB" sz="1600" i="1" u="sng" dirty="0">
                <a:latin typeface="Calibri" panose="020F0502020204030204" pitchFamily="34" charset="0"/>
                <a:cs typeface="Arial" panose="020B0604020202020204" pitchFamily="34" charset="0"/>
              </a:rPr>
              <a:t>Excalibur</a:t>
            </a:r>
            <a:r>
              <a:rPr lang="en-GB" sz="1600" i="1" dirty="0">
                <a:latin typeface="Calibri" panose="020F0502020204030204" pitchFamily="34" charset="0"/>
                <a:cs typeface="Arial" panose="020B0604020202020204" pitchFamily="34" charset="0"/>
              </a:rPr>
              <a:t>.  It comes </a:t>
            </a:r>
            <a:r>
              <a:rPr lang="en-GB" sz="1600" i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from the half-world of Avalon</a:t>
            </a:r>
            <a:r>
              <a:rPr lang="en-GB" sz="1600" i="1" dirty="0"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600" i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blade forged by elf-kind, the scabbard woven by the Lady </a:t>
            </a:r>
            <a:r>
              <a:rPr lang="en-GB" sz="1600" i="1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Nemue</a:t>
            </a:r>
            <a:r>
              <a:rPr lang="en-GB" sz="1600" i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herself</a:t>
            </a:r>
            <a:r>
              <a:rPr lang="en-GB" sz="1600" i="1" dirty="0">
                <a:latin typeface="Calibri" panose="020F0502020204030204" pitchFamily="34" charset="0"/>
                <a:cs typeface="Arial" panose="020B0604020202020204" pitchFamily="34" charset="0"/>
              </a:rPr>
              <a:t>, the Lady of the Lake, and my lady too</a:t>
            </a:r>
            <a:r>
              <a:rPr lang="en-GB" sz="1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.’</a:t>
            </a:r>
            <a:endParaRPr lang="en-GB" sz="1600" i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1ED8-246A-4ED7-BA39-F0E168D1450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46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alibri" pitchFamily="34" charset="0"/>
              </a:rPr>
              <a:t>‘Everyday’ Definitions to Avoid?</a:t>
            </a:r>
            <a:endParaRPr lang="en-GB" sz="36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40768"/>
            <a:ext cx="7818072" cy="5661248"/>
          </a:xfrm>
        </p:spPr>
        <p:txBody>
          <a:bodyPr>
            <a:normAutofit/>
          </a:bodyPr>
          <a:lstStyle/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An adjective is a describing word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But so are nouns, verbs and adverbs and syntactical structures</a:t>
            </a:r>
            <a:endParaRPr lang="en-GB" sz="2000" dirty="0" smtClean="0">
              <a:latin typeface="Calibri" panose="020F0502020204030204" pitchFamily="34" charset="0"/>
            </a:endParaRPr>
          </a:p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A verb is a doing word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But the most common verbs in English are 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and 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have</a:t>
            </a:r>
            <a:endParaRPr lang="en-GB" sz="2000" dirty="0" smtClean="0">
              <a:latin typeface="Calibri" panose="020F0502020204030204" pitchFamily="34" charset="0"/>
            </a:endParaRPr>
          </a:p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A noun is something you can see and touch 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But lots of nouns aren’t: 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wind; game; element</a:t>
            </a:r>
            <a:endParaRPr lang="en-GB" sz="2000" dirty="0" smtClean="0">
              <a:latin typeface="Calibri" panose="020F0502020204030204" pitchFamily="34" charset="0"/>
            </a:endParaRPr>
          </a:p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A compound sentence is two simple sentences joined by a conjunction.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But there are other patterns of co-ordination :  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I danced, sang and drank late into the night.</a:t>
            </a:r>
            <a:endParaRPr lang="en-GB" sz="2000" dirty="0" smtClean="0">
              <a:latin typeface="Calibri" panose="020F0502020204030204" pitchFamily="34" charset="0"/>
            </a:endParaRPr>
          </a:p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About a main clause: ‘it makes sense on </a:t>
            </a:r>
            <a:r>
              <a:rPr lang="en-GB" sz="2000" dirty="0">
                <a:latin typeface="Calibri" panose="020F0502020204030204" pitchFamily="34" charset="0"/>
              </a:rPr>
              <a:t>i</a:t>
            </a:r>
            <a:r>
              <a:rPr lang="en-GB" sz="2000" dirty="0" smtClean="0">
                <a:latin typeface="Calibri" panose="020F0502020204030204" pitchFamily="34" charset="0"/>
              </a:rPr>
              <a:t>ts own’ and a subordinate clause ‘it doesn’t make sense on its own’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Almost everything makes sense on its own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 bananas;  red tape; jumping. </a:t>
            </a:r>
            <a:endParaRPr lang="en-GB" sz="20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An adverb ends in ‘</a:t>
            </a:r>
            <a:r>
              <a:rPr lang="en-GB" sz="2000" dirty="0" err="1" smtClean="0">
                <a:latin typeface="Calibri" panose="020F0502020204030204" pitchFamily="34" charset="0"/>
              </a:rPr>
              <a:t>ly</a:t>
            </a:r>
            <a:r>
              <a:rPr lang="en-GB" sz="2000" dirty="0" smtClean="0">
                <a:latin typeface="Calibri" panose="020F0502020204030204" pitchFamily="34" charset="0"/>
              </a:rPr>
              <a:t>’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But many adverbs don’t: 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later; meanwhile; soon; now , 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and adjectives can end in ‘</a:t>
            </a:r>
            <a:r>
              <a:rPr lang="en-GB" sz="20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ly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’: 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lonely; lovely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; </a:t>
            </a:r>
            <a:r>
              <a:rPr lang="en-GB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chilly; friendly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endParaRPr lang="en-GB" sz="1800" i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endParaRPr lang="en-GB" sz="1800" i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82296" indent="0">
              <a:lnSpc>
                <a:spcPts val="2400"/>
              </a:lnSpc>
              <a:spcBef>
                <a:spcPts val="0"/>
              </a:spcBef>
              <a:buNone/>
            </a:pPr>
            <a:endParaRPr lang="en-GB" sz="1800" dirty="0" smtClean="0">
              <a:latin typeface="Calibri" panose="020F0502020204030204" pitchFamily="34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</a:pPr>
            <a:endParaRPr lang="en-GB" sz="18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1ED8-246A-4ED7-BA39-F0E168D1450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6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marL="82296" indent="0" algn="ctr">
              <a:lnSpc>
                <a:spcPct val="150000"/>
              </a:lnSpc>
              <a:buNone/>
            </a:pPr>
            <a:r>
              <a:rPr lang="en-GB" dirty="0" smtClean="0">
                <a:latin typeface="Calibri" panose="020F0502020204030204" pitchFamily="34" charset="0"/>
              </a:rPr>
              <a:t>Fine – so none of those definitions that we use are any good.  So how do we explain grammar to our students?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1ED8-246A-4ED7-BA39-F0E168D1450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9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alibri" pitchFamily="34" charset="0"/>
              </a:rPr>
              <a:t>Better Definitions?</a:t>
            </a:r>
            <a:endParaRPr lang="en-GB" sz="36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472608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Calibri" panose="020F0502020204030204" pitchFamily="34" charset="0"/>
              </a:rPr>
              <a:t>An adjective gives us more information about a noun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Lots of prepositions tell us about place, where things are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One group of adverbs end with –</a:t>
            </a:r>
            <a:r>
              <a:rPr lang="en-GB" sz="1800" dirty="0" err="1" smtClean="0">
                <a:latin typeface="Calibri" panose="020F0502020204030204" pitchFamily="34" charset="0"/>
              </a:rPr>
              <a:t>ly</a:t>
            </a:r>
            <a:r>
              <a:rPr lang="en-GB" sz="1800" dirty="0">
                <a:latin typeface="Calibri" panose="020F0502020204030204" pitchFamily="34" charset="0"/>
              </a:rPr>
              <a:t> </a:t>
            </a:r>
            <a:r>
              <a:rPr lang="en-GB" sz="1800" dirty="0" smtClean="0">
                <a:latin typeface="Calibri" panose="020F0502020204030204" pitchFamily="34" charset="0"/>
              </a:rPr>
              <a:t>and these are all made by adding –</a:t>
            </a:r>
            <a:r>
              <a:rPr lang="en-GB" sz="1800" dirty="0" err="1" smtClean="0">
                <a:latin typeface="Calibri" panose="020F0502020204030204" pitchFamily="34" charset="0"/>
              </a:rPr>
              <a:t>ly</a:t>
            </a:r>
            <a:r>
              <a:rPr lang="en-GB" sz="1800" dirty="0" smtClean="0">
                <a:latin typeface="Calibri" panose="020F0502020204030204" pitchFamily="34" charset="0"/>
              </a:rPr>
              <a:t> to an adjective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Nouns name people, places, ideas and feelings (but they don’t name actions because verbs do that)</a:t>
            </a:r>
          </a:p>
          <a:p>
            <a:pPr marL="82296" indent="0">
              <a:buNone/>
            </a:pPr>
            <a:endParaRPr lang="en-GB" sz="1800" dirty="0" smtClean="0">
              <a:latin typeface="Calibri" panose="020F0502020204030204" pitchFamily="34" charset="0"/>
            </a:endParaRPr>
          </a:p>
          <a:p>
            <a:r>
              <a:rPr lang="en-GB" sz="1800" dirty="0" smtClean="0">
                <a:latin typeface="Calibri" panose="020F0502020204030204" pitchFamily="34" charset="0"/>
              </a:rPr>
              <a:t>But with some aspects of grammar, such as verbs, it might be easier to avoid definitions altogether and build knowledge cumulatively </a:t>
            </a:r>
            <a:r>
              <a:rPr lang="en-GB" sz="1800" dirty="0" err="1" smtClean="0">
                <a:latin typeface="Calibri" panose="020F0502020204030204" pitchFamily="34" charset="0"/>
              </a:rPr>
              <a:t>eg</a:t>
            </a:r>
            <a:endParaRPr lang="en-GB" sz="1800" dirty="0" smtClean="0">
              <a:latin typeface="Calibri" panose="020F0502020204030204" pitchFamily="34" charset="0"/>
            </a:endParaRPr>
          </a:p>
          <a:p>
            <a:r>
              <a:rPr lang="en-GB" sz="1800" dirty="0" smtClean="0">
                <a:latin typeface="Calibri" panose="020F0502020204030204" pitchFamily="34" charset="0"/>
              </a:rPr>
              <a:t>Make sure all students know </a:t>
            </a:r>
            <a:r>
              <a:rPr lang="en-GB" sz="1800" i="1" dirty="0" smtClean="0">
                <a:latin typeface="Calibri" panose="020F0502020204030204" pitchFamily="34" charset="0"/>
              </a:rPr>
              <a:t>that be, am, is, are, was, being, been </a:t>
            </a:r>
            <a:r>
              <a:rPr lang="en-GB" sz="1800" dirty="0" smtClean="0">
                <a:latin typeface="Calibri" panose="020F0502020204030204" pitchFamily="34" charset="0"/>
              </a:rPr>
              <a:t>and </a:t>
            </a:r>
            <a:r>
              <a:rPr lang="en-GB" sz="1800" i="1" dirty="0" smtClean="0">
                <a:latin typeface="Calibri" panose="020F0502020204030204" pitchFamily="34" charset="0"/>
              </a:rPr>
              <a:t>have , has, had, having </a:t>
            </a:r>
            <a:r>
              <a:rPr lang="en-GB" sz="1800" dirty="0" smtClean="0">
                <a:latin typeface="Calibri" panose="020F0502020204030204" pitchFamily="34" charset="0"/>
              </a:rPr>
              <a:t>are always verbs</a:t>
            </a:r>
          </a:p>
          <a:p>
            <a:r>
              <a:rPr lang="en-GB" sz="1800" dirty="0">
                <a:latin typeface="Calibri" panose="020F0502020204030204" pitchFamily="34" charset="0"/>
              </a:rPr>
              <a:t>Over time, add </a:t>
            </a:r>
            <a:r>
              <a:rPr lang="en-GB" sz="1800" i="1" dirty="0">
                <a:latin typeface="Calibri" panose="020F0502020204030204" pitchFamily="34" charset="0"/>
              </a:rPr>
              <a:t>do, got </a:t>
            </a:r>
            <a:r>
              <a:rPr lang="en-GB" sz="1800" dirty="0">
                <a:latin typeface="Calibri" panose="020F0502020204030204" pitchFamily="34" charset="0"/>
              </a:rPr>
              <a:t>and modal verbs to this list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Then introduce verbs that convey actions: </a:t>
            </a:r>
            <a:r>
              <a:rPr lang="en-GB" sz="1800" i="1" dirty="0" smtClean="0">
                <a:latin typeface="Calibri" panose="020F0502020204030204" pitchFamily="34" charset="0"/>
              </a:rPr>
              <a:t>jump; sing; eat; walk </a:t>
            </a:r>
            <a:r>
              <a:rPr lang="en-GB" sz="1800" dirty="0" err="1" smtClean="0">
                <a:latin typeface="Calibri" panose="020F0502020204030204" pitchFamily="34" charset="0"/>
              </a:rPr>
              <a:t>etc</a:t>
            </a:r>
            <a:endParaRPr lang="en-GB" sz="1800" dirty="0" smtClean="0">
              <a:latin typeface="Calibri" panose="020F0502020204030204" pitchFamily="34" charset="0"/>
            </a:endParaRPr>
          </a:p>
          <a:p>
            <a:r>
              <a:rPr lang="en-GB" sz="1800" dirty="0" smtClean="0">
                <a:latin typeface="Calibri" panose="020F0502020204030204" pitchFamily="34" charset="0"/>
              </a:rPr>
              <a:t>Over time, add verbs that are less obviously ‘doing’: </a:t>
            </a:r>
            <a:r>
              <a:rPr lang="en-GB" sz="1800" i="1" dirty="0" smtClean="0">
                <a:latin typeface="Calibri" panose="020F0502020204030204" pitchFamily="34" charset="0"/>
              </a:rPr>
              <a:t>think; dream; believe </a:t>
            </a:r>
            <a:r>
              <a:rPr lang="en-GB" sz="1800" dirty="0" err="1" smtClean="0">
                <a:latin typeface="Calibri" panose="020F0502020204030204" pitchFamily="34" charset="0"/>
              </a:rPr>
              <a:t>etc</a:t>
            </a:r>
            <a:endParaRPr lang="en-GB" sz="1800" dirty="0" smtClean="0">
              <a:latin typeface="Calibri" panose="020F0502020204030204" pitchFamily="34" charset="0"/>
            </a:endParaRPr>
          </a:p>
          <a:p>
            <a:r>
              <a:rPr lang="en-GB" sz="1800" dirty="0" smtClean="0">
                <a:latin typeface="Calibri" panose="020F0502020204030204" pitchFamily="34" charset="0"/>
              </a:rPr>
              <a:t>Understanding clauses is heavily reliant on understanding verbs and verb phrases</a:t>
            </a:r>
          </a:p>
          <a:p>
            <a:endParaRPr lang="en-GB" sz="18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1ED8-246A-4ED7-BA39-F0E168D1450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70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Calibri" pitchFamily="34" charset="0"/>
              </a:rPr>
              <a:t>The Potential of Examples</a:t>
            </a:r>
            <a:endParaRPr lang="en-GB" sz="40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293568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Calibri" panose="020F0502020204030204" pitchFamily="34" charset="0"/>
              </a:rPr>
              <a:t>We learn naturally through seeing things in context:  </a:t>
            </a:r>
            <a:r>
              <a:rPr lang="en-GB" sz="1800" dirty="0">
                <a:latin typeface="Calibri" panose="020F0502020204030204" pitchFamily="34" charset="0"/>
              </a:rPr>
              <a:t>m</a:t>
            </a:r>
            <a:r>
              <a:rPr lang="en-GB" sz="1800" dirty="0" smtClean="0">
                <a:latin typeface="Calibri" panose="020F0502020204030204" pitchFamily="34" charset="0"/>
              </a:rPr>
              <a:t>ost of our vocabulary is learned by encountering new words in our reading and we don’t look up their definitions – we learn by repeatedly meeting that word in different contexts.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Repeatedly seeing grammatical constructions and repeatedly hearing the teacher use the correct terminology may help embed grammatical understanding more effectively than definitions.</a:t>
            </a:r>
          </a:p>
          <a:p>
            <a:r>
              <a:rPr lang="en-GB" sz="1800" dirty="0" smtClean="0">
                <a:latin typeface="Calibri" panose="020F0502020204030204" pitchFamily="34" charset="0"/>
              </a:rPr>
              <a:t>Try showing the relationships through examples, rather than definitions </a:t>
            </a:r>
            <a:r>
              <a:rPr lang="en-GB" sz="1800" dirty="0" err="1" smtClean="0">
                <a:latin typeface="Calibri" panose="020F0502020204030204" pitchFamily="34" charset="0"/>
              </a:rPr>
              <a:t>eg</a:t>
            </a:r>
            <a:endParaRPr lang="en-GB" sz="18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en-GB" sz="1800" dirty="0" smtClean="0">
              <a:latin typeface="Calibri" panose="020F0502020204030204" pitchFamily="34" charset="0"/>
            </a:endParaRPr>
          </a:p>
          <a:p>
            <a:pPr marL="82296" indent="0" algn="ctr">
              <a:buNone/>
            </a:pPr>
            <a:r>
              <a:rPr lang="en-GB" sz="1800" dirty="0">
                <a:latin typeface="Calibri" panose="020F0502020204030204" pitchFamily="34" charset="0"/>
              </a:rPr>
              <a:t> </a:t>
            </a:r>
            <a:r>
              <a:rPr lang="en-GB" sz="1800" dirty="0" smtClean="0">
                <a:latin typeface="Calibri" panose="020F0502020204030204" pitchFamily="34" charset="0"/>
              </a:rPr>
              <a:t>    </a:t>
            </a:r>
            <a:r>
              <a:rPr lang="en-GB" sz="1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Cobwebs </a:t>
            </a:r>
            <a:r>
              <a:rPr lang="en-GB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shivered in a shaft of moonlight piercing the gloom</a:t>
            </a:r>
            <a:r>
              <a:rPr lang="en-GB" sz="1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GB" sz="18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Look at the four nouns here – </a:t>
            </a:r>
            <a:r>
              <a:rPr lang="en-GB" sz="1800" i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cobwebs, shaft, moonlight </a:t>
            </a:r>
            <a:r>
              <a:rPr lang="en-GB" sz="18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and </a:t>
            </a:r>
            <a:r>
              <a:rPr lang="en-GB" sz="1800" i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gloom</a:t>
            </a:r>
            <a:r>
              <a:rPr lang="en-GB" sz="18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.  They are creating a visual description or picture of the crypt.  What images do they create for you of the crypt? </a:t>
            </a:r>
          </a:p>
          <a:p>
            <a:r>
              <a:rPr lang="en-GB" sz="18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Look at that very descriptive noun phrase: </a:t>
            </a:r>
            <a:r>
              <a:rPr lang="en-GB" sz="1800" i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a shaft of moonlight piercing the gloom. </a:t>
            </a:r>
            <a:r>
              <a:rPr lang="en-GB" sz="18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Can you see that picture in your mind’s eye?  Could you paint it?</a:t>
            </a:r>
          </a:p>
          <a:p>
            <a:r>
              <a:rPr lang="en-GB" sz="18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Look at the two verbs – </a:t>
            </a:r>
            <a:r>
              <a:rPr lang="en-GB" sz="1800" i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shivered, piercing.  </a:t>
            </a:r>
            <a:r>
              <a:rPr lang="en-GB" sz="18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Is this a nice place to be? Why do you think the author has chosen those verbs?  How might she want to make us feel?</a:t>
            </a:r>
          </a:p>
          <a:p>
            <a:endParaRPr lang="en-GB" sz="1800" dirty="0" smtClean="0">
              <a:latin typeface="Calibri" panose="020F0502020204030204" pitchFamily="34" charset="0"/>
            </a:endParaRPr>
          </a:p>
          <a:p>
            <a:endParaRPr lang="en-GB" sz="18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1ED8-246A-4ED7-BA39-F0E168D1450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10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u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3422</TotalTime>
  <Words>740</Words>
  <Application>Microsoft Office PowerPoint</Application>
  <PresentationFormat>On-screen Show (4:3)</PresentationFormat>
  <Paragraphs>77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GRAMMATICAL EXPLANATIONS AND DEFINITIONS</vt:lpstr>
      <vt:lpstr>A Key Teaching Principle</vt:lpstr>
      <vt:lpstr>Problems with Definitions</vt:lpstr>
      <vt:lpstr>‘Everyday’ Definitions to Avoid?</vt:lpstr>
      <vt:lpstr>PowerPoint Presentation</vt:lpstr>
      <vt:lpstr>Better Definitions?</vt:lpstr>
      <vt:lpstr>The Potential of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dlynch</dc:creator>
  <cp:lastModifiedBy>helen lines</cp:lastModifiedBy>
  <cp:revision>312</cp:revision>
  <dcterms:created xsi:type="dcterms:W3CDTF">2011-04-14T11:08:57Z</dcterms:created>
  <dcterms:modified xsi:type="dcterms:W3CDTF">2017-08-22T08:04:43Z</dcterms:modified>
</cp:coreProperties>
</file>