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34"/>
  </p:notesMasterIdLst>
  <p:handoutMasterIdLst>
    <p:handoutMasterId r:id="rId35"/>
  </p:handoutMasterIdLst>
  <p:sldIdLst>
    <p:sldId id="289" r:id="rId2"/>
    <p:sldId id="399" r:id="rId3"/>
    <p:sldId id="487" r:id="rId4"/>
    <p:sldId id="488" r:id="rId5"/>
    <p:sldId id="492" r:id="rId6"/>
    <p:sldId id="490" r:id="rId7"/>
    <p:sldId id="494" r:id="rId8"/>
    <p:sldId id="526" r:id="rId9"/>
    <p:sldId id="446" r:id="rId10"/>
    <p:sldId id="511" r:id="rId11"/>
    <p:sldId id="425" r:id="rId12"/>
    <p:sldId id="527" r:id="rId13"/>
    <p:sldId id="530" r:id="rId14"/>
    <p:sldId id="468" r:id="rId15"/>
    <p:sldId id="528" r:id="rId16"/>
    <p:sldId id="469" r:id="rId17"/>
    <p:sldId id="470" r:id="rId18"/>
    <p:sldId id="471" r:id="rId19"/>
    <p:sldId id="472" r:id="rId20"/>
    <p:sldId id="473" r:id="rId21"/>
    <p:sldId id="447" r:id="rId22"/>
    <p:sldId id="429" r:id="rId23"/>
    <p:sldId id="430" r:id="rId24"/>
    <p:sldId id="435" r:id="rId25"/>
    <p:sldId id="522" r:id="rId26"/>
    <p:sldId id="523" r:id="rId27"/>
    <p:sldId id="524" r:id="rId28"/>
    <p:sldId id="525" r:id="rId29"/>
    <p:sldId id="436" r:id="rId30"/>
    <p:sldId id="529" r:id="rId31"/>
    <p:sldId id="485" r:id="rId32"/>
    <p:sldId id="507" r:id="rId33"/>
  </p:sldIdLst>
  <p:sldSz cx="9906000" cy="6858000" type="A4"/>
  <p:notesSz cx="6858000" cy="10052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FDD"/>
    <a:srgbClr val="B88C00"/>
    <a:srgbClr val="EBEBFF"/>
    <a:srgbClr val="55C37A"/>
    <a:srgbClr val="FFFFCC"/>
    <a:srgbClr val="C9FFE4"/>
    <a:srgbClr val="99FFCC"/>
    <a:srgbClr val="990099"/>
    <a:srgbClr val="7AD097"/>
    <a:srgbClr val="9ED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5567" autoAdjust="0"/>
  </p:normalViewPr>
  <p:slideViewPr>
    <p:cSldViewPr>
      <p:cViewPr>
        <p:scale>
          <a:sx n="40" d="100"/>
          <a:sy n="40" d="100"/>
        </p:scale>
        <p:origin x="-1042" y="-130"/>
      </p:cViewPr>
      <p:guideLst>
        <p:guide orient="horz" pos="2160"/>
        <p:guide pos="3120"/>
      </p:guideLst>
    </p:cSldViewPr>
  </p:slideViewPr>
  <p:outlineViewPr>
    <p:cViewPr>
      <p:scale>
        <a:sx n="33" d="100"/>
        <a:sy n="33" d="100"/>
      </p:scale>
      <p:origin x="0" y="31469"/>
    </p:cViewPr>
  </p:outlineViewPr>
  <p:notesTextViewPr>
    <p:cViewPr>
      <p:scale>
        <a:sx n="100" d="100"/>
        <a:sy n="100" d="100"/>
      </p:scale>
      <p:origin x="0" y="0"/>
    </p:cViewPr>
  </p:notesTextViewPr>
  <p:sorterViewPr>
    <p:cViewPr>
      <p:scale>
        <a:sx n="100" d="100"/>
        <a:sy n="100" d="100"/>
      </p:scale>
      <p:origin x="0" y="27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84613"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84613"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503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708025" y="754063"/>
            <a:ext cx="5441950" cy="37687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775297"/>
            <a:ext cx="5486400" cy="45229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9547317"/>
            <a:ext cx="2971800" cy="5030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research suggests that understanding of clauses is a particular area of difficulty for students. ‘Clause’ is a very difficult concept to explain </a:t>
            </a:r>
            <a:r>
              <a:rPr lang="en-GB" baseline="0" dirty="0" err="1" smtClean="0"/>
              <a:t>eg</a:t>
            </a:r>
            <a:r>
              <a:rPr lang="en-GB" baseline="0" dirty="0" smtClean="0"/>
              <a:t> ‘A clause is a special type of phrase whose head is a verb.’ (from NC Grammar Glossary). However, semantic (non-grammatical) definitions that are designed to simplify can unwittingly cause confusion – examples from interviews with students on next slides.</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a:t>
            </a:fld>
            <a:endParaRPr lang="en-US"/>
          </a:p>
        </p:txBody>
      </p:sp>
    </p:spTree>
    <p:extLst>
      <p:ext uri="{BB962C8B-B14F-4D97-AF65-F5344CB8AC3E}">
        <p14:creationId xmlns:p14="http://schemas.microsoft.com/office/powerpoint/2010/main" val="10386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744538"/>
            <a:ext cx="3157537" cy="2187575"/>
          </a:xfrm>
        </p:spPr>
      </p:sp>
      <p:sp>
        <p:nvSpPr>
          <p:cNvPr id="3" name="Notes Placeholder 2"/>
          <p:cNvSpPr>
            <a:spLocks noGrp="1"/>
          </p:cNvSpPr>
          <p:nvPr>
            <p:ph type="body" idx="1"/>
          </p:nvPr>
        </p:nvSpPr>
        <p:spPr>
          <a:xfrm>
            <a:off x="679768" y="3243554"/>
            <a:ext cx="5438140" cy="6175524"/>
          </a:xfrm>
        </p:spPr>
        <p:txBody>
          <a:bodyPr/>
          <a:lstStyle/>
          <a:p>
            <a:pPr marL="0" indent="0">
              <a:buFont typeface="Arial" panose="020B0604020202020204" pitchFamily="34" charset="0"/>
              <a:buNone/>
            </a:pPr>
            <a:r>
              <a:rPr lang="en-GB" dirty="0" smtClean="0"/>
              <a:t>Understanding</a:t>
            </a:r>
            <a:r>
              <a:rPr lang="en-GB" baseline="0" dirty="0" smtClean="0"/>
              <a:t> the building blocks of the sentence – teachers’ subject knowledge to inform confident teaching</a:t>
            </a:r>
          </a:p>
          <a:p>
            <a:pPr marL="0" indent="0">
              <a:buFont typeface="Arial" panose="020B0604020202020204" pitchFamily="34" charset="0"/>
              <a:buNone/>
            </a:pPr>
            <a:r>
              <a:rPr lang="en-GB" baseline="0" dirty="0" smtClean="0"/>
              <a:t>Note terminology of single and multi-clause sentences which draws attention to the verb at the heart of a clause</a:t>
            </a:r>
          </a:p>
          <a:p>
            <a:pPr marL="0" indent="0">
              <a:buFont typeface="Arial" panose="020B0604020202020204" pitchFamily="34" charset="0"/>
              <a:buNone/>
            </a:pPr>
            <a:r>
              <a:rPr lang="en-GB" baseline="0" dirty="0" smtClean="0"/>
              <a:t>Count the number of clauses in each of these sentences and label them main and subordinate</a:t>
            </a: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11</a:t>
            </a:fld>
            <a:endParaRPr lang="en-GB"/>
          </a:p>
        </p:txBody>
      </p:sp>
    </p:spTree>
    <p:extLst>
      <p:ext uri="{BB962C8B-B14F-4D97-AF65-F5344CB8AC3E}">
        <p14:creationId xmlns:p14="http://schemas.microsoft.com/office/powerpoint/2010/main" val="258214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744538"/>
            <a:ext cx="3157537" cy="2187575"/>
          </a:xfrm>
        </p:spPr>
      </p:sp>
      <p:sp>
        <p:nvSpPr>
          <p:cNvPr id="3" name="Notes Placeholder 2"/>
          <p:cNvSpPr>
            <a:spLocks noGrp="1"/>
          </p:cNvSpPr>
          <p:nvPr>
            <p:ph type="body" idx="1"/>
          </p:nvPr>
        </p:nvSpPr>
        <p:spPr>
          <a:xfrm>
            <a:off x="679768" y="3243554"/>
            <a:ext cx="5438140" cy="6175524"/>
          </a:xfrm>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12</a:t>
            </a:fld>
            <a:endParaRPr lang="en-GB"/>
          </a:p>
        </p:txBody>
      </p:sp>
    </p:spTree>
    <p:extLst>
      <p:ext uri="{BB962C8B-B14F-4D97-AF65-F5344CB8AC3E}">
        <p14:creationId xmlns:p14="http://schemas.microsoft.com/office/powerpoint/2010/main" val="2582140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baseline="0" dirty="0" smtClean="0"/>
              <a:t>Practise linking choices of sentence type and length to writer’s purpose and impact on reader, in the specific context of the text.</a:t>
            </a:r>
          </a:p>
        </p:txBody>
      </p:sp>
      <p:sp>
        <p:nvSpPr>
          <p:cNvPr id="4" name="Slide Number Placeholder 3"/>
          <p:cNvSpPr>
            <a:spLocks noGrp="1"/>
          </p:cNvSpPr>
          <p:nvPr>
            <p:ph type="sldNum" sz="quarter" idx="10"/>
          </p:nvPr>
        </p:nvSpPr>
        <p:spPr/>
        <p:txBody>
          <a:bodyPr/>
          <a:lstStyle/>
          <a:p>
            <a:fld id="{B881F5F2-E548-4CF2-B7B0-CECB8766D031}" type="slidenum">
              <a:rPr lang="en-GB" smtClean="0"/>
              <a:t>14</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I lived in a city that was mean and hard and ugly </a:t>
            </a:r>
            <a:r>
              <a:rPr lang="en-GB" sz="1200" i="0" baseline="0" dirty="0" smtClean="0"/>
              <a:t>– multi-clause; main + subordinate: a relative clause is a type of subordinate clause, starting with a relative pronoun (</a:t>
            </a:r>
            <a:r>
              <a:rPr lang="en-GB" sz="1200" i="0" baseline="0" dirty="0" err="1" smtClean="0"/>
              <a:t>eg</a:t>
            </a:r>
            <a:r>
              <a:rPr lang="en-GB" sz="1200" i="0" baseline="0" dirty="0" smtClean="0"/>
              <a:t> who, which, that, whose) which relates back to the noun it post modifies, to form an extended noun phrase: ‘a city that was mean and hard and ugly’. The fact that a construction labelled a phrase can contain a clause, as here, can be confusing for students. Rather than saying they are ‘dropped in’ or ‘between commas’, stress how a relative clause starts with a relative pronoun and modifies or expands information about the noun immediately preceding it.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The people scowled </a:t>
            </a:r>
            <a:r>
              <a:rPr lang="en-GB" sz="1200" i="0" baseline="0" dirty="0" smtClean="0"/>
              <a:t>(main clause) </a:t>
            </a:r>
            <a:r>
              <a:rPr lang="en-GB" sz="1200" i="1" baseline="0" dirty="0" smtClean="0"/>
              <a:t>and scuttled </a:t>
            </a:r>
            <a:r>
              <a:rPr lang="en-GB" sz="1200" i="0" baseline="0" dirty="0" smtClean="0"/>
              <a:t>(main clause): co-ordinated clauses joined by co-ordinating conjunction ‘and’ (others are ‘but’, ‘or’ – and some grammars include ‘for’, ‘yet’, ‘so’, ‘nor’)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Nothing grew</a:t>
            </a:r>
            <a:r>
              <a:rPr lang="en-GB" sz="1200" i="0" baseline="0" dirty="0" smtClean="0"/>
              <a:t>: draw attention to finite/main verb that completes single clause sentence. Judge by the finite nature of the verb (which will dictate tense: grew/grows/had grown/was growing/will grow </a:t>
            </a:r>
            <a:r>
              <a:rPr lang="en-GB" sz="1200" i="0" baseline="0" dirty="0" err="1" smtClean="0"/>
              <a:t>etc</a:t>
            </a:r>
            <a:r>
              <a:rPr lang="en-GB" sz="1200" i="0" baseline="0" dirty="0" smtClean="0"/>
              <a:t>) not by length (students often think that a short sentence is a simple or single-clause sentence).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Everything was broken</a:t>
            </a:r>
            <a:r>
              <a:rPr lang="en-GB" sz="1200" i="0" baseline="0" dirty="0" smtClean="0"/>
              <a:t>: ‘broken’ is an adjective here, not part of the verb phrase. It’s called the complement, meaning that it completes the sense. Complements are usually adjectives, pronouns or noun phrases (compare with ‘Everything was grey/cold/unfriendly/hers/their fault/).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I lived by stealing from those who had almost as little as I did</a:t>
            </a:r>
            <a:r>
              <a:rPr lang="en-GB" sz="1200" i="0" baseline="0" dirty="0" smtClean="0"/>
              <a:t>: main clause + 3 subordinate clauses: ‘stealing’ is a non-finite present participle verb that forms a subordinate clause; ‘who had’ is a subordinate relative clause; ‘as I did’ is a subordinate clause starting with a subordinating conjunction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I planted, planted, planted</a:t>
            </a:r>
            <a:r>
              <a:rPr lang="en-GB" sz="1200" i="0" baseline="0" dirty="0" smtClean="0"/>
              <a:t>: finite/main clauses co-ordinated with commas (compare with: </a:t>
            </a:r>
            <a:r>
              <a:rPr lang="en-GB" sz="1200" i="1" baseline="0" dirty="0" smtClean="0"/>
              <a:t>I planted and I planted and I planted</a:t>
            </a:r>
            <a:r>
              <a:rPr lang="en-GB" sz="1200" i="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1" baseline="0" dirty="0" smtClean="0"/>
              <a:t>Nothing changed at first</a:t>
            </a:r>
            <a:r>
              <a:rPr lang="en-GB" sz="1200" i="0" baseline="0" dirty="0" smtClean="0"/>
              <a:t>: single clause with one finite/main verb ‘changed’ (if it’s finite it will inflect for tense: </a:t>
            </a:r>
            <a:r>
              <a:rPr lang="en-GB" sz="1200" i="1" baseline="0" dirty="0" smtClean="0"/>
              <a:t>changed/changes</a:t>
            </a:r>
            <a:r>
              <a:rPr lang="en-GB" sz="1200" i="0" baseline="0" dirty="0" smtClean="0"/>
              <a:t>).  </a:t>
            </a:r>
          </a:p>
        </p:txBody>
      </p:sp>
      <p:sp>
        <p:nvSpPr>
          <p:cNvPr id="4" name="Slide Number Placeholder 3"/>
          <p:cNvSpPr>
            <a:spLocks noGrp="1"/>
          </p:cNvSpPr>
          <p:nvPr>
            <p:ph type="sldNum" sz="quarter" idx="10"/>
          </p:nvPr>
        </p:nvSpPr>
        <p:spPr/>
        <p:txBody>
          <a:bodyPr/>
          <a:lstStyle/>
          <a:p>
            <a:fld id="{B881F5F2-E548-4CF2-B7B0-CECB8766D031}" type="slidenum">
              <a:rPr lang="en-GB" smtClean="0"/>
              <a:t>15</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Illustrating</a:t>
            </a:r>
            <a:r>
              <a:rPr lang="en-GB" sz="1200" baseline="0" dirty="0" smtClean="0"/>
              <a:t> building blocks: phrases – clauses –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Consolidate understanding with practice.</a:t>
            </a:r>
            <a:endParaRPr lang="en-GB" sz="1200" dirty="0" smtClean="0"/>
          </a:p>
        </p:txBody>
      </p:sp>
      <p:sp>
        <p:nvSpPr>
          <p:cNvPr id="4" name="Slide Number Placeholder 3"/>
          <p:cNvSpPr>
            <a:spLocks noGrp="1"/>
          </p:cNvSpPr>
          <p:nvPr>
            <p:ph type="sldNum" sz="quarter" idx="10"/>
          </p:nvPr>
        </p:nvSpPr>
        <p:spPr/>
        <p:txBody>
          <a:bodyPr/>
          <a:lstStyle/>
          <a:p>
            <a:fld id="{B881F5F2-E548-4CF2-B7B0-CECB8766D031}" type="slidenum">
              <a:rPr lang="en-GB" smtClean="0"/>
              <a:t>16</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Draw attention to the verbs that make a clause, using the terms finite verb and non-finite verb if helpful and the idea that a main clause IS a sentence, making complete sense, while a subordinate clause needs to be joined with a main clause. (You could use the American terms ‘independent’ and ‘dependent’ clauses to explain.)</a:t>
            </a:r>
            <a:endParaRPr lang="en-GB" sz="1200" dirty="0" smtClean="0"/>
          </a:p>
          <a:p>
            <a:r>
              <a:rPr lang="en-GB" dirty="0" smtClean="0"/>
              <a:t>The questions here are designed to encourage students</a:t>
            </a:r>
            <a:r>
              <a:rPr lang="en-GB" baseline="0" dirty="0" smtClean="0"/>
              <a:t> to link choices of syntax to effects on meaning and rhythms. There is no ‘right’ answer of course – use as a chance to model this kind of talk and to be explicit about the flexibility of positioning of phrases and clauses within a sentence.</a:t>
            </a:r>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17</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Consolidate understanding through practice and imitation of patterns.</a:t>
            </a:r>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18</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19</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broader context for the focus on sentence building: looking explicitly at how sentence variety is created and the purposes and effects of different choices.</a:t>
            </a:r>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20</a:t>
            </a:fld>
            <a:endParaRPr lang="en-GB"/>
          </a:p>
        </p:txBody>
      </p:sp>
    </p:spTree>
    <p:extLst>
      <p:ext uri="{BB962C8B-B14F-4D97-AF65-F5344CB8AC3E}">
        <p14:creationId xmlns:p14="http://schemas.microsoft.com/office/powerpoint/2010/main" val="59550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a:t>
            </a:r>
            <a:r>
              <a:rPr lang="en-GB" baseline="0" dirty="0" smtClean="0"/>
              <a:t> does the analysis help you to notice about this young writer’s grasp of syntax? Comment on sophistication and variety. Speculate on possible reasons for faulty boundary punctuation. What grammatical knowledge might help the student? </a:t>
            </a:r>
            <a:endParaRPr lang="en-GB" dirty="0"/>
          </a:p>
        </p:txBody>
      </p:sp>
      <p:sp>
        <p:nvSpPr>
          <p:cNvPr id="4" name="Slide Number Placeholder 3"/>
          <p:cNvSpPr>
            <a:spLocks noGrp="1"/>
          </p:cNvSpPr>
          <p:nvPr>
            <p:ph type="sldNum" sz="quarter" idx="10"/>
          </p:nvPr>
        </p:nvSpPr>
        <p:spPr/>
        <p:txBody>
          <a:bodyPr/>
          <a:lstStyle/>
          <a:p>
            <a:fld id="{CE958591-942C-42C8-97FB-9C92D753EA62}"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‘Missing’ grammatical knowledge:</a:t>
            </a:r>
            <a:r>
              <a:rPr lang="en-GB" baseline="0" dirty="0" smtClean="0"/>
              <a:t> verbs can be a single word or a verb phrase; the ‘be’ and ‘have’ verbs (am, was </a:t>
            </a:r>
            <a:r>
              <a:rPr lang="en-GB" baseline="0" dirty="0" err="1" smtClean="0"/>
              <a:t>etc</a:t>
            </a:r>
            <a:r>
              <a:rPr lang="en-GB" baseline="0" dirty="0" smtClean="0"/>
              <a:t>) can be </a:t>
            </a:r>
            <a:r>
              <a:rPr lang="en-GB" i="1" baseline="0" dirty="0" smtClean="0"/>
              <a:t>finite verbs </a:t>
            </a:r>
            <a:r>
              <a:rPr lang="en-GB" baseline="0" dirty="0" smtClean="0"/>
              <a:t> e.g. It </a:t>
            </a:r>
            <a:r>
              <a:rPr lang="en-GB" i="1" u="sng" baseline="0" dirty="0" smtClean="0"/>
              <a:t>was</a:t>
            </a:r>
            <a:r>
              <a:rPr lang="en-GB" baseline="0" dirty="0" smtClean="0"/>
              <a:t> late and we </a:t>
            </a:r>
            <a:r>
              <a:rPr lang="en-GB" i="1" u="sng" baseline="0" dirty="0" smtClean="0"/>
              <a:t>were</a:t>
            </a:r>
            <a:r>
              <a:rPr lang="en-GB" baseline="0" dirty="0" smtClean="0"/>
              <a:t> tired or </a:t>
            </a:r>
            <a:r>
              <a:rPr lang="en-GB" i="1" baseline="0" dirty="0" smtClean="0"/>
              <a:t>auxiliary verbs </a:t>
            </a:r>
            <a:r>
              <a:rPr lang="en-GB" i="0" baseline="0" dirty="0" smtClean="0"/>
              <a:t>used with a lexical verb in a verb phrase e.g. He </a:t>
            </a:r>
            <a:r>
              <a:rPr lang="en-GB" i="1" u="sng" baseline="0" dirty="0" smtClean="0"/>
              <a:t>was </a:t>
            </a:r>
            <a:r>
              <a:rPr lang="en-GB" i="1" baseline="0" dirty="0" smtClean="0"/>
              <a:t>lying </a:t>
            </a:r>
            <a:r>
              <a:rPr lang="en-GB" i="0" baseline="0" dirty="0" smtClean="0"/>
              <a:t>there; We </a:t>
            </a:r>
            <a:r>
              <a:rPr lang="en-GB" i="1" u="sng" baseline="0" dirty="0" smtClean="0"/>
              <a:t>were</a:t>
            </a:r>
            <a:r>
              <a:rPr lang="en-GB" i="1" baseline="0" dirty="0" smtClean="0"/>
              <a:t> worried </a:t>
            </a:r>
            <a:r>
              <a:rPr lang="en-GB" i="0" baseline="0" dirty="0" smtClean="0"/>
              <a:t>about the baby.</a:t>
            </a:r>
            <a:endParaRPr lang="en-GB" i="0"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3</a:t>
            </a:fld>
            <a:endParaRPr lang="en-GB"/>
          </a:p>
        </p:txBody>
      </p:sp>
    </p:spTree>
    <p:extLst>
      <p:ext uri="{BB962C8B-B14F-4D97-AF65-F5344CB8AC3E}">
        <p14:creationId xmlns:p14="http://schemas.microsoft.com/office/powerpoint/2010/main" val="23986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350838"/>
            <a:ext cx="3162300" cy="2190750"/>
          </a:xfrm>
        </p:spPr>
      </p:sp>
      <p:sp>
        <p:nvSpPr>
          <p:cNvPr id="3" name="Notes Placeholder 2"/>
          <p:cNvSpPr>
            <a:spLocks noGrp="1"/>
          </p:cNvSpPr>
          <p:nvPr>
            <p:ph type="body" idx="1"/>
          </p:nvPr>
        </p:nvSpPr>
        <p:spPr>
          <a:xfrm>
            <a:off x="679768" y="2774526"/>
            <a:ext cx="5438140" cy="6722722"/>
          </a:xfrm>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22</a:t>
            </a:fld>
            <a:endParaRPr lang="en-GB"/>
          </a:p>
        </p:txBody>
      </p:sp>
    </p:spTree>
    <p:extLst>
      <p:ext uri="{BB962C8B-B14F-4D97-AF65-F5344CB8AC3E}">
        <p14:creationId xmlns:p14="http://schemas.microsoft.com/office/powerpoint/2010/main" val="483326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Identifying</a:t>
            </a:r>
            <a:r>
              <a:rPr lang="en-GB" baseline="0" dirty="0" smtClean="0"/>
              <a:t> elements that make a clause – S, V, O, A, C</a:t>
            </a:r>
          </a:p>
          <a:p>
            <a:r>
              <a:rPr lang="en-GB" dirty="0" smtClean="0"/>
              <a:t>To understand a bit more about how phrases and clauses work we want to look at the elements that make up a clause – we think of these as ‘slots’. We will exemplify with a single clause sentence.</a:t>
            </a:r>
          </a:p>
          <a:p>
            <a:r>
              <a:rPr lang="en-GB" dirty="0" smtClean="0"/>
              <a:t>5 elements/slots that can be combined and ordered in different ways – don’t have to have one of each in every single clause sentence.</a:t>
            </a:r>
          </a:p>
          <a:p>
            <a:r>
              <a:rPr lang="en-GB" dirty="0" smtClean="0"/>
              <a:t>Manipulation of</a:t>
            </a:r>
            <a:r>
              <a:rPr lang="en-GB" baseline="0" dirty="0" smtClean="0"/>
              <a:t> elements of clause structure is what writers do </a:t>
            </a:r>
          </a:p>
          <a:p>
            <a:endParaRPr lang="en-GB" dirty="0" smtClean="0"/>
          </a:p>
          <a:p>
            <a:r>
              <a:rPr lang="en-GB" dirty="0" smtClean="0"/>
              <a:t>S V O A C – these are the 5 elements that can be included and combined in different ways.</a:t>
            </a:r>
          </a:p>
          <a:p>
            <a:endParaRPr lang="en-GB" dirty="0" smtClean="0"/>
          </a:p>
          <a:p>
            <a:r>
              <a:rPr lang="en-GB" dirty="0" err="1" smtClean="0"/>
              <a:t>Gregor</a:t>
            </a:r>
            <a:r>
              <a:rPr lang="en-GB" dirty="0" smtClean="0"/>
              <a:t> ate.</a:t>
            </a:r>
          </a:p>
          <a:p>
            <a:r>
              <a:rPr lang="en-GB" dirty="0" smtClean="0"/>
              <a:t>S          V</a:t>
            </a:r>
          </a:p>
          <a:p>
            <a:r>
              <a:rPr lang="en-GB" dirty="0" err="1" smtClean="0"/>
              <a:t>Gregor</a:t>
            </a:r>
            <a:r>
              <a:rPr lang="en-GB" dirty="0" smtClean="0"/>
              <a:t> ate bread.</a:t>
            </a:r>
          </a:p>
          <a:p>
            <a:r>
              <a:rPr lang="en-GB" dirty="0" smtClean="0"/>
              <a:t>S           V      O</a:t>
            </a:r>
          </a:p>
          <a:p>
            <a:r>
              <a:rPr lang="en-GB" dirty="0" err="1" smtClean="0"/>
              <a:t>Gregor</a:t>
            </a:r>
            <a:r>
              <a:rPr lang="en-GB" dirty="0" smtClean="0"/>
              <a:t> ate bread hungrily.</a:t>
            </a:r>
          </a:p>
          <a:p>
            <a:r>
              <a:rPr lang="en-GB" dirty="0" smtClean="0"/>
              <a:t>S          V     O       A</a:t>
            </a:r>
          </a:p>
          <a:p>
            <a:r>
              <a:rPr lang="en-GB" dirty="0" smtClean="0"/>
              <a:t>Experiment with different positions – adverbial as roving reporter – shifting emphasis</a:t>
            </a:r>
          </a:p>
          <a:p>
            <a:endParaRPr lang="en-GB" dirty="0" smtClean="0"/>
          </a:p>
          <a:p>
            <a:r>
              <a:rPr lang="en-GB" dirty="0" smtClean="0"/>
              <a:t>These main slots in a clause can be filled with one word</a:t>
            </a:r>
            <a:r>
              <a:rPr lang="en-GB" baseline="0" dirty="0" smtClean="0"/>
              <a:t> or </a:t>
            </a:r>
            <a:r>
              <a:rPr lang="en-GB" dirty="0" smtClean="0"/>
              <a:t>several words.</a:t>
            </a:r>
          </a:p>
          <a:p>
            <a:endParaRPr lang="en-GB" dirty="0" smtClean="0"/>
          </a:p>
          <a:p>
            <a:r>
              <a:rPr lang="en-GB" dirty="0" smtClean="0"/>
              <a:t>Complement – as adjective or noun/noun phrase.</a:t>
            </a:r>
          </a:p>
          <a:p>
            <a:r>
              <a:rPr lang="en-GB" dirty="0" smtClean="0"/>
              <a:t>We can talk about complement ‘completing’ your idea  of the subject; verb is called a linking or copula verb. </a:t>
            </a:r>
            <a:r>
              <a:rPr lang="en-GB" dirty="0" err="1" smtClean="0"/>
              <a:t>Egs</a:t>
            </a:r>
            <a:r>
              <a:rPr lang="en-GB" dirty="0" smtClean="0"/>
              <a:t> are: be, feel, grow, become.</a:t>
            </a:r>
          </a:p>
          <a:p>
            <a:endParaRPr lang="en-GB" dirty="0" smtClean="0"/>
          </a:p>
          <a:p>
            <a:r>
              <a:rPr lang="en-GB" dirty="0" err="1" smtClean="0"/>
              <a:t>Gregor</a:t>
            </a:r>
            <a:r>
              <a:rPr lang="en-GB" dirty="0" smtClean="0"/>
              <a:t> was hungry = SVC</a:t>
            </a:r>
          </a:p>
          <a:p>
            <a:r>
              <a:rPr lang="en-GB" dirty="0" err="1" smtClean="0"/>
              <a:t>Gregor</a:t>
            </a:r>
            <a:r>
              <a:rPr lang="en-GB" dirty="0" smtClean="0"/>
              <a:t> is her father = SVC.  Contrast with The beast saw her father (SVO)</a:t>
            </a:r>
          </a:p>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23</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Consolidation</a:t>
            </a:r>
            <a:r>
              <a:rPr lang="en-GB" baseline="0" dirty="0" smtClean="0"/>
              <a:t> – exemplifying different patterns of</a:t>
            </a:r>
            <a:r>
              <a:rPr lang="en-GB" dirty="0" smtClean="0"/>
              <a:t> ‘slots’ or elements in a clause in sentences from </a:t>
            </a:r>
            <a:r>
              <a:rPr lang="en-GB" i="1" dirty="0" smtClean="0"/>
              <a:t>The Promise</a:t>
            </a:r>
            <a:r>
              <a:rPr lang="en-GB" dirty="0" smtClean="0"/>
              <a:t>. These are all single-clause</a:t>
            </a:r>
            <a:r>
              <a:rPr lang="en-GB" baseline="0" dirty="0" smtClean="0"/>
              <a:t> sentences to make the patterns clearer but the ‘slots’ idea applies to co-ordinated and subordinate clauses too although the subject is often implied or shared e.g. ‘Through the streets blew a gritty yellow wind, </a:t>
            </a:r>
            <a:r>
              <a:rPr lang="en-GB" u="sng" baseline="0" dirty="0" smtClean="0"/>
              <a:t>scratching like a hungry dog</a:t>
            </a:r>
            <a:r>
              <a:rPr lang="en-GB" baseline="0" dirty="0" smtClean="0"/>
              <a:t>.’ </a:t>
            </a:r>
          </a:p>
          <a:p>
            <a:r>
              <a:rPr lang="en-GB" baseline="0" dirty="0" smtClean="0"/>
              <a:t>In the main clause, the pattern is A + V + S; in the subordinate clause - (the wind) scratching like a hungry dog – the pattern is (S) + V + A</a:t>
            </a:r>
          </a:p>
          <a:p>
            <a:r>
              <a:rPr lang="en-GB" baseline="0" dirty="0" smtClean="0"/>
              <a:t>Note the relatively unusual subject-verb inversion in the last sentence: Through the streets blew a gritty yellow wind: can you describe the effect of this choice, rather than the more usual order of elements: A gritty yellow wind blew through the streets (SVA).</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24</a:t>
            </a:fld>
            <a:endParaRPr lang="en-US"/>
          </a:p>
        </p:txBody>
      </p:sp>
    </p:spTree>
    <p:extLst>
      <p:ext uri="{BB962C8B-B14F-4D97-AF65-F5344CB8AC3E}">
        <p14:creationId xmlns:p14="http://schemas.microsoft.com/office/powerpoint/2010/main" val="252833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Consolidation of understanding of slots in a clause. Keep the elements the same as shown i.e. don’t separate ‘alarming’ and use it as a verb.</a:t>
            </a:r>
          </a:p>
          <a:p>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25</a:t>
            </a:fld>
            <a:endParaRPr lang="en-GB"/>
          </a:p>
        </p:txBody>
      </p:sp>
    </p:spTree>
    <p:extLst>
      <p:ext uri="{BB962C8B-B14F-4D97-AF65-F5344CB8AC3E}">
        <p14:creationId xmlns:p14="http://schemas.microsoft.com/office/powerpoint/2010/main" val="60943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a:t>
            </a:r>
            <a:r>
              <a:rPr lang="en-GB" baseline="0" dirty="0" smtClean="0"/>
              <a:t> t</a:t>
            </a:r>
            <a:r>
              <a:rPr lang="en-GB" dirty="0" smtClean="0"/>
              <a:t>he idea of each element occupying a ‘slot’ in a clause,</a:t>
            </a:r>
            <a:r>
              <a:rPr lang="en-GB" baseline="0" dirty="0" smtClean="0"/>
              <a:t> and that each slot can be occupied by a single word or more than one word, as in the examples. Some ‘slots’ </a:t>
            </a:r>
            <a:r>
              <a:rPr lang="en-GB" baseline="0" dirty="0" err="1" smtClean="0"/>
              <a:t>eg</a:t>
            </a:r>
            <a:r>
              <a:rPr lang="en-GB" baseline="0" dirty="0" smtClean="0"/>
              <a:t> the object and complement, are fixed; whilst others (subject, verb and adverbial) are movable. </a:t>
            </a:r>
            <a:r>
              <a:rPr lang="en-GB" dirty="0" smtClean="0"/>
              <a:t>Note the relatively unusual</a:t>
            </a:r>
            <a:r>
              <a:rPr lang="en-GB" baseline="0" dirty="0" smtClean="0"/>
              <a:t> subject-verb inversion in last example of clause patterns. Can students explain the different emphasis e.g. does the VS construction sound more dramatic than SV pattern? Does it draw more attention to the action rather than the ‘doer’ of the action? Note that ‘complement’ is probably the hardest element to describe grammatically. It refers to an adjective, noun/noun phrase or pronoun that follows particular verbs (especially any form of the verb ‘to be’) and that is needed to complete the information about the subject </a:t>
            </a:r>
            <a:r>
              <a:rPr lang="en-GB" baseline="0" dirty="0" err="1" smtClean="0"/>
              <a:t>eg</a:t>
            </a:r>
            <a:r>
              <a:rPr lang="en-GB" baseline="0" dirty="0" smtClean="0"/>
              <a:t> Flames were hot/fierce/everywhere. The SVC pattern is omitted on the next slide.</a:t>
            </a:r>
          </a:p>
          <a:p>
            <a:r>
              <a:rPr lang="en-GB" baseline="0" dirty="0" smtClean="0"/>
              <a:t>You may need to remind that words can have different functions according to context </a:t>
            </a:r>
            <a:r>
              <a:rPr lang="en-GB" baseline="0" dirty="0" err="1" smtClean="0"/>
              <a:t>eg</a:t>
            </a:r>
            <a:r>
              <a:rPr lang="en-GB" baseline="0" dirty="0" smtClean="0"/>
              <a:t> ‘threatened’ can be both adjective (</a:t>
            </a:r>
            <a:r>
              <a:rPr lang="en-GB" baseline="0" dirty="0" err="1" smtClean="0"/>
              <a:t>eg</a:t>
            </a:r>
            <a:r>
              <a:rPr lang="en-GB" baseline="0" dirty="0" smtClean="0"/>
              <a:t> The </a:t>
            </a:r>
            <a:r>
              <a:rPr lang="en-GB" baseline="0" dirty="0" err="1" smtClean="0"/>
              <a:t>firefighters</a:t>
            </a:r>
            <a:r>
              <a:rPr lang="en-GB" baseline="0" dirty="0" smtClean="0"/>
              <a:t> were threatened) and verb. Stress the flexibility of the different elements that make up a single clause, especially the adverbial element that can alter position more often than the other elements and thus create different emphases. Note that ‘adverbial’ is the generic term applied to single adverbs, phrases and clauses that give more information about the action of the sentence. (Prepositional phrases can have both an adjectival and adverbial function </a:t>
            </a:r>
            <a:r>
              <a:rPr lang="en-GB" baseline="0" dirty="0" err="1" smtClean="0"/>
              <a:t>eg</a:t>
            </a:r>
            <a:r>
              <a:rPr lang="en-GB" baseline="0" dirty="0" smtClean="0"/>
              <a:t> the difference between ‘the house in the forest’ = noun phrase and ‘fire was raging in the forest’ where the prepositional phrase describes where the fire was). In a multi clause sentence, you might have an adverbial clause (also labelled a subordinate clause) as one element </a:t>
            </a:r>
            <a:r>
              <a:rPr lang="en-GB" baseline="0" dirty="0" err="1" smtClean="0"/>
              <a:t>e.g</a:t>
            </a:r>
            <a:r>
              <a:rPr lang="en-GB" baseline="0" dirty="0" smtClean="0"/>
              <a:t>: ‘Spreading through the forest, the flames were fierce’ (ASVC).</a:t>
            </a:r>
          </a:p>
          <a:p>
            <a:endParaRPr lang="en-GB" baseline="0" dirty="0" smtClean="0"/>
          </a:p>
        </p:txBody>
      </p:sp>
      <p:sp>
        <p:nvSpPr>
          <p:cNvPr id="4" name="Slide Number Placeholder 3"/>
          <p:cNvSpPr>
            <a:spLocks noGrp="1"/>
          </p:cNvSpPr>
          <p:nvPr>
            <p:ph type="sldNum" sz="quarter" idx="10"/>
          </p:nvPr>
        </p:nvSpPr>
        <p:spPr/>
        <p:txBody>
          <a:bodyPr/>
          <a:lstStyle/>
          <a:p>
            <a:fld id="{B881F5F2-E548-4CF2-B7B0-CECB8766D031}" type="slidenum">
              <a:rPr lang="en-GB" smtClean="0"/>
              <a:t>26</a:t>
            </a:fld>
            <a:endParaRPr lang="en-GB"/>
          </a:p>
        </p:txBody>
      </p:sp>
    </p:spTree>
    <p:extLst>
      <p:ext uri="{BB962C8B-B14F-4D97-AF65-F5344CB8AC3E}">
        <p14:creationId xmlns:p14="http://schemas.microsoft.com/office/powerpoint/2010/main" val="60943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learning here is about knowing how to achieve variety of sentences, beyond short and long e.g. varying the position of the subject so that the sentence might start with an adjective rather than a noun/noun phrase (</a:t>
            </a:r>
            <a:r>
              <a:rPr lang="en-GB" baseline="0" dirty="0" err="1" smtClean="0"/>
              <a:t>eg</a:t>
            </a:r>
            <a:r>
              <a:rPr lang="en-GB" baseline="0" dirty="0" smtClean="0"/>
              <a:t> ‘Fierce were the flames’) or a prepositional phrase; paying attention to how meaning and emphasis can be altered by changing the order of elements, and how this affects narrative pace and textual rhythm. Try different combinations of the new words, following the nominated patterns. You can choose examples to record in the blank table. </a:t>
            </a:r>
            <a:endParaRPr lang="en-GB" dirty="0" smtClean="0"/>
          </a:p>
        </p:txBody>
      </p:sp>
      <p:sp>
        <p:nvSpPr>
          <p:cNvPr id="4" name="Slide Number Placeholder 3"/>
          <p:cNvSpPr>
            <a:spLocks noGrp="1"/>
          </p:cNvSpPr>
          <p:nvPr>
            <p:ph type="sldNum" sz="quarter" idx="10"/>
          </p:nvPr>
        </p:nvSpPr>
        <p:spPr/>
        <p:txBody>
          <a:bodyPr/>
          <a:lstStyle/>
          <a:p>
            <a:fld id="{B881F5F2-E548-4CF2-B7B0-CECB8766D031}" type="slidenum">
              <a:rPr lang="en-GB" smtClean="0"/>
              <a:t>27</a:t>
            </a:fld>
            <a:endParaRPr lang="en-GB"/>
          </a:p>
        </p:txBody>
      </p:sp>
    </p:spTree>
    <p:extLst>
      <p:ext uri="{BB962C8B-B14F-4D97-AF65-F5344CB8AC3E}">
        <p14:creationId xmlns:p14="http://schemas.microsoft.com/office/powerpoint/2010/main" val="609435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analogy with film to zoom</a:t>
            </a:r>
            <a:r>
              <a:rPr lang="en-GB" baseline="0" dirty="0" smtClean="0"/>
              <a:t> in on smaller details from the bigger picture. As writers, how can we focus attention on details by manipulating the order of clause elements? Ask students to quickly m</a:t>
            </a:r>
            <a:r>
              <a:rPr lang="en-GB" dirty="0" smtClean="0"/>
              <a:t>atch each</a:t>
            </a:r>
            <a:r>
              <a:rPr lang="en-GB" baseline="0" dirty="0" smtClean="0"/>
              <a:t> of the three sentences to </a:t>
            </a:r>
            <a:r>
              <a:rPr lang="en-GB" dirty="0" smtClean="0"/>
              <a:t>the</a:t>
            </a:r>
            <a:r>
              <a:rPr lang="en-GB" baseline="0" dirty="0" smtClean="0"/>
              <a:t> image it best describes. Taking each sentence in turn, describe the order of elements, using the letters standing for each ‘slot’. From the order of elements, what do you first see/imagine? What information is privileged? Experiment with changing the order of elements within each sentence and verbalise the effect this has on meaning and sound/rhythm. In the classroom, you could allocate a different picture to different groups and ask them for another 1 or 2 sentence examples that focus attention on a particular aspect of their scene, foregrounding that by manipulating the pattern of ‘slots’ in the clause </a:t>
            </a:r>
            <a:r>
              <a:rPr lang="en-GB" baseline="0" dirty="0" err="1" smtClean="0"/>
              <a:t>eg</a:t>
            </a:r>
            <a:r>
              <a:rPr lang="en-GB" baseline="0" dirty="0" smtClean="0"/>
              <a:t> for bottom right image: ‘All around him billowed flames and smoke.’ Encourage naming of ‘slots’ to enable deliberate manipulation of structure. Join groups together to stitch their sentences into a ‘performance’ that brings out the drama of the whole scene.</a:t>
            </a:r>
            <a:endParaRPr lang="en-GB" dirty="0"/>
          </a:p>
        </p:txBody>
      </p:sp>
      <p:sp>
        <p:nvSpPr>
          <p:cNvPr id="4" name="Slide Number Placeholder 3"/>
          <p:cNvSpPr>
            <a:spLocks noGrp="1"/>
          </p:cNvSpPr>
          <p:nvPr>
            <p:ph type="sldNum" sz="quarter" idx="10"/>
          </p:nvPr>
        </p:nvSpPr>
        <p:spPr/>
        <p:txBody>
          <a:bodyPr/>
          <a:lstStyle/>
          <a:p>
            <a:fld id="{B881F5F2-E548-4CF2-B7B0-CECB8766D031}" type="slidenum">
              <a:rPr lang="en-GB" smtClean="0"/>
              <a:t>28</a:t>
            </a:fld>
            <a:endParaRPr lang="en-GB"/>
          </a:p>
        </p:txBody>
      </p:sp>
    </p:spTree>
    <p:extLst>
      <p:ext uri="{BB962C8B-B14F-4D97-AF65-F5344CB8AC3E}">
        <p14:creationId xmlns:p14="http://schemas.microsoft.com/office/powerpoint/2010/main" val="60943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Consolidation of understanding about clause and sentence choices: imagine this is the setting for a chilling tale. Write an opening paragraph setting the scene, paying particular attention to creating a frightening mood and atmosphere through manipulation of sentences.</a:t>
            </a:r>
          </a:p>
          <a:p>
            <a:r>
              <a:rPr lang="en-GB" baseline="0" dirty="0" smtClean="0"/>
              <a:t>Models for imitation – and to recap on choices – are shown on the next slide.</a:t>
            </a:r>
          </a:p>
        </p:txBody>
      </p:sp>
      <p:sp>
        <p:nvSpPr>
          <p:cNvPr id="4" name="Slide Number Placeholder 3"/>
          <p:cNvSpPr>
            <a:spLocks noGrp="1"/>
          </p:cNvSpPr>
          <p:nvPr>
            <p:ph type="sldNum" sz="quarter" idx="10"/>
          </p:nvPr>
        </p:nvSpPr>
        <p:spPr/>
        <p:txBody>
          <a:bodyPr/>
          <a:lstStyle/>
          <a:p>
            <a:fld id="{38A1B173-494A-4405-BE01-BFC9AEC53747}" type="slidenum">
              <a:rPr lang="en-GB" smtClean="0"/>
              <a:pPr/>
              <a:t>29</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8A1B173-494A-4405-BE01-BFC9AEC53747}" type="slidenum">
              <a:rPr lang="en-GB" smtClean="0"/>
              <a:pPr/>
              <a:t>30</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31</a:t>
            </a:fld>
            <a:endParaRPr lang="en-GB" dirty="0"/>
          </a:p>
        </p:txBody>
      </p:sp>
    </p:spTree>
    <p:extLst>
      <p:ext uri="{BB962C8B-B14F-4D97-AF65-F5344CB8AC3E}">
        <p14:creationId xmlns:p14="http://schemas.microsoft.com/office/powerpoint/2010/main" val="144821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96" indent="0">
              <a:buNone/>
            </a:pPr>
            <a:r>
              <a:rPr lang="en-GB" sz="1200" i="1" dirty="0" smtClean="0">
                <a:latin typeface="Arial Narrow" panose="020B0606020202030204" pitchFamily="34" charset="0"/>
              </a:rPr>
              <a:t>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3751937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32</a:t>
            </a:fld>
            <a:endParaRPr lang="en-GB"/>
          </a:p>
        </p:txBody>
      </p:sp>
    </p:spTree>
    <p:extLst>
      <p:ext uri="{BB962C8B-B14F-4D97-AF65-F5344CB8AC3E}">
        <p14:creationId xmlns:p14="http://schemas.microsoft.com/office/powerpoint/2010/main" val="70934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96" indent="0">
              <a:buNone/>
            </a:pPr>
            <a:r>
              <a:rPr lang="en-GB" sz="1200" i="1" dirty="0" smtClean="0">
                <a:latin typeface="Arial Narrow" panose="020B0606020202030204" pitchFamily="34" charset="0"/>
              </a:rPr>
              <a:t> </a:t>
            </a:r>
            <a:r>
              <a:rPr lang="en-GB" sz="1200" i="0" dirty="0" smtClean="0">
                <a:latin typeface="Arial Narrow" panose="020B0606020202030204" pitchFamily="34" charset="0"/>
              </a:rPr>
              <a:t>A</a:t>
            </a:r>
            <a:r>
              <a:rPr lang="en-GB" sz="1200" i="0" baseline="0" dirty="0" smtClean="0">
                <a:latin typeface="Arial Narrow" panose="020B0606020202030204" pitchFamily="34" charset="0"/>
              </a:rPr>
              <a:t> number of strands here that seem to be causing confusion, perhaps: looking for a ‘drop-in’ clause marked by commas (hence confusion about ‘Mr Stone’); not seeing ‘because’ as a subordinating conjunction; not knowing that a compound sentence has co-ordinated clauses; misled by semantic explanations of ‘making sense on its own’ and ‘putting in extra information’; not understanding that a relative clause starts with a relative pronoun (there aren’t any of those in the example) and relates back to the noun that precedes it, hence is part of a </a:t>
            </a:r>
            <a:r>
              <a:rPr lang="en-GB" sz="1200" b="1" i="0" baseline="0" dirty="0" smtClean="0">
                <a:latin typeface="Arial Narrow" panose="020B0606020202030204" pitchFamily="34" charset="0"/>
              </a:rPr>
              <a:t>noun phrase </a:t>
            </a:r>
            <a:r>
              <a:rPr lang="en-GB" sz="1200" i="0" baseline="0" dirty="0" smtClean="0">
                <a:latin typeface="Arial Narrow" panose="020B0606020202030204" pitchFamily="34" charset="0"/>
              </a:rPr>
              <a:t>e.g. ‘</a:t>
            </a:r>
            <a:r>
              <a:rPr lang="en-GB" sz="1200" b="1" i="0" baseline="0" dirty="0" smtClean="0">
                <a:latin typeface="Arial Narrow" panose="020B0606020202030204" pitchFamily="34" charset="0"/>
              </a:rPr>
              <a:t>The estate agent, </a:t>
            </a:r>
            <a:r>
              <a:rPr lang="en-GB" sz="1200" b="1" i="0" u="sng" baseline="0" dirty="0" smtClean="0">
                <a:latin typeface="Arial Narrow" panose="020B0606020202030204" pitchFamily="34" charset="0"/>
              </a:rPr>
              <a:t>who</a:t>
            </a:r>
            <a:r>
              <a:rPr lang="en-GB" sz="1200" b="1" i="0" baseline="0" dirty="0" smtClean="0">
                <a:latin typeface="Arial Narrow" panose="020B0606020202030204" pitchFamily="34" charset="0"/>
              </a:rPr>
              <a:t> </a:t>
            </a:r>
            <a:r>
              <a:rPr lang="en-GB" sz="1200" i="0" baseline="0" dirty="0" smtClean="0">
                <a:latin typeface="Arial Narrow" panose="020B0606020202030204" pitchFamily="34" charset="0"/>
              </a:rPr>
              <a:t>was called Mr Stone, led us to the garage.’ ‘Mr Stone led us to </a:t>
            </a:r>
            <a:r>
              <a:rPr lang="en-GB" sz="1200" b="1" i="0" baseline="0" dirty="0" smtClean="0">
                <a:latin typeface="Arial Narrow" panose="020B0606020202030204" pitchFamily="34" charset="0"/>
              </a:rPr>
              <a:t>the garage, </a:t>
            </a:r>
            <a:r>
              <a:rPr lang="en-GB" sz="1200" b="1" i="0" u="sng" baseline="0" dirty="0" smtClean="0">
                <a:latin typeface="Arial Narrow" panose="020B0606020202030204" pitchFamily="34" charset="0"/>
              </a:rPr>
              <a:t>which</a:t>
            </a:r>
            <a:r>
              <a:rPr lang="en-GB" sz="1200" b="1" i="0" baseline="0" dirty="0" smtClean="0">
                <a:latin typeface="Arial Narrow" panose="020B0606020202030204" pitchFamily="34" charset="0"/>
              </a:rPr>
              <a:t> </a:t>
            </a:r>
            <a:r>
              <a:rPr lang="en-GB" sz="1200" i="0" baseline="0" dirty="0" smtClean="0">
                <a:latin typeface="Arial Narrow" panose="020B0606020202030204" pitchFamily="34" charset="0"/>
              </a:rPr>
              <a:t>was littered with rubbish.’</a:t>
            </a:r>
            <a:endParaRPr lang="en-GB" i="0"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375193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would you explain</a:t>
            </a:r>
            <a:r>
              <a:rPr lang="en-GB" baseline="0" dirty="0" smtClean="0"/>
              <a:t> ‘subject’ grammatically? Helpful for students to know that the subject ‘slot’ in a clause is nearly always filled with a noun, noun phrase or pronoun, and that the subject is very often at the start of a sentence and most often comes before the verb.</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324621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96" indent="0">
              <a:buNone/>
            </a:pPr>
            <a:endParaRPr lang="en-GB" i="0"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7</a:t>
            </a:fld>
            <a:endParaRPr lang="en-US"/>
          </a:p>
        </p:txBody>
      </p:sp>
    </p:spTree>
    <p:extLst>
      <p:ext uri="{BB962C8B-B14F-4D97-AF65-F5344CB8AC3E}">
        <p14:creationId xmlns:p14="http://schemas.microsoft.com/office/powerpoint/2010/main" val="375193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316186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terms in purple are not listed in the NC as required terminology for pupils but can be very helpful for classroom explanations.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Minor sentences (sometimes called fragment sentences) ‘make sense’ in terms of meaning in context but do not have a verb.</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Finite verbs inflect (change form) according to tense and number, so a quick test for a finite verb is whether you can change it from past to present tense or vice versa. The first verb in a verb phrase is the finite verb e.g. ‘we </a:t>
            </a:r>
            <a:r>
              <a:rPr lang="en-GB" i="1" u="sng" baseline="0" dirty="0" smtClean="0"/>
              <a:t>had</a:t>
            </a:r>
            <a:r>
              <a:rPr lang="en-GB" i="1" baseline="0" dirty="0" smtClean="0"/>
              <a:t> moved’; </a:t>
            </a:r>
            <a:r>
              <a:rPr lang="en-GB" baseline="0" dirty="0" smtClean="0"/>
              <a:t>‘The winter </a:t>
            </a:r>
            <a:r>
              <a:rPr lang="en-GB" i="1" u="sng" baseline="0" dirty="0" smtClean="0"/>
              <a:t>was</a:t>
            </a:r>
            <a:r>
              <a:rPr lang="en-GB" i="1" u="none" baseline="0" dirty="0" smtClean="0"/>
              <a:t> ending</a:t>
            </a:r>
            <a:r>
              <a:rPr lang="en-GB" i="0" u="none" baseline="0" dirty="0" smtClean="0"/>
              <a:t>’; ‘It </a:t>
            </a:r>
            <a:r>
              <a:rPr lang="en-GB" i="1" u="sng" baseline="0" dirty="0" smtClean="0"/>
              <a:t>might </a:t>
            </a:r>
            <a:r>
              <a:rPr lang="en-GB" i="1" u="none" baseline="0" dirty="0" smtClean="0"/>
              <a:t>have been </a:t>
            </a:r>
            <a:r>
              <a:rPr lang="en-GB" i="0" u="none" baseline="0" dirty="0" smtClean="0"/>
              <a:t>a Sunday when I found him. ‘Be’ and ‘have’ verbs can operate singly as finite (main) verbs e.g. ‘Nobody else </a:t>
            </a:r>
            <a:r>
              <a:rPr lang="en-GB" i="0" u="sng" baseline="0" dirty="0" smtClean="0"/>
              <a:t>was</a:t>
            </a:r>
            <a:r>
              <a:rPr lang="en-GB" i="0" u="none" baseline="0" dirty="0" smtClean="0"/>
              <a:t> there’ and as auxiliary verbs in a verb phrase: ‘The winter </a:t>
            </a:r>
            <a:r>
              <a:rPr lang="en-GB" i="0" u="sng" baseline="0" dirty="0" smtClean="0"/>
              <a:t>was ending</a:t>
            </a:r>
            <a:r>
              <a:rPr lang="en-GB" i="0" u="none" baseline="0" dirty="0" smtClean="0"/>
              <a:t>’. Auxiliary and modal verbs are finite.</a:t>
            </a:r>
          </a:p>
          <a:p>
            <a:pPr marL="0" marR="0" indent="0" algn="l" defTabSz="914400" rtl="0" eaLnBrk="1" fontAlgn="auto" latinLnBrk="0" hangingPunct="1">
              <a:lnSpc>
                <a:spcPct val="100000"/>
              </a:lnSpc>
              <a:spcBef>
                <a:spcPts val="0"/>
              </a:spcBef>
              <a:spcAft>
                <a:spcPts val="0"/>
              </a:spcAft>
              <a:buClrTx/>
              <a:buSzTx/>
              <a:buFontTx/>
              <a:buNone/>
              <a:tabLst/>
              <a:defRPr/>
            </a:pPr>
            <a:r>
              <a:rPr lang="en-GB" i="0" u="none" baseline="0" dirty="0" smtClean="0"/>
              <a:t>Subordinate clauses can be formed with:</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finite verb prefaced</a:t>
            </a:r>
            <a:r>
              <a:rPr lang="en-GB" baseline="0" dirty="0" smtClean="0"/>
              <a:t> with a subordinating conjunction e.g. ‘It was the day </a:t>
            </a:r>
            <a:r>
              <a:rPr lang="en-GB" b="1" baseline="0" dirty="0" smtClean="0"/>
              <a:t>after</a:t>
            </a:r>
            <a:r>
              <a:rPr lang="en-GB" baseline="0" dirty="0" smtClean="0"/>
              <a:t> we </a:t>
            </a:r>
            <a:r>
              <a:rPr lang="en-GB" u="sng" baseline="0" dirty="0" smtClean="0"/>
              <a:t>moved</a:t>
            </a:r>
            <a:r>
              <a:rPr lang="en-GB" baseline="0" dirty="0" smtClean="0"/>
              <a:t> into Falconer Road;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non-finite verb – a present</a:t>
            </a:r>
            <a:r>
              <a:rPr lang="en-GB" baseline="0" dirty="0" smtClean="0"/>
              <a:t> participle ending in –</a:t>
            </a:r>
            <a:r>
              <a:rPr lang="en-GB" baseline="0" dirty="0" err="1" smtClean="0"/>
              <a:t>ing</a:t>
            </a:r>
            <a:r>
              <a:rPr lang="en-GB" baseline="0" dirty="0" smtClean="0"/>
              <a:t> (</a:t>
            </a:r>
            <a:r>
              <a:rPr lang="en-GB" u="sng" baseline="0" dirty="0" smtClean="0"/>
              <a:t>worrying</a:t>
            </a:r>
            <a:r>
              <a:rPr lang="en-GB" baseline="0" dirty="0" smtClean="0"/>
              <a:t> about the baby); a past participle (-</a:t>
            </a:r>
            <a:r>
              <a:rPr lang="en-GB" baseline="0" dirty="0" err="1" smtClean="0"/>
              <a:t>ed</a:t>
            </a:r>
            <a:r>
              <a:rPr lang="en-GB" baseline="0" dirty="0" smtClean="0"/>
              <a:t> or irregular ending e.g. ‘</a:t>
            </a:r>
            <a:r>
              <a:rPr lang="en-GB" u="sng" baseline="0" dirty="0" smtClean="0"/>
              <a:t>Worried</a:t>
            </a:r>
            <a:r>
              <a:rPr lang="en-GB" baseline="0" dirty="0" smtClean="0"/>
              <a:t> about the baby, we stayed inside; </a:t>
            </a:r>
            <a:r>
              <a:rPr lang="en-GB" u="sng" baseline="0" dirty="0" smtClean="0"/>
              <a:t>Caught </a:t>
            </a:r>
            <a:r>
              <a:rPr lang="en-GB" baseline="0" dirty="0" smtClean="0"/>
              <a:t>off guard, he couldn’t think of any past participles) and infinitives e.g. </a:t>
            </a:r>
            <a:r>
              <a:rPr lang="en-GB" u="sng" baseline="0" dirty="0" smtClean="0"/>
              <a:t>To get </a:t>
            </a:r>
            <a:r>
              <a:rPr lang="en-GB" baseline="0" dirty="0" smtClean="0"/>
              <a:t>to the garage, we followed Mr Stone; We tried </a:t>
            </a:r>
            <a:r>
              <a:rPr lang="en-GB" u="sng" baseline="0" dirty="0" smtClean="0"/>
              <a:t>to sleep </a:t>
            </a:r>
            <a:r>
              <a:rPr lang="en-GB" baseline="0" dirty="0" smtClean="0"/>
              <a:t>but the baby kept crying)</a:t>
            </a:r>
            <a:endParaRPr lang="en-GB"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9</a:t>
            </a:fld>
            <a:endParaRPr lang="en-GB"/>
          </a:p>
        </p:txBody>
      </p:sp>
    </p:spTree>
    <p:extLst>
      <p:ext uri="{BB962C8B-B14F-4D97-AF65-F5344CB8AC3E}">
        <p14:creationId xmlns:p14="http://schemas.microsoft.com/office/powerpoint/2010/main" val="239867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Arose</a:t>
            </a:r>
            <a:r>
              <a:rPr lang="en-GB" baseline="0" dirty="0" smtClean="0"/>
              <a:t> from Exeter research showing students’ confusion over terms, especially related to clauses and sentences. </a:t>
            </a:r>
            <a:endParaRPr lang="en-GB" dirty="0"/>
          </a:p>
        </p:txBody>
      </p:sp>
      <p:sp>
        <p:nvSpPr>
          <p:cNvPr id="4" name="Slide Number Placeholder 3"/>
          <p:cNvSpPr>
            <a:spLocks noGrp="1"/>
          </p:cNvSpPr>
          <p:nvPr>
            <p:ph type="sldNum" sz="quarter" idx="10"/>
          </p:nvPr>
        </p:nvSpPr>
        <p:spPr/>
        <p:txBody>
          <a:bodyPr/>
          <a:lstStyle/>
          <a:p>
            <a:fld id="{9CDB61E7-AB66-40CC-97DD-EFF984CDB7AB}" type="slidenum">
              <a:rPr lang="en-GB" smtClean="0"/>
              <a:pPr/>
              <a:t>10</a:t>
            </a:fld>
            <a:endParaRPr lang="en-GB"/>
          </a:p>
        </p:txBody>
      </p:sp>
    </p:spTree>
    <p:extLst>
      <p:ext uri="{BB962C8B-B14F-4D97-AF65-F5344CB8AC3E}">
        <p14:creationId xmlns:p14="http://schemas.microsoft.com/office/powerpoint/2010/main" val="363534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906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400">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grpSp>
      </p:grpSp>
      <p:sp>
        <p:nvSpPr>
          <p:cNvPr id="99344" name="Rectangle 16"/>
          <p:cNvSpPr>
            <a:spLocks noGrp="1" noChangeArrowheads="1"/>
          </p:cNvSpPr>
          <p:nvPr>
            <p:ph type="dt" sz="half" idx="2"/>
          </p:nvPr>
        </p:nvSpPr>
        <p:spPr>
          <a:xfrm>
            <a:off x="495300" y="6248400"/>
            <a:ext cx="23114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457200"/>
            <a:ext cx="222885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457200"/>
            <a:ext cx="65341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95300" y="1981200"/>
            <a:ext cx="8915400" cy="3886200"/>
          </a:xfrm>
        </p:spPr>
        <p:txBody>
          <a:bodyPr/>
          <a:lstStyle/>
          <a:p>
            <a:endParaRPr lang="en-GB"/>
          </a:p>
        </p:txBody>
      </p:sp>
      <p:sp>
        <p:nvSpPr>
          <p:cNvPr id="4" name="Footer Placeholder 3"/>
          <p:cNvSpPr>
            <a:spLocks noGrp="1"/>
          </p:cNvSpPr>
          <p:nvPr>
            <p:ph type="ftr" sz="quarter" idx="10"/>
          </p:nvPr>
        </p:nvSpPr>
        <p:spPr>
          <a:xfrm>
            <a:off x="3384550" y="6248400"/>
            <a:ext cx="31369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7099300" y="6248400"/>
            <a:ext cx="23114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95300" y="6245225"/>
            <a:ext cx="23114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6953" y="1214422"/>
            <a:ext cx="8977313"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86921" y="357167"/>
            <a:ext cx="8977375"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8819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98307" name="Rectangle 3"/>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906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400">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400">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95300" y="457200"/>
            <a:ext cx="89154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95300" y="1981200"/>
            <a:ext cx="8915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9123362" cy="1362075"/>
          </a:xfrm>
        </p:spPr>
        <p:txBody>
          <a:bodyPr/>
          <a:lstStyle/>
          <a:p>
            <a:r>
              <a:rPr lang="en-GB" dirty="0" smtClean="0"/>
              <a:t>BUILDING understanding OF CLAUSES and sentences</a:t>
            </a:r>
            <a:br>
              <a:rPr lang="en-GB" dirty="0" smtClean="0"/>
            </a:br>
            <a:endParaRPr lang="en-GB" dirty="0"/>
          </a:p>
        </p:txBody>
      </p:sp>
      <p:sp>
        <p:nvSpPr>
          <p:cNvPr id="3" name="Text Placeholder 2"/>
          <p:cNvSpPr>
            <a:spLocks noGrp="1"/>
          </p:cNvSpPr>
          <p:nvPr>
            <p:ph type="body" idx="1"/>
          </p:nvPr>
        </p:nvSpPr>
        <p:spPr>
          <a:xfrm>
            <a:off x="782638" y="2906713"/>
            <a:ext cx="8490842" cy="1500187"/>
          </a:xfrm>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1</a:t>
            </a:fld>
            <a:endParaRPr lang="en-US"/>
          </a:p>
        </p:txBody>
      </p:sp>
    </p:spTree>
    <p:extLst>
      <p:ext uri="{BB962C8B-B14F-4D97-AF65-F5344CB8AC3E}">
        <p14:creationId xmlns:p14="http://schemas.microsoft.com/office/powerpoint/2010/main" val="13635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alibri" pitchFamily="34" charset="0"/>
                <a:cs typeface="Calibri" pitchFamily="34" charset="0"/>
              </a:rPr>
              <a:t>‘New’ terminology </a:t>
            </a:r>
            <a:endParaRPr lang="en-GB" sz="4000" dirty="0">
              <a:latin typeface="Calibri" pitchFamily="34" charset="0"/>
              <a:cs typeface="Calibri" pitchFamily="34" charset="0"/>
            </a:endParaRPr>
          </a:p>
        </p:txBody>
      </p:sp>
      <p:sp>
        <p:nvSpPr>
          <p:cNvPr id="4" name="Content Placeholder 2"/>
          <p:cNvSpPr>
            <a:spLocks noGrp="1"/>
          </p:cNvSpPr>
          <p:nvPr>
            <p:ph sz="quarter" idx="1"/>
          </p:nvPr>
        </p:nvSpPr>
        <p:spPr>
          <a:xfrm>
            <a:off x="662523" y="1556792"/>
            <a:ext cx="8832850" cy="4495800"/>
          </a:xfrm>
        </p:spPr>
        <p:txBody>
          <a:bodyPr>
            <a:normAutofit/>
          </a:bodyPr>
          <a:lstStyle/>
          <a:p>
            <a:r>
              <a:rPr lang="en-GB" sz="2400" dirty="0">
                <a:latin typeface="Calibri" pitchFamily="34" charset="0"/>
                <a:cs typeface="Calibri" pitchFamily="34" charset="0"/>
              </a:rPr>
              <a:t>A sentence may consist of a single clause or it may contain several clauses held together by subordination or co-ordination. Classifying sentences as ‘simple’, ‘complex’ or ‘compound’ can be confusing, because a simple sentence may be complicated, and a complex one may be straightforward. </a:t>
            </a:r>
            <a:r>
              <a:rPr lang="en-GB" sz="2400" dirty="0">
                <a:solidFill>
                  <a:srgbClr val="FF0000"/>
                </a:solidFill>
                <a:latin typeface="Calibri" pitchFamily="34" charset="0"/>
                <a:cs typeface="Calibri" pitchFamily="34" charset="0"/>
              </a:rPr>
              <a:t>The terms ‘single-clause sentence’ and ‘multi-clause sentence’ may be more helpful.</a:t>
            </a:r>
          </a:p>
          <a:p>
            <a:pPr marL="0" indent="0" algn="r">
              <a:buNone/>
            </a:pPr>
            <a:r>
              <a:rPr lang="en-GB" sz="2400" dirty="0">
                <a:latin typeface="Calibri" pitchFamily="34" charset="0"/>
                <a:cs typeface="Calibri" pitchFamily="34" charset="0"/>
              </a:rPr>
              <a:t>(From the NC Grammar </a:t>
            </a:r>
            <a:r>
              <a:rPr lang="en-GB" sz="2400" dirty="0" smtClean="0">
                <a:latin typeface="Calibri" pitchFamily="34" charset="0"/>
                <a:cs typeface="Calibri" pitchFamily="34" charset="0"/>
              </a:rPr>
              <a:t>Glossary)</a:t>
            </a:r>
          </a:p>
          <a:p>
            <a:pPr marL="0" indent="0">
              <a:buNone/>
            </a:pPr>
            <a:endParaRPr lang="en-GB" sz="2400" dirty="0" smtClean="0">
              <a:solidFill>
                <a:srgbClr val="002060"/>
              </a:solidFill>
              <a:latin typeface="Calibri" pitchFamily="34" charset="0"/>
              <a:cs typeface="Calibri" pitchFamily="34" charset="0"/>
            </a:endParaRPr>
          </a:p>
          <a:p>
            <a:pPr marL="0" indent="0">
              <a:buNone/>
            </a:pPr>
            <a:r>
              <a:rPr lang="en-GB" sz="2400" dirty="0" smtClean="0">
                <a:solidFill>
                  <a:srgbClr val="002060"/>
                </a:solidFill>
                <a:latin typeface="Calibri" pitchFamily="34" charset="0"/>
                <a:cs typeface="Calibri" pitchFamily="34" charset="0"/>
              </a:rPr>
              <a:t>A more useful starting point for drawing attention to the verb at the heart of a clause and for focusing on the concepts of co-ordination and subordination – their purposes and effects in different contexts.</a:t>
            </a:r>
            <a:endParaRPr lang="en-GB" sz="2400" dirty="0">
              <a:solidFill>
                <a:srgbClr val="002060"/>
              </a:solidFill>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fld id="{132371F7-CEE0-4AF0-87BE-4D51F1612E4F}" type="slidenum">
              <a:rPr lang="en-US" smtClean="0"/>
              <a:pPr/>
              <a:t>10</a:t>
            </a:fld>
            <a:endParaRPr lang="en-US"/>
          </a:p>
        </p:txBody>
      </p:sp>
    </p:spTree>
    <p:extLst>
      <p:ext uri="{BB962C8B-B14F-4D97-AF65-F5344CB8AC3E}">
        <p14:creationId xmlns:p14="http://schemas.microsoft.com/office/powerpoint/2010/main" val="3982519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457200"/>
            <a:ext cx="8994204" cy="1371600"/>
          </a:xfrm>
        </p:spPr>
        <p:txBody>
          <a:bodyPr>
            <a:normAutofit/>
          </a:bodyPr>
          <a:lstStyle/>
          <a:p>
            <a:pPr algn="l"/>
            <a:r>
              <a:rPr lang="en-GB" sz="4000" dirty="0" smtClean="0">
                <a:latin typeface="Calibri" pitchFamily="34" charset="0"/>
                <a:cs typeface="Calibri" pitchFamily="34" charset="0"/>
              </a:rPr>
              <a:t>Clauses and sentences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350489" y="1628800"/>
            <a:ext cx="9283031" cy="4968552"/>
          </a:xfrm>
        </p:spPr>
        <p:txBody>
          <a:bodyPr>
            <a:normAutofit lnSpcReduction="10000"/>
          </a:bodyPr>
          <a:lstStyle/>
          <a:p>
            <a:pPr marL="0" indent="0">
              <a:buNone/>
            </a:pPr>
            <a:r>
              <a:rPr lang="en-GB" dirty="0">
                <a:latin typeface="Calibri" pitchFamily="34" charset="0"/>
                <a:cs typeface="Calibri" pitchFamily="34" charset="0"/>
              </a:rPr>
              <a:t>I found him in the garage on a Sunday afternoon. </a:t>
            </a:r>
          </a:p>
          <a:p>
            <a:pPr marL="0" indent="0">
              <a:buNone/>
            </a:pPr>
            <a:r>
              <a:rPr lang="en-GB" dirty="0">
                <a:latin typeface="Calibri" pitchFamily="34" charset="0"/>
                <a:cs typeface="Calibri" pitchFamily="34" charset="0"/>
              </a:rPr>
              <a:t>It was the day after we moved into Falconer Road. </a:t>
            </a:r>
          </a:p>
          <a:p>
            <a:pPr marL="0" indent="0">
              <a:buNone/>
            </a:pPr>
            <a:r>
              <a:rPr lang="en-GB" dirty="0">
                <a:latin typeface="Calibri" pitchFamily="34" charset="0"/>
                <a:cs typeface="Calibri" pitchFamily="34" charset="0"/>
              </a:rPr>
              <a:t>The winter was ending. </a:t>
            </a:r>
          </a:p>
          <a:p>
            <a:pPr marL="0" indent="0">
              <a:buNone/>
            </a:pPr>
            <a:r>
              <a:rPr lang="en-GB" dirty="0">
                <a:latin typeface="Calibri" pitchFamily="34" charset="0"/>
                <a:cs typeface="Calibri" pitchFamily="34" charset="0"/>
              </a:rPr>
              <a:t>Mum had </a:t>
            </a:r>
            <a:r>
              <a:rPr lang="en-GB" dirty="0" smtClean="0">
                <a:latin typeface="Calibri" pitchFamily="34" charset="0"/>
                <a:cs typeface="Calibri" pitchFamily="34" charset="0"/>
              </a:rPr>
              <a:t>said we’d </a:t>
            </a:r>
            <a:r>
              <a:rPr lang="en-GB" dirty="0">
                <a:latin typeface="Calibri" pitchFamily="34" charset="0"/>
                <a:cs typeface="Calibri" pitchFamily="34" charset="0"/>
              </a:rPr>
              <a:t>be </a:t>
            </a:r>
            <a:r>
              <a:rPr lang="en-GB" dirty="0" smtClean="0">
                <a:latin typeface="Calibri" pitchFamily="34" charset="0"/>
                <a:cs typeface="Calibri" pitchFamily="34" charset="0"/>
              </a:rPr>
              <a:t>moving just </a:t>
            </a:r>
            <a:r>
              <a:rPr lang="en-GB" dirty="0">
                <a:latin typeface="Calibri" pitchFamily="34" charset="0"/>
                <a:cs typeface="Calibri" pitchFamily="34" charset="0"/>
              </a:rPr>
              <a:t>in time for the spring. </a:t>
            </a:r>
          </a:p>
          <a:p>
            <a:pPr marL="0" indent="0">
              <a:buNone/>
            </a:pPr>
            <a:r>
              <a:rPr lang="en-GB" dirty="0">
                <a:latin typeface="Calibri" pitchFamily="34" charset="0"/>
                <a:cs typeface="Calibri" pitchFamily="34" charset="0"/>
              </a:rPr>
              <a:t>Nobody else was there.</a:t>
            </a:r>
          </a:p>
          <a:p>
            <a:pPr marL="0" indent="0">
              <a:buNone/>
            </a:pPr>
            <a:r>
              <a:rPr lang="en-GB" dirty="0">
                <a:latin typeface="Calibri" pitchFamily="34" charset="0"/>
                <a:cs typeface="Calibri" pitchFamily="34" charset="0"/>
              </a:rPr>
              <a:t>Just me.</a:t>
            </a:r>
          </a:p>
          <a:p>
            <a:pPr marL="0" indent="0">
              <a:buNone/>
            </a:pPr>
            <a:r>
              <a:rPr lang="en-GB" dirty="0">
                <a:latin typeface="Calibri" pitchFamily="34" charset="0"/>
                <a:cs typeface="Calibri" pitchFamily="34" charset="0"/>
              </a:rPr>
              <a:t>The others were inside the </a:t>
            </a:r>
            <a:r>
              <a:rPr lang="en-GB" dirty="0" smtClean="0">
                <a:latin typeface="Calibri" pitchFamily="34" charset="0"/>
                <a:cs typeface="Calibri" pitchFamily="34" charset="0"/>
              </a:rPr>
              <a:t>house, </a:t>
            </a:r>
            <a:r>
              <a:rPr lang="en-GB" dirty="0">
                <a:latin typeface="Calibri" pitchFamily="34" charset="0"/>
                <a:cs typeface="Calibri" pitchFamily="34" charset="0"/>
              </a:rPr>
              <a:t>worrying about the baby.</a:t>
            </a:r>
          </a:p>
          <a:p>
            <a:pPr marL="0" indent="0">
              <a:buNone/>
            </a:pPr>
            <a:endParaRPr lang="en-GB" dirty="0" smtClean="0">
              <a:latin typeface="Calibri" pitchFamily="34" charset="0"/>
              <a:cs typeface="Calibri" pitchFamily="34" charset="0"/>
            </a:endParaRPr>
          </a:p>
          <a:p>
            <a:pPr marL="0" indent="0">
              <a:buNone/>
            </a:pPr>
            <a:endParaRPr lang="en-GB" sz="2400" dirty="0" smtClean="0">
              <a:latin typeface="Calibri" pitchFamily="34" charset="0"/>
              <a:cs typeface="Calibri" pitchFamily="34" charset="0"/>
            </a:endParaRPr>
          </a:p>
          <a:p>
            <a:pPr marL="0" indent="0">
              <a:buNone/>
            </a:pPr>
            <a:endParaRPr lang="en-GB" sz="2400" dirty="0">
              <a:latin typeface="Calibri" pitchFamily="34" charset="0"/>
              <a:cs typeface="Calibri" pitchFamily="34" charset="0"/>
            </a:endParaRPr>
          </a:p>
        </p:txBody>
      </p:sp>
      <p:sp>
        <p:nvSpPr>
          <p:cNvPr id="4" name="Flowchart: Alternate Process 3"/>
          <p:cNvSpPr/>
          <p:nvPr/>
        </p:nvSpPr>
        <p:spPr>
          <a:xfrm>
            <a:off x="7545288" y="980728"/>
            <a:ext cx="1728192" cy="21602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How many clauses are there in each of these sentences? Count the verbs. </a:t>
            </a:r>
            <a:endParaRPr lang="en-GB" dirty="0">
              <a:solidFill>
                <a:schemeClr val="tx1"/>
              </a:solidFill>
            </a:endParaRPr>
          </a:p>
        </p:txBody>
      </p:sp>
      <p:sp>
        <p:nvSpPr>
          <p:cNvPr id="5" name="Slide Number Placeholder 4"/>
          <p:cNvSpPr>
            <a:spLocks noGrp="1"/>
          </p:cNvSpPr>
          <p:nvPr>
            <p:ph type="sldNum" sz="quarter" idx="11"/>
          </p:nvPr>
        </p:nvSpPr>
        <p:spPr>
          <a:xfrm>
            <a:off x="6943030" y="6165304"/>
            <a:ext cx="2311400" cy="457200"/>
          </a:xfrm>
        </p:spPr>
        <p:txBody>
          <a:bodyPr/>
          <a:lstStyle/>
          <a:p>
            <a:fld id="{132371F7-CEE0-4AF0-87BE-4D51F1612E4F}" type="slidenum">
              <a:rPr lang="en-US" smtClean="0"/>
              <a:pPr/>
              <a:t>11</a:t>
            </a:fld>
            <a:endParaRPr lang="en-US" dirty="0"/>
          </a:p>
        </p:txBody>
      </p:sp>
    </p:spTree>
    <p:extLst>
      <p:ext uri="{BB962C8B-B14F-4D97-AF65-F5344CB8AC3E}">
        <p14:creationId xmlns:p14="http://schemas.microsoft.com/office/powerpoint/2010/main" val="201822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457200"/>
            <a:ext cx="8994204" cy="1371600"/>
          </a:xfrm>
        </p:spPr>
        <p:txBody>
          <a:bodyPr>
            <a:normAutofit/>
          </a:bodyPr>
          <a:lstStyle/>
          <a:p>
            <a:pPr algn="l"/>
            <a:r>
              <a:rPr lang="en-GB" sz="4000" dirty="0" smtClean="0">
                <a:latin typeface="Calibri" pitchFamily="34" charset="0"/>
                <a:cs typeface="Calibri" pitchFamily="34" charset="0"/>
              </a:rPr>
              <a:t>Clauses and sentences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350489" y="1628800"/>
            <a:ext cx="9283031" cy="4968552"/>
          </a:xfrm>
        </p:spPr>
        <p:txBody>
          <a:bodyPr>
            <a:normAutofit/>
          </a:bodyPr>
          <a:lstStyle/>
          <a:p>
            <a:pPr marL="0" indent="0">
              <a:buNone/>
            </a:pPr>
            <a:r>
              <a:rPr lang="en-GB" sz="2600" dirty="0">
                <a:latin typeface="Calibri" pitchFamily="34" charset="0"/>
                <a:cs typeface="Calibri" pitchFamily="34" charset="0"/>
              </a:rPr>
              <a:t>I </a:t>
            </a:r>
            <a:r>
              <a:rPr lang="en-GB" sz="2600" dirty="0">
                <a:solidFill>
                  <a:srgbClr val="FF0000"/>
                </a:solidFill>
                <a:latin typeface="Calibri" pitchFamily="34" charset="0"/>
                <a:cs typeface="Calibri" pitchFamily="34" charset="0"/>
              </a:rPr>
              <a:t>found</a:t>
            </a:r>
            <a:r>
              <a:rPr lang="en-GB" sz="2600" dirty="0">
                <a:latin typeface="Calibri" pitchFamily="34" charset="0"/>
                <a:cs typeface="Calibri" pitchFamily="34" charset="0"/>
              </a:rPr>
              <a:t> him in the garage on a Sunday afternoon. </a:t>
            </a:r>
            <a:r>
              <a:rPr lang="en-GB" sz="2600" dirty="0" smtClean="0">
                <a:solidFill>
                  <a:srgbClr val="FF0000"/>
                </a:solidFill>
                <a:latin typeface="Calibri" pitchFamily="34" charset="0"/>
                <a:cs typeface="Calibri" pitchFamily="34" charset="0"/>
              </a:rPr>
              <a:t>1</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It </a:t>
            </a:r>
            <a:r>
              <a:rPr lang="en-GB" sz="2600" dirty="0">
                <a:solidFill>
                  <a:srgbClr val="FF0000"/>
                </a:solidFill>
                <a:latin typeface="Calibri" pitchFamily="34" charset="0"/>
                <a:cs typeface="Calibri" pitchFamily="34" charset="0"/>
              </a:rPr>
              <a:t>was</a:t>
            </a:r>
            <a:r>
              <a:rPr lang="en-GB" sz="2600" dirty="0">
                <a:latin typeface="Calibri" pitchFamily="34" charset="0"/>
                <a:cs typeface="Calibri" pitchFamily="34" charset="0"/>
              </a:rPr>
              <a:t> the day after we </a:t>
            </a:r>
            <a:r>
              <a:rPr lang="en-GB" sz="2600" dirty="0">
                <a:solidFill>
                  <a:srgbClr val="FF0000"/>
                </a:solidFill>
                <a:latin typeface="Calibri" pitchFamily="34" charset="0"/>
                <a:cs typeface="Calibri" pitchFamily="34" charset="0"/>
              </a:rPr>
              <a:t>moved</a:t>
            </a:r>
            <a:r>
              <a:rPr lang="en-GB" sz="2600" dirty="0">
                <a:latin typeface="Calibri" pitchFamily="34" charset="0"/>
                <a:cs typeface="Calibri" pitchFamily="34" charset="0"/>
              </a:rPr>
              <a:t> into Falconer Road. </a:t>
            </a:r>
            <a:r>
              <a:rPr lang="en-GB" sz="2600" dirty="0" smtClean="0">
                <a:solidFill>
                  <a:srgbClr val="FF0000"/>
                </a:solidFill>
                <a:latin typeface="Calibri" pitchFamily="34" charset="0"/>
                <a:cs typeface="Calibri" pitchFamily="34" charset="0"/>
              </a:rPr>
              <a:t>2</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The winter </a:t>
            </a:r>
            <a:r>
              <a:rPr lang="en-GB" sz="2600" dirty="0">
                <a:solidFill>
                  <a:srgbClr val="FF0000"/>
                </a:solidFill>
                <a:latin typeface="Calibri" pitchFamily="34" charset="0"/>
                <a:cs typeface="Calibri" pitchFamily="34" charset="0"/>
              </a:rPr>
              <a:t>was ending</a:t>
            </a:r>
            <a:r>
              <a:rPr lang="en-GB" sz="2600" dirty="0">
                <a:latin typeface="Calibri" pitchFamily="34" charset="0"/>
                <a:cs typeface="Calibri" pitchFamily="34" charset="0"/>
              </a:rPr>
              <a:t>. </a:t>
            </a:r>
            <a:r>
              <a:rPr lang="en-GB" sz="2600" dirty="0" smtClean="0">
                <a:solidFill>
                  <a:srgbClr val="FF0000"/>
                </a:solidFill>
                <a:latin typeface="Calibri" pitchFamily="34" charset="0"/>
                <a:cs typeface="Calibri" pitchFamily="34" charset="0"/>
              </a:rPr>
              <a:t>1</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Mum </a:t>
            </a:r>
            <a:r>
              <a:rPr lang="en-GB" sz="2600" dirty="0">
                <a:solidFill>
                  <a:srgbClr val="FF0000"/>
                </a:solidFill>
                <a:latin typeface="Calibri" pitchFamily="34" charset="0"/>
                <a:cs typeface="Calibri" pitchFamily="34" charset="0"/>
              </a:rPr>
              <a:t>had </a:t>
            </a:r>
            <a:r>
              <a:rPr lang="en-GB" sz="2600" dirty="0" smtClean="0">
                <a:solidFill>
                  <a:srgbClr val="FF0000"/>
                </a:solidFill>
                <a:latin typeface="Calibri" pitchFamily="34" charset="0"/>
                <a:cs typeface="Calibri" pitchFamily="34" charset="0"/>
              </a:rPr>
              <a:t>said </a:t>
            </a:r>
            <a:r>
              <a:rPr lang="en-GB" sz="2600" dirty="0" smtClean="0">
                <a:latin typeface="Calibri" pitchFamily="34" charset="0"/>
                <a:cs typeface="Calibri" pitchFamily="34" charset="0"/>
              </a:rPr>
              <a:t>(that) </a:t>
            </a:r>
            <a:r>
              <a:rPr lang="en-GB" sz="2600" dirty="0" smtClean="0">
                <a:solidFill>
                  <a:srgbClr val="FF0000"/>
                </a:solidFill>
                <a:latin typeface="Calibri" pitchFamily="34" charset="0"/>
                <a:cs typeface="Calibri" pitchFamily="34" charset="0"/>
              </a:rPr>
              <a:t>we’d </a:t>
            </a:r>
            <a:r>
              <a:rPr lang="en-GB" sz="2600" dirty="0">
                <a:solidFill>
                  <a:srgbClr val="FF0000"/>
                </a:solidFill>
                <a:latin typeface="Calibri" pitchFamily="34" charset="0"/>
                <a:cs typeface="Calibri" pitchFamily="34" charset="0"/>
              </a:rPr>
              <a:t>be </a:t>
            </a:r>
            <a:r>
              <a:rPr lang="en-GB" sz="2600" dirty="0" smtClean="0">
                <a:solidFill>
                  <a:srgbClr val="FF0000"/>
                </a:solidFill>
                <a:latin typeface="Calibri" pitchFamily="34" charset="0"/>
                <a:cs typeface="Calibri" pitchFamily="34" charset="0"/>
              </a:rPr>
              <a:t>moving </a:t>
            </a:r>
            <a:r>
              <a:rPr lang="en-GB" sz="2600" dirty="0" smtClean="0">
                <a:latin typeface="Calibri" pitchFamily="34" charset="0"/>
                <a:cs typeface="Calibri" pitchFamily="34" charset="0"/>
              </a:rPr>
              <a:t>just </a:t>
            </a:r>
            <a:r>
              <a:rPr lang="en-GB" sz="2600" dirty="0">
                <a:latin typeface="Calibri" pitchFamily="34" charset="0"/>
                <a:cs typeface="Calibri" pitchFamily="34" charset="0"/>
              </a:rPr>
              <a:t>in time for the spring. </a:t>
            </a:r>
            <a:r>
              <a:rPr lang="en-GB" sz="2600" dirty="0" smtClean="0">
                <a:solidFill>
                  <a:srgbClr val="FF0000"/>
                </a:solidFill>
                <a:latin typeface="Calibri" pitchFamily="34" charset="0"/>
                <a:cs typeface="Calibri" pitchFamily="34" charset="0"/>
              </a:rPr>
              <a:t>2</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Nobody else </a:t>
            </a:r>
            <a:r>
              <a:rPr lang="en-GB" sz="2600" dirty="0">
                <a:solidFill>
                  <a:srgbClr val="FF0000"/>
                </a:solidFill>
                <a:latin typeface="Calibri" pitchFamily="34" charset="0"/>
                <a:cs typeface="Calibri" pitchFamily="34" charset="0"/>
              </a:rPr>
              <a:t>was</a:t>
            </a:r>
            <a:r>
              <a:rPr lang="en-GB" sz="2600" dirty="0">
                <a:latin typeface="Calibri" pitchFamily="34" charset="0"/>
                <a:cs typeface="Calibri" pitchFamily="34" charset="0"/>
              </a:rPr>
              <a:t> there</a:t>
            </a:r>
            <a:r>
              <a:rPr lang="en-GB" sz="2600" dirty="0" smtClean="0">
                <a:latin typeface="Calibri" pitchFamily="34" charset="0"/>
                <a:cs typeface="Calibri" pitchFamily="34" charset="0"/>
              </a:rPr>
              <a:t>. </a:t>
            </a:r>
            <a:r>
              <a:rPr lang="en-GB" sz="2600" dirty="0" smtClean="0">
                <a:solidFill>
                  <a:srgbClr val="FF0000"/>
                </a:solidFill>
                <a:latin typeface="Calibri" pitchFamily="34" charset="0"/>
                <a:cs typeface="Calibri" pitchFamily="34" charset="0"/>
              </a:rPr>
              <a:t>1</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Just me</a:t>
            </a:r>
            <a:r>
              <a:rPr lang="en-GB" sz="2600" dirty="0" smtClean="0">
                <a:latin typeface="Calibri" pitchFamily="34" charset="0"/>
                <a:cs typeface="Calibri" pitchFamily="34" charset="0"/>
              </a:rPr>
              <a:t>. </a:t>
            </a:r>
            <a:r>
              <a:rPr lang="en-GB" sz="2600" dirty="0" smtClean="0">
                <a:solidFill>
                  <a:srgbClr val="FF0000"/>
                </a:solidFill>
                <a:latin typeface="Calibri" pitchFamily="34" charset="0"/>
                <a:cs typeface="Calibri" pitchFamily="34" charset="0"/>
              </a:rPr>
              <a:t>0    (Minor sentences have no verbs)</a:t>
            </a:r>
            <a:endParaRPr lang="en-GB" sz="2600" dirty="0">
              <a:solidFill>
                <a:srgbClr val="FF0000"/>
              </a:solidFill>
              <a:latin typeface="Calibri" pitchFamily="34" charset="0"/>
              <a:cs typeface="Calibri" pitchFamily="34" charset="0"/>
            </a:endParaRPr>
          </a:p>
          <a:p>
            <a:pPr marL="0" indent="0">
              <a:buNone/>
            </a:pPr>
            <a:r>
              <a:rPr lang="en-GB" sz="2600" dirty="0">
                <a:latin typeface="Calibri" pitchFamily="34" charset="0"/>
                <a:cs typeface="Calibri" pitchFamily="34" charset="0"/>
              </a:rPr>
              <a:t>The others </a:t>
            </a:r>
            <a:r>
              <a:rPr lang="en-GB" sz="2600" dirty="0">
                <a:solidFill>
                  <a:srgbClr val="FF0000"/>
                </a:solidFill>
                <a:latin typeface="Calibri" pitchFamily="34" charset="0"/>
                <a:cs typeface="Calibri" pitchFamily="34" charset="0"/>
              </a:rPr>
              <a:t>were</a:t>
            </a:r>
            <a:r>
              <a:rPr lang="en-GB" sz="2600" dirty="0">
                <a:latin typeface="Calibri" pitchFamily="34" charset="0"/>
                <a:cs typeface="Calibri" pitchFamily="34" charset="0"/>
              </a:rPr>
              <a:t> inside the </a:t>
            </a:r>
            <a:r>
              <a:rPr lang="en-GB" sz="2600" dirty="0" smtClean="0">
                <a:latin typeface="Calibri" pitchFamily="34" charset="0"/>
                <a:cs typeface="Calibri" pitchFamily="34" charset="0"/>
              </a:rPr>
              <a:t>house, </a:t>
            </a:r>
            <a:r>
              <a:rPr lang="en-GB" sz="2600" dirty="0">
                <a:solidFill>
                  <a:srgbClr val="FF0000"/>
                </a:solidFill>
                <a:latin typeface="Calibri" pitchFamily="34" charset="0"/>
                <a:cs typeface="Calibri" pitchFamily="34" charset="0"/>
              </a:rPr>
              <a:t>worrying</a:t>
            </a:r>
            <a:r>
              <a:rPr lang="en-GB" sz="2600" dirty="0">
                <a:latin typeface="Calibri" pitchFamily="34" charset="0"/>
                <a:cs typeface="Calibri" pitchFamily="34" charset="0"/>
              </a:rPr>
              <a:t> about the baby</a:t>
            </a:r>
            <a:r>
              <a:rPr lang="en-GB" sz="2600" dirty="0" smtClean="0">
                <a:latin typeface="Calibri" pitchFamily="34" charset="0"/>
                <a:cs typeface="Calibri" pitchFamily="34" charset="0"/>
              </a:rPr>
              <a:t>. </a:t>
            </a:r>
            <a:r>
              <a:rPr lang="en-GB" sz="2600" dirty="0" smtClean="0">
                <a:solidFill>
                  <a:srgbClr val="FF0000"/>
                </a:solidFill>
                <a:latin typeface="Calibri" pitchFamily="34" charset="0"/>
                <a:cs typeface="Calibri" pitchFamily="34" charset="0"/>
              </a:rPr>
              <a:t>2</a:t>
            </a:r>
            <a:endParaRPr lang="en-GB" sz="2600" dirty="0">
              <a:solidFill>
                <a:srgbClr val="FF0000"/>
              </a:solidFill>
              <a:latin typeface="Calibri" pitchFamily="34" charset="0"/>
              <a:cs typeface="Calibri" pitchFamily="34" charset="0"/>
            </a:endParaRPr>
          </a:p>
          <a:p>
            <a:pPr marL="0" indent="0">
              <a:buNone/>
            </a:pPr>
            <a:endParaRPr lang="en-GB" dirty="0" smtClean="0">
              <a:latin typeface="Calibri" pitchFamily="34" charset="0"/>
              <a:cs typeface="Calibri" pitchFamily="34" charset="0"/>
            </a:endParaRPr>
          </a:p>
          <a:p>
            <a:pPr marL="0" indent="0">
              <a:buNone/>
            </a:pPr>
            <a:endParaRPr lang="en-GB" sz="2400" dirty="0" smtClean="0">
              <a:latin typeface="Calibri" pitchFamily="34" charset="0"/>
              <a:cs typeface="Calibri" pitchFamily="34" charset="0"/>
            </a:endParaRPr>
          </a:p>
          <a:p>
            <a:pPr marL="0" indent="0">
              <a:buNone/>
            </a:pPr>
            <a:endParaRPr lang="en-GB" sz="2400" dirty="0">
              <a:latin typeface="Calibri" pitchFamily="34" charset="0"/>
              <a:cs typeface="Calibri" pitchFamily="34" charset="0"/>
            </a:endParaRPr>
          </a:p>
        </p:txBody>
      </p:sp>
      <p:sp>
        <p:nvSpPr>
          <p:cNvPr id="4" name="Flowchart: Alternate Process 3"/>
          <p:cNvSpPr/>
          <p:nvPr/>
        </p:nvSpPr>
        <p:spPr>
          <a:xfrm>
            <a:off x="8011603" y="188640"/>
            <a:ext cx="1728192" cy="21602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How many clauses are there in each of these sentences? Count the verbs. </a:t>
            </a:r>
            <a:endParaRPr lang="en-GB" dirty="0">
              <a:solidFill>
                <a:schemeClr val="tx1"/>
              </a:solidFill>
            </a:endParaRPr>
          </a:p>
        </p:txBody>
      </p:sp>
      <p:sp>
        <p:nvSpPr>
          <p:cNvPr id="5" name="Slide Number Placeholder 4"/>
          <p:cNvSpPr>
            <a:spLocks noGrp="1"/>
          </p:cNvSpPr>
          <p:nvPr>
            <p:ph type="sldNum" sz="quarter" idx="11"/>
          </p:nvPr>
        </p:nvSpPr>
        <p:spPr/>
        <p:txBody>
          <a:bodyPr/>
          <a:lstStyle/>
          <a:p>
            <a:fld id="{132371F7-CEE0-4AF0-87BE-4D51F1612E4F}" type="slidenum">
              <a:rPr lang="en-US" smtClean="0"/>
              <a:pPr/>
              <a:t>12</a:t>
            </a:fld>
            <a:endParaRPr lang="en-US"/>
          </a:p>
        </p:txBody>
      </p:sp>
    </p:spTree>
    <p:extLst>
      <p:ext uri="{BB962C8B-B14F-4D97-AF65-F5344CB8AC3E}">
        <p14:creationId xmlns:p14="http://schemas.microsoft.com/office/powerpoint/2010/main" val="215108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itchFamily="34" charset="0"/>
                <a:cs typeface="Calibri" pitchFamily="34" charset="0"/>
              </a:rPr>
              <a:t>Recap: </a:t>
            </a:r>
            <a:r>
              <a:rPr lang="en-GB" dirty="0">
                <a:latin typeface="Calibri" pitchFamily="34" charset="0"/>
                <a:cs typeface="Calibri" pitchFamily="34" charset="0"/>
              </a:rPr>
              <a:t/>
            </a:r>
            <a:br>
              <a:rPr lang="en-GB" dirty="0">
                <a:latin typeface="Calibri" pitchFamily="34" charset="0"/>
                <a:cs typeface="Calibri" pitchFamily="34" charset="0"/>
              </a:rPr>
            </a:br>
            <a:endParaRPr lang="en-GB" dirty="0"/>
          </a:p>
        </p:txBody>
      </p:sp>
      <p:sp>
        <p:nvSpPr>
          <p:cNvPr id="3" name="Content Placeholder 2"/>
          <p:cNvSpPr>
            <a:spLocks noGrp="1"/>
          </p:cNvSpPr>
          <p:nvPr>
            <p:ph idx="1"/>
          </p:nvPr>
        </p:nvSpPr>
        <p:spPr>
          <a:xfrm>
            <a:off x="416496" y="1340768"/>
            <a:ext cx="8915400" cy="3886200"/>
          </a:xfrm>
        </p:spPr>
        <p:txBody>
          <a:bodyPr/>
          <a:lstStyle/>
          <a:p>
            <a:pPr lvl="0"/>
            <a:r>
              <a:rPr lang="en-GB" sz="2400" dirty="0" smtClean="0">
                <a:latin typeface="Calibri" pitchFamily="34" charset="0"/>
                <a:cs typeface="Calibri" pitchFamily="34" charset="0"/>
              </a:rPr>
              <a:t>A </a:t>
            </a:r>
            <a:r>
              <a:rPr lang="en-GB" sz="2400" dirty="0">
                <a:latin typeface="Calibri" pitchFamily="34" charset="0"/>
                <a:cs typeface="Calibri" pitchFamily="34" charset="0"/>
              </a:rPr>
              <a:t>sentence has at least one (main/finite) verb</a:t>
            </a:r>
          </a:p>
          <a:p>
            <a:pPr lvl="0"/>
            <a:r>
              <a:rPr lang="en-GB" sz="2400" dirty="0" smtClean="0">
                <a:latin typeface="Calibri" pitchFamily="34" charset="0"/>
                <a:cs typeface="Calibri" pitchFamily="34" charset="0"/>
              </a:rPr>
              <a:t>It’s a complete </a:t>
            </a:r>
            <a:r>
              <a:rPr lang="en-GB" sz="2400" dirty="0">
                <a:latin typeface="Calibri" pitchFamily="34" charset="0"/>
                <a:cs typeface="Calibri" pitchFamily="34" charset="0"/>
              </a:rPr>
              <a:t>grammatical unit of sense </a:t>
            </a:r>
          </a:p>
          <a:p>
            <a:pPr lvl="0"/>
            <a:r>
              <a:rPr lang="en-GB" sz="2400" dirty="0">
                <a:latin typeface="Calibri" pitchFamily="34" charset="0"/>
                <a:cs typeface="Calibri" pitchFamily="34" charset="0"/>
              </a:rPr>
              <a:t>End punctuation</a:t>
            </a:r>
          </a:p>
          <a:p>
            <a:pPr lvl="0"/>
            <a:r>
              <a:rPr lang="en-GB" sz="2400" dirty="0">
                <a:latin typeface="Calibri" pitchFamily="34" charset="0"/>
                <a:cs typeface="Calibri" pitchFamily="34" charset="0"/>
              </a:rPr>
              <a:t>Capital letter to start</a:t>
            </a:r>
          </a:p>
          <a:p>
            <a:pPr lvl="0"/>
            <a:r>
              <a:rPr lang="en-GB" sz="2400" dirty="0">
                <a:latin typeface="Calibri" pitchFamily="34" charset="0"/>
                <a:cs typeface="Calibri" pitchFamily="34" charset="0"/>
              </a:rPr>
              <a:t>Single-clause (or simple) sentence has </a:t>
            </a:r>
            <a:r>
              <a:rPr lang="en-GB" sz="2400" b="1" dirty="0">
                <a:latin typeface="Calibri" pitchFamily="34" charset="0"/>
                <a:cs typeface="Calibri" pitchFamily="34" charset="0"/>
              </a:rPr>
              <a:t>one </a:t>
            </a:r>
            <a:r>
              <a:rPr lang="en-GB" sz="2400" dirty="0">
                <a:latin typeface="Calibri" pitchFamily="34" charset="0"/>
                <a:cs typeface="Calibri" pitchFamily="34" charset="0"/>
              </a:rPr>
              <a:t>clause with </a:t>
            </a:r>
            <a:r>
              <a:rPr lang="en-GB" sz="2400" b="1" dirty="0">
                <a:latin typeface="Calibri" pitchFamily="34" charset="0"/>
                <a:cs typeface="Calibri" pitchFamily="34" charset="0"/>
              </a:rPr>
              <a:t>one</a:t>
            </a:r>
            <a:r>
              <a:rPr lang="en-GB" sz="2400" dirty="0">
                <a:latin typeface="Calibri" pitchFamily="34" charset="0"/>
                <a:cs typeface="Calibri" pitchFamily="34" charset="0"/>
              </a:rPr>
              <a:t> main/finite verb</a:t>
            </a:r>
          </a:p>
          <a:p>
            <a:pPr lvl="0"/>
            <a:r>
              <a:rPr lang="en-GB" sz="2400" dirty="0">
                <a:latin typeface="Calibri" pitchFamily="34" charset="0"/>
                <a:cs typeface="Calibri" pitchFamily="34" charset="0"/>
              </a:rPr>
              <a:t>In a multi-clause sentence (compound or complex), each clause has one verb</a:t>
            </a:r>
          </a:p>
          <a:p>
            <a:pPr lvl="0"/>
            <a:r>
              <a:rPr lang="en-GB" sz="2400" dirty="0">
                <a:latin typeface="Calibri" pitchFamily="34" charset="0"/>
                <a:cs typeface="Calibri" pitchFamily="34" charset="0"/>
              </a:rPr>
              <a:t>A verb can be a single word or a group of words (a verb phrase)</a:t>
            </a: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13</a:t>
            </a:fld>
            <a:endParaRPr lang="en-US"/>
          </a:p>
        </p:txBody>
      </p:sp>
    </p:spTree>
    <p:extLst>
      <p:ext uri="{BB962C8B-B14F-4D97-AF65-F5344CB8AC3E}">
        <p14:creationId xmlns:p14="http://schemas.microsoft.com/office/powerpoint/2010/main" val="113552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45" y="207750"/>
            <a:ext cx="8915400" cy="1600200"/>
          </a:xfrm>
        </p:spPr>
        <p:txBody>
          <a:bodyPr/>
          <a:lstStyle/>
          <a:p>
            <a:r>
              <a:rPr lang="en-GB" sz="3600" dirty="0" smtClean="0">
                <a:latin typeface="Calibri" pitchFamily="34" charset="0"/>
                <a:cs typeface="Calibri" pitchFamily="34" charset="0"/>
              </a:rPr>
              <a:t>Clauses and sentences: </a:t>
            </a:r>
            <a:r>
              <a:rPr lang="en-GB" sz="3600" i="1" dirty="0" smtClean="0">
                <a:latin typeface="Calibri" pitchFamily="34" charset="0"/>
                <a:cs typeface="Calibri" pitchFamily="34" charset="0"/>
              </a:rPr>
              <a:t>The Promise By Nicola Davies</a:t>
            </a:r>
            <a:endParaRPr lang="en-GB" sz="3600" i="1" dirty="0">
              <a:latin typeface="Calibri" pitchFamily="34" charset="0"/>
              <a:cs typeface="Calibri" pitchFamily="34" charset="0"/>
            </a:endParaRPr>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471" y="1556792"/>
            <a:ext cx="3678409" cy="4522124"/>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4160913" y="1484785"/>
            <a:ext cx="5745088" cy="5724644"/>
          </a:xfrm>
          <a:prstGeom prst="rect">
            <a:avLst/>
          </a:prstGeom>
          <a:noFill/>
        </p:spPr>
        <p:txBody>
          <a:bodyPr wrap="square" rtlCol="0">
            <a:spAutoFit/>
          </a:bodyPr>
          <a:lstStyle/>
          <a:p>
            <a:r>
              <a:rPr lang="en-GB" sz="2000" dirty="0" smtClean="0"/>
              <a:t>I lived in a city that was mean and hard and ugly.</a:t>
            </a:r>
          </a:p>
          <a:p>
            <a:endParaRPr lang="en-GB" sz="2000" dirty="0"/>
          </a:p>
          <a:p>
            <a:r>
              <a:rPr lang="en-GB" sz="2000" dirty="0" smtClean="0"/>
              <a:t>The people scowled and scuttled to their homes like cockroaches.</a:t>
            </a:r>
          </a:p>
          <a:p>
            <a:endParaRPr lang="en-GB" sz="2000" dirty="0"/>
          </a:p>
          <a:p>
            <a:r>
              <a:rPr lang="en-GB" sz="2000" dirty="0" smtClean="0"/>
              <a:t>Nothing grew.</a:t>
            </a:r>
          </a:p>
          <a:p>
            <a:endParaRPr lang="en-GB" sz="2000" dirty="0"/>
          </a:p>
          <a:p>
            <a:r>
              <a:rPr lang="en-GB" sz="2000" dirty="0" smtClean="0"/>
              <a:t>Everything was broken.</a:t>
            </a:r>
          </a:p>
          <a:p>
            <a:endParaRPr lang="en-GB" sz="2000" dirty="0"/>
          </a:p>
          <a:p>
            <a:r>
              <a:rPr lang="en-GB" sz="2000" dirty="0" smtClean="0"/>
              <a:t>I lived by stealing from those who had almost as little as I did.</a:t>
            </a:r>
          </a:p>
          <a:p>
            <a:r>
              <a:rPr lang="en-GB" sz="2000" dirty="0"/>
              <a:t> </a:t>
            </a:r>
            <a:endParaRPr lang="en-GB" sz="2000" dirty="0" smtClean="0"/>
          </a:p>
          <a:p>
            <a:r>
              <a:rPr lang="en-GB" sz="2000" dirty="0" smtClean="0"/>
              <a:t>I planted, planted, planted.</a:t>
            </a:r>
          </a:p>
          <a:p>
            <a:endParaRPr lang="en-GB" sz="2000" dirty="0"/>
          </a:p>
          <a:p>
            <a:r>
              <a:rPr lang="en-GB" sz="2000" dirty="0" smtClean="0"/>
              <a:t>Nothing changed at first.</a:t>
            </a:r>
          </a:p>
          <a:p>
            <a:endParaRPr lang="en-GB" sz="2200" dirty="0"/>
          </a:p>
          <a:p>
            <a:endParaRPr lang="en-GB" sz="2200" dirty="0" smtClean="0"/>
          </a:p>
          <a:p>
            <a:endParaRPr lang="en-GB" sz="2200" b="1" i="1" dirty="0" smtClean="0"/>
          </a:p>
        </p:txBody>
      </p:sp>
      <p:sp>
        <p:nvSpPr>
          <p:cNvPr id="6" name="Flowchart: Alternate Process 5"/>
          <p:cNvSpPr/>
          <p:nvPr/>
        </p:nvSpPr>
        <p:spPr>
          <a:xfrm>
            <a:off x="7185248" y="2612903"/>
            <a:ext cx="2520280" cy="164805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Single clause or multi-clause? </a:t>
            </a:r>
          </a:p>
          <a:p>
            <a:pPr algn="ctr"/>
            <a:r>
              <a:rPr lang="en-GB" dirty="0" smtClean="0">
                <a:solidFill>
                  <a:schemeClr val="tx1"/>
                </a:solidFill>
              </a:rPr>
              <a:t>Co-ordination or subordination?</a:t>
            </a:r>
          </a:p>
          <a:p>
            <a:pPr algn="ctr"/>
            <a:r>
              <a:rPr lang="en-GB" dirty="0" smtClean="0">
                <a:solidFill>
                  <a:schemeClr val="tx1"/>
                </a:solidFill>
              </a:rPr>
              <a:t>Purpose and effect?</a:t>
            </a:r>
            <a:endParaRPr lang="en-GB" dirty="0">
              <a:solidFill>
                <a:schemeClr val="tx1"/>
              </a:solidFill>
            </a:endParaRPr>
          </a:p>
        </p:txBody>
      </p:sp>
      <p:sp>
        <p:nvSpPr>
          <p:cNvPr id="7" name="Slide Number Placeholder 6"/>
          <p:cNvSpPr>
            <a:spLocks noGrp="1"/>
          </p:cNvSpPr>
          <p:nvPr>
            <p:ph type="sldNum" sz="quarter" idx="11"/>
          </p:nvPr>
        </p:nvSpPr>
        <p:spPr/>
        <p:txBody>
          <a:bodyPr/>
          <a:lstStyle/>
          <a:p>
            <a:fld id="{132371F7-CEE0-4AF0-87BE-4D51F1612E4F}" type="slidenum">
              <a:rPr lang="en-US" smtClean="0"/>
              <a:pPr/>
              <a:t>14</a:t>
            </a:fld>
            <a:endParaRPr lang="en-US"/>
          </a:p>
        </p:txBody>
      </p:sp>
    </p:spTree>
    <p:extLst>
      <p:ext uri="{BB962C8B-B14F-4D97-AF65-F5344CB8AC3E}">
        <p14:creationId xmlns:p14="http://schemas.microsoft.com/office/powerpoint/2010/main" val="21393050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45" y="207750"/>
            <a:ext cx="8915400" cy="1600200"/>
          </a:xfrm>
        </p:spPr>
        <p:txBody>
          <a:bodyPr/>
          <a:lstStyle/>
          <a:p>
            <a:r>
              <a:rPr lang="en-GB" sz="3600" dirty="0" smtClean="0">
                <a:latin typeface="Calibri" pitchFamily="34" charset="0"/>
                <a:cs typeface="Calibri" pitchFamily="34" charset="0"/>
              </a:rPr>
              <a:t>Clauses and sentences: </a:t>
            </a:r>
            <a:r>
              <a:rPr lang="en-GB" sz="3600" i="1" dirty="0" smtClean="0">
                <a:latin typeface="Calibri" pitchFamily="34" charset="0"/>
                <a:cs typeface="Calibri" pitchFamily="34" charset="0"/>
              </a:rPr>
              <a:t>The Promise By Nicola Davies</a:t>
            </a:r>
            <a:endParaRPr lang="en-GB" sz="3600" i="1" dirty="0">
              <a:latin typeface="Calibri" pitchFamily="34" charset="0"/>
              <a:cs typeface="Calibri" pitchFamily="34" charset="0"/>
            </a:endParaRPr>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471" y="1556792"/>
            <a:ext cx="3678409" cy="4522124"/>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4160913" y="1484785"/>
            <a:ext cx="5745088" cy="5724644"/>
          </a:xfrm>
          <a:prstGeom prst="rect">
            <a:avLst/>
          </a:prstGeom>
          <a:noFill/>
        </p:spPr>
        <p:txBody>
          <a:bodyPr wrap="square" rtlCol="0">
            <a:spAutoFit/>
          </a:bodyPr>
          <a:lstStyle/>
          <a:p>
            <a:r>
              <a:rPr lang="en-GB" sz="2000" dirty="0" smtClean="0"/>
              <a:t>I </a:t>
            </a:r>
            <a:r>
              <a:rPr lang="en-GB" sz="2000" dirty="0" smtClean="0">
                <a:solidFill>
                  <a:srgbClr val="FF0000"/>
                </a:solidFill>
              </a:rPr>
              <a:t>lived</a:t>
            </a:r>
            <a:r>
              <a:rPr lang="en-GB" sz="2000" dirty="0" smtClean="0"/>
              <a:t> in a city that </a:t>
            </a:r>
            <a:r>
              <a:rPr lang="en-GB" sz="2000" dirty="0" smtClean="0">
                <a:solidFill>
                  <a:srgbClr val="FF0000"/>
                </a:solidFill>
              </a:rPr>
              <a:t>was</a:t>
            </a:r>
            <a:r>
              <a:rPr lang="en-GB" sz="2000" dirty="0" smtClean="0"/>
              <a:t> mean and hard and ugly.</a:t>
            </a:r>
          </a:p>
          <a:p>
            <a:endParaRPr lang="en-GB" sz="2000" dirty="0"/>
          </a:p>
          <a:p>
            <a:r>
              <a:rPr lang="en-GB" sz="2000" dirty="0" smtClean="0"/>
              <a:t>The people </a:t>
            </a:r>
            <a:r>
              <a:rPr lang="en-GB" sz="2000" dirty="0" smtClean="0">
                <a:solidFill>
                  <a:srgbClr val="FF0000"/>
                </a:solidFill>
              </a:rPr>
              <a:t>scowled</a:t>
            </a:r>
            <a:r>
              <a:rPr lang="en-GB" sz="2000" dirty="0" smtClean="0"/>
              <a:t> and </a:t>
            </a:r>
            <a:r>
              <a:rPr lang="en-GB" sz="2000" dirty="0" smtClean="0">
                <a:solidFill>
                  <a:srgbClr val="FF0000"/>
                </a:solidFill>
              </a:rPr>
              <a:t>scuttled</a:t>
            </a:r>
            <a:r>
              <a:rPr lang="en-GB" sz="2000" dirty="0" smtClean="0"/>
              <a:t> to their homes like cockroaches.</a:t>
            </a:r>
          </a:p>
          <a:p>
            <a:endParaRPr lang="en-GB" sz="2000" dirty="0"/>
          </a:p>
          <a:p>
            <a:r>
              <a:rPr lang="en-GB" sz="2000" dirty="0" smtClean="0"/>
              <a:t>Nothing </a:t>
            </a:r>
            <a:r>
              <a:rPr lang="en-GB" sz="2000" dirty="0" smtClean="0">
                <a:solidFill>
                  <a:srgbClr val="FF0000"/>
                </a:solidFill>
              </a:rPr>
              <a:t>grew</a:t>
            </a:r>
            <a:r>
              <a:rPr lang="en-GB" sz="2000" dirty="0" smtClean="0"/>
              <a:t>.</a:t>
            </a:r>
          </a:p>
          <a:p>
            <a:endParaRPr lang="en-GB" sz="2000" dirty="0"/>
          </a:p>
          <a:p>
            <a:r>
              <a:rPr lang="en-GB" sz="2000" dirty="0" smtClean="0"/>
              <a:t>Everything </a:t>
            </a:r>
            <a:r>
              <a:rPr lang="en-GB" sz="2000" dirty="0" smtClean="0">
                <a:solidFill>
                  <a:srgbClr val="FF0000"/>
                </a:solidFill>
              </a:rPr>
              <a:t>was</a:t>
            </a:r>
            <a:r>
              <a:rPr lang="en-GB" sz="2000" dirty="0" smtClean="0"/>
              <a:t> broken.</a:t>
            </a:r>
          </a:p>
          <a:p>
            <a:endParaRPr lang="en-GB" sz="2000" dirty="0"/>
          </a:p>
          <a:p>
            <a:r>
              <a:rPr lang="en-GB" sz="2000" dirty="0" smtClean="0"/>
              <a:t>I l</a:t>
            </a:r>
            <a:r>
              <a:rPr lang="en-GB" sz="2000" dirty="0" smtClean="0">
                <a:solidFill>
                  <a:srgbClr val="FF0000"/>
                </a:solidFill>
              </a:rPr>
              <a:t>ived</a:t>
            </a:r>
            <a:r>
              <a:rPr lang="en-GB" sz="2000" dirty="0" smtClean="0"/>
              <a:t> by </a:t>
            </a:r>
            <a:r>
              <a:rPr lang="en-GB" sz="2000" dirty="0" smtClean="0">
                <a:solidFill>
                  <a:srgbClr val="FF0000"/>
                </a:solidFill>
              </a:rPr>
              <a:t>stealing</a:t>
            </a:r>
            <a:r>
              <a:rPr lang="en-GB" sz="2000" dirty="0" smtClean="0"/>
              <a:t> from those who </a:t>
            </a:r>
            <a:r>
              <a:rPr lang="en-GB" sz="2000" dirty="0" smtClean="0">
                <a:solidFill>
                  <a:srgbClr val="FF0000"/>
                </a:solidFill>
              </a:rPr>
              <a:t>had</a:t>
            </a:r>
            <a:r>
              <a:rPr lang="en-GB" sz="2000" dirty="0" smtClean="0"/>
              <a:t> almost as little as I </a:t>
            </a:r>
            <a:r>
              <a:rPr lang="en-GB" sz="2000" dirty="0" smtClean="0">
                <a:solidFill>
                  <a:srgbClr val="FF0000"/>
                </a:solidFill>
              </a:rPr>
              <a:t>did</a:t>
            </a:r>
            <a:r>
              <a:rPr lang="en-GB" sz="2000" dirty="0" smtClean="0"/>
              <a:t>.</a:t>
            </a:r>
          </a:p>
          <a:p>
            <a:r>
              <a:rPr lang="en-GB" sz="2000" dirty="0"/>
              <a:t> </a:t>
            </a:r>
            <a:endParaRPr lang="en-GB" sz="2000" dirty="0" smtClean="0"/>
          </a:p>
          <a:p>
            <a:r>
              <a:rPr lang="en-GB" sz="2000" dirty="0" smtClean="0"/>
              <a:t>I </a:t>
            </a:r>
            <a:r>
              <a:rPr lang="en-GB" sz="2000" dirty="0" smtClean="0">
                <a:solidFill>
                  <a:srgbClr val="FF0000"/>
                </a:solidFill>
              </a:rPr>
              <a:t>planted, planted</a:t>
            </a:r>
            <a:r>
              <a:rPr lang="en-GB" sz="2000" dirty="0" smtClean="0"/>
              <a:t>, </a:t>
            </a:r>
            <a:r>
              <a:rPr lang="en-GB" sz="2000" dirty="0" smtClean="0">
                <a:solidFill>
                  <a:srgbClr val="FF0000"/>
                </a:solidFill>
              </a:rPr>
              <a:t>planted</a:t>
            </a:r>
            <a:r>
              <a:rPr lang="en-GB" sz="2000" dirty="0" smtClean="0"/>
              <a:t>.</a:t>
            </a:r>
          </a:p>
          <a:p>
            <a:endParaRPr lang="en-GB" sz="2000" dirty="0"/>
          </a:p>
          <a:p>
            <a:r>
              <a:rPr lang="en-GB" sz="2000" dirty="0" smtClean="0"/>
              <a:t>Nothing </a:t>
            </a:r>
            <a:r>
              <a:rPr lang="en-GB" sz="2000" dirty="0" smtClean="0">
                <a:solidFill>
                  <a:srgbClr val="FF0000"/>
                </a:solidFill>
              </a:rPr>
              <a:t>changed </a:t>
            </a:r>
            <a:r>
              <a:rPr lang="en-GB" sz="2000" dirty="0" smtClean="0"/>
              <a:t>at first.</a:t>
            </a:r>
          </a:p>
          <a:p>
            <a:endParaRPr lang="en-GB" sz="2200" dirty="0"/>
          </a:p>
          <a:p>
            <a:endParaRPr lang="en-GB" sz="2200" dirty="0" smtClean="0"/>
          </a:p>
          <a:p>
            <a:endParaRPr lang="en-GB" sz="2200" b="1" i="1" dirty="0" smtClean="0"/>
          </a:p>
        </p:txBody>
      </p:sp>
      <p:sp>
        <p:nvSpPr>
          <p:cNvPr id="6" name="Flowchart: Alternate Process 5"/>
          <p:cNvSpPr/>
          <p:nvPr/>
        </p:nvSpPr>
        <p:spPr>
          <a:xfrm>
            <a:off x="7185248" y="2612903"/>
            <a:ext cx="2520280" cy="164805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Single clause or multi-clause? </a:t>
            </a:r>
          </a:p>
          <a:p>
            <a:pPr algn="ctr"/>
            <a:r>
              <a:rPr lang="en-GB" dirty="0" smtClean="0">
                <a:solidFill>
                  <a:schemeClr val="tx1"/>
                </a:solidFill>
              </a:rPr>
              <a:t>Co-ordination or subordination?</a:t>
            </a:r>
          </a:p>
          <a:p>
            <a:pPr algn="ctr"/>
            <a:r>
              <a:rPr lang="en-GB" dirty="0" smtClean="0">
                <a:solidFill>
                  <a:schemeClr val="tx1"/>
                </a:solidFill>
              </a:rPr>
              <a:t>Purpose and effect?</a:t>
            </a:r>
            <a:endParaRPr lang="en-GB" dirty="0">
              <a:solidFill>
                <a:schemeClr val="tx1"/>
              </a:solidFill>
            </a:endParaRPr>
          </a:p>
        </p:txBody>
      </p:sp>
      <p:sp>
        <p:nvSpPr>
          <p:cNvPr id="7" name="Slide Number Placeholder 6"/>
          <p:cNvSpPr>
            <a:spLocks noGrp="1"/>
          </p:cNvSpPr>
          <p:nvPr>
            <p:ph type="sldNum" sz="quarter" idx="11"/>
          </p:nvPr>
        </p:nvSpPr>
        <p:spPr/>
        <p:txBody>
          <a:bodyPr/>
          <a:lstStyle/>
          <a:p>
            <a:fld id="{132371F7-CEE0-4AF0-87BE-4D51F1612E4F}" type="slidenum">
              <a:rPr lang="en-US" smtClean="0"/>
              <a:pPr/>
              <a:t>15</a:t>
            </a:fld>
            <a:endParaRPr lang="en-US"/>
          </a:p>
        </p:txBody>
      </p:sp>
    </p:spTree>
    <p:extLst>
      <p:ext uri="{BB962C8B-B14F-4D97-AF65-F5344CB8AC3E}">
        <p14:creationId xmlns:p14="http://schemas.microsoft.com/office/powerpoint/2010/main" val="278371915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15415"/>
            <a:ext cx="9635480" cy="1600200"/>
          </a:xfrm>
        </p:spPr>
        <p:txBody>
          <a:bodyPr/>
          <a:lstStyle/>
          <a:p>
            <a:r>
              <a:rPr lang="en-GB" dirty="0" smtClean="0"/>
              <a:t> </a:t>
            </a:r>
            <a:r>
              <a:rPr lang="en-GB" sz="4000" dirty="0" smtClean="0">
                <a:cs typeface="Calibri" pitchFamily="34" charset="0"/>
              </a:rPr>
              <a:t>Building sentences</a:t>
            </a:r>
            <a:endParaRPr lang="en-GB" sz="4000" dirty="0">
              <a:cs typeface="Calibri" pitchFamily="34" charset="0"/>
            </a:endParaRPr>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471" y="980728"/>
            <a:ext cx="4212468" cy="4896544"/>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4640965" y="1268760"/>
            <a:ext cx="5265035" cy="4832092"/>
          </a:xfrm>
          <a:prstGeom prst="rect">
            <a:avLst/>
          </a:prstGeom>
          <a:noFill/>
        </p:spPr>
        <p:txBody>
          <a:bodyPr wrap="square" rtlCol="0">
            <a:spAutoFit/>
          </a:bodyPr>
          <a:lstStyle/>
          <a:p>
            <a:r>
              <a:rPr lang="en-GB" sz="2200" b="1" dirty="0" smtClean="0">
                <a:solidFill>
                  <a:srgbClr val="FF0000"/>
                </a:solidFill>
              </a:rPr>
              <a:t>Sentences</a:t>
            </a:r>
          </a:p>
          <a:p>
            <a:r>
              <a:rPr lang="en-GB" sz="2200" dirty="0" smtClean="0"/>
              <a:t>A </a:t>
            </a:r>
            <a:r>
              <a:rPr lang="en-GB" sz="2200" dirty="0"/>
              <a:t>gritty, </a:t>
            </a:r>
            <a:r>
              <a:rPr lang="en-GB" sz="2200" dirty="0" smtClean="0"/>
              <a:t>yellow wind </a:t>
            </a:r>
            <a:r>
              <a:rPr lang="en-GB" sz="2200" dirty="0"/>
              <a:t>blew constantly, scratching around the city like a hungry dog</a:t>
            </a:r>
            <a:r>
              <a:rPr lang="en-GB" sz="2200" dirty="0" smtClean="0"/>
              <a:t>.</a:t>
            </a:r>
          </a:p>
          <a:p>
            <a:r>
              <a:rPr lang="en-GB" sz="2200" dirty="0" smtClean="0">
                <a:sym typeface="Wingdings"/>
              </a:rPr>
              <a:t></a:t>
            </a:r>
          </a:p>
          <a:p>
            <a:r>
              <a:rPr lang="en-GB" sz="2200" b="1" dirty="0" smtClean="0">
                <a:solidFill>
                  <a:srgbClr val="FF0000"/>
                </a:solidFill>
                <a:sym typeface="Wingdings"/>
              </a:rPr>
              <a:t>Clauses</a:t>
            </a:r>
          </a:p>
          <a:p>
            <a:r>
              <a:rPr lang="en-GB" sz="2200" dirty="0">
                <a:sym typeface="Wingdings"/>
              </a:rPr>
              <a:t>a</a:t>
            </a:r>
            <a:r>
              <a:rPr lang="en-GB" sz="2200" dirty="0" smtClean="0">
                <a:sym typeface="Wingdings"/>
              </a:rPr>
              <a:t> wind </a:t>
            </a:r>
            <a:r>
              <a:rPr lang="en-GB" sz="2200" u="sng" dirty="0" smtClean="0">
                <a:sym typeface="Wingdings"/>
              </a:rPr>
              <a:t>blew</a:t>
            </a:r>
            <a:r>
              <a:rPr lang="en-GB" sz="2200" dirty="0" smtClean="0">
                <a:sym typeface="Wingdings"/>
              </a:rPr>
              <a:t>      (main clause)    </a:t>
            </a:r>
          </a:p>
          <a:p>
            <a:r>
              <a:rPr lang="en-GB" sz="2200" u="sng" dirty="0">
                <a:sym typeface="Wingdings"/>
              </a:rPr>
              <a:t>s</a:t>
            </a:r>
            <a:r>
              <a:rPr lang="en-GB" sz="2200" u="sng" dirty="0" smtClean="0">
                <a:sym typeface="Wingdings"/>
              </a:rPr>
              <a:t>cratching</a:t>
            </a:r>
            <a:r>
              <a:rPr lang="en-GB" sz="2200" dirty="0" smtClean="0">
                <a:sym typeface="Wingdings"/>
              </a:rPr>
              <a:t>          (subordinate clause)</a:t>
            </a:r>
          </a:p>
          <a:p>
            <a:r>
              <a:rPr lang="en-GB" sz="2200" dirty="0" smtClean="0">
                <a:sym typeface="Wingdings"/>
              </a:rPr>
              <a:t></a:t>
            </a:r>
          </a:p>
          <a:p>
            <a:r>
              <a:rPr lang="en-GB" sz="2200" b="1" dirty="0" smtClean="0">
                <a:solidFill>
                  <a:srgbClr val="FF0000"/>
                </a:solidFill>
                <a:sym typeface="Wingdings"/>
              </a:rPr>
              <a:t>Phrases</a:t>
            </a:r>
          </a:p>
          <a:p>
            <a:r>
              <a:rPr lang="en-GB" sz="2200" dirty="0">
                <a:sym typeface="Wingdings"/>
              </a:rPr>
              <a:t>a</a:t>
            </a:r>
            <a:r>
              <a:rPr lang="en-GB" sz="2200" dirty="0" smtClean="0">
                <a:sym typeface="Wingdings"/>
              </a:rPr>
              <a:t> gritty yellow wind</a:t>
            </a:r>
          </a:p>
          <a:p>
            <a:r>
              <a:rPr lang="en-GB" sz="2200" dirty="0">
                <a:sym typeface="Wingdings"/>
              </a:rPr>
              <a:t>a</a:t>
            </a:r>
            <a:r>
              <a:rPr lang="en-GB" sz="2200" dirty="0" smtClean="0">
                <a:sym typeface="Wingdings"/>
              </a:rPr>
              <a:t>round the city</a:t>
            </a:r>
          </a:p>
          <a:p>
            <a:r>
              <a:rPr lang="en-GB" sz="2200" dirty="0">
                <a:sym typeface="Wingdings"/>
              </a:rPr>
              <a:t>l</a:t>
            </a:r>
            <a:r>
              <a:rPr lang="en-GB" sz="2200" dirty="0" smtClean="0">
                <a:sym typeface="Wingdings"/>
              </a:rPr>
              <a:t>ike a hungry dog</a:t>
            </a:r>
          </a:p>
          <a:p>
            <a:endParaRPr lang="en-GB" sz="2200" dirty="0">
              <a:sym typeface="Wingdings"/>
            </a:endParaRPr>
          </a:p>
        </p:txBody>
      </p:sp>
      <p:sp>
        <p:nvSpPr>
          <p:cNvPr id="6" name="TextBox 5"/>
          <p:cNvSpPr txBox="1"/>
          <p:nvPr/>
        </p:nvSpPr>
        <p:spPr>
          <a:xfrm>
            <a:off x="0" y="5805265"/>
            <a:ext cx="9906000" cy="1015663"/>
          </a:xfrm>
          <a:prstGeom prst="rect">
            <a:avLst/>
          </a:prstGeom>
          <a:solidFill>
            <a:schemeClr val="tx2">
              <a:lumMod val="20000"/>
              <a:lumOff val="80000"/>
            </a:schemeClr>
          </a:solidFill>
        </p:spPr>
        <p:txBody>
          <a:bodyPr wrap="square" rtlCol="0">
            <a:spAutoFit/>
          </a:bodyPr>
          <a:lstStyle/>
          <a:p>
            <a:r>
              <a:rPr lang="en-GB" sz="2000" dirty="0">
                <a:sym typeface="Wingdings"/>
              </a:rPr>
              <a:t>U</a:t>
            </a:r>
            <a:r>
              <a:rPr lang="en-GB" sz="2000" dirty="0" smtClean="0">
                <a:sym typeface="Wingdings"/>
              </a:rPr>
              <a:t>sing </a:t>
            </a:r>
            <a:r>
              <a:rPr lang="en-GB" sz="2000" dirty="0">
                <a:sym typeface="Wingdings"/>
              </a:rPr>
              <a:t>any of the words </a:t>
            </a:r>
            <a:r>
              <a:rPr lang="en-GB" sz="2000" dirty="0" smtClean="0">
                <a:sym typeface="Wingdings"/>
              </a:rPr>
              <a:t>on this slide, invent 2 new sentences: </a:t>
            </a:r>
          </a:p>
          <a:p>
            <a:pPr marL="342900" indent="-342900">
              <a:buFont typeface="Arial" pitchFamily="34" charset="0"/>
              <a:buChar char="•"/>
            </a:pPr>
            <a:r>
              <a:rPr lang="en-GB" sz="2000" dirty="0" smtClean="0">
                <a:sym typeface="Wingdings"/>
              </a:rPr>
              <a:t>a single-clause sentence with one </a:t>
            </a:r>
            <a:r>
              <a:rPr lang="en-GB" sz="2000" smtClean="0">
                <a:sym typeface="Wingdings"/>
              </a:rPr>
              <a:t>main verb</a:t>
            </a:r>
            <a:endParaRPr lang="en-GB" sz="2000" dirty="0" smtClean="0">
              <a:sym typeface="Wingdings"/>
            </a:endParaRPr>
          </a:p>
          <a:p>
            <a:pPr marL="342900" indent="-342900">
              <a:buFont typeface="Arial" pitchFamily="34" charset="0"/>
              <a:buChar char="•"/>
            </a:pPr>
            <a:r>
              <a:rPr lang="en-GB" sz="2000" dirty="0" smtClean="0">
                <a:sym typeface="Wingdings"/>
              </a:rPr>
              <a:t>a multi-clause sentence with a main clause and a subordinate clause.</a:t>
            </a:r>
            <a:endParaRPr lang="en-GB" sz="2000" dirty="0"/>
          </a:p>
        </p:txBody>
      </p:sp>
      <p:sp>
        <p:nvSpPr>
          <p:cNvPr id="7" name="Slide Number Placeholder 6"/>
          <p:cNvSpPr>
            <a:spLocks noGrp="1"/>
          </p:cNvSpPr>
          <p:nvPr>
            <p:ph type="sldNum" sz="quarter" idx="11"/>
          </p:nvPr>
        </p:nvSpPr>
        <p:spPr/>
        <p:txBody>
          <a:bodyPr/>
          <a:lstStyle/>
          <a:p>
            <a:fld id="{132371F7-CEE0-4AF0-87BE-4D51F1612E4F}" type="slidenum">
              <a:rPr lang="en-US" smtClean="0"/>
              <a:pPr/>
              <a:t>16</a:t>
            </a:fld>
            <a:endParaRPr lang="en-US"/>
          </a:p>
        </p:txBody>
      </p:sp>
    </p:spTree>
    <p:extLst>
      <p:ext uri="{BB962C8B-B14F-4D97-AF65-F5344CB8AC3E}">
        <p14:creationId xmlns:p14="http://schemas.microsoft.com/office/powerpoint/2010/main" val="166206180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9" y="-115415"/>
            <a:ext cx="8915400" cy="1600200"/>
          </a:xfrm>
        </p:spPr>
        <p:txBody>
          <a:bodyPr/>
          <a:lstStyle/>
          <a:p>
            <a:r>
              <a:rPr lang="en-GB" dirty="0" smtClean="0"/>
              <a:t> </a:t>
            </a:r>
            <a:r>
              <a:rPr lang="en-GB" sz="4000" dirty="0" smtClean="0"/>
              <a:t>Building sentences</a:t>
            </a:r>
            <a:endParaRPr lang="en-GB" sz="4000" dirty="0"/>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131115"/>
            <a:ext cx="2652295" cy="2736304"/>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2846766" y="1052736"/>
            <a:ext cx="7059234" cy="5509200"/>
          </a:xfrm>
          <a:prstGeom prst="rect">
            <a:avLst/>
          </a:prstGeom>
          <a:noFill/>
        </p:spPr>
        <p:txBody>
          <a:bodyPr wrap="square" rtlCol="0">
            <a:spAutoFit/>
          </a:bodyPr>
          <a:lstStyle/>
          <a:p>
            <a:r>
              <a:rPr lang="en-GB" sz="2200" b="1" dirty="0" smtClean="0">
                <a:solidFill>
                  <a:srgbClr val="FF0000"/>
                </a:solidFill>
              </a:rPr>
              <a:t>Examples of single-clause sentences:</a:t>
            </a:r>
            <a:endParaRPr lang="en-GB" sz="2200" dirty="0" smtClean="0"/>
          </a:p>
          <a:p>
            <a:r>
              <a:rPr lang="en-GB" sz="2200" dirty="0" smtClean="0">
                <a:sym typeface="Wingdings"/>
              </a:rPr>
              <a:t>A gritty yellow wind scratched around the city.</a:t>
            </a:r>
          </a:p>
          <a:p>
            <a:r>
              <a:rPr lang="en-GB" sz="2200" dirty="0" smtClean="0">
                <a:sym typeface="Wingdings"/>
              </a:rPr>
              <a:t>Around the city a wind blew, yellow and gritty.</a:t>
            </a:r>
          </a:p>
          <a:p>
            <a:r>
              <a:rPr lang="en-GB" sz="2200" dirty="0" smtClean="0">
                <a:solidFill>
                  <a:srgbClr val="0070C0"/>
                </a:solidFill>
                <a:sym typeface="Wingdings"/>
              </a:rPr>
              <a:t>Which version do you think best shows how unpleasant the wind is?</a:t>
            </a:r>
          </a:p>
          <a:p>
            <a:r>
              <a:rPr lang="en-GB" sz="2200" dirty="0" smtClean="0">
                <a:solidFill>
                  <a:srgbClr val="7030A0"/>
                </a:solidFill>
                <a:sym typeface="Wingdings"/>
              </a:rPr>
              <a:t>Can you hear a difference in how each sentence sounds? Which one do you prefer?</a:t>
            </a:r>
          </a:p>
          <a:p>
            <a:endParaRPr lang="en-GB" sz="2200" b="1" dirty="0" smtClean="0">
              <a:solidFill>
                <a:srgbClr val="FF0000"/>
              </a:solidFill>
            </a:endParaRPr>
          </a:p>
          <a:p>
            <a:r>
              <a:rPr lang="en-GB" sz="2200" b="1" dirty="0" smtClean="0">
                <a:solidFill>
                  <a:srgbClr val="FF0000"/>
                </a:solidFill>
              </a:rPr>
              <a:t>Examples </a:t>
            </a:r>
            <a:r>
              <a:rPr lang="en-GB" sz="2200" b="1" dirty="0">
                <a:solidFill>
                  <a:srgbClr val="FF0000"/>
                </a:solidFill>
              </a:rPr>
              <a:t>of </a:t>
            </a:r>
            <a:r>
              <a:rPr lang="en-GB" sz="2200" b="1" dirty="0" smtClean="0">
                <a:solidFill>
                  <a:srgbClr val="FF0000"/>
                </a:solidFill>
              </a:rPr>
              <a:t>multi-clause sentences:</a:t>
            </a:r>
            <a:endParaRPr lang="en-GB" sz="2200" dirty="0"/>
          </a:p>
          <a:p>
            <a:r>
              <a:rPr lang="en-GB" sz="2200" dirty="0" smtClean="0">
                <a:sym typeface="Wingdings"/>
              </a:rPr>
              <a:t>Scratching around the city, a hungry wind blew.</a:t>
            </a:r>
          </a:p>
          <a:p>
            <a:r>
              <a:rPr lang="en-GB" sz="2200" dirty="0" smtClean="0">
                <a:sym typeface="Wingdings"/>
              </a:rPr>
              <a:t>A yellow wind scratched like a dog, blowing around the city constantly.</a:t>
            </a:r>
          </a:p>
          <a:p>
            <a:r>
              <a:rPr lang="en-GB" sz="2200" dirty="0" smtClean="0">
                <a:solidFill>
                  <a:srgbClr val="0070C0"/>
                </a:solidFill>
                <a:sym typeface="Wingdings"/>
              </a:rPr>
              <a:t>Can you explain how the order of information is different in each sentence? Which detail do you see first in each one?</a:t>
            </a:r>
          </a:p>
          <a:p>
            <a:r>
              <a:rPr lang="en-GB" sz="2200" dirty="0" smtClean="0">
                <a:solidFill>
                  <a:srgbClr val="7030A0"/>
                </a:solidFill>
                <a:sym typeface="Wingdings"/>
              </a:rPr>
              <a:t>Which version do you think gives the best picture? </a:t>
            </a:r>
            <a:endParaRPr lang="en-GB" sz="2200" dirty="0">
              <a:solidFill>
                <a:srgbClr val="7030A0"/>
              </a:solidFill>
              <a:sym typeface="Wingdings"/>
            </a:endParaRPr>
          </a:p>
        </p:txBody>
      </p:sp>
      <p:sp>
        <p:nvSpPr>
          <p:cNvPr id="6" name="Slide Number Placeholder 5"/>
          <p:cNvSpPr>
            <a:spLocks noGrp="1"/>
          </p:cNvSpPr>
          <p:nvPr>
            <p:ph type="sldNum" sz="quarter" idx="11"/>
          </p:nvPr>
        </p:nvSpPr>
        <p:spPr/>
        <p:txBody>
          <a:bodyPr/>
          <a:lstStyle/>
          <a:p>
            <a:fld id="{132371F7-CEE0-4AF0-87BE-4D51F1612E4F}" type="slidenum">
              <a:rPr lang="en-US" smtClean="0"/>
              <a:pPr/>
              <a:t>17</a:t>
            </a:fld>
            <a:endParaRPr lang="en-US"/>
          </a:p>
        </p:txBody>
      </p:sp>
    </p:spTree>
    <p:extLst>
      <p:ext uri="{BB962C8B-B14F-4D97-AF65-F5344CB8AC3E}">
        <p14:creationId xmlns:p14="http://schemas.microsoft.com/office/powerpoint/2010/main" val="175616966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5415"/>
            <a:ext cx="8915400" cy="1600200"/>
          </a:xfrm>
        </p:spPr>
        <p:txBody>
          <a:bodyPr/>
          <a:lstStyle/>
          <a:p>
            <a:r>
              <a:rPr lang="en-GB" dirty="0" smtClean="0"/>
              <a:t> </a:t>
            </a:r>
            <a:r>
              <a:rPr lang="en-GB" sz="4000" dirty="0" smtClean="0"/>
              <a:t>Building sentences</a:t>
            </a:r>
            <a:endParaRPr lang="en-GB" sz="4000" dirty="0"/>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463" y="1181036"/>
            <a:ext cx="3822425" cy="4703792"/>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4016896" y="1052736"/>
            <a:ext cx="5772641" cy="5170646"/>
          </a:xfrm>
          <a:prstGeom prst="rect">
            <a:avLst/>
          </a:prstGeom>
          <a:noFill/>
        </p:spPr>
        <p:txBody>
          <a:bodyPr wrap="square" rtlCol="0">
            <a:spAutoFit/>
          </a:bodyPr>
          <a:lstStyle/>
          <a:p>
            <a:r>
              <a:rPr lang="en-GB" sz="2200" dirty="0" smtClean="0">
                <a:sym typeface="Wingdings"/>
              </a:rPr>
              <a:t>Using your own words, invent new phrases, clauses and sentences to describe this scene, using the models to help you.</a:t>
            </a:r>
          </a:p>
          <a:p>
            <a:r>
              <a:rPr lang="en-GB" sz="2200" b="1" dirty="0" smtClean="0">
                <a:solidFill>
                  <a:srgbClr val="FF0000"/>
                </a:solidFill>
                <a:sym typeface="Wingdings"/>
              </a:rPr>
              <a:t>Phrases</a:t>
            </a:r>
          </a:p>
          <a:p>
            <a:r>
              <a:rPr lang="en-GB" sz="2200" dirty="0" smtClean="0">
                <a:sym typeface="Wingdings"/>
              </a:rPr>
              <a:t>ugly squat skyscrapers </a:t>
            </a:r>
            <a:r>
              <a:rPr lang="en-GB" sz="2000" dirty="0" smtClean="0">
                <a:sym typeface="Wingdings"/>
              </a:rPr>
              <a:t>(noun phrase)</a:t>
            </a:r>
          </a:p>
          <a:p>
            <a:r>
              <a:rPr lang="en-GB" sz="2200" dirty="0">
                <a:sym typeface="Wingdings"/>
              </a:rPr>
              <a:t>t</a:t>
            </a:r>
            <a:r>
              <a:rPr lang="en-GB" sz="2200" dirty="0" smtClean="0">
                <a:sym typeface="Wingdings"/>
              </a:rPr>
              <a:t>hroughout the city   (</a:t>
            </a:r>
            <a:r>
              <a:rPr lang="en-GB" sz="2000" dirty="0" smtClean="0">
                <a:sym typeface="Wingdings"/>
              </a:rPr>
              <a:t>prepositional phrase) </a:t>
            </a:r>
            <a:endParaRPr lang="en-GB" sz="2200" dirty="0" smtClean="0">
              <a:sym typeface="Wingdings"/>
            </a:endParaRPr>
          </a:p>
          <a:p>
            <a:endParaRPr lang="en-GB" sz="2200" b="1" dirty="0">
              <a:solidFill>
                <a:srgbClr val="FF0000"/>
              </a:solidFill>
              <a:sym typeface="Wingdings"/>
            </a:endParaRPr>
          </a:p>
          <a:p>
            <a:r>
              <a:rPr lang="en-GB" sz="2200" b="1" dirty="0" smtClean="0">
                <a:solidFill>
                  <a:srgbClr val="FF0000"/>
                </a:solidFill>
                <a:sym typeface="Wingdings"/>
              </a:rPr>
              <a:t>Clauses</a:t>
            </a:r>
          </a:p>
          <a:p>
            <a:r>
              <a:rPr lang="en-GB" sz="2200" dirty="0">
                <a:sym typeface="Wingdings"/>
              </a:rPr>
              <a:t>t</a:t>
            </a:r>
            <a:r>
              <a:rPr lang="en-GB" sz="2200" dirty="0" smtClean="0">
                <a:sym typeface="Wingdings"/>
              </a:rPr>
              <a:t>hat blocked out the light </a:t>
            </a:r>
          </a:p>
          <a:p>
            <a:r>
              <a:rPr lang="en-GB" sz="2200" dirty="0" smtClean="0">
                <a:sym typeface="Wingdings"/>
              </a:rPr>
              <a:t>towered over me</a:t>
            </a:r>
          </a:p>
          <a:p>
            <a:endParaRPr lang="en-GB" sz="2200" b="1" dirty="0">
              <a:solidFill>
                <a:srgbClr val="FF0000"/>
              </a:solidFill>
              <a:sym typeface="Wingdings"/>
            </a:endParaRPr>
          </a:p>
          <a:p>
            <a:r>
              <a:rPr lang="en-GB" sz="2200" b="1" dirty="0" smtClean="0">
                <a:solidFill>
                  <a:srgbClr val="FF0000"/>
                </a:solidFill>
                <a:sym typeface="Wingdings"/>
              </a:rPr>
              <a:t>Sentences</a:t>
            </a:r>
          </a:p>
          <a:p>
            <a:r>
              <a:rPr lang="en-GB" sz="2200" dirty="0">
                <a:sym typeface="Wingdings"/>
              </a:rPr>
              <a:t>U</a:t>
            </a:r>
            <a:r>
              <a:rPr lang="en-GB" sz="2200" dirty="0" smtClean="0">
                <a:sym typeface="Wingdings"/>
              </a:rPr>
              <a:t>gly squat skyscrapers that blocked out the light towered over me.</a:t>
            </a:r>
          </a:p>
          <a:p>
            <a:endParaRPr lang="en-GB" sz="2200" dirty="0">
              <a:sym typeface="Wingdings"/>
            </a:endParaRPr>
          </a:p>
        </p:txBody>
      </p:sp>
      <p:sp>
        <p:nvSpPr>
          <p:cNvPr id="6" name="TextBox 5"/>
          <p:cNvSpPr txBox="1"/>
          <p:nvPr/>
        </p:nvSpPr>
        <p:spPr>
          <a:xfrm>
            <a:off x="0" y="6023327"/>
            <a:ext cx="9906000" cy="400110"/>
          </a:xfrm>
          <a:prstGeom prst="rect">
            <a:avLst/>
          </a:prstGeom>
          <a:solidFill>
            <a:schemeClr val="tx2">
              <a:lumMod val="20000"/>
              <a:lumOff val="80000"/>
            </a:schemeClr>
          </a:solidFill>
        </p:spPr>
        <p:txBody>
          <a:bodyPr wrap="square" rtlCol="0">
            <a:spAutoFit/>
          </a:bodyPr>
          <a:lstStyle/>
          <a:p>
            <a:pPr algn="ctr"/>
            <a:r>
              <a:rPr lang="en-GB" sz="2000" dirty="0" smtClean="0">
                <a:sym typeface="Wingdings"/>
              </a:rPr>
              <a:t>Can you deliberately vary the position of phrases and clauses in a sentence?</a:t>
            </a:r>
            <a:endParaRPr lang="en-GB" sz="2000" dirty="0"/>
          </a:p>
        </p:txBody>
      </p:sp>
      <p:sp>
        <p:nvSpPr>
          <p:cNvPr id="7" name="Slide Number Placeholder 6"/>
          <p:cNvSpPr>
            <a:spLocks noGrp="1"/>
          </p:cNvSpPr>
          <p:nvPr>
            <p:ph type="sldNum" sz="quarter" idx="11"/>
          </p:nvPr>
        </p:nvSpPr>
        <p:spPr/>
        <p:txBody>
          <a:bodyPr/>
          <a:lstStyle/>
          <a:p>
            <a:fld id="{132371F7-CEE0-4AF0-87BE-4D51F1612E4F}" type="slidenum">
              <a:rPr lang="en-US" smtClean="0"/>
              <a:pPr/>
              <a:t>18</a:t>
            </a:fld>
            <a:endParaRPr lang="en-US"/>
          </a:p>
        </p:txBody>
      </p:sp>
    </p:spTree>
    <p:extLst>
      <p:ext uri="{BB962C8B-B14F-4D97-AF65-F5344CB8AC3E}">
        <p14:creationId xmlns:p14="http://schemas.microsoft.com/office/powerpoint/2010/main" val="224555997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30" y="-115415"/>
            <a:ext cx="8915400" cy="1600200"/>
          </a:xfrm>
        </p:spPr>
        <p:txBody>
          <a:bodyPr/>
          <a:lstStyle/>
          <a:p>
            <a:r>
              <a:rPr lang="en-GB" dirty="0" smtClean="0"/>
              <a:t> </a:t>
            </a:r>
            <a:r>
              <a:rPr lang="en-GB" sz="4000" dirty="0" smtClean="0"/>
              <a:t>Building sentences</a:t>
            </a:r>
            <a:endParaRPr lang="en-GB" sz="4000" dirty="0"/>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95" y="2131116"/>
            <a:ext cx="2340260" cy="2738045"/>
          </a:xfrm>
        </p:spPr>
      </p:pic>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2534731" y="1052737"/>
            <a:ext cx="7254806" cy="4832092"/>
          </a:xfrm>
          <a:prstGeom prst="rect">
            <a:avLst/>
          </a:prstGeom>
          <a:noFill/>
        </p:spPr>
        <p:txBody>
          <a:bodyPr wrap="square" rtlCol="0">
            <a:spAutoFit/>
          </a:bodyPr>
          <a:lstStyle/>
          <a:p>
            <a:r>
              <a:rPr lang="en-GB" sz="2200" b="1" dirty="0" smtClean="0">
                <a:solidFill>
                  <a:srgbClr val="FF0000"/>
                </a:solidFill>
                <a:sym typeface="Wingdings"/>
              </a:rPr>
              <a:t>Examples of phrases:</a:t>
            </a:r>
          </a:p>
          <a:p>
            <a:r>
              <a:rPr lang="en-GB" sz="2200" dirty="0">
                <a:sym typeface="Wingdings"/>
              </a:rPr>
              <a:t>t</a:t>
            </a:r>
            <a:r>
              <a:rPr lang="en-GB" sz="2200" dirty="0" smtClean="0">
                <a:sym typeface="Wingdings"/>
              </a:rPr>
              <a:t>all imposing buildings; endless blocks of skyscrapers (noun phrases)</a:t>
            </a:r>
          </a:p>
          <a:p>
            <a:r>
              <a:rPr lang="en-GB" sz="2200" dirty="0">
                <a:sym typeface="Wingdings"/>
              </a:rPr>
              <a:t>a</a:t>
            </a:r>
            <a:r>
              <a:rPr lang="en-GB" sz="2200" dirty="0" smtClean="0">
                <a:sym typeface="Wingdings"/>
              </a:rPr>
              <a:t>ll around me; on every corner (prepositional phrases) </a:t>
            </a:r>
          </a:p>
          <a:p>
            <a:endParaRPr lang="en-GB" sz="2200" b="1" dirty="0">
              <a:solidFill>
                <a:srgbClr val="FF0000"/>
              </a:solidFill>
              <a:sym typeface="Wingdings"/>
            </a:endParaRPr>
          </a:p>
          <a:p>
            <a:r>
              <a:rPr lang="en-GB" sz="2200" b="1" dirty="0" smtClean="0">
                <a:solidFill>
                  <a:srgbClr val="FF0000"/>
                </a:solidFill>
                <a:sym typeface="Wingdings"/>
              </a:rPr>
              <a:t>Examples of clauses:</a:t>
            </a:r>
          </a:p>
          <a:p>
            <a:r>
              <a:rPr lang="en-GB" sz="2200" dirty="0">
                <a:sym typeface="Wingdings"/>
              </a:rPr>
              <a:t>r</a:t>
            </a:r>
            <a:r>
              <a:rPr lang="en-GB" sz="2200" dirty="0" smtClean="0">
                <a:sym typeface="Wingdings"/>
              </a:rPr>
              <a:t>ising into the sky; that loomed over me (subordinate clauses) </a:t>
            </a:r>
          </a:p>
          <a:p>
            <a:r>
              <a:rPr lang="en-GB" sz="2200" dirty="0">
                <a:sym typeface="Wingdings"/>
              </a:rPr>
              <a:t>s</a:t>
            </a:r>
            <a:r>
              <a:rPr lang="en-GB" sz="2200" dirty="0" smtClean="0">
                <a:sym typeface="Wingdings"/>
              </a:rPr>
              <a:t>oared into the sky; imprisoned me (main clauses)</a:t>
            </a:r>
          </a:p>
          <a:p>
            <a:endParaRPr lang="en-GB" sz="2200" b="1" dirty="0">
              <a:solidFill>
                <a:srgbClr val="FF0000"/>
              </a:solidFill>
              <a:sym typeface="Wingdings"/>
            </a:endParaRPr>
          </a:p>
          <a:p>
            <a:r>
              <a:rPr lang="en-GB" sz="2200" b="1" dirty="0" smtClean="0">
                <a:solidFill>
                  <a:srgbClr val="FF0000"/>
                </a:solidFill>
                <a:sym typeface="Wingdings"/>
              </a:rPr>
              <a:t>Examples of sentences:</a:t>
            </a:r>
          </a:p>
          <a:p>
            <a:r>
              <a:rPr lang="en-GB" sz="2200" dirty="0"/>
              <a:t>Tall imposing buildings imprisoned </a:t>
            </a:r>
            <a:r>
              <a:rPr lang="en-GB" sz="2200" dirty="0" smtClean="0"/>
              <a:t>me, blocking out the light. Skyscrapers, uniform and ugly, soared overhead. </a:t>
            </a:r>
            <a:endParaRPr lang="en-GB" sz="2200" dirty="0"/>
          </a:p>
          <a:p>
            <a:endParaRPr lang="en-GB" sz="2200" dirty="0">
              <a:sym typeface="Wingdings"/>
            </a:endParaRPr>
          </a:p>
        </p:txBody>
      </p:sp>
      <p:sp>
        <p:nvSpPr>
          <p:cNvPr id="6" name="Slide Number Placeholder 5"/>
          <p:cNvSpPr>
            <a:spLocks noGrp="1"/>
          </p:cNvSpPr>
          <p:nvPr>
            <p:ph type="sldNum" sz="quarter" idx="11"/>
          </p:nvPr>
        </p:nvSpPr>
        <p:spPr/>
        <p:txBody>
          <a:bodyPr/>
          <a:lstStyle/>
          <a:p>
            <a:fld id="{132371F7-CEE0-4AF0-87BE-4D51F1612E4F}" type="slidenum">
              <a:rPr lang="en-US" smtClean="0"/>
              <a:pPr/>
              <a:t>19</a:t>
            </a:fld>
            <a:endParaRPr lang="en-US"/>
          </a:p>
        </p:txBody>
      </p:sp>
    </p:spTree>
    <p:extLst>
      <p:ext uri="{BB962C8B-B14F-4D97-AF65-F5344CB8AC3E}">
        <p14:creationId xmlns:p14="http://schemas.microsoft.com/office/powerpoint/2010/main" val="8371542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8915400" cy="1371600"/>
          </a:xfrm>
        </p:spPr>
        <p:txBody>
          <a:bodyPr/>
          <a:lstStyle/>
          <a:p>
            <a:r>
              <a:rPr lang="en-GB" sz="4000" dirty="0">
                <a:latin typeface="Calibri" pitchFamily="34" charset="0"/>
                <a:cs typeface="Calibri" pitchFamily="34" charset="0"/>
              </a:rPr>
              <a:t>G</a:t>
            </a:r>
            <a:r>
              <a:rPr lang="en-GB" sz="4000" dirty="0" smtClean="0">
                <a:latin typeface="Calibri" pitchFamily="34" charset="0"/>
                <a:cs typeface="Calibri" pitchFamily="34" charset="0"/>
              </a:rPr>
              <a:t>rammar Subject </a:t>
            </a:r>
            <a:r>
              <a:rPr lang="en-GB" sz="4000" dirty="0">
                <a:latin typeface="Calibri" pitchFamily="34" charset="0"/>
                <a:cs typeface="Calibri" pitchFamily="34" charset="0"/>
              </a:rPr>
              <a:t>K</a:t>
            </a:r>
            <a:r>
              <a:rPr lang="en-GB" sz="4000" dirty="0" smtClean="0">
                <a:latin typeface="Calibri" pitchFamily="34" charset="0"/>
                <a:cs typeface="Calibri" pitchFamily="34" charset="0"/>
              </a:rPr>
              <a:t>nowledge</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488504" y="1556792"/>
            <a:ext cx="8915400" cy="3886200"/>
          </a:xfrm>
        </p:spPr>
        <p:txBody>
          <a:bodyPr/>
          <a:lstStyle/>
          <a:p>
            <a:pPr marL="0" indent="0">
              <a:lnSpc>
                <a:spcPct val="150000"/>
              </a:lnSpc>
              <a:buNone/>
            </a:pPr>
            <a:r>
              <a:rPr lang="en-GB" sz="2400" dirty="0">
                <a:latin typeface="Calibri" pitchFamily="34" charset="0"/>
                <a:cs typeface="Calibri" pitchFamily="34" charset="0"/>
              </a:rPr>
              <a:t>Teaching grammar purposefully requires strong subject knowledge:</a:t>
            </a:r>
          </a:p>
          <a:p>
            <a:pPr lvl="0">
              <a:lnSpc>
                <a:spcPct val="150000"/>
              </a:lnSpc>
              <a:buFont typeface="Wingdings" pitchFamily="2" charset="2"/>
              <a:buChar char=""/>
            </a:pPr>
            <a:r>
              <a:rPr lang="en-GB" sz="2400" dirty="0">
                <a:latin typeface="Calibri" pitchFamily="34" charset="0"/>
                <a:cs typeface="Calibri" pitchFamily="34" charset="0"/>
              </a:rPr>
              <a:t>Understanding the grammatical concepts </a:t>
            </a:r>
            <a:r>
              <a:rPr lang="en-GB" sz="2400" dirty="0" smtClean="0">
                <a:latin typeface="Calibri" pitchFamily="34" charset="0"/>
                <a:cs typeface="Calibri" pitchFamily="34" charset="0"/>
              </a:rPr>
              <a:t>yourself;</a:t>
            </a:r>
            <a:endParaRPr lang="en-GB" sz="2400" dirty="0">
              <a:latin typeface="Calibri" pitchFamily="34" charset="0"/>
              <a:cs typeface="Calibri" pitchFamily="34" charset="0"/>
            </a:endParaRPr>
          </a:p>
          <a:p>
            <a:pPr lvl="0">
              <a:lnSpc>
                <a:spcPct val="150000"/>
              </a:lnSpc>
              <a:buFont typeface="Wingdings" pitchFamily="2" charset="2"/>
              <a:buChar char=""/>
            </a:pPr>
            <a:r>
              <a:rPr lang="en-GB" sz="2400" dirty="0">
                <a:latin typeface="Calibri" pitchFamily="34" charset="0"/>
                <a:cs typeface="Calibri" pitchFamily="34" charset="0"/>
              </a:rPr>
              <a:t>Knowing how to teach grammatical </a:t>
            </a:r>
            <a:r>
              <a:rPr lang="en-GB" sz="2400" dirty="0" smtClean="0">
                <a:latin typeface="Calibri" pitchFamily="34" charset="0"/>
                <a:cs typeface="Calibri" pitchFamily="34" charset="0"/>
              </a:rPr>
              <a:t>concepts;</a:t>
            </a:r>
            <a:endParaRPr lang="en-GB" sz="2400" dirty="0">
              <a:latin typeface="Calibri" pitchFamily="34" charset="0"/>
              <a:cs typeface="Calibri" pitchFamily="34" charset="0"/>
            </a:endParaRPr>
          </a:p>
          <a:p>
            <a:pPr>
              <a:lnSpc>
                <a:spcPct val="150000"/>
              </a:lnSpc>
              <a:buFont typeface="Wingdings" pitchFamily="2" charset="2"/>
              <a:buChar char=""/>
            </a:pPr>
            <a:r>
              <a:rPr lang="en-GB" sz="2400" dirty="0">
                <a:latin typeface="Calibri" pitchFamily="34" charset="0"/>
                <a:cs typeface="Calibri" pitchFamily="34" charset="0"/>
              </a:rPr>
              <a:t>Knowing how to make links between a grammatical feature and its possible effects in </a:t>
            </a:r>
            <a:r>
              <a:rPr lang="en-GB" sz="2400" dirty="0" smtClean="0">
                <a:latin typeface="Calibri" pitchFamily="34" charset="0"/>
                <a:cs typeface="Calibri" pitchFamily="34" charset="0"/>
              </a:rPr>
              <a:t>writing;</a:t>
            </a:r>
          </a:p>
          <a:p>
            <a:pPr>
              <a:lnSpc>
                <a:spcPct val="150000"/>
              </a:lnSpc>
              <a:buFont typeface="Wingdings" pitchFamily="2" charset="2"/>
              <a:buChar char=""/>
            </a:pPr>
            <a:r>
              <a:rPr lang="en-GB" sz="2400" dirty="0" smtClean="0">
                <a:latin typeface="Calibri" pitchFamily="34" charset="0"/>
                <a:cs typeface="Calibri" pitchFamily="34" charset="0"/>
              </a:rPr>
              <a:t>Knowing how and when to intervene to improve students’ writing;</a:t>
            </a:r>
          </a:p>
          <a:p>
            <a:pPr>
              <a:lnSpc>
                <a:spcPct val="150000"/>
              </a:lnSpc>
              <a:buFont typeface="Wingdings" pitchFamily="2" charset="2"/>
              <a:buChar char=""/>
            </a:pPr>
            <a:r>
              <a:rPr lang="en-GB" sz="2400" dirty="0">
                <a:latin typeface="Calibri" pitchFamily="34" charset="0"/>
                <a:cs typeface="Calibri" pitchFamily="34" charset="0"/>
              </a:rPr>
              <a:t>Knowing what to look for </a:t>
            </a:r>
            <a:r>
              <a:rPr lang="en-GB" sz="2400" dirty="0" smtClean="0">
                <a:latin typeface="Calibri" pitchFamily="34" charset="0"/>
                <a:cs typeface="Calibri" pitchFamily="34" charset="0"/>
              </a:rPr>
              <a:t>as evidence of transfer of learning into students’ writing, and to focus feedback.</a:t>
            </a:r>
            <a:endParaRPr lang="en-GB" sz="2400" dirty="0">
              <a:latin typeface="Calibri" pitchFamily="34" charset="0"/>
              <a:cs typeface="Calibri" pitchFamily="34" charset="0"/>
            </a:endParaRPr>
          </a:p>
          <a:p>
            <a:pPr marL="0" indent="0">
              <a:buNone/>
            </a:pPr>
            <a:endParaRPr lang="en-GB" sz="2400" dirty="0" smtClean="0"/>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a:t>
            </a:fld>
            <a:endParaRPr lang="en-US" dirty="0"/>
          </a:p>
        </p:txBody>
      </p:sp>
    </p:spTree>
    <p:extLst>
      <p:ext uri="{BB962C8B-B14F-4D97-AF65-F5344CB8AC3E}">
        <p14:creationId xmlns:p14="http://schemas.microsoft.com/office/powerpoint/2010/main" val="1929448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9308" y="1484785"/>
            <a:ext cx="4056451" cy="646331"/>
          </a:xfrm>
          <a:prstGeom prst="rect">
            <a:avLst/>
          </a:prstGeom>
          <a:noFill/>
        </p:spPr>
        <p:txBody>
          <a:bodyPr wrap="square" rtlCol="0">
            <a:spAutoFit/>
          </a:bodyPr>
          <a:lstStyle/>
          <a:p>
            <a:endParaRPr lang="en-GB" dirty="0"/>
          </a:p>
          <a:p>
            <a:endParaRPr lang="en-GB" dirty="0"/>
          </a:p>
        </p:txBody>
      </p:sp>
      <p:sp>
        <p:nvSpPr>
          <p:cNvPr id="3" name="TextBox 2"/>
          <p:cNvSpPr txBox="1"/>
          <p:nvPr/>
        </p:nvSpPr>
        <p:spPr>
          <a:xfrm>
            <a:off x="231607" y="1268760"/>
            <a:ext cx="9439049" cy="6540252"/>
          </a:xfrm>
          <a:prstGeom prst="rect">
            <a:avLst/>
          </a:prstGeom>
          <a:noFill/>
        </p:spPr>
        <p:txBody>
          <a:bodyPr wrap="square" rtlCol="0">
            <a:spAutoFit/>
          </a:bodyPr>
          <a:lstStyle/>
          <a:p>
            <a:pPr>
              <a:spcAft>
                <a:spcPts val="600"/>
              </a:spcAft>
            </a:pPr>
            <a:r>
              <a:rPr lang="en-GB" sz="2200" b="1" dirty="0" smtClean="0">
                <a:solidFill>
                  <a:srgbClr val="FF0000"/>
                </a:solidFill>
                <a:sym typeface="Wingdings"/>
              </a:rPr>
              <a:t>Sentence length</a:t>
            </a:r>
            <a:endParaRPr lang="en-GB" sz="2200" dirty="0" smtClean="0"/>
          </a:p>
          <a:p>
            <a:pPr marL="342900" indent="-342900">
              <a:spcAft>
                <a:spcPts val="600"/>
              </a:spcAft>
              <a:buFont typeface="Arial" pitchFamily="34" charset="0"/>
              <a:buChar char="•"/>
            </a:pPr>
            <a:r>
              <a:rPr lang="en-GB" sz="2000" dirty="0" smtClean="0"/>
              <a:t>I planted beside roads, on roundabouts, among rubble, ruins and rusty railings, by train tracks, tramlines and traffic lights, in abandoned parks and gardens laced with broken glass, behind factories and shopping malls, at bus stops, cafes, blocks of flats.</a:t>
            </a:r>
          </a:p>
          <a:p>
            <a:pPr marL="342900" indent="-342900">
              <a:spcAft>
                <a:spcPts val="600"/>
              </a:spcAft>
              <a:buFont typeface="Arial" pitchFamily="34" charset="0"/>
              <a:buChar char="•"/>
            </a:pPr>
            <a:r>
              <a:rPr lang="en-GB" sz="2000" dirty="0" smtClean="0"/>
              <a:t>Nothing </a:t>
            </a:r>
            <a:r>
              <a:rPr lang="en-GB" sz="2000" dirty="0"/>
              <a:t>changed at first. </a:t>
            </a:r>
            <a:r>
              <a:rPr lang="en-GB" sz="2000" dirty="0" smtClean="0"/>
              <a:t> </a:t>
            </a:r>
            <a:endParaRPr lang="en-GB" sz="2000" b="1" dirty="0" smtClean="0">
              <a:solidFill>
                <a:srgbClr val="FF0000"/>
              </a:solidFill>
              <a:sym typeface="Wingdings"/>
            </a:endParaRPr>
          </a:p>
          <a:p>
            <a:pPr>
              <a:spcAft>
                <a:spcPts val="600"/>
              </a:spcAft>
            </a:pPr>
            <a:r>
              <a:rPr lang="en-GB" sz="2200" b="1" dirty="0" smtClean="0">
                <a:solidFill>
                  <a:srgbClr val="FF0000"/>
                </a:solidFill>
                <a:sym typeface="Wingdings"/>
              </a:rPr>
              <a:t>Number and type of clauses</a:t>
            </a:r>
            <a:endParaRPr lang="en-GB" sz="2200" dirty="0" smtClean="0">
              <a:sym typeface="Wingdings"/>
            </a:endParaRPr>
          </a:p>
          <a:p>
            <a:pPr marL="342900" indent="-342900">
              <a:spcAft>
                <a:spcPts val="600"/>
              </a:spcAft>
              <a:buFont typeface="Arial" pitchFamily="34" charset="0"/>
              <a:buChar char="•"/>
            </a:pPr>
            <a:r>
              <a:rPr lang="en-GB" sz="2000" dirty="0"/>
              <a:t>They took tea together by the tiny trees. </a:t>
            </a:r>
            <a:endParaRPr lang="en-GB" sz="2000" dirty="0" smtClean="0"/>
          </a:p>
          <a:p>
            <a:pPr marL="342900" indent="-342900">
              <a:spcAft>
                <a:spcPts val="600"/>
              </a:spcAft>
              <a:buFont typeface="Arial" pitchFamily="34" charset="0"/>
              <a:buChar char="•"/>
            </a:pPr>
            <a:r>
              <a:rPr lang="en-GB" sz="2000" dirty="0"/>
              <a:t>I held a forest in my arms, and my heart was changed.</a:t>
            </a:r>
            <a:endParaRPr lang="en-GB" sz="2000" dirty="0" smtClean="0"/>
          </a:p>
          <a:p>
            <a:pPr marL="342900" indent="-342900">
              <a:spcAft>
                <a:spcPts val="600"/>
              </a:spcAft>
              <a:buFont typeface="Arial" pitchFamily="34" charset="0"/>
              <a:buChar char="•"/>
            </a:pPr>
            <a:r>
              <a:rPr lang="en-GB" sz="2000" dirty="0"/>
              <a:t>Green spread through the city like a song, breathing to the sky, drawing down the rain like a blessing. </a:t>
            </a:r>
            <a:endParaRPr lang="en-GB" sz="2200" b="1" dirty="0" smtClean="0">
              <a:solidFill>
                <a:srgbClr val="FF0000"/>
              </a:solidFill>
              <a:sym typeface="Wingdings"/>
            </a:endParaRPr>
          </a:p>
          <a:p>
            <a:r>
              <a:rPr lang="en-GB" sz="2200" b="1" dirty="0" smtClean="0">
                <a:solidFill>
                  <a:srgbClr val="FF0000"/>
                </a:solidFill>
                <a:sym typeface="Wingdings"/>
              </a:rPr>
              <a:t>Position of words, phrases and clauses within a sentence</a:t>
            </a:r>
          </a:p>
          <a:p>
            <a:pPr marL="342900" indent="-342900">
              <a:buFont typeface="Arial" pitchFamily="34" charset="0"/>
              <a:buChar char="•"/>
            </a:pPr>
            <a:r>
              <a:rPr lang="en-GB" sz="2000" dirty="0" smtClean="0"/>
              <a:t>And </a:t>
            </a:r>
            <a:r>
              <a:rPr lang="en-GB" sz="2000" dirty="0"/>
              <a:t>then, one night, I met an old lady down a dark street. </a:t>
            </a:r>
            <a:endParaRPr lang="en-GB" sz="2000" dirty="0" smtClean="0"/>
          </a:p>
          <a:p>
            <a:pPr marL="342900" indent="-342900">
              <a:buFont typeface="Arial" pitchFamily="34" charset="0"/>
              <a:buChar char="•"/>
            </a:pPr>
            <a:r>
              <a:rPr lang="en-GB" sz="2000" dirty="0"/>
              <a:t>But slowly, slowly, slowly, shoots of green began to show…trees!</a:t>
            </a:r>
            <a:endParaRPr lang="en-GB" sz="2000" b="1" dirty="0">
              <a:solidFill>
                <a:srgbClr val="FF0000"/>
              </a:solidFill>
              <a:sym typeface="Wingdings"/>
            </a:endParaRPr>
          </a:p>
          <a:p>
            <a:endParaRPr lang="en-GB" sz="2200" b="1" dirty="0">
              <a:solidFill>
                <a:srgbClr val="FF0000"/>
              </a:solidFill>
              <a:sym typeface="Wingdings"/>
            </a:endParaRPr>
          </a:p>
          <a:p>
            <a:endParaRPr lang="en-GB" sz="2200" b="1" dirty="0" smtClean="0">
              <a:solidFill>
                <a:srgbClr val="FF0000"/>
              </a:solidFill>
              <a:sym typeface="Wingdings"/>
            </a:endParaRPr>
          </a:p>
          <a:p>
            <a:endParaRPr lang="en-GB" sz="2200" dirty="0">
              <a:sym typeface="Wingdings"/>
            </a:endParaRPr>
          </a:p>
          <a:p>
            <a:endParaRPr lang="en-GB" sz="2200" dirty="0">
              <a:sym typeface="Wingdings"/>
            </a:endParaRPr>
          </a:p>
        </p:txBody>
      </p:sp>
      <p:sp>
        <p:nvSpPr>
          <p:cNvPr id="10" name="Rectangle 9"/>
          <p:cNvSpPr/>
          <p:nvPr/>
        </p:nvSpPr>
        <p:spPr>
          <a:xfrm>
            <a:off x="506506" y="499319"/>
            <a:ext cx="8889253" cy="769441"/>
          </a:xfrm>
          <a:prstGeom prst="rect">
            <a:avLst/>
          </a:prstGeom>
        </p:spPr>
        <p:txBody>
          <a:bodyPr wrap="square">
            <a:spAutoFit/>
          </a:bodyPr>
          <a:lstStyle/>
          <a:p>
            <a:pPr algn="ctr">
              <a:defRPr/>
            </a:pPr>
            <a:r>
              <a:rPr lang="en-GB" sz="2200" b="1" dirty="0">
                <a:solidFill>
                  <a:schemeClr val="tx2"/>
                </a:solidFill>
              </a:rPr>
              <a:t>How does Nicola Davies  shape and craft her sentences to emphasise ideas and interest the reader</a:t>
            </a:r>
            <a:r>
              <a:rPr lang="en-GB" sz="2200" b="1" dirty="0"/>
              <a:t>?</a:t>
            </a:r>
          </a:p>
        </p:txBody>
      </p:sp>
      <p:sp>
        <p:nvSpPr>
          <p:cNvPr id="2" name="Slide Number Placeholder 1"/>
          <p:cNvSpPr>
            <a:spLocks noGrp="1"/>
          </p:cNvSpPr>
          <p:nvPr>
            <p:ph type="sldNum" sz="quarter" idx="11"/>
          </p:nvPr>
        </p:nvSpPr>
        <p:spPr/>
        <p:txBody>
          <a:bodyPr/>
          <a:lstStyle/>
          <a:p>
            <a:fld id="{132371F7-CEE0-4AF0-87BE-4D51F1612E4F}" type="slidenum">
              <a:rPr lang="en-US" smtClean="0"/>
              <a:pPr/>
              <a:t>20</a:t>
            </a:fld>
            <a:endParaRPr lang="en-US"/>
          </a:p>
        </p:txBody>
      </p:sp>
    </p:spTree>
    <p:extLst>
      <p:ext uri="{BB962C8B-B14F-4D97-AF65-F5344CB8AC3E}">
        <p14:creationId xmlns:p14="http://schemas.microsoft.com/office/powerpoint/2010/main" val="91977477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45414" y="998"/>
            <a:ext cx="7360586" cy="1143000"/>
          </a:xfrm>
        </p:spPr>
        <p:txBody>
          <a:bodyPr>
            <a:normAutofit/>
          </a:bodyPr>
          <a:lstStyle/>
          <a:p>
            <a:r>
              <a:rPr lang="en-GB" sz="2400" b="1" dirty="0" smtClean="0">
                <a:latin typeface="Calibri" pitchFamily="34" charset="0"/>
              </a:rPr>
              <a:t>Using subject knowledge </a:t>
            </a:r>
            <a:r>
              <a:rPr lang="en-GB" sz="2400" b="1" dirty="0" smtClean="0">
                <a:effectLst/>
                <a:latin typeface="Calibri" pitchFamily="34" charset="0"/>
              </a:rPr>
              <a:t>to evaluate students’ writing</a:t>
            </a:r>
            <a:endParaRPr lang="en-GB" sz="2400" b="1" dirty="0">
              <a:effectLst/>
            </a:endParaRPr>
          </a:p>
        </p:txBody>
      </p:sp>
      <p:sp>
        <p:nvSpPr>
          <p:cNvPr id="3" name="Content Placeholder 2"/>
          <p:cNvSpPr>
            <a:spLocks noGrp="1"/>
          </p:cNvSpPr>
          <p:nvPr>
            <p:ph idx="1"/>
          </p:nvPr>
        </p:nvSpPr>
        <p:spPr>
          <a:xfrm>
            <a:off x="200472" y="1124744"/>
            <a:ext cx="9505056" cy="6264696"/>
          </a:xfrm>
        </p:spPr>
        <p:txBody>
          <a:bodyPr>
            <a:noAutofit/>
          </a:bodyPr>
          <a:lstStyle/>
          <a:p>
            <a:pPr marL="0" indent="0">
              <a:buNone/>
            </a:pPr>
            <a:r>
              <a:rPr lang="en-GB" sz="2400" dirty="0" smtClean="0">
                <a:latin typeface="Calibri" pitchFamily="34" charset="0"/>
              </a:rPr>
              <a:t>He slipped nearly falling onto a rock. Shuddering, he </a:t>
            </a:r>
            <a:r>
              <a:rPr lang="en-GB" sz="2400" dirty="0" err="1" smtClean="0">
                <a:latin typeface="Calibri" pitchFamily="34" charset="0"/>
              </a:rPr>
              <a:t>steadyed</a:t>
            </a:r>
            <a:r>
              <a:rPr lang="en-GB" sz="2400" dirty="0" smtClean="0">
                <a:latin typeface="Calibri" pitchFamily="34" charset="0"/>
              </a:rPr>
              <a:t> himself and zoomed on. Suddenly there was a drop, he went over, arms and legs flailing. Then he saw solid ground and brought his skis together. He landed roughly and for about the 10th time, he nearly fell. He saw a patch of ice and couldn’t swerve in time, skidding onto it he slipped, hitting the ice hard, it was like hitting a sheet of metal. He got up. His side was hurting, but he was determined to carry on. </a:t>
            </a:r>
            <a:r>
              <a:rPr lang="en-GB" sz="2400" i="1" dirty="0" smtClean="0">
                <a:latin typeface="Calibri" pitchFamily="34" charset="0"/>
              </a:rPr>
              <a:t>(Y8 response, narrative based on the image)</a:t>
            </a:r>
            <a:endParaRPr lang="en-GB" sz="2400" i="1" dirty="0">
              <a:latin typeface="Calibri" pitchFamily="34" charset="0"/>
            </a:endParaRPr>
          </a:p>
          <a:p>
            <a:r>
              <a:rPr lang="en-GB" sz="2200" dirty="0" smtClean="0">
                <a:latin typeface="Calibri" pitchFamily="34" charset="0"/>
              </a:rPr>
              <a:t>Count the number of sentences (mark in sentence boundaries where needed).</a:t>
            </a:r>
          </a:p>
          <a:p>
            <a:r>
              <a:rPr lang="en-GB" sz="2200" dirty="0" smtClean="0">
                <a:latin typeface="Calibri" pitchFamily="34" charset="0"/>
              </a:rPr>
              <a:t>Count the number of words in the shortest and longest sentences.</a:t>
            </a:r>
          </a:p>
          <a:p>
            <a:r>
              <a:rPr lang="en-GB" sz="2200" dirty="0" smtClean="0">
                <a:latin typeface="Calibri" pitchFamily="34" charset="0"/>
              </a:rPr>
              <a:t>Count the number of clauses.</a:t>
            </a:r>
          </a:p>
          <a:p>
            <a:r>
              <a:rPr lang="en-GB" sz="2200" dirty="0" smtClean="0">
                <a:latin typeface="Calibri" pitchFamily="34" charset="0"/>
              </a:rPr>
              <a:t>Underline the finite verbs.</a:t>
            </a:r>
          </a:p>
          <a:p>
            <a:r>
              <a:rPr lang="en-GB" sz="2200" dirty="0" smtClean="0">
                <a:latin typeface="Calibri" pitchFamily="34" charset="0"/>
              </a:rPr>
              <a:t>Circle the non-finite verbs.</a:t>
            </a:r>
          </a:p>
          <a:p>
            <a:r>
              <a:rPr lang="en-GB" sz="2200" dirty="0" smtClean="0">
                <a:latin typeface="Calibri" pitchFamily="34" charset="0"/>
              </a:rPr>
              <a:t>Identify how each sentence starts (name the word class).</a:t>
            </a:r>
          </a:p>
          <a:p>
            <a:pPr marL="0" indent="0">
              <a:buNone/>
            </a:pPr>
            <a:endParaRPr lang="en-GB" sz="2600" dirty="0" smtClean="0">
              <a:latin typeface="Calibri" pitchFamily="34" charset="0"/>
            </a:endParaRPr>
          </a:p>
          <a:p>
            <a:pPr marL="0" indent="0">
              <a:buNone/>
            </a:pPr>
            <a:endParaRPr lang="en-GB" sz="2600" dirty="0" smtClean="0">
              <a:latin typeface="Calibri" pitchFamily="34" charset="0"/>
            </a:endParaRPr>
          </a:p>
          <a:p>
            <a:pPr marL="0" indent="0">
              <a:buNone/>
            </a:pPr>
            <a:endParaRPr lang="en-GB" sz="2600" dirty="0"/>
          </a:p>
        </p:txBody>
      </p:sp>
      <p:sp>
        <p:nvSpPr>
          <p:cNvPr id="6" name="Slide Number Placeholder 5"/>
          <p:cNvSpPr>
            <a:spLocks noGrp="1"/>
          </p:cNvSpPr>
          <p:nvPr>
            <p:ph type="sldNum" sz="quarter" idx="12"/>
          </p:nvPr>
        </p:nvSpPr>
        <p:spPr>
          <a:xfrm>
            <a:off x="8750300" y="6165304"/>
            <a:ext cx="2311400" cy="476250"/>
          </a:xfrm>
        </p:spPr>
        <p:txBody>
          <a:bodyPr/>
          <a:lstStyle/>
          <a:p>
            <a:fld id="{1BA96FD7-2A8C-4DB4-9C25-CE0E3AAE05CE}" type="slidenum">
              <a:rPr lang="en-GB" b="1" smtClean="0"/>
              <a:pPr/>
              <a:t>21</a:t>
            </a:fld>
            <a:endParaRPr lang="en-GB" b="1" dirty="0"/>
          </a:p>
        </p:txBody>
      </p:sp>
      <p:pic>
        <p:nvPicPr>
          <p:cNvPr id="8" name="Content Placeholder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8"/>
            <a:ext cx="2304255" cy="112374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9" name="Oval Callout 8"/>
          <p:cNvSpPr/>
          <p:nvPr/>
        </p:nvSpPr>
        <p:spPr>
          <a:xfrm>
            <a:off x="7099358" y="4941168"/>
            <a:ext cx="2390146" cy="1368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do you notice about this student’s syntactical choices?</a:t>
            </a:r>
            <a:endParaRPr lang="en-GB" b="1" dirty="0">
              <a:solidFill>
                <a:schemeClr val="tx1"/>
              </a:solidFill>
            </a:endParaRPr>
          </a:p>
        </p:txBody>
      </p:sp>
    </p:spTree>
    <p:extLst>
      <p:ext uri="{BB962C8B-B14F-4D97-AF65-F5344CB8AC3E}">
        <p14:creationId xmlns:p14="http://schemas.microsoft.com/office/powerpoint/2010/main" val="2170287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tx1"/>
                </a:solidFill>
                <a:latin typeface="Calibri" pitchFamily="34" charset="0"/>
                <a:cs typeface="Calibri" pitchFamily="34" charset="0"/>
              </a:rPr>
              <a:t>What’s in a clause?</a:t>
            </a:r>
            <a:endParaRPr lang="en-GB" sz="4000"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lgn="ctr">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22</a:t>
            </a:fld>
            <a:endParaRPr lang="en-US"/>
          </a:p>
        </p:txBody>
      </p:sp>
    </p:spTree>
    <p:extLst>
      <p:ext uri="{BB962C8B-B14F-4D97-AF65-F5344CB8AC3E}">
        <p14:creationId xmlns:p14="http://schemas.microsoft.com/office/powerpoint/2010/main" val="322650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954" y="1628800"/>
            <a:ext cx="9519046" cy="4516554"/>
          </a:xfrm>
        </p:spPr>
        <p:txBody>
          <a:bodyPr>
            <a:normAutofit fontScale="92500" lnSpcReduction="10000"/>
          </a:bodyPr>
          <a:lstStyle/>
          <a:p>
            <a:r>
              <a:rPr lang="en-GB" sz="2400" b="1" dirty="0" smtClean="0">
                <a:solidFill>
                  <a:srgbClr val="004090"/>
                </a:solidFill>
              </a:rPr>
              <a:t>Subject   (S)</a:t>
            </a:r>
          </a:p>
          <a:p>
            <a:r>
              <a:rPr lang="en-GB" sz="2400" b="1" dirty="0" smtClean="0">
                <a:solidFill>
                  <a:srgbClr val="FA0A21"/>
                </a:solidFill>
              </a:rPr>
              <a:t>Verb        (V)</a:t>
            </a:r>
          </a:p>
          <a:p>
            <a:r>
              <a:rPr lang="en-GB" sz="2400" b="1" dirty="0" smtClean="0">
                <a:solidFill>
                  <a:srgbClr val="004090"/>
                </a:solidFill>
              </a:rPr>
              <a:t>Object     (O)</a:t>
            </a:r>
          </a:p>
          <a:p>
            <a:r>
              <a:rPr lang="en-GB" sz="2400" b="1" dirty="0" smtClean="0">
                <a:solidFill>
                  <a:srgbClr val="00B050"/>
                </a:solidFill>
              </a:rPr>
              <a:t>Adverbial   (A)</a:t>
            </a:r>
          </a:p>
          <a:p>
            <a:r>
              <a:rPr lang="en-GB" sz="2400" b="1" dirty="0" smtClean="0">
                <a:solidFill>
                  <a:srgbClr val="00B0F0"/>
                </a:solidFill>
              </a:rPr>
              <a:t>Complement (C) adjective)</a:t>
            </a:r>
            <a:r>
              <a:rPr lang="en-GB" sz="2400" dirty="0" smtClean="0">
                <a:solidFill>
                  <a:srgbClr val="00B0F0"/>
                </a:solidFill>
              </a:rPr>
              <a:t> </a:t>
            </a:r>
            <a:r>
              <a:rPr lang="en-GB" sz="2400" dirty="0" smtClean="0">
                <a:solidFill>
                  <a:srgbClr val="677D82"/>
                </a:solidFill>
              </a:rPr>
              <a:t>/ </a:t>
            </a:r>
            <a:r>
              <a:rPr lang="en-GB" sz="2400" b="1" dirty="0" smtClean="0">
                <a:solidFill>
                  <a:srgbClr val="7030A0"/>
                </a:solidFill>
              </a:rPr>
              <a:t>Complement (noun/noun phrase) (C)</a:t>
            </a:r>
          </a:p>
          <a:p>
            <a:endParaRPr lang="en-GB" sz="1600" b="1" dirty="0" smtClean="0">
              <a:solidFill>
                <a:srgbClr val="004090"/>
              </a:solidFill>
            </a:endParaRPr>
          </a:p>
          <a:p>
            <a:r>
              <a:rPr lang="en-GB" b="1" dirty="0" err="1"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     </a:t>
            </a:r>
            <a:r>
              <a:rPr lang="en-GB" b="1" dirty="0" smtClean="0">
                <a:solidFill>
                  <a:srgbClr val="0070C0"/>
                </a:solidFill>
              </a:rPr>
              <a:t>S</a:t>
            </a:r>
            <a:r>
              <a:rPr lang="en-GB" b="1" dirty="0" smtClean="0">
                <a:solidFill>
                  <a:srgbClr val="FF0000"/>
                </a:solidFill>
              </a:rPr>
              <a:t>V</a:t>
            </a:r>
            <a:r>
              <a:rPr lang="en-GB" b="1" dirty="0" smtClean="0">
                <a:solidFill>
                  <a:srgbClr val="0070C0"/>
                </a:solidFill>
              </a:rPr>
              <a:t>O</a:t>
            </a:r>
            <a:r>
              <a:rPr lang="en-GB" b="1" dirty="0" smtClean="0">
                <a:solidFill>
                  <a:srgbClr val="00B050"/>
                </a:solidFill>
              </a:rPr>
              <a:t>A</a:t>
            </a: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a:t>
            </a:r>
          </a:p>
          <a:p>
            <a:r>
              <a:rPr lang="en-GB" b="1" dirty="0" smtClean="0">
                <a:solidFill>
                  <a:srgbClr val="58BC5A"/>
                </a:solidFill>
              </a:rPr>
              <a:t>the sumptuous palace.</a:t>
            </a:r>
          </a:p>
          <a:p>
            <a:r>
              <a:rPr lang="en-GB" b="1" dirty="0" err="1" smtClean="0">
                <a:solidFill>
                  <a:schemeClr val="bg2">
                    <a:lumMod val="50000"/>
                  </a:schemeClr>
                </a:solidFill>
              </a:rPr>
              <a:t>Gregor</a:t>
            </a:r>
            <a:r>
              <a:rPr lang="en-GB" b="1" dirty="0" smtClean="0">
                <a:solidFill>
                  <a:schemeClr val="bg2">
                    <a:lumMod val="60000"/>
                    <a:lumOff val="40000"/>
                  </a:schemeClr>
                </a:solidFill>
              </a:rPr>
              <a:t> </a:t>
            </a:r>
            <a:r>
              <a:rPr lang="en-GB" b="1" dirty="0" smtClean="0">
                <a:solidFill>
                  <a:srgbClr val="FF0000"/>
                </a:solidFill>
              </a:rPr>
              <a:t>was</a:t>
            </a:r>
            <a:r>
              <a:rPr lang="en-GB" b="1" dirty="0" smtClean="0">
                <a:solidFill>
                  <a:srgbClr val="58BC5A"/>
                </a:solidFill>
              </a:rPr>
              <a:t> </a:t>
            </a:r>
            <a:r>
              <a:rPr lang="en-GB" b="1" dirty="0" smtClean="0">
                <a:solidFill>
                  <a:srgbClr val="7030A0"/>
                </a:solidFill>
              </a:rPr>
              <a:t>her father</a:t>
            </a:r>
            <a:r>
              <a:rPr lang="en-GB" b="1" dirty="0" smtClean="0">
                <a:solidFill>
                  <a:srgbClr val="58BC5A"/>
                </a:solidFill>
              </a:rPr>
              <a:t>.</a:t>
            </a:r>
          </a:p>
          <a:p>
            <a:r>
              <a:rPr lang="en-GB" b="1" dirty="0" err="1">
                <a:solidFill>
                  <a:schemeClr val="bg2">
                    <a:lumMod val="50000"/>
                  </a:schemeClr>
                </a:solidFill>
              </a:rPr>
              <a:t>Gregor</a:t>
            </a:r>
            <a:r>
              <a:rPr lang="en-GB" b="1" dirty="0">
                <a:solidFill>
                  <a:schemeClr val="tx1"/>
                </a:solidFill>
              </a:rPr>
              <a:t> </a:t>
            </a:r>
            <a:r>
              <a:rPr lang="en-GB" b="1" dirty="0" smtClean="0">
                <a:solidFill>
                  <a:srgbClr val="FF0000"/>
                </a:solidFill>
              </a:rPr>
              <a:t>felt</a:t>
            </a:r>
            <a:r>
              <a:rPr lang="en-GB" b="1" dirty="0" smtClean="0">
                <a:solidFill>
                  <a:schemeClr val="tx1"/>
                </a:solidFill>
              </a:rPr>
              <a:t> </a:t>
            </a:r>
            <a:r>
              <a:rPr lang="en-GB" b="1" dirty="0">
                <a:solidFill>
                  <a:srgbClr val="00B0F0"/>
                </a:solidFill>
              </a:rPr>
              <a:t>hungry</a:t>
            </a:r>
            <a:r>
              <a:rPr lang="en-GB" b="1" dirty="0">
                <a:solidFill>
                  <a:schemeClr val="tx1"/>
                </a:solidFill>
              </a:rPr>
              <a:t>.</a:t>
            </a:r>
            <a:endParaRPr lang="en-GB" b="1" dirty="0">
              <a:solidFill>
                <a:srgbClr val="58BC5A"/>
              </a:solidFill>
            </a:endParaRPr>
          </a:p>
          <a:p>
            <a:endParaRPr lang="en-GB" b="1" dirty="0" smtClean="0">
              <a:solidFill>
                <a:srgbClr val="58BC5A"/>
              </a:solidFill>
            </a:endParaRPr>
          </a:p>
        </p:txBody>
      </p:sp>
      <p:sp>
        <p:nvSpPr>
          <p:cNvPr id="3" name="Text Placeholder 2"/>
          <p:cNvSpPr>
            <a:spLocks noGrp="1"/>
          </p:cNvSpPr>
          <p:nvPr>
            <p:ph type="body" sz="quarter" idx="11"/>
          </p:nvPr>
        </p:nvSpPr>
        <p:spPr>
          <a:xfrm>
            <a:off x="386922" y="404664"/>
            <a:ext cx="8977375" cy="767576"/>
          </a:xfrm>
        </p:spPr>
        <p:txBody>
          <a:bodyPr>
            <a:normAutofit/>
          </a:bodyPr>
          <a:lstStyle/>
          <a:p>
            <a:r>
              <a:rPr lang="en-GB" sz="4000" b="0" dirty="0" smtClean="0">
                <a:solidFill>
                  <a:schemeClr val="tx1"/>
                </a:solidFill>
                <a:latin typeface="Calibri" pitchFamily="34" charset="0"/>
                <a:cs typeface="Calibri" pitchFamily="34" charset="0"/>
              </a:rPr>
              <a:t>‘Slots’ in a clause</a:t>
            </a:r>
            <a:endParaRPr lang="en-GB" sz="4000" b="0" dirty="0">
              <a:solidFill>
                <a:schemeClr val="tx1"/>
              </a:solidFill>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171" y="0"/>
            <a:ext cx="2746624" cy="30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673080" y="4941168"/>
            <a:ext cx="2520280" cy="1296144"/>
          </a:xfrm>
          <a:prstGeom prst="wedgeEllipseCallout">
            <a:avLst>
              <a:gd name="adj1" fmla="val -85661"/>
              <a:gd name="adj2" fmla="val -48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is the pattern of ‘slots’ in these clauses?</a:t>
            </a:r>
            <a:endParaRPr lang="en-GB" dirty="0">
              <a:solidFill>
                <a:schemeClr val="tx1"/>
              </a:solidFill>
            </a:endParaRPr>
          </a:p>
        </p:txBody>
      </p:sp>
    </p:spTree>
    <p:extLst>
      <p:ext uri="{BB962C8B-B14F-4D97-AF65-F5344CB8AC3E}">
        <p14:creationId xmlns:p14="http://schemas.microsoft.com/office/powerpoint/2010/main" val="4071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‘Slots’ in a clause</a:t>
            </a:r>
            <a:endParaRPr lang="en-GB" dirty="0">
              <a:latin typeface="Calibri" pitchFamily="34" charset="0"/>
              <a:cs typeface="Calibri" pitchFamily="34" charset="0"/>
            </a:endParaRPr>
          </a:p>
        </p:txBody>
      </p:sp>
      <p:sp>
        <p:nvSpPr>
          <p:cNvPr id="3" name="Content Placeholder 2"/>
          <p:cNvSpPr>
            <a:spLocks noGrp="1"/>
          </p:cNvSpPr>
          <p:nvPr>
            <p:ph sz="quarter" idx="1"/>
          </p:nvPr>
        </p:nvSpPr>
        <p:spPr>
          <a:xfrm>
            <a:off x="488504" y="1772816"/>
            <a:ext cx="8915400" cy="3886200"/>
          </a:xfrm>
        </p:spPr>
        <p:txBody>
          <a:bodyPr>
            <a:noAutofit/>
          </a:bodyPr>
          <a:lstStyle/>
          <a:p>
            <a:r>
              <a:rPr lang="en-GB" sz="2200" dirty="0" smtClean="0">
                <a:latin typeface="Calibri" pitchFamily="34" charset="0"/>
                <a:cs typeface="Calibri" pitchFamily="34" charset="0"/>
              </a:rPr>
              <a:t>Nothing grew. (S V)</a:t>
            </a:r>
          </a:p>
          <a:p>
            <a:r>
              <a:rPr lang="en-GB" sz="2200" dirty="0" smtClean="0">
                <a:latin typeface="Calibri" pitchFamily="34" charset="0"/>
                <a:cs typeface="Calibri" pitchFamily="34" charset="0"/>
              </a:rPr>
              <a:t>Nothing grew in the city. (S V A)</a:t>
            </a:r>
          </a:p>
          <a:p>
            <a:r>
              <a:rPr lang="en-GB" sz="2200" dirty="0">
                <a:latin typeface="Calibri" pitchFamily="34" charset="0"/>
                <a:cs typeface="Calibri" pitchFamily="34" charset="0"/>
              </a:rPr>
              <a:t>Everything was broken. (S V C</a:t>
            </a:r>
            <a:r>
              <a:rPr lang="en-GB" sz="2200" dirty="0" smtClean="0">
                <a:latin typeface="Calibri" pitchFamily="34" charset="0"/>
                <a:cs typeface="Calibri" pitchFamily="34" charset="0"/>
              </a:rPr>
              <a:t>)</a:t>
            </a:r>
          </a:p>
          <a:p>
            <a:r>
              <a:rPr lang="en-GB" sz="2200" dirty="0" smtClean="0">
                <a:latin typeface="Calibri" pitchFamily="34" charset="0"/>
                <a:cs typeface="Calibri" pitchFamily="34" charset="0"/>
              </a:rPr>
              <a:t>I met an old woman. (S V O)</a:t>
            </a:r>
          </a:p>
          <a:p>
            <a:r>
              <a:rPr lang="en-GB" sz="2200" dirty="0" smtClean="0">
                <a:latin typeface="Calibri" pitchFamily="34" charset="0"/>
                <a:cs typeface="Calibri" pitchFamily="34" charset="0"/>
              </a:rPr>
              <a:t>One night I met an old woman down a dark alley. (A S V O A)</a:t>
            </a:r>
          </a:p>
          <a:p>
            <a:r>
              <a:rPr lang="en-GB" sz="2200" dirty="0" smtClean="0">
                <a:latin typeface="Calibri" pitchFamily="34" charset="0"/>
                <a:cs typeface="Calibri" pitchFamily="34" charset="0"/>
              </a:rPr>
              <a:t>Through the streets blew a gritty yellow wind. (A V S)</a:t>
            </a:r>
          </a:p>
          <a:p>
            <a:endParaRPr lang="en-GB" sz="2200" dirty="0">
              <a:latin typeface="Calibri" pitchFamily="34" charset="0"/>
              <a:cs typeface="Calibri" pitchFamily="34" charset="0"/>
            </a:endParaRPr>
          </a:p>
          <a:p>
            <a:r>
              <a:rPr lang="en-GB" sz="2200" dirty="0" smtClean="0">
                <a:latin typeface="Calibri" pitchFamily="34" charset="0"/>
                <a:cs typeface="Calibri" pitchFamily="34" charset="0"/>
              </a:rPr>
              <a:t>A ‘slot’ can consist of one word or more than one word.</a:t>
            </a:r>
          </a:p>
          <a:p>
            <a:r>
              <a:rPr lang="en-GB" sz="2200" dirty="0" smtClean="0">
                <a:latin typeface="Calibri" pitchFamily="34" charset="0"/>
                <a:cs typeface="Calibri" pitchFamily="34" charset="0"/>
              </a:rPr>
              <a:t>Some ‘slots’ can move position within a clause - </a:t>
            </a:r>
            <a:r>
              <a:rPr lang="en-GB" sz="2200" dirty="0">
                <a:latin typeface="Calibri" pitchFamily="34" charset="0"/>
                <a:cs typeface="Calibri" pitchFamily="34" charset="0"/>
              </a:rPr>
              <a:t>t</a:t>
            </a:r>
            <a:r>
              <a:rPr lang="en-GB" sz="2200" dirty="0" smtClean="0">
                <a:latin typeface="Calibri" pitchFamily="34" charset="0"/>
                <a:cs typeface="Calibri" pitchFamily="34" charset="0"/>
              </a:rPr>
              <a:t>he adverbial slot is especially movable.</a:t>
            </a:r>
          </a:p>
          <a:p>
            <a:pPr marL="0" indent="0">
              <a:buNone/>
            </a:pPr>
            <a:r>
              <a:rPr lang="en-GB" sz="2200" dirty="0" smtClean="0">
                <a:solidFill>
                  <a:srgbClr val="FF0000"/>
                </a:solidFill>
                <a:latin typeface="Calibri" pitchFamily="34" charset="0"/>
                <a:cs typeface="Calibri" pitchFamily="34" charset="0"/>
              </a:rPr>
              <a:t>Experiment with different combinations, using the sentences above as a word/idea store. </a:t>
            </a:r>
            <a:endParaRPr lang="en-GB" sz="2200" dirty="0">
              <a:solidFill>
                <a:srgbClr val="FF0000"/>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fld id="{132371F7-CEE0-4AF0-87BE-4D51F1612E4F}" type="slidenum">
              <a:rPr lang="en-US" smtClean="0"/>
              <a:pPr/>
              <a:t>24</a:t>
            </a:fld>
            <a:endParaRPr lang="en-US"/>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55946" y="34498"/>
            <a:ext cx="2526281" cy="3178478"/>
          </a:xfrm>
          <a:prstGeom prst="rect">
            <a:avLst/>
          </a:prstGeom>
          <a:noFill/>
          <a:ln w="9525">
            <a:noFill/>
            <a:miter lim="800000"/>
            <a:headEnd/>
            <a:tailEnd/>
          </a:ln>
          <a:effectLst/>
        </p:spPr>
      </p:pic>
    </p:spTree>
    <p:extLst>
      <p:ext uri="{BB962C8B-B14F-4D97-AF65-F5344CB8AC3E}">
        <p14:creationId xmlns:p14="http://schemas.microsoft.com/office/powerpoint/2010/main" val="285168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637"/>
            <a:ext cx="9906000" cy="6875637"/>
          </a:xfrm>
        </p:spPr>
      </p:pic>
      <p:sp>
        <p:nvSpPr>
          <p:cNvPr id="2" name="TextBox 1"/>
          <p:cNvSpPr txBox="1"/>
          <p:nvPr/>
        </p:nvSpPr>
        <p:spPr>
          <a:xfrm>
            <a:off x="896549" y="620688"/>
            <a:ext cx="1716191" cy="400110"/>
          </a:xfrm>
          <a:prstGeom prst="rect">
            <a:avLst/>
          </a:prstGeom>
          <a:noFill/>
        </p:spPr>
        <p:txBody>
          <a:bodyPr wrap="square" rtlCol="0">
            <a:spAutoFit/>
          </a:bodyPr>
          <a:lstStyle/>
          <a:p>
            <a:r>
              <a:rPr lang="en-GB" sz="2000" dirty="0">
                <a:solidFill>
                  <a:schemeClr val="bg1"/>
                </a:solidFill>
              </a:rPr>
              <a:t>f</a:t>
            </a:r>
            <a:r>
              <a:rPr lang="en-GB" sz="2000" dirty="0" smtClean="0">
                <a:solidFill>
                  <a:schemeClr val="bg1"/>
                </a:solidFill>
              </a:rPr>
              <a:t>lames </a:t>
            </a:r>
            <a:endParaRPr lang="en-GB" sz="2000" dirty="0"/>
          </a:p>
        </p:txBody>
      </p:sp>
      <p:sp>
        <p:nvSpPr>
          <p:cNvPr id="3" name="TextBox 2"/>
          <p:cNvSpPr txBox="1"/>
          <p:nvPr/>
        </p:nvSpPr>
        <p:spPr>
          <a:xfrm>
            <a:off x="2935513" y="429504"/>
            <a:ext cx="2593788" cy="400110"/>
          </a:xfrm>
          <a:prstGeom prst="rect">
            <a:avLst/>
          </a:prstGeom>
          <a:noFill/>
        </p:spPr>
        <p:txBody>
          <a:bodyPr wrap="square" rtlCol="0">
            <a:spAutoFit/>
          </a:bodyPr>
          <a:lstStyle/>
          <a:p>
            <a:r>
              <a:rPr lang="en-GB" sz="2000" dirty="0">
                <a:solidFill>
                  <a:schemeClr val="bg1"/>
                </a:solidFill>
              </a:rPr>
              <a:t>w</a:t>
            </a:r>
            <a:r>
              <a:rPr lang="en-GB" sz="2000" dirty="0" smtClean="0">
                <a:solidFill>
                  <a:schemeClr val="bg1"/>
                </a:solidFill>
              </a:rPr>
              <a:t>ere spreading</a:t>
            </a:r>
            <a:endParaRPr lang="en-GB" sz="2000" dirty="0">
              <a:solidFill>
                <a:schemeClr val="bg1"/>
              </a:solidFill>
            </a:endParaRPr>
          </a:p>
        </p:txBody>
      </p:sp>
      <p:sp>
        <p:nvSpPr>
          <p:cNvPr id="5" name="TextBox 4"/>
          <p:cNvSpPr txBox="1"/>
          <p:nvPr/>
        </p:nvSpPr>
        <p:spPr>
          <a:xfrm>
            <a:off x="6510956" y="401241"/>
            <a:ext cx="2418269" cy="400110"/>
          </a:xfrm>
          <a:prstGeom prst="rect">
            <a:avLst/>
          </a:prstGeom>
          <a:noFill/>
        </p:spPr>
        <p:txBody>
          <a:bodyPr wrap="square" rtlCol="0">
            <a:spAutoFit/>
          </a:bodyPr>
          <a:lstStyle/>
          <a:p>
            <a:r>
              <a:rPr lang="en-GB" sz="2000" dirty="0">
                <a:solidFill>
                  <a:schemeClr val="bg1"/>
                </a:solidFill>
              </a:rPr>
              <a:t>t</a:t>
            </a:r>
            <a:r>
              <a:rPr lang="en-GB" sz="2000" dirty="0" smtClean="0">
                <a:solidFill>
                  <a:schemeClr val="bg1"/>
                </a:solidFill>
              </a:rPr>
              <a:t>hrough the forest</a:t>
            </a:r>
            <a:endParaRPr lang="en-GB" sz="2000" dirty="0">
              <a:solidFill>
                <a:schemeClr val="bg1"/>
              </a:solidFill>
            </a:endParaRPr>
          </a:p>
        </p:txBody>
      </p:sp>
      <p:sp>
        <p:nvSpPr>
          <p:cNvPr id="6" name="TextBox 5"/>
          <p:cNvSpPr txBox="1"/>
          <p:nvPr/>
        </p:nvSpPr>
        <p:spPr>
          <a:xfrm>
            <a:off x="933729" y="1484784"/>
            <a:ext cx="2849141" cy="400110"/>
          </a:xfrm>
          <a:prstGeom prst="rect">
            <a:avLst/>
          </a:prstGeom>
          <a:noFill/>
        </p:spPr>
        <p:txBody>
          <a:bodyPr wrap="square" rtlCol="0">
            <a:spAutoFit/>
          </a:bodyPr>
          <a:lstStyle/>
          <a:p>
            <a:r>
              <a:rPr lang="en-GB" sz="2000" dirty="0">
                <a:solidFill>
                  <a:schemeClr val="bg1"/>
                </a:solidFill>
              </a:rPr>
              <a:t>t</a:t>
            </a:r>
            <a:r>
              <a:rPr lang="en-GB" sz="2000" dirty="0" smtClean="0">
                <a:solidFill>
                  <a:schemeClr val="bg1"/>
                </a:solidFill>
              </a:rPr>
              <a:t>hick clouds of smoke </a:t>
            </a:r>
            <a:endParaRPr lang="en-GB" sz="2000" dirty="0"/>
          </a:p>
        </p:txBody>
      </p:sp>
      <p:sp>
        <p:nvSpPr>
          <p:cNvPr id="7" name="TextBox 6"/>
          <p:cNvSpPr txBox="1"/>
          <p:nvPr/>
        </p:nvSpPr>
        <p:spPr>
          <a:xfrm>
            <a:off x="4209700" y="1106418"/>
            <a:ext cx="2301256" cy="400110"/>
          </a:xfrm>
          <a:prstGeom prst="rect">
            <a:avLst/>
          </a:prstGeom>
          <a:noFill/>
        </p:spPr>
        <p:txBody>
          <a:bodyPr wrap="square" rtlCol="0">
            <a:spAutoFit/>
          </a:bodyPr>
          <a:lstStyle/>
          <a:p>
            <a:r>
              <a:rPr lang="en-GB" sz="2000" dirty="0" smtClean="0">
                <a:solidFill>
                  <a:schemeClr val="bg1"/>
                </a:solidFill>
              </a:rPr>
              <a:t> threatened </a:t>
            </a:r>
            <a:endParaRPr lang="en-GB" sz="2000" dirty="0"/>
          </a:p>
        </p:txBody>
      </p:sp>
      <p:sp>
        <p:nvSpPr>
          <p:cNvPr id="8" name="TextBox 7"/>
          <p:cNvSpPr txBox="1"/>
          <p:nvPr/>
        </p:nvSpPr>
        <p:spPr>
          <a:xfrm>
            <a:off x="6703929" y="1128162"/>
            <a:ext cx="2301256" cy="400110"/>
          </a:xfrm>
          <a:prstGeom prst="rect">
            <a:avLst/>
          </a:prstGeom>
          <a:noFill/>
        </p:spPr>
        <p:txBody>
          <a:bodyPr wrap="square" rtlCol="0">
            <a:spAutoFit/>
          </a:bodyPr>
          <a:lstStyle/>
          <a:p>
            <a:r>
              <a:rPr lang="en-GB" sz="2000" dirty="0" smtClean="0">
                <a:solidFill>
                  <a:schemeClr val="bg1"/>
                </a:solidFill>
              </a:rPr>
              <a:t> the </a:t>
            </a:r>
            <a:r>
              <a:rPr lang="en-GB" sz="2000" dirty="0" err="1" smtClean="0">
                <a:solidFill>
                  <a:schemeClr val="bg1"/>
                </a:solidFill>
              </a:rPr>
              <a:t>firefighters</a:t>
            </a:r>
            <a:endParaRPr lang="en-GB" sz="2000" dirty="0"/>
          </a:p>
        </p:txBody>
      </p:sp>
      <p:sp>
        <p:nvSpPr>
          <p:cNvPr id="9" name="TextBox 8"/>
          <p:cNvSpPr txBox="1"/>
          <p:nvPr/>
        </p:nvSpPr>
        <p:spPr>
          <a:xfrm>
            <a:off x="1364601" y="2276872"/>
            <a:ext cx="3120347" cy="400110"/>
          </a:xfrm>
          <a:prstGeom prst="rect">
            <a:avLst/>
          </a:prstGeom>
          <a:noFill/>
        </p:spPr>
        <p:txBody>
          <a:bodyPr wrap="square" rtlCol="0">
            <a:spAutoFit/>
          </a:bodyPr>
          <a:lstStyle/>
          <a:p>
            <a:r>
              <a:rPr lang="en-GB" sz="2000" dirty="0" smtClean="0">
                <a:solidFill>
                  <a:schemeClr val="bg1"/>
                </a:solidFill>
              </a:rPr>
              <a:t> at an alarming rate</a:t>
            </a:r>
            <a:endParaRPr lang="en-GB" sz="2000" dirty="0"/>
          </a:p>
        </p:txBody>
      </p:sp>
      <p:sp>
        <p:nvSpPr>
          <p:cNvPr id="10" name="TextBox 9"/>
          <p:cNvSpPr txBox="1"/>
          <p:nvPr/>
        </p:nvSpPr>
        <p:spPr>
          <a:xfrm>
            <a:off x="4378673" y="1837239"/>
            <a:ext cx="2301256" cy="400110"/>
          </a:xfrm>
          <a:prstGeom prst="rect">
            <a:avLst/>
          </a:prstGeom>
          <a:noFill/>
        </p:spPr>
        <p:txBody>
          <a:bodyPr wrap="square" rtlCol="0">
            <a:spAutoFit/>
          </a:bodyPr>
          <a:lstStyle/>
          <a:p>
            <a:r>
              <a:rPr lang="en-GB" sz="2000" dirty="0" smtClean="0">
                <a:solidFill>
                  <a:schemeClr val="bg1"/>
                </a:solidFill>
              </a:rPr>
              <a:t> were</a:t>
            </a:r>
            <a:endParaRPr lang="en-GB" sz="2000" dirty="0"/>
          </a:p>
        </p:txBody>
      </p:sp>
      <p:sp>
        <p:nvSpPr>
          <p:cNvPr id="11" name="TextBox 10"/>
          <p:cNvSpPr txBox="1"/>
          <p:nvPr/>
        </p:nvSpPr>
        <p:spPr>
          <a:xfrm>
            <a:off x="5598628" y="2076817"/>
            <a:ext cx="2301256" cy="400110"/>
          </a:xfrm>
          <a:prstGeom prst="rect">
            <a:avLst/>
          </a:prstGeom>
          <a:noFill/>
        </p:spPr>
        <p:txBody>
          <a:bodyPr wrap="square" rtlCol="0">
            <a:spAutoFit/>
          </a:bodyPr>
          <a:lstStyle/>
          <a:p>
            <a:r>
              <a:rPr lang="en-GB" sz="2000" dirty="0" smtClean="0">
                <a:solidFill>
                  <a:schemeClr val="bg1"/>
                </a:solidFill>
              </a:rPr>
              <a:t> fierce</a:t>
            </a:r>
            <a:endParaRPr lang="en-GB" sz="2000" dirty="0"/>
          </a:p>
        </p:txBody>
      </p:sp>
      <p:sp>
        <p:nvSpPr>
          <p:cNvPr id="12" name="Flowchart: Alternate Process 11"/>
          <p:cNvSpPr/>
          <p:nvPr/>
        </p:nvSpPr>
        <p:spPr>
          <a:xfrm>
            <a:off x="6784244" y="2676982"/>
            <a:ext cx="2539557" cy="17281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60 second challenge:</a:t>
            </a:r>
          </a:p>
          <a:p>
            <a:pPr algn="ctr"/>
            <a:r>
              <a:rPr lang="en-GB" dirty="0" smtClean="0">
                <a:solidFill>
                  <a:schemeClr val="tx1"/>
                </a:solidFill>
              </a:rPr>
              <a:t>How many different single-clause sentences can you make using these clause elements?</a:t>
            </a:r>
            <a:endParaRPr lang="en-GB" dirty="0">
              <a:solidFill>
                <a:schemeClr val="tx1"/>
              </a:solidFill>
            </a:endParaRPr>
          </a:p>
        </p:txBody>
      </p:sp>
    </p:spTree>
    <p:extLst>
      <p:ext uri="{BB962C8B-B14F-4D97-AF65-F5344CB8AC3E}">
        <p14:creationId xmlns:p14="http://schemas.microsoft.com/office/powerpoint/2010/main" val="4059881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906000" cy="3068960"/>
          </a:xfrm>
        </p:spPr>
      </p:pic>
      <p:sp>
        <p:nvSpPr>
          <p:cNvPr id="2" name="TextBox 1"/>
          <p:cNvSpPr txBox="1"/>
          <p:nvPr/>
        </p:nvSpPr>
        <p:spPr>
          <a:xfrm>
            <a:off x="612443" y="236385"/>
            <a:ext cx="1716191" cy="400110"/>
          </a:xfrm>
          <a:prstGeom prst="rect">
            <a:avLst/>
          </a:prstGeom>
          <a:noFill/>
        </p:spPr>
        <p:txBody>
          <a:bodyPr wrap="square" rtlCol="0">
            <a:spAutoFit/>
          </a:bodyPr>
          <a:lstStyle/>
          <a:p>
            <a:r>
              <a:rPr lang="en-GB" sz="2000" dirty="0">
                <a:solidFill>
                  <a:schemeClr val="bg1"/>
                </a:solidFill>
              </a:rPr>
              <a:t>f</a:t>
            </a:r>
            <a:r>
              <a:rPr lang="en-GB" sz="2000" dirty="0" smtClean="0">
                <a:solidFill>
                  <a:schemeClr val="bg1"/>
                </a:solidFill>
              </a:rPr>
              <a:t>lames </a:t>
            </a:r>
            <a:endParaRPr lang="en-GB" sz="2000" dirty="0"/>
          </a:p>
        </p:txBody>
      </p:sp>
      <p:sp>
        <p:nvSpPr>
          <p:cNvPr id="3" name="TextBox 2"/>
          <p:cNvSpPr txBox="1"/>
          <p:nvPr/>
        </p:nvSpPr>
        <p:spPr>
          <a:xfrm>
            <a:off x="2935513" y="401241"/>
            <a:ext cx="2593788" cy="400110"/>
          </a:xfrm>
          <a:prstGeom prst="rect">
            <a:avLst/>
          </a:prstGeom>
          <a:noFill/>
        </p:spPr>
        <p:txBody>
          <a:bodyPr wrap="square" rtlCol="0">
            <a:spAutoFit/>
          </a:bodyPr>
          <a:lstStyle/>
          <a:p>
            <a:r>
              <a:rPr lang="en-GB" sz="2000" dirty="0">
                <a:solidFill>
                  <a:schemeClr val="bg1"/>
                </a:solidFill>
              </a:rPr>
              <a:t>w</a:t>
            </a:r>
            <a:r>
              <a:rPr lang="en-GB" sz="2000" dirty="0" smtClean="0">
                <a:solidFill>
                  <a:schemeClr val="bg1"/>
                </a:solidFill>
              </a:rPr>
              <a:t>ere spreading</a:t>
            </a:r>
            <a:endParaRPr lang="en-GB" sz="2000" dirty="0">
              <a:solidFill>
                <a:schemeClr val="bg1"/>
              </a:solidFill>
            </a:endParaRPr>
          </a:p>
        </p:txBody>
      </p:sp>
      <p:sp>
        <p:nvSpPr>
          <p:cNvPr id="5" name="TextBox 4"/>
          <p:cNvSpPr txBox="1"/>
          <p:nvPr/>
        </p:nvSpPr>
        <p:spPr>
          <a:xfrm>
            <a:off x="6045122" y="401241"/>
            <a:ext cx="2884103" cy="400110"/>
          </a:xfrm>
          <a:prstGeom prst="rect">
            <a:avLst/>
          </a:prstGeom>
          <a:noFill/>
        </p:spPr>
        <p:txBody>
          <a:bodyPr wrap="square" rtlCol="0">
            <a:spAutoFit/>
          </a:bodyPr>
          <a:lstStyle/>
          <a:p>
            <a:r>
              <a:rPr lang="en-GB" sz="2000" dirty="0" smtClean="0">
                <a:solidFill>
                  <a:schemeClr val="bg1"/>
                </a:solidFill>
              </a:rPr>
              <a:t>through the forest</a:t>
            </a:r>
            <a:endParaRPr lang="en-GB" sz="2000" dirty="0">
              <a:solidFill>
                <a:schemeClr val="bg1"/>
              </a:solidFill>
            </a:endParaRPr>
          </a:p>
        </p:txBody>
      </p:sp>
      <p:sp>
        <p:nvSpPr>
          <p:cNvPr id="6" name="TextBox 5"/>
          <p:cNvSpPr txBox="1"/>
          <p:nvPr/>
        </p:nvSpPr>
        <p:spPr>
          <a:xfrm>
            <a:off x="501584" y="1165146"/>
            <a:ext cx="2849141" cy="400110"/>
          </a:xfrm>
          <a:prstGeom prst="rect">
            <a:avLst/>
          </a:prstGeom>
          <a:noFill/>
        </p:spPr>
        <p:txBody>
          <a:bodyPr wrap="square" rtlCol="0">
            <a:spAutoFit/>
          </a:bodyPr>
          <a:lstStyle/>
          <a:p>
            <a:r>
              <a:rPr lang="en-GB" sz="2000" dirty="0">
                <a:solidFill>
                  <a:schemeClr val="bg1"/>
                </a:solidFill>
              </a:rPr>
              <a:t>t</a:t>
            </a:r>
            <a:r>
              <a:rPr lang="en-GB" sz="2000" dirty="0" smtClean="0">
                <a:solidFill>
                  <a:schemeClr val="bg1"/>
                </a:solidFill>
              </a:rPr>
              <a:t>hick clouds of smoke </a:t>
            </a:r>
            <a:endParaRPr lang="en-GB" sz="2000" dirty="0"/>
          </a:p>
        </p:txBody>
      </p:sp>
      <p:sp>
        <p:nvSpPr>
          <p:cNvPr id="7" name="TextBox 6"/>
          <p:cNvSpPr txBox="1"/>
          <p:nvPr/>
        </p:nvSpPr>
        <p:spPr>
          <a:xfrm>
            <a:off x="4209700" y="1106418"/>
            <a:ext cx="2301256" cy="400110"/>
          </a:xfrm>
          <a:prstGeom prst="rect">
            <a:avLst/>
          </a:prstGeom>
          <a:noFill/>
        </p:spPr>
        <p:txBody>
          <a:bodyPr wrap="square" rtlCol="0">
            <a:spAutoFit/>
          </a:bodyPr>
          <a:lstStyle/>
          <a:p>
            <a:r>
              <a:rPr lang="en-GB" sz="2000" dirty="0" smtClean="0">
                <a:solidFill>
                  <a:schemeClr val="bg1"/>
                </a:solidFill>
              </a:rPr>
              <a:t> threatened </a:t>
            </a:r>
            <a:endParaRPr lang="en-GB" sz="2000" dirty="0"/>
          </a:p>
        </p:txBody>
      </p:sp>
      <p:sp>
        <p:nvSpPr>
          <p:cNvPr id="8" name="TextBox 7"/>
          <p:cNvSpPr txBox="1"/>
          <p:nvPr/>
        </p:nvSpPr>
        <p:spPr>
          <a:xfrm>
            <a:off x="6703929" y="1128162"/>
            <a:ext cx="2301256" cy="400110"/>
          </a:xfrm>
          <a:prstGeom prst="rect">
            <a:avLst/>
          </a:prstGeom>
          <a:noFill/>
        </p:spPr>
        <p:txBody>
          <a:bodyPr wrap="square" rtlCol="0">
            <a:spAutoFit/>
          </a:bodyPr>
          <a:lstStyle/>
          <a:p>
            <a:r>
              <a:rPr lang="en-GB" sz="2000" dirty="0" smtClean="0">
                <a:solidFill>
                  <a:schemeClr val="bg1"/>
                </a:solidFill>
              </a:rPr>
              <a:t> the </a:t>
            </a:r>
            <a:r>
              <a:rPr lang="en-GB" sz="2000" dirty="0" err="1" smtClean="0">
                <a:solidFill>
                  <a:schemeClr val="bg1"/>
                </a:solidFill>
              </a:rPr>
              <a:t>firefighters</a:t>
            </a:r>
            <a:endParaRPr lang="en-GB" sz="2000" dirty="0"/>
          </a:p>
        </p:txBody>
      </p:sp>
      <p:sp>
        <p:nvSpPr>
          <p:cNvPr id="9" name="TextBox 8"/>
          <p:cNvSpPr txBox="1"/>
          <p:nvPr/>
        </p:nvSpPr>
        <p:spPr>
          <a:xfrm>
            <a:off x="482188" y="1834308"/>
            <a:ext cx="3120347" cy="400110"/>
          </a:xfrm>
          <a:prstGeom prst="rect">
            <a:avLst/>
          </a:prstGeom>
          <a:noFill/>
        </p:spPr>
        <p:txBody>
          <a:bodyPr wrap="square" rtlCol="0">
            <a:spAutoFit/>
          </a:bodyPr>
          <a:lstStyle/>
          <a:p>
            <a:r>
              <a:rPr lang="en-GB" sz="2000" dirty="0" smtClean="0">
                <a:solidFill>
                  <a:schemeClr val="bg1"/>
                </a:solidFill>
              </a:rPr>
              <a:t> at an alarming rate</a:t>
            </a:r>
            <a:endParaRPr lang="en-GB" sz="2000" dirty="0"/>
          </a:p>
        </p:txBody>
      </p:sp>
      <p:sp>
        <p:nvSpPr>
          <p:cNvPr id="10" name="TextBox 9"/>
          <p:cNvSpPr txBox="1"/>
          <p:nvPr/>
        </p:nvSpPr>
        <p:spPr>
          <a:xfrm>
            <a:off x="4378673" y="1676707"/>
            <a:ext cx="2301256" cy="400110"/>
          </a:xfrm>
          <a:prstGeom prst="rect">
            <a:avLst/>
          </a:prstGeom>
          <a:noFill/>
        </p:spPr>
        <p:txBody>
          <a:bodyPr wrap="square" rtlCol="0">
            <a:spAutoFit/>
          </a:bodyPr>
          <a:lstStyle/>
          <a:p>
            <a:r>
              <a:rPr lang="en-GB" sz="2000" dirty="0" smtClean="0">
                <a:solidFill>
                  <a:schemeClr val="bg1"/>
                </a:solidFill>
              </a:rPr>
              <a:t> were</a:t>
            </a:r>
            <a:endParaRPr lang="en-GB" sz="2000" dirty="0"/>
          </a:p>
        </p:txBody>
      </p:sp>
      <p:sp>
        <p:nvSpPr>
          <p:cNvPr id="11" name="TextBox 10"/>
          <p:cNvSpPr txBox="1"/>
          <p:nvPr/>
        </p:nvSpPr>
        <p:spPr>
          <a:xfrm>
            <a:off x="7147995" y="1680884"/>
            <a:ext cx="2301256" cy="400110"/>
          </a:xfrm>
          <a:prstGeom prst="rect">
            <a:avLst/>
          </a:prstGeom>
          <a:noFill/>
        </p:spPr>
        <p:txBody>
          <a:bodyPr wrap="square" rtlCol="0">
            <a:spAutoFit/>
          </a:bodyPr>
          <a:lstStyle/>
          <a:p>
            <a:r>
              <a:rPr lang="en-GB" sz="2000" dirty="0" smtClean="0">
                <a:solidFill>
                  <a:schemeClr val="bg1"/>
                </a:solidFill>
              </a:rPr>
              <a:t> fierce</a:t>
            </a:r>
            <a:endParaRPr lang="en-GB" sz="2000" dirty="0"/>
          </a:p>
        </p:txBody>
      </p:sp>
      <p:sp>
        <p:nvSpPr>
          <p:cNvPr id="12" name="TextBox 11"/>
          <p:cNvSpPr txBox="1"/>
          <p:nvPr/>
        </p:nvSpPr>
        <p:spPr>
          <a:xfrm>
            <a:off x="117400" y="3501008"/>
            <a:ext cx="3042338" cy="2123658"/>
          </a:xfrm>
          <a:prstGeom prst="rect">
            <a:avLst/>
          </a:prstGeom>
          <a:noFill/>
        </p:spPr>
        <p:txBody>
          <a:bodyPr wrap="square" rtlCol="0">
            <a:spAutoFit/>
          </a:bodyPr>
          <a:lstStyle/>
          <a:p>
            <a:r>
              <a:rPr lang="en-GB" sz="2200" dirty="0" smtClean="0"/>
              <a:t>‘Slots’ in a clause:</a:t>
            </a:r>
          </a:p>
          <a:p>
            <a:r>
              <a:rPr lang="en-GB" sz="2200" b="1" dirty="0" smtClean="0">
                <a:solidFill>
                  <a:srgbClr val="002060"/>
                </a:solidFill>
              </a:rPr>
              <a:t>Subject</a:t>
            </a:r>
          </a:p>
          <a:p>
            <a:r>
              <a:rPr lang="en-GB" sz="2200" b="1" dirty="0" smtClean="0">
                <a:solidFill>
                  <a:srgbClr val="0070C0"/>
                </a:solidFill>
              </a:rPr>
              <a:t>Object</a:t>
            </a:r>
          </a:p>
          <a:p>
            <a:r>
              <a:rPr lang="en-GB" sz="2200" b="1" dirty="0" smtClean="0">
                <a:solidFill>
                  <a:srgbClr val="FF0000"/>
                </a:solidFill>
              </a:rPr>
              <a:t>Verb</a:t>
            </a:r>
          </a:p>
          <a:p>
            <a:r>
              <a:rPr lang="en-GB" sz="2200" b="1" dirty="0" smtClean="0"/>
              <a:t>Complement </a:t>
            </a:r>
          </a:p>
          <a:p>
            <a:r>
              <a:rPr lang="en-GB" sz="2200" b="1" dirty="0" smtClean="0">
                <a:solidFill>
                  <a:srgbClr val="00B050"/>
                </a:solidFill>
              </a:rPr>
              <a:t>Adverbial</a:t>
            </a:r>
            <a:endParaRPr lang="en-GB" sz="2200" b="1" dirty="0">
              <a:solidFill>
                <a:srgbClr val="00B05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839303529"/>
              </p:ext>
            </p:extLst>
          </p:nvPr>
        </p:nvGraphicFramePr>
        <p:xfrm>
          <a:off x="2726287" y="3068960"/>
          <a:ext cx="6985241" cy="3383280"/>
        </p:xfrm>
        <a:graphic>
          <a:graphicData uri="http://schemas.openxmlformats.org/drawingml/2006/table">
            <a:tbl>
              <a:tblPr firstRow="1" bandRow="1">
                <a:tableStyleId>{5C22544A-7EE6-4342-B048-85BDC9FD1C3A}</a:tableStyleId>
              </a:tblPr>
              <a:tblGrid>
                <a:gridCol w="1114774"/>
                <a:gridCol w="5870467"/>
              </a:tblGrid>
              <a:tr h="370840">
                <a:tc>
                  <a:txBody>
                    <a:bodyPr/>
                    <a:lstStyle/>
                    <a:p>
                      <a:endParaRPr lang="en-GB" sz="2000" b="1" dirty="0" smtClean="0">
                        <a:solidFill>
                          <a:schemeClr val="tx1"/>
                        </a:solidFill>
                      </a:endParaRPr>
                    </a:p>
                  </a:txBody>
                  <a:tcPr marL="99060" marR="99060">
                    <a:solidFill>
                      <a:schemeClr val="bg1"/>
                    </a:solidFill>
                  </a:tcPr>
                </a:tc>
                <a:tc>
                  <a:txBody>
                    <a:bodyPr/>
                    <a:lstStyle/>
                    <a:p>
                      <a:pPr algn="ctr"/>
                      <a:r>
                        <a:rPr lang="en-GB" sz="2000" dirty="0" smtClean="0">
                          <a:solidFill>
                            <a:schemeClr val="tx1"/>
                          </a:solidFill>
                        </a:rPr>
                        <a:t>Clause Patterns</a:t>
                      </a:r>
                      <a:endParaRPr lang="en-GB" sz="2000" dirty="0">
                        <a:solidFill>
                          <a:schemeClr val="tx1"/>
                        </a:solidFill>
                      </a:endParaRPr>
                    </a:p>
                  </a:txBody>
                  <a:tcPr marL="99060" marR="99060">
                    <a:solidFill>
                      <a:schemeClr val="bg1"/>
                    </a:solidFill>
                  </a:tcPr>
                </a:tc>
              </a:tr>
              <a:tr h="370840">
                <a:tc>
                  <a:txBody>
                    <a:bodyPr/>
                    <a:lstStyle/>
                    <a:p>
                      <a:r>
                        <a:rPr lang="en-GB" sz="2000" b="1" dirty="0" smtClean="0">
                          <a:solidFill>
                            <a:srgbClr val="002060"/>
                          </a:solidFill>
                        </a:rPr>
                        <a:t>S</a:t>
                      </a:r>
                      <a:r>
                        <a:rPr lang="en-GB" sz="2000" b="1" dirty="0" smtClean="0">
                          <a:solidFill>
                            <a:srgbClr val="FF0000"/>
                          </a:solidFill>
                        </a:rPr>
                        <a:t>V</a:t>
                      </a:r>
                      <a:endParaRPr lang="en-GB" sz="2000" b="1" dirty="0" smtClean="0">
                        <a:solidFill>
                          <a:srgbClr val="0070C0"/>
                        </a:solidFill>
                      </a:endParaRP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Flames </a:t>
                      </a:r>
                      <a:r>
                        <a:rPr lang="en-GB" sz="2000" b="1" dirty="0" smtClean="0">
                          <a:solidFill>
                            <a:srgbClr val="FF0000"/>
                          </a:solidFill>
                        </a:rPr>
                        <a:t>were spreading.</a:t>
                      </a: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S</a:t>
                      </a:r>
                      <a:r>
                        <a:rPr lang="en-GB" sz="2000" b="1" dirty="0" smtClean="0">
                          <a:solidFill>
                            <a:srgbClr val="FF0000"/>
                          </a:solidFill>
                        </a:rPr>
                        <a:t>V</a:t>
                      </a:r>
                      <a:r>
                        <a:rPr lang="en-GB" sz="2000" b="1" dirty="0" smtClean="0">
                          <a:solidFill>
                            <a:srgbClr val="0070C0"/>
                          </a:solidFill>
                        </a:rPr>
                        <a:t>O</a:t>
                      </a: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Flames</a:t>
                      </a:r>
                      <a:r>
                        <a:rPr lang="en-GB" sz="2000" b="1" dirty="0" smtClean="0">
                          <a:solidFill>
                            <a:srgbClr val="0070C0"/>
                          </a:solidFill>
                        </a:rPr>
                        <a:t> </a:t>
                      </a:r>
                      <a:r>
                        <a:rPr lang="en-GB" sz="2000" b="1" dirty="0" smtClean="0">
                          <a:solidFill>
                            <a:srgbClr val="FF0000"/>
                          </a:solidFill>
                        </a:rPr>
                        <a:t>threatened</a:t>
                      </a:r>
                      <a:r>
                        <a:rPr lang="en-GB" sz="2000" b="1" dirty="0" smtClean="0">
                          <a:solidFill>
                            <a:srgbClr val="0070C0"/>
                          </a:solidFill>
                        </a:rPr>
                        <a:t> the </a:t>
                      </a:r>
                      <a:r>
                        <a:rPr lang="en-GB" sz="2000" b="1" dirty="0" err="1" smtClean="0">
                          <a:solidFill>
                            <a:srgbClr val="0070C0"/>
                          </a:solidFill>
                        </a:rPr>
                        <a:t>firefighters</a:t>
                      </a:r>
                      <a:r>
                        <a:rPr lang="en-GB" sz="2000" b="1" dirty="0" smtClean="0">
                          <a:solidFill>
                            <a:srgbClr val="0070C0"/>
                          </a:solidFill>
                        </a:rPr>
                        <a:t>.</a:t>
                      </a: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S</a:t>
                      </a:r>
                      <a:r>
                        <a:rPr lang="en-GB" sz="2000" b="1" dirty="0" smtClean="0">
                          <a:solidFill>
                            <a:srgbClr val="FF0000"/>
                          </a:solidFill>
                        </a:rPr>
                        <a:t>V</a:t>
                      </a:r>
                      <a:r>
                        <a:rPr lang="en-GB" sz="2000" b="1" dirty="0" smtClean="0">
                          <a:solidFill>
                            <a:schemeClr val="accent3"/>
                          </a:solidFill>
                        </a:rPr>
                        <a:t>C</a:t>
                      </a:r>
                      <a:endParaRPr lang="en-GB" sz="2000" b="1" dirty="0" smtClean="0">
                        <a:solidFill>
                          <a:srgbClr val="FF0000"/>
                        </a:solidFill>
                      </a:endParaRP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Flames</a:t>
                      </a:r>
                      <a:r>
                        <a:rPr lang="en-GB" sz="2000" b="1" dirty="0" smtClean="0">
                          <a:solidFill>
                            <a:schemeClr val="accent3"/>
                          </a:solidFill>
                        </a:rPr>
                        <a:t> </a:t>
                      </a:r>
                      <a:r>
                        <a:rPr lang="en-GB" sz="2000" b="1" dirty="0" smtClean="0">
                          <a:solidFill>
                            <a:srgbClr val="FF0000"/>
                          </a:solidFill>
                        </a:rPr>
                        <a:t>were </a:t>
                      </a:r>
                      <a:r>
                        <a:rPr lang="en-GB" sz="2000" b="1" dirty="0" smtClean="0">
                          <a:solidFill>
                            <a:schemeClr val="tx1"/>
                          </a:solidFill>
                        </a:rPr>
                        <a:t>fierce.</a:t>
                      </a: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S</a:t>
                      </a:r>
                      <a:r>
                        <a:rPr lang="en-GB" sz="2000" b="1" dirty="0" smtClean="0">
                          <a:solidFill>
                            <a:srgbClr val="FF0000"/>
                          </a:solidFill>
                        </a:rPr>
                        <a:t>V</a:t>
                      </a:r>
                      <a:r>
                        <a:rPr lang="en-GB" sz="2000" b="1" dirty="0" smtClean="0">
                          <a:solidFill>
                            <a:srgbClr val="00B050"/>
                          </a:solidFill>
                        </a:rPr>
                        <a:t>A</a:t>
                      </a: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Flames </a:t>
                      </a:r>
                      <a:r>
                        <a:rPr lang="en-GB" sz="2000" b="1" dirty="0" smtClean="0">
                          <a:solidFill>
                            <a:srgbClr val="FF0000"/>
                          </a:solidFill>
                        </a:rPr>
                        <a:t>were spreading </a:t>
                      </a:r>
                      <a:r>
                        <a:rPr lang="en-GB" sz="2000" b="1" dirty="0" smtClean="0">
                          <a:solidFill>
                            <a:srgbClr val="00B050"/>
                          </a:solidFill>
                        </a:rPr>
                        <a:t>through the forest.</a:t>
                      </a: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B050"/>
                          </a:solidFill>
                        </a:rPr>
                        <a:t>A</a:t>
                      </a:r>
                      <a:r>
                        <a:rPr lang="en-GB" sz="2000" b="1" dirty="0" smtClean="0">
                          <a:solidFill>
                            <a:srgbClr val="002060"/>
                          </a:solidFill>
                        </a:rPr>
                        <a:t>S</a:t>
                      </a:r>
                      <a:r>
                        <a:rPr lang="en-GB" sz="2000" b="1" dirty="0" smtClean="0">
                          <a:solidFill>
                            <a:srgbClr val="FF0000"/>
                          </a:solidFill>
                        </a:rPr>
                        <a:t>V</a:t>
                      </a:r>
                      <a:r>
                        <a:rPr lang="en-GB" sz="2000" b="1" dirty="0" smtClean="0">
                          <a:solidFill>
                            <a:srgbClr val="00B050"/>
                          </a:solidFill>
                        </a:rPr>
                        <a:t>A</a:t>
                      </a:r>
                    </a:p>
                    <a:p>
                      <a:endParaRPr lang="en-GB" sz="2000" dirty="0"/>
                    </a:p>
                  </a:txBody>
                  <a:tcPr marL="99060" marR="99060">
                    <a:solidFill>
                      <a:schemeClr val="bg1">
                        <a:lumMod val="95000"/>
                      </a:schemeClr>
                    </a:solidFill>
                  </a:tcPr>
                </a:tc>
                <a:tc>
                  <a:txBody>
                    <a:bodyPr/>
                    <a:lstStyle/>
                    <a:p>
                      <a:r>
                        <a:rPr lang="en-GB" sz="2000" b="1" dirty="0" smtClean="0">
                          <a:solidFill>
                            <a:srgbClr val="00B050"/>
                          </a:solidFill>
                        </a:rPr>
                        <a:t>Through the forest </a:t>
                      </a:r>
                      <a:r>
                        <a:rPr lang="en-GB" sz="2000" b="1" dirty="0" smtClean="0">
                          <a:solidFill>
                            <a:srgbClr val="002060"/>
                          </a:solidFill>
                        </a:rPr>
                        <a:t>thick clouds of smoke </a:t>
                      </a:r>
                      <a:r>
                        <a:rPr lang="en-GB" sz="2000" b="1" dirty="0" smtClean="0">
                          <a:solidFill>
                            <a:srgbClr val="FF0000"/>
                          </a:solidFill>
                        </a:rPr>
                        <a:t>were spreading </a:t>
                      </a:r>
                      <a:r>
                        <a:rPr lang="en-GB" sz="2000" b="1" dirty="0" smtClean="0">
                          <a:solidFill>
                            <a:srgbClr val="00B050"/>
                          </a:solidFill>
                        </a:rPr>
                        <a:t>at an alarming rate.</a:t>
                      </a: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B050"/>
                          </a:solidFill>
                        </a:rPr>
                        <a:t>A</a:t>
                      </a:r>
                      <a:r>
                        <a:rPr lang="en-GB" sz="2000" b="1" dirty="0" smtClean="0">
                          <a:solidFill>
                            <a:srgbClr val="FF0000"/>
                          </a:solidFill>
                        </a:rPr>
                        <a:t>V</a:t>
                      </a:r>
                      <a:r>
                        <a:rPr lang="en-GB" sz="2000" b="1" dirty="0" smtClean="0">
                          <a:solidFill>
                            <a:srgbClr val="002060"/>
                          </a:solidFill>
                        </a:rPr>
                        <a:t>S</a:t>
                      </a:r>
                      <a:endParaRPr lang="en-GB" sz="2000" dirty="0" smtClean="0"/>
                    </a:p>
                    <a:p>
                      <a:endParaRPr lang="en-GB" sz="2000" dirty="0"/>
                    </a:p>
                  </a:txBody>
                  <a:tcPr marL="99060" marR="99060">
                    <a:solidFill>
                      <a:schemeClr val="bg1">
                        <a:lumMod val="95000"/>
                      </a:schemeClr>
                    </a:solidFill>
                  </a:tcPr>
                </a:tc>
                <a:tc>
                  <a:txBody>
                    <a:bodyPr/>
                    <a:lstStyle/>
                    <a:p>
                      <a:r>
                        <a:rPr lang="en-GB" sz="2000" b="1" baseline="0" dirty="0" smtClean="0">
                          <a:solidFill>
                            <a:srgbClr val="00B050"/>
                          </a:solidFill>
                        </a:rPr>
                        <a:t>Through the forest  </a:t>
                      </a:r>
                      <a:r>
                        <a:rPr lang="en-GB" sz="2000" b="1" baseline="0" dirty="0" smtClean="0">
                          <a:solidFill>
                            <a:srgbClr val="FF0000"/>
                          </a:solidFill>
                        </a:rPr>
                        <a:t>were spreading </a:t>
                      </a:r>
                      <a:r>
                        <a:rPr lang="en-GB" sz="2000" b="1" baseline="0" dirty="0" smtClean="0">
                          <a:solidFill>
                            <a:srgbClr val="002060"/>
                          </a:solidFill>
                        </a:rPr>
                        <a:t>thick clouds of smoke.</a:t>
                      </a:r>
                      <a:endParaRPr lang="en-GB" sz="2000" b="1" dirty="0" smtClean="0">
                        <a:solidFill>
                          <a:srgbClr val="002060"/>
                        </a:solidFill>
                      </a:endParaRPr>
                    </a:p>
                  </a:txBody>
                  <a:tcPr marL="99060" marR="99060">
                    <a:solidFill>
                      <a:schemeClr val="bg1">
                        <a:lumMod val="95000"/>
                      </a:schemeClr>
                    </a:solidFill>
                  </a:tcPr>
                </a:tc>
              </a:tr>
            </a:tbl>
          </a:graphicData>
        </a:graphic>
      </p:graphicFrame>
    </p:spTree>
    <p:extLst>
      <p:ext uri="{BB962C8B-B14F-4D97-AF65-F5344CB8AC3E}">
        <p14:creationId xmlns:p14="http://schemas.microsoft.com/office/powerpoint/2010/main" val="3766637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906000" cy="3068960"/>
          </a:xfrm>
        </p:spPr>
      </p:pic>
      <p:sp>
        <p:nvSpPr>
          <p:cNvPr id="2" name="TextBox 1"/>
          <p:cNvSpPr txBox="1"/>
          <p:nvPr/>
        </p:nvSpPr>
        <p:spPr>
          <a:xfrm>
            <a:off x="612443" y="236385"/>
            <a:ext cx="1716191" cy="400110"/>
          </a:xfrm>
          <a:prstGeom prst="rect">
            <a:avLst/>
          </a:prstGeom>
          <a:noFill/>
        </p:spPr>
        <p:txBody>
          <a:bodyPr wrap="square" rtlCol="0">
            <a:spAutoFit/>
          </a:bodyPr>
          <a:lstStyle/>
          <a:p>
            <a:r>
              <a:rPr lang="en-GB" sz="2000" dirty="0">
                <a:solidFill>
                  <a:schemeClr val="bg1"/>
                </a:solidFill>
              </a:rPr>
              <a:t>t</a:t>
            </a:r>
            <a:r>
              <a:rPr lang="en-GB" sz="2000" dirty="0" smtClean="0">
                <a:solidFill>
                  <a:schemeClr val="bg1"/>
                </a:solidFill>
              </a:rPr>
              <a:t>he fire </a:t>
            </a:r>
            <a:endParaRPr lang="en-GB" sz="2000" dirty="0"/>
          </a:p>
        </p:txBody>
      </p:sp>
      <p:sp>
        <p:nvSpPr>
          <p:cNvPr id="3" name="TextBox 2"/>
          <p:cNvSpPr txBox="1"/>
          <p:nvPr/>
        </p:nvSpPr>
        <p:spPr>
          <a:xfrm>
            <a:off x="2935513" y="401241"/>
            <a:ext cx="2593788" cy="400110"/>
          </a:xfrm>
          <a:prstGeom prst="rect">
            <a:avLst/>
          </a:prstGeom>
          <a:noFill/>
        </p:spPr>
        <p:txBody>
          <a:bodyPr wrap="square" rtlCol="0">
            <a:spAutoFit/>
          </a:bodyPr>
          <a:lstStyle/>
          <a:p>
            <a:r>
              <a:rPr lang="en-GB" sz="2000" dirty="0" smtClean="0">
                <a:solidFill>
                  <a:schemeClr val="bg1"/>
                </a:solidFill>
              </a:rPr>
              <a:t>leapt </a:t>
            </a:r>
            <a:endParaRPr lang="en-GB" sz="2000" dirty="0">
              <a:solidFill>
                <a:schemeClr val="bg1"/>
              </a:solidFill>
            </a:endParaRPr>
          </a:p>
        </p:txBody>
      </p:sp>
      <p:sp>
        <p:nvSpPr>
          <p:cNvPr id="5" name="TextBox 4"/>
          <p:cNvSpPr txBox="1"/>
          <p:nvPr/>
        </p:nvSpPr>
        <p:spPr>
          <a:xfrm>
            <a:off x="6045122" y="401241"/>
            <a:ext cx="2884103" cy="400110"/>
          </a:xfrm>
          <a:prstGeom prst="rect">
            <a:avLst/>
          </a:prstGeom>
          <a:noFill/>
        </p:spPr>
        <p:txBody>
          <a:bodyPr wrap="square" rtlCol="0">
            <a:spAutoFit/>
          </a:bodyPr>
          <a:lstStyle/>
          <a:p>
            <a:r>
              <a:rPr lang="en-GB" sz="2000" dirty="0">
                <a:solidFill>
                  <a:schemeClr val="bg1"/>
                </a:solidFill>
              </a:rPr>
              <a:t>f</a:t>
            </a:r>
            <a:r>
              <a:rPr lang="en-GB" sz="2000" dirty="0" smtClean="0">
                <a:solidFill>
                  <a:schemeClr val="bg1"/>
                </a:solidFill>
              </a:rPr>
              <a:t>rom tree to tree</a:t>
            </a:r>
            <a:endParaRPr lang="en-GB" sz="2000" dirty="0">
              <a:solidFill>
                <a:schemeClr val="bg1"/>
              </a:solidFill>
            </a:endParaRPr>
          </a:p>
        </p:txBody>
      </p:sp>
      <p:sp>
        <p:nvSpPr>
          <p:cNvPr id="6" name="TextBox 5"/>
          <p:cNvSpPr txBox="1"/>
          <p:nvPr/>
        </p:nvSpPr>
        <p:spPr>
          <a:xfrm>
            <a:off x="501584" y="863115"/>
            <a:ext cx="2849141" cy="400110"/>
          </a:xfrm>
          <a:prstGeom prst="rect">
            <a:avLst/>
          </a:prstGeom>
          <a:noFill/>
        </p:spPr>
        <p:txBody>
          <a:bodyPr wrap="square" rtlCol="0">
            <a:spAutoFit/>
          </a:bodyPr>
          <a:lstStyle/>
          <a:p>
            <a:r>
              <a:rPr lang="en-GB" sz="2000" dirty="0">
                <a:solidFill>
                  <a:schemeClr val="bg1"/>
                </a:solidFill>
              </a:rPr>
              <a:t>b</a:t>
            </a:r>
            <a:r>
              <a:rPr lang="en-GB" sz="2000" dirty="0" smtClean="0">
                <a:solidFill>
                  <a:schemeClr val="bg1"/>
                </a:solidFill>
              </a:rPr>
              <a:t>urning </a:t>
            </a:r>
            <a:endParaRPr lang="en-GB" sz="2000" dirty="0"/>
          </a:p>
        </p:txBody>
      </p:sp>
      <p:sp>
        <p:nvSpPr>
          <p:cNvPr id="7" name="TextBox 6"/>
          <p:cNvSpPr txBox="1"/>
          <p:nvPr/>
        </p:nvSpPr>
        <p:spPr>
          <a:xfrm>
            <a:off x="4209700" y="1106418"/>
            <a:ext cx="2301256" cy="400110"/>
          </a:xfrm>
          <a:prstGeom prst="rect">
            <a:avLst/>
          </a:prstGeom>
          <a:noFill/>
        </p:spPr>
        <p:txBody>
          <a:bodyPr wrap="square" rtlCol="0">
            <a:spAutoFit/>
          </a:bodyPr>
          <a:lstStyle/>
          <a:p>
            <a:r>
              <a:rPr lang="en-GB" sz="2000" dirty="0" smtClean="0">
                <a:solidFill>
                  <a:schemeClr val="bg1"/>
                </a:solidFill>
              </a:rPr>
              <a:t>  </a:t>
            </a:r>
            <a:endParaRPr lang="en-GB" sz="2000" dirty="0"/>
          </a:p>
        </p:txBody>
      </p:sp>
      <p:sp>
        <p:nvSpPr>
          <p:cNvPr id="8" name="TextBox 7"/>
          <p:cNvSpPr txBox="1"/>
          <p:nvPr/>
        </p:nvSpPr>
        <p:spPr>
          <a:xfrm>
            <a:off x="6703929" y="1128162"/>
            <a:ext cx="2301256" cy="400110"/>
          </a:xfrm>
          <a:prstGeom prst="rect">
            <a:avLst/>
          </a:prstGeom>
          <a:noFill/>
        </p:spPr>
        <p:txBody>
          <a:bodyPr wrap="square" rtlCol="0">
            <a:spAutoFit/>
          </a:bodyPr>
          <a:lstStyle/>
          <a:p>
            <a:r>
              <a:rPr lang="en-GB" sz="2000" dirty="0" smtClean="0">
                <a:solidFill>
                  <a:schemeClr val="bg1"/>
                </a:solidFill>
              </a:rPr>
              <a:t> the branches</a:t>
            </a:r>
            <a:endParaRPr lang="en-GB" sz="2000" dirty="0"/>
          </a:p>
        </p:txBody>
      </p:sp>
      <p:sp>
        <p:nvSpPr>
          <p:cNvPr id="9" name="TextBox 8"/>
          <p:cNvSpPr txBox="1"/>
          <p:nvPr/>
        </p:nvSpPr>
        <p:spPr>
          <a:xfrm>
            <a:off x="818541" y="1624521"/>
            <a:ext cx="3120347" cy="400110"/>
          </a:xfrm>
          <a:prstGeom prst="rect">
            <a:avLst/>
          </a:prstGeom>
          <a:noFill/>
        </p:spPr>
        <p:txBody>
          <a:bodyPr wrap="square" rtlCol="0">
            <a:spAutoFit/>
          </a:bodyPr>
          <a:lstStyle/>
          <a:p>
            <a:r>
              <a:rPr lang="en-GB" sz="2000" dirty="0" smtClean="0">
                <a:solidFill>
                  <a:schemeClr val="bg1"/>
                </a:solidFill>
              </a:rPr>
              <a:t> a desperate figure</a:t>
            </a:r>
            <a:endParaRPr lang="en-GB" sz="2000" dirty="0"/>
          </a:p>
        </p:txBody>
      </p:sp>
      <p:sp>
        <p:nvSpPr>
          <p:cNvPr id="10" name="TextBox 9"/>
          <p:cNvSpPr txBox="1"/>
          <p:nvPr/>
        </p:nvSpPr>
        <p:spPr>
          <a:xfrm>
            <a:off x="4378673" y="1676707"/>
            <a:ext cx="2301256" cy="400110"/>
          </a:xfrm>
          <a:prstGeom prst="rect">
            <a:avLst/>
          </a:prstGeom>
          <a:noFill/>
        </p:spPr>
        <p:txBody>
          <a:bodyPr wrap="square" rtlCol="0">
            <a:spAutoFit/>
          </a:bodyPr>
          <a:lstStyle/>
          <a:p>
            <a:r>
              <a:rPr lang="en-GB" sz="2000" dirty="0" smtClean="0">
                <a:solidFill>
                  <a:schemeClr val="bg1"/>
                </a:solidFill>
              </a:rPr>
              <a:t> </a:t>
            </a:r>
            <a:endParaRPr lang="en-GB" sz="2000" dirty="0"/>
          </a:p>
        </p:txBody>
      </p:sp>
      <p:sp>
        <p:nvSpPr>
          <p:cNvPr id="11" name="TextBox 10"/>
          <p:cNvSpPr txBox="1"/>
          <p:nvPr/>
        </p:nvSpPr>
        <p:spPr>
          <a:xfrm>
            <a:off x="7147995" y="1680884"/>
            <a:ext cx="2301256" cy="400110"/>
          </a:xfrm>
          <a:prstGeom prst="rect">
            <a:avLst/>
          </a:prstGeom>
          <a:noFill/>
        </p:spPr>
        <p:txBody>
          <a:bodyPr wrap="square" rtlCol="0">
            <a:spAutoFit/>
          </a:bodyPr>
          <a:lstStyle/>
          <a:p>
            <a:r>
              <a:rPr lang="en-GB" sz="2000" dirty="0" smtClean="0">
                <a:solidFill>
                  <a:schemeClr val="bg1"/>
                </a:solidFill>
              </a:rPr>
              <a:t> violently</a:t>
            </a:r>
            <a:endParaRPr lang="en-GB" sz="2000" dirty="0"/>
          </a:p>
        </p:txBody>
      </p:sp>
      <p:sp>
        <p:nvSpPr>
          <p:cNvPr id="12" name="TextBox 11"/>
          <p:cNvSpPr txBox="1"/>
          <p:nvPr/>
        </p:nvSpPr>
        <p:spPr>
          <a:xfrm>
            <a:off x="117400" y="3501008"/>
            <a:ext cx="3042338" cy="2123658"/>
          </a:xfrm>
          <a:prstGeom prst="rect">
            <a:avLst/>
          </a:prstGeom>
          <a:noFill/>
        </p:spPr>
        <p:txBody>
          <a:bodyPr wrap="square" rtlCol="0">
            <a:spAutoFit/>
          </a:bodyPr>
          <a:lstStyle/>
          <a:p>
            <a:r>
              <a:rPr lang="en-GB" sz="2200" dirty="0" smtClean="0"/>
              <a:t>‘Slots’ in a clause:</a:t>
            </a:r>
          </a:p>
          <a:p>
            <a:r>
              <a:rPr lang="en-GB" sz="2200" b="1" dirty="0" smtClean="0">
                <a:solidFill>
                  <a:srgbClr val="002060"/>
                </a:solidFill>
              </a:rPr>
              <a:t>Subject</a:t>
            </a:r>
          </a:p>
          <a:p>
            <a:r>
              <a:rPr lang="en-GB" sz="2200" b="1" dirty="0" smtClean="0">
                <a:solidFill>
                  <a:srgbClr val="0070C0"/>
                </a:solidFill>
              </a:rPr>
              <a:t>Object</a:t>
            </a:r>
          </a:p>
          <a:p>
            <a:r>
              <a:rPr lang="en-GB" sz="2200" b="1" dirty="0" smtClean="0">
                <a:solidFill>
                  <a:srgbClr val="FF0000"/>
                </a:solidFill>
              </a:rPr>
              <a:t>Verb</a:t>
            </a:r>
          </a:p>
          <a:p>
            <a:r>
              <a:rPr lang="en-GB" sz="2200" b="1" dirty="0" smtClean="0">
                <a:solidFill>
                  <a:schemeClr val="accent3"/>
                </a:solidFill>
              </a:rPr>
              <a:t>Complement</a:t>
            </a:r>
            <a:r>
              <a:rPr lang="en-GB" sz="2200" b="1" dirty="0" smtClean="0"/>
              <a:t> </a:t>
            </a:r>
          </a:p>
          <a:p>
            <a:r>
              <a:rPr lang="en-GB" sz="2200" b="1" dirty="0" smtClean="0">
                <a:solidFill>
                  <a:srgbClr val="00B050"/>
                </a:solidFill>
              </a:rPr>
              <a:t>Adverbial</a:t>
            </a:r>
            <a:endParaRPr lang="en-GB" sz="2200" b="1" dirty="0">
              <a:solidFill>
                <a:srgbClr val="00B05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491921540"/>
              </p:ext>
            </p:extLst>
          </p:nvPr>
        </p:nvGraphicFramePr>
        <p:xfrm>
          <a:off x="2747523" y="3495680"/>
          <a:ext cx="6985241" cy="2377440"/>
        </p:xfrm>
        <a:graphic>
          <a:graphicData uri="http://schemas.openxmlformats.org/drawingml/2006/table">
            <a:tbl>
              <a:tblPr firstRow="1" bandRow="1">
                <a:tableStyleId>{5C22544A-7EE6-4342-B048-85BDC9FD1C3A}</a:tableStyleId>
              </a:tblPr>
              <a:tblGrid>
                <a:gridCol w="1114774"/>
                <a:gridCol w="5870467"/>
              </a:tblGrid>
              <a:tr h="370840">
                <a:tc>
                  <a:txBody>
                    <a:bodyPr/>
                    <a:lstStyle/>
                    <a:p>
                      <a:endParaRPr lang="en-GB" sz="2000" b="1" dirty="0" smtClean="0">
                        <a:solidFill>
                          <a:schemeClr val="tx1"/>
                        </a:solidFill>
                      </a:endParaRPr>
                    </a:p>
                  </a:txBody>
                  <a:tcPr marL="99060" marR="99060">
                    <a:solidFill>
                      <a:schemeClr val="bg1"/>
                    </a:solidFill>
                  </a:tcPr>
                </a:tc>
                <a:tc>
                  <a:txBody>
                    <a:bodyPr/>
                    <a:lstStyle/>
                    <a:p>
                      <a:pPr algn="ctr"/>
                      <a:r>
                        <a:rPr lang="en-GB" sz="2000" dirty="0" smtClean="0">
                          <a:solidFill>
                            <a:schemeClr val="tx1"/>
                          </a:solidFill>
                        </a:rPr>
                        <a:t>Clause Patterns</a:t>
                      </a:r>
                      <a:endParaRPr lang="en-GB" sz="2000" dirty="0">
                        <a:solidFill>
                          <a:schemeClr val="tx1"/>
                        </a:solidFill>
                      </a:endParaRPr>
                    </a:p>
                  </a:txBody>
                  <a:tcPr marL="99060" marR="99060">
                    <a:solidFill>
                      <a:schemeClr val="bg1"/>
                    </a:solidFill>
                  </a:tcPr>
                </a:tc>
              </a:tr>
              <a:tr h="370840">
                <a:tc>
                  <a:txBody>
                    <a:bodyPr/>
                    <a:lstStyle/>
                    <a:p>
                      <a:r>
                        <a:rPr lang="en-GB" sz="2000" b="1" dirty="0" smtClean="0">
                          <a:solidFill>
                            <a:srgbClr val="002060"/>
                          </a:solidFill>
                        </a:rPr>
                        <a:t>S</a:t>
                      </a:r>
                      <a:r>
                        <a:rPr lang="en-GB" sz="2000" b="1" dirty="0" smtClean="0">
                          <a:solidFill>
                            <a:srgbClr val="FF0000"/>
                          </a:solidFill>
                        </a:rPr>
                        <a:t>V</a:t>
                      </a:r>
                      <a:endParaRPr lang="en-GB" sz="2000" b="1" dirty="0" smtClean="0">
                        <a:solidFill>
                          <a:srgbClr val="0070C0"/>
                        </a:solidFill>
                      </a:endParaRP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FF0000"/>
                        </a:solidFill>
                      </a:endParaRP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S</a:t>
                      </a:r>
                      <a:r>
                        <a:rPr lang="en-GB" sz="2000" b="1" dirty="0" smtClean="0">
                          <a:solidFill>
                            <a:srgbClr val="FF0000"/>
                          </a:solidFill>
                        </a:rPr>
                        <a:t>V</a:t>
                      </a:r>
                      <a:r>
                        <a:rPr lang="en-GB" sz="2000" b="1" dirty="0" smtClean="0">
                          <a:solidFill>
                            <a:srgbClr val="0070C0"/>
                          </a:solidFill>
                        </a:rPr>
                        <a:t>O</a:t>
                      </a: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70C0"/>
                        </a:solidFill>
                      </a:endParaRP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2060"/>
                          </a:solidFill>
                        </a:rPr>
                        <a:t>S</a:t>
                      </a:r>
                      <a:r>
                        <a:rPr lang="en-GB" sz="2000" b="1" dirty="0" smtClean="0">
                          <a:solidFill>
                            <a:srgbClr val="FF0000"/>
                          </a:solidFill>
                        </a:rPr>
                        <a:t>V</a:t>
                      </a:r>
                      <a:r>
                        <a:rPr lang="en-GB" sz="2000" b="1" dirty="0" smtClean="0">
                          <a:solidFill>
                            <a:srgbClr val="00B050"/>
                          </a:solidFill>
                        </a:rPr>
                        <a:t>A</a:t>
                      </a: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chemeClr val="accent3"/>
                        </a:solidFill>
                      </a:endParaRP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B050"/>
                          </a:solidFill>
                        </a:rPr>
                        <a:t>A</a:t>
                      </a:r>
                      <a:r>
                        <a:rPr lang="en-GB" sz="2000" b="1" dirty="0" smtClean="0">
                          <a:solidFill>
                            <a:srgbClr val="FF0000"/>
                          </a:solidFill>
                        </a:rPr>
                        <a:t>V</a:t>
                      </a:r>
                      <a:r>
                        <a:rPr lang="en-GB" sz="2000" b="1" dirty="0" smtClean="0">
                          <a:solidFill>
                            <a:srgbClr val="002060"/>
                          </a:solidFill>
                        </a:rPr>
                        <a:t>S</a:t>
                      </a:r>
                    </a:p>
                  </a:txBody>
                  <a:tcPr marL="99060" marR="9906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B050"/>
                        </a:solidFill>
                      </a:endParaRPr>
                    </a:p>
                  </a:txBody>
                  <a:tcPr marL="99060" marR="99060">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B050"/>
                          </a:solidFill>
                        </a:rPr>
                        <a:t>A</a:t>
                      </a:r>
                      <a:r>
                        <a:rPr lang="en-GB" sz="2000" b="1" dirty="0" smtClean="0">
                          <a:solidFill>
                            <a:srgbClr val="002060"/>
                          </a:solidFill>
                        </a:rPr>
                        <a:t>S</a:t>
                      </a:r>
                      <a:r>
                        <a:rPr lang="en-GB" sz="2000" b="1" dirty="0" smtClean="0">
                          <a:solidFill>
                            <a:srgbClr val="FF0000"/>
                          </a:solidFill>
                        </a:rPr>
                        <a:t>V</a:t>
                      </a:r>
                      <a:r>
                        <a:rPr lang="en-GB" sz="2000" b="1" dirty="0" smtClean="0">
                          <a:solidFill>
                            <a:srgbClr val="00B050"/>
                          </a:solidFill>
                        </a:rPr>
                        <a:t>A</a:t>
                      </a:r>
                    </a:p>
                  </a:txBody>
                  <a:tcPr marL="99060" marR="99060">
                    <a:solidFill>
                      <a:schemeClr val="bg1">
                        <a:lumMod val="95000"/>
                      </a:schemeClr>
                    </a:solidFill>
                  </a:tcPr>
                </a:tc>
                <a:tc>
                  <a:txBody>
                    <a:bodyPr/>
                    <a:lstStyle/>
                    <a:p>
                      <a:endParaRPr lang="en-GB" sz="2000" b="1" dirty="0" smtClean="0">
                        <a:solidFill>
                          <a:srgbClr val="00B050"/>
                        </a:solidFill>
                      </a:endParaRPr>
                    </a:p>
                  </a:txBody>
                  <a:tcPr marL="99060" marR="99060">
                    <a:solidFill>
                      <a:schemeClr val="bg1">
                        <a:lumMod val="95000"/>
                      </a:schemeClr>
                    </a:solidFill>
                  </a:tcPr>
                </a:tc>
              </a:tr>
            </a:tbl>
          </a:graphicData>
        </a:graphic>
      </p:graphicFrame>
      <p:sp>
        <p:nvSpPr>
          <p:cNvPr id="15" name="TextBox 14"/>
          <p:cNvSpPr txBox="1"/>
          <p:nvPr/>
        </p:nvSpPr>
        <p:spPr>
          <a:xfrm>
            <a:off x="3938887" y="856209"/>
            <a:ext cx="2301256" cy="400110"/>
          </a:xfrm>
          <a:prstGeom prst="rect">
            <a:avLst/>
          </a:prstGeom>
          <a:noFill/>
        </p:spPr>
        <p:txBody>
          <a:bodyPr wrap="square" rtlCol="0">
            <a:spAutoFit/>
          </a:bodyPr>
          <a:lstStyle/>
          <a:p>
            <a:r>
              <a:rPr lang="en-GB" sz="2000" dirty="0" smtClean="0">
                <a:solidFill>
                  <a:schemeClr val="bg1"/>
                </a:solidFill>
              </a:rPr>
              <a:t> crackled</a:t>
            </a:r>
            <a:endParaRPr lang="en-GB" sz="2000" dirty="0"/>
          </a:p>
        </p:txBody>
      </p:sp>
      <p:sp>
        <p:nvSpPr>
          <p:cNvPr id="16" name="TextBox 15"/>
          <p:cNvSpPr txBox="1"/>
          <p:nvPr/>
        </p:nvSpPr>
        <p:spPr>
          <a:xfrm>
            <a:off x="4104730" y="1424466"/>
            <a:ext cx="2849141" cy="400110"/>
          </a:xfrm>
          <a:prstGeom prst="rect">
            <a:avLst/>
          </a:prstGeom>
          <a:noFill/>
        </p:spPr>
        <p:txBody>
          <a:bodyPr wrap="square" rtlCol="0">
            <a:spAutoFit/>
          </a:bodyPr>
          <a:lstStyle/>
          <a:p>
            <a:r>
              <a:rPr lang="en-GB" sz="2000" dirty="0" smtClean="0">
                <a:solidFill>
                  <a:schemeClr val="bg1"/>
                </a:solidFill>
              </a:rPr>
              <a:t>was striking</a:t>
            </a:r>
            <a:endParaRPr lang="en-GB" sz="2000" dirty="0">
              <a:solidFill>
                <a:schemeClr val="bg1"/>
              </a:solidFill>
            </a:endParaRPr>
          </a:p>
        </p:txBody>
      </p:sp>
    </p:spTree>
    <p:extLst>
      <p:ext uri="{BB962C8B-B14F-4D97-AF65-F5344CB8AC3E}">
        <p14:creationId xmlns:p14="http://schemas.microsoft.com/office/powerpoint/2010/main" val="2349249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9971" t="68943" r="11496" b="-1128"/>
          <a:stretch/>
        </p:blipFill>
        <p:spPr>
          <a:xfrm>
            <a:off x="5423328" y="3816916"/>
            <a:ext cx="3974793" cy="2880320"/>
          </a:xfrm>
        </p:spPr>
      </p:pic>
      <p:pic>
        <p:nvPicPr>
          <p:cNvPr id="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30" t="38689" r="53705" b="2457"/>
          <a:stretch/>
        </p:blipFill>
        <p:spPr>
          <a:xfrm>
            <a:off x="389493" y="188640"/>
            <a:ext cx="4368485" cy="2808312"/>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6669" t="770" r="851" b="18484"/>
          <a:stretch/>
        </p:blipFill>
        <p:spPr>
          <a:xfrm>
            <a:off x="5400807" y="116476"/>
            <a:ext cx="3974793" cy="2808312"/>
          </a:xfrm>
          <a:prstGeom prst="rect">
            <a:avLst/>
          </a:prstGeom>
        </p:spPr>
      </p:pic>
      <p:sp>
        <p:nvSpPr>
          <p:cNvPr id="2" name="TextBox 1"/>
          <p:cNvSpPr txBox="1"/>
          <p:nvPr/>
        </p:nvSpPr>
        <p:spPr>
          <a:xfrm>
            <a:off x="506506" y="3212977"/>
            <a:ext cx="4134459" cy="769441"/>
          </a:xfrm>
          <a:prstGeom prst="rect">
            <a:avLst/>
          </a:prstGeom>
          <a:noFill/>
        </p:spPr>
        <p:txBody>
          <a:bodyPr wrap="square" rtlCol="0">
            <a:spAutoFit/>
          </a:bodyPr>
          <a:lstStyle/>
          <a:p>
            <a:r>
              <a:rPr lang="en-GB" sz="2200" dirty="0" smtClean="0">
                <a:latin typeface="Calibri" pitchFamily="34" charset="0"/>
                <a:cs typeface="Calibri" pitchFamily="34" charset="0"/>
              </a:rPr>
              <a:t>Into the sky smoke billowed in dark, acrid clouds.</a:t>
            </a:r>
            <a:endParaRPr lang="en-GB" sz="2200" dirty="0">
              <a:latin typeface="Calibri" pitchFamily="34" charset="0"/>
              <a:cs typeface="Calibri" pitchFamily="34" charset="0"/>
            </a:endParaRPr>
          </a:p>
        </p:txBody>
      </p:sp>
      <p:sp>
        <p:nvSpPr>
          <p:cNvPr id="8" name="TextBox 7"/>
          <p:cNvSpPr txBox="1"/>
          <p:nvPr/>
        </p:nvSpPr>
        <p:spPr>
          <a:xfrm>
            <a:off x="593004" y="4149080"/>
            <a:ext cx="4134459" cy="1107996"/>
          </a:xfrm>
          <a:prstGeom prst="rect">
            <a:avLst/>
          </a:prstGeom>
          <a:noFill/>
        </p:spPr>
        <p:txBody>
          <a:bodyPr wrap="square" rtlCol="0">
            <a:spAutoFit/>
          </a:bodyPr>
          <a:lstStyle/>
          <a:p>
            <a:r>
              <a:rPr lang="en-GB" sz="2200" dirty="0" smtClean="0">
                <a:latin typeface="Calibri" pitchFamily="34" charset="0"/>
                <a:cs typeface="Calibri" pitchFamily="34" charset="0"/>
              </a:rPr>
              <a:t>Silhouetted against a wall of fiery clouds, a desperate figure fought the fire.</a:t>
            </a:r>
            <a:endParaRPr lang="en-GB" sz="2200" dirty="0">
              <a:latin typeface="Calibri" pitchFamily="34" charset="0"/>
              <a:cs typeface="Calibri" pitchFamily="34" charset="0"/>
            </a:endParaRPr>
          </a:p>
        </p:txBody>
      </p:sp>
      <p:sp>
        <p:nvSpPr>
          <p:cNvPr id="9" name="TextBox 8"/>
          <p:cNvSpPr txBox="1"/>
          <p:nvPr/>
        </p:nvSpPr>
        <p:spPr>
          <a:xfrm>
            <a:off x="671606" y="5517233"/>
            <a:ext cx="4134459" cy="769441"/>
          </a:xfrm>
          <a:prstGeom prst="rect">
            <a:avLst/>
          </a:prstGeom>
          <a:noFill/>
        </p:spPr>
        <p:txBody>
          <a:bodyPr wrap="square" rtlCol="0">
            <a:spAutoFit/>
          </a:bodyPr>
          <a:lstStyle/>
          <a:p>
            <a:r>
              <a:rPr lang="en-GB" sz="2200" dirty="0" smtClean="0">
                <a:latin typeface="Calibri" pitchFamily="34" charset="0"/>
                <a:cs typeface="Calibri" pitchFamily="34" charset="0"/>
              </a:rPr>
              <a:t>A row of pine trees, lit like candles, exploded into flame.</a:t>
            </a:r>
            <a:endParaRPr lang="en-GB" sz="2200" dirty="0">
              <a:latin typeface="Calibri" pitchFamily="34" charset="0"/>
              <a:cs typeface="Calibri" pitchFamily="34" charset="0"/>
            </a:endParaRPr>
          </a:p>
        </p:txBody>
      </p:sp>
      <p:sp>
        <p:nvSpPr>
          <p:cNvPr id="6" name="Flowchart: Alternate Process 5"/>
          <p:cNvSpPr/>
          <p:nvPr/>
        </p:nvSpPr>
        <p:spPr>
          <a:xfrm>
            <a:off x="4806065" y="3008392"/>
            <a:ext cx="5099935"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alibri" pitchFamily="34" charset="0"/>
                <a:cs typeface="Calibri" pitchFamily="34" charset="0"/>
              </a:rPr>
              <a:t>Manipulating clause elements to emphasise or foreground particular details or actions </a:t>
            </a:r>
            <a:endParaRPr lang="en-GB"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585832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051ED8-246A-4ED7-BA39-F0E168D1450D}" type="slidenum">
              <a:rPr lang="en-GB" smtClean="0"/>
              <a:pPr/>
              <a:t>29</a:t>
            </a:fld>
            <a:endParaRPr lang="en-GB" dirty="0"/>
          </a:p>
        </p:txBody>
      </p:sp>
      <p:pic>
        <p:nvPicPr>
          <p:cNvPr id="6" name="Picture 2" descr="http://www.flitchphotography.co.uk/wp-content/uploads/2011/06/The-Annex.jpg"/>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905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35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alibri" pitchFamily="34" charset="0"/>
                <a:cs typeface="Calibri" pitchFamily="34" charset="0"/>
              </a:rPr>
              <a:t>Students’ conceptual confusion: verbs</a:t>
            </a:r>
            <a:endParaRPr lang="en-GB" sz="4000" dirty="0">
              <a:latin typeface="Calibri" pitchFamily="34" charset="0"/>
              <a:cs typeface="Calibri" pitchFamily="34" charset="0"/>
            </a:endParaRPr>
          </a:p>
        </p:txBody>
      </p:sp>
      <p:sp>
        <p:nvSpPr>
          <p:cNvPr id="3" name="Content Placeholder 2"/>
          <p:cNvSpPr>
            <a:spLocks noGrp="1"/>
          </p:cNvSpPr>
          <p:nvPr>
            <p:ph sz="quarter" idx="1"/>
          </p:nvPr>
        </p:nvSpPr>
        <p:spPr>
          <a:xfrm>
            <a:off x="488504" y="1772816"/>
            <a:ext cx="8915400" cy="3886200"/>
          </a:xfrm>
        </p:spPr>
        <p:txBody>
          <a:bodyPr>
            <a:normAutofit fontScale="92500" lnSpcReduction="20000"/>
          </a:bodyPr>
          <a:lstStyle/>
          <a:p>
            <a:pPr marL="0" indent="0">
              <a:buNone/>
            </a:pPr>
            <a:r>
              <a:rPr lang="en-GB" sz="2400" b="1" i="1" dirty="0">
                <a:latin typeface="Calibri" pitchFamily="34" charset="0"/>
                <a:cs typeface="Calibri" pitchFamily="34" charset="0"/>
              </a:rPr>
              <a:t>He was lying there in the darkness behind the tea chests, in the dust and dirt</a:t>
            </a:r>
            <a:r>
              <a:rPr lang="en-GB" sz="2400" b="1" i="1" dirty="0" smtClean="0">
                <a:latin typeface="Calibri" pitchFamily="34" charset="0"/>
                <a:cs typeface="Calibri" pitchFamily="34" charset="0"/>
              </a:rPr>
              <a:t>.</a:t>
            </a:r>
          </a:p>
          <a:p>
            <a:pPr marL="0" indent="0">
              <a:buNone/>
            </a:pPr>
            <a:r>
              <a:rPr lang="en-GB" sz="2400" dirty="0" smtClean="0">
                <a:latin typeface="Calibri" pitchFamily="34" charset="0"/>
                <a:cs typeface="Calibri" pitchFamily="34" charset="0"/>
              </a:rPr>
              <a:t>S: A verb is a doing word like </a:t>
            </a:r>
            <a:r>
              <a:rPr lang="en-GB" sz="2400" i="1" dirty="0" smtClean="0">
                <a:latin typeface="Calibri" pitchFamily="34" charset="0"/>
                <a:cs typeface="Calibri" pitchFamily="34" charset="0"/>
              </a:rPr>
              <a:t>running</a:t>
            </a:r>
            <a:r>
              <a:rPr lang="en-GB" sz="2400" dirty="0" smtClean="0">
                <a:latin typeface="Calibri" pitchFamily="34" charset="0"/>
                <a:cs typeface="Calibri" pitchFamily="34" charset="0"/>
              </a:rPr>
              <a:t> or </a:t>
            </a:r>
            <a:r>
              <a:rPr lang="en-GB" sz="2400" i="1" dirty="0" smtClean="0">
                <a:latin typeface="Calibri" pitchFamily="34" charset="0"/>
                <a:cs typeface="Calibri" pitchFamily="34" charset="0"/>
              </a:rPr>
              <a:t>jumping</a:t>
            </a:r>
            <a:r>
              <a:rPr lang="en-GB" sz="2400" dirty="0" smtClean="0">
                <a:latin typeface="Calibri" pitchFamily="34" charset="0"/>
                <a:cs typeface="Calibri" pitchFamily="34" charset="0"/>
              </a:rPr>
              <a:t> or </a:t>
            </a:r>
            <a:r>
              <a:rPr lang="en-GB" sz="2400" i="1" dirty="0" smtClean="0">
                <a:latin typeface="Calibri" pitchFamily="34" charset="0"/>
                <a:cs typeface="Calibri" pitchFamily="34" charset="0"/>
              </a:rPr>
              <a:t>falling</a:t>
            </a:r>
            <a:r>
              <a:rPr lang="en-GB" sz="2400" dirty="0" smtClean="0">
                <a:latin typeface="Calibri" pitchFamily="34" charset="0"/>
                <a:cs typeface="Calibri" pitchFamily="34" charset="0"/>
              </a:rPr>
              <a:t>. </a:t>
            </a:r>
            <a:r>
              <a:rPr lang="en-GB" sz="2400" i="1" dirty="0" smtClean="0">
                <a:latin typeface="Calibri" pitchFamily="34" charset="0"/>
                <a:cs typeface="Calibri" pitchFamily="34" charset="0"/>
              </a:rPr>
              <a:t>Was lying there</a:t>
            </a:r>
            <a:r>
              <a:rPr lang="en-GB" sz="2400" dirty="0" smtClean="0">
                <a:latin typeface="Calibri" pitchFamily="34" charset="0"/>
                <a:cs typeface="Calibri" pitchFamily="34" charset="0"/>
              </a:rPr>
              <a:t>, that’s a doing word as well, </a:t>
            </a:r>
            <a:r>
              <a:rPr lang="en-GB" sz="2400" i="1" dirty="0" smtClean="0">
                <a:latin typeface="Calibri" pitchFamily="34" charset="0"/>
                <a:cs typeface="Calibri" pitchFamily="34" charset="0"/>
              </a:rPr>
              <a:t>lying</a:t>
            </a:r>
            <a:r>
              <a:rPr lang="en-GB" sz="2400" dirty="0" smtClean="0">
                <a:latin typeface="Calibri" pitchFamily="34" charset="0"/>
                <a:cs typeface="Calibri" pitchFamily="34" charset="0"/>
              </a:rPr>
              <a:t>.</a:t>
            </a:r>
          </a:p>
          <a:p>
            <a:pPr marL="0" indent="0">
              <a:buNone/>
            </a:pPr>
            <a:r>
              <a:rPr lang="en-GB" sz="2400" dirty="0" smtClean="0">
                <a:latin typeface="Calibri" pitchFamily="34" charset="0"/>
                <a:cs typeface="Calibri" pitchFamily="34" charset="0"/>
              </a:rPr>
              <a:t>I: What about the ‘was’ bit of it?</a:t>
            </a:r>
          </a:p>
          <a:p>
            <a:pPr marL="0" indent="0">
              <a:buNone/>
            </a:pPr>
            <a:r>
              <a:rPr lang="en-GB" sz="2400" dirty="0" smtClean="0">
                <a:latin typeface="Calibri" pitchFamily="34" charset="0"/>
                <a:cs typeface="Calibri" pitchFamily="34" charset="0"/>
              </a:rPr>
              <a:t>S: Um…that’s…I don’t know.                                                    (Y5)</a:t>
            </a:r>
          </a:p>
          <a:p>
            <a:pPr marL="0" indent="0">
              <a:buNone/>
            </a:pPr>
            <a:endParaRPr lang="en-GB" sz="2400" dirty="0" smtClean="0">
              <a:latin typeface="Calibri" pitchFamily="34" charset="0"/>
              <a:cs typeface="Calibri" pitchFamily="34" charset="0"/>
            </a:endParaRPr>
          </a:p>
          <a:p>
            <a:pPr>
              <a:lnSpc>
                <a:spcPct val="150000"/>
              </a:lnSpc>
            </a:pPr>
            <a:r>
              <a:rPr lang="en-GB" sz="2400" dirty="0">
                <a:latin typeface="Calibri" pitchFamily="34" charset="0"/>
                <a:cs typeface="Calibri" pitchFamily="34" charset="0"/>
              </a:rPr>
              <a:t>What does the student seem to understand?</a:t>
            </a:r>
          </a:p>
          <a:p>
            <a:pPr>
              <a:lnSpc>
                <a:spcPct val="150000"/>
              </a:lnSpc>
            </a:pPr>
            <a:r>
              <a:rPr lang="en-GB" sz="2400" dirty="0">
                <a:latin typeface="Calibri" pitchFamily="34" charset="0"/>
                <a:cs typeface="Calibri" pitchFamily="34" charset="0"/>
              </a:rPr>
              <a:t>What does the student seem confused about?</a:t>
            </a:r>
          </a:p>
          <a:p>
            <a:pPr>
              <a:lnSpc>
                <a:spcPct val="150000"/>
              </a:lnSpc>
            </a:pPr>
            <a:r>
              <a:rPr lang="en-GB" sz="2400" dirty="0">
                <a:latin typeface="Calibri" pitchFamily="34" charset="0"/>
                <a:cs typeface="Calibri" pitchFamily="34" charset="0"/>
              </a:rPr>
              <a:t>How might you support </a:t>
            </a:r>
            <a:r>
              <a:rPr lang="en-GB" sz="2400" dirty="0" smtClean="0">
                <a:latin typeface="Calibri" pitchFamily="34" charset="0"/>
                <a:cs typeface="Calibri" pitchFamily="34" charset="0"/>
              </a:rPr>
              <a:t>their understanding</a:t>
            </a:r>
            <a:r>
              <a:rPr lang="en-GB" sz="2400" dirty="0">
                <a:latin typeface="Calibri" pitchFamily="34" charset="0"/>
                <a:cs typeface="Calibri" pitchFamily="34" charset="0"/>
              </a:rPr>
              <a:t>?</a:t>
            </a:r>
          </a:p>
          <a:p>
            <a:pPr marL="0" indent="0">
              <a:buNone/>
            </a:pPr>
            <a:endParaRPr lang="en-GB" sz="2400" dirty="0">
              <a:latin typeface="Calibri" pitchFamily="34" charset="0"/>
              <a:cs typeface="Calibri" pitchFamily="34" charset="0"/>
            </a:endParaRPr>
          </a:p>
          <a:p>
            <a:pPr marL="0" indent="0">
              <a:buNone/>
            </a:pPr>
            <a:endParaRPr lang="en-GB" sz="2400" dirty="0">
              <a:latin typeface="Calibri" pitchFamily="34" charset="0"/>
              <a:cs typeface="Calibri" pitchFamily="34" charset="0"/>
            </a:endParaRPr>
          </a:p>
          <a:p>
            <a:pPr marL="0" indent="0">
              <a:buSzPct val="75000"/>
              <a:buNone/>
            </a:pPr>
            <a:endParaRPr lang="en-GB" sz="2400" dirty="0" smtClean="0">
              <a:latin typeface="Calibri" pitchFamily="34" charset="0"/>
              <a:cs typeface="Calibri" pitchFamily="34" charset="0"/>
            </a:endParaRPr>
          </a:p>
          <a:p>
            <a:pPr>
              <a:buSzPct val="75000"/>
            </a:pPr>
            <a:endParaRPr lang="en-GB" sz="2400" dirty="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fld id="{132371F7-CEE0-4AF0-87BE-4D51F1612E4F}" type="slidenum">
              <a:rPr lang="en-US" smtClean="0"/>
              <a:pPr/>
              <a:t>3</a:t>
            </a:fld>
            <a:endParaRPr lang="en-US"/>
          </a:p>
        </p:txBody>
      </p:sp>
    </p:spTree>
    <p:extLst>
      <p:ext uri="{BB962C8B-B14F-4D97-AF65-F5344CB8AC3E}">
        <p14:creationId xmlns:p14="http://schemas.microsoft.com/office/powerpoint/2010/main" val="3022585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litchphotography.co.uk/wp-content/uploads/2011/06/The-Annex.jpg"/>
          <p:cNvPicPr>
            <a:picLocks noGrp="1" noChangeAspect="1" noChangeArrowheads="1"/>
          </p:cNvPicPr>
          <p:nvPr>
            <p:ph idx="1"/>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90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p:cNvSpPr/>
          <p:nvPr/>
        </p:nvSpPr>
        <p:spPr>
          <a:xfrm>
            <a:off x="7401272" y="6093296"/>
            <a:ext cx="2504728" cy="76470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Modelling variety in sentence patterns</a:t>
            </a:r>
          </a:p>
        </p:txBody>
      </p:sp>
      <p:sp>
        <p:nvSpPr>
          <p:cNvPr id="3" name="Rectangle 2"/>
          <p:cNvSpPr/>
          <p:nvPr/>
        </p:nvSpPr>
        <p:spPr>
          <a:xfrm>
            <a:off x="272480" y="260648"/>
            <a:ext cx="6134794" cy="1015663"/>
          </a:xfrm>
          <a:prstGeom prst="rect">
            <a:avLst/>
          </a:prstGeom>
        </p:spPr>
        <p:txBody>
          <a:bodyPr wrap="square">
            <a:spAutoFit/>
          </a:bodyPr>
          <a:lstStyle/>
          <a:p>
            <a:r>
              <a:rPr lang="en-GB" sz="2000" b="1" dirty="0" smtClean="0"/>
              <a:t>Single-clause sentences </a:t>
            </a:r>
            <a:endParaRPr lang="en-GB" sz="2000" b="1" dirty="0"/>
          </a:p>
          <a:p>
            <a:r>
              <a:rPr lang="en-GB" sz="2000" i="1" dirty="0"/>
              <a:t>The room </a:t>
            </a:r>
            <a:r>
              <a:rPr lang="en-GB" sz="2000" b="1" i="1" dirty="0"/>
              <a:t>smelt</a:t>
            </a:r>
            <a:r>
              <a:rPr lang="en-GB" sz="2000" i="1" dirty="0"/>
              <a:t> of rusty nails and wet cardboard.</a:t>
            </a:r>
            <a:endParaRPr lang="en-GB" sz="2000" dirty="0"/>
          </a:p>
          <a:p>
            <a:r>
              <a:rPr lang="en-GB" sz="2000" i="1" dirty="0"/>
              <a:t>Holes </a:t>
            </a:r>
            <a:r>
              <a:rPr lang="en-GB" sz="2000" b="1" i="1" dirty="0"/>
              <a:t>were punched </a:t>
            </a:r>
            <a:r>
              <a:rPr lang="en-GB" sz="2000" i="1" dirty="0"/>
              <a:t>in the wall, as if by a giant </a:t>
            </a:r>
            <a:r>
              <a:rPr lang="en-GB" sz="2000" i="1" dirty="0" smtClean="0"/>
              <a:t>fist</a:t>
            </a:r>
            <a:r>
              <a:rPr lang="en-GB" i="1" dirty="0"/>
              <a:t>.</a:t>
            </a:r>
            <a:endParaRPr lang="en-GB" dirty="0"/>
          </a:p>
        </p:txBody>
      </p:sp>
      <p:sp>
        <p:nvSpPr>
          <p:cNvPr id="4" name="Rectangle 3"/>
          <p:cNvSpPr/>
          <p:nvPr/>
        </p:nvSpPr>
        <p:spPr>
          <a:xfrm>
            <a:off x="0" y="2798057"/>
            <a:ext cx="9057456" cy="1323439"/>
          </a:xfrm>
          <a:prstGeom prst="rect">
            <a:avLst/>
          </a:prstGeom>
        </p:spPr>
        <p:txBody>
          <a:bodyPr wrap="square">
            <a:spAutoFit/>
          </a:bodyPr>
          <a:lstStyle/>
          <a:p>
            <a:r>
              <a:rPr lang="en-GB" sz="2000" b="1" dirty="0" smtClean="0"/>
              <a:t>Multi-clause sentences</a:t>
            </a:r>
            <a:endParaRPr lang="en-GB" sz="2000" dirty="0"/>
          </a:p>
          <a:p>
            <a:r>
              <a:rPr lang="en-GB" sz="2000" i="1" dirty="0"/>
              <a:t>Window frames, </a:t>
            </a:r>
            <a:r>
              <a:rPr lang="en-GB" sz="2000" b="1" i="1" dirty="0"/>
              <a:t>buckled</a:t>
            </a:r>
            <a:r>
              <a:rPr lang="en-GB" sz="2000" i="1" dirty="0"/>
              <a:t> with age,</a:t>
            </a:r>
            <a:r>
              <a:rPr lang="en-GB" sz="2000" b="1" i="1" dirty="0"/>
              <a:t> gaped </a:t>
            </a:r>
            <a:r>
              <a:rPr lang="en-GB" sz="2000" i="1" dirty="0"/>
              <a:t>like the sockets of gouged-out eyes.</a:t>
            </a:r>
            <a:endParaRPr lang="en-GB" sz="2000" dirty="0"/>
          </a:p>
          <a:p>
            <a:r>
              <a:rPr lang="en-GB" sz="2000" i="1" dirty="0"/>
              <a:t>A light flex </a:t>
            </a:r>
            <a:r>
              <a:rPr lang="en-GB" sz="2000" b="1" i="1" dirty="0"/>
              <a:t>snaked</a:t>
            </a:r>
            <a:r>
              <a:rPr lang="en-GB" sz="2000" i="1" dirty="0"/>
              <a:t> from the ceiling, </a:t>
            </a:r>
            <a:r>
              <a:rPr lang="en-GB" sz="2000" b="1" i="1" dirty="0"/>
              <a:t>swinging</a:t>
            </a:r>
            <a:r>
              <a:rPr lang="en-GB" sz="2000" i="1" dirty="0"/>
              <a:t> like a mad thing in the cold wind while plaster </a:t>
            </a:r>
            <a:r>
              <a:rPr lang="en-GB" sz="2000" b="1" i="1" dirty="0"/>
              <a:t>flaked</a:t>
            </a:r>
            <a:r>
              <a:rPr lang="en-GB" sz="2000" i="1" dirty="0"/>
              <a:t> from the walls. </a:t>
            </a:r>
            <a:endParaRPr lang="en-GB" sz="2000" dirty="0"/>
          </a:p>
        </p:txBody>
      </p:sp>
      <p:sp>
        <p:nvSpPr>
          <p:cNvPr id="5" name="Rectangle 4"/>
          <p:cNvSpPr/>
          <p:nvPr/>
        </p:nvSpPr>
        <p:spPr>
          <a:xfrm>
            <a:off x="3098509" y="1505395"/>
            <a:ext cx="5961112" cy="1292662"/>
          </a:xfrm>
          <a:prstGeom prst="rect">
            <a:avLst/>
          </a:prstGeom>
        </p:spPr>
        <p:txBody>
          <a:bodyPr wrap="square">
            <a:spAutoFit/>
          </a:bodyPr>
          <a:lstStyle/>
          <a:p>
            <a:r>
              <a:rPr lang="en-GB" b="1" dirty="0"/>
              <a:t> </a:t>
            </a:r>
            <a:r>
              <a:rPr lang="en-GB" sz="2000" b="1" dirty="0" smtClean="0"/>
              <a:t>Minor </a:t>
            </a:r>
            <a:r>
              <a:rPr lang="en-GB" sz="2000" b="1" dirty="0"/>
              <a:t>sentence/sentence </a:t>
            </a:r>
            <a:r>
              <a:rPr lang="en-GB" sz="2000" b="1" dirty="0" smtClean="0"/>
              <a:t>fragment</a:t>
            </a:r>
          </a:p>
          <a:p>
            <a:r>
              <a:rPr lang="en-GB" sz="2000" i="1" dirty="0"/>
              <a:t>Crumbling plaster. An empty cavern of a room. Abandoned. Cold as death.</a:t>
            </a:r>
            <a:endParaRPr lang="en-GB" sz="2000" dirty="0"/>
          </a:p>
          <a:p>
            <a:endParaRPr lang="en-GB" dirty="0"/>
          </a:p>
        </p:txBody>
      </p:sp>
      <p:sp>
        <p:nvSpPr>
          <p:cNvPr id="7" name="Rectangle 6"/>
          <p:cNvSpPr/>
          <p:nvPr/>
        </p:nvSpPr>
        <p:spPr>
          <a:xfrm>
            <a:off x="2931066" y="4293096"/>
            <a:ext cx="6111478" cy="1015663"/>
          </a:xfrm>
          <a:prstGeom prst="rect">
            <a:avLst/>
          </a:prstGeom>
        </p:spPr>
        <p:txBody>
          <a:bodyPr wrap="square">
            <a:spAutoFit/>
          </a:bodyPr>
          <a:lstStyle/>
          <a:p>
            <a:r>
              <a:rPr lang="en-GB" sz="2000" b="1" dirty="0" smtClean="0"/>
              <a:t>A </a:t>
            </a:r>
            <a:r>
              <a:rPr lang="en-GB" sz="2000" b="1" dirty="0"/>
              <a:t>relative clause starting with </a:t>
            </a:r>
            <a:r>
              <a:rPr lang="en-GB" sz="2000" b="1" i="1" dirty="0"/>
              <a:t>who, which</a:t>
            </a:r>
            <a:r>
              <a:rPr lang="en-GB" sz="2000" b="1" dirty="0"/>
              <a:t> or </a:t>
            </a:r>
            <a:r>
              <a:rPr lang="en-GB" sz="2000" b="1" i="1" dirty="0"/>
              <a:t>that </a:t>
            </a:r>
            <a:endParaRPr lang="en-GB" sz="2000" dirty="0"/>
          </a:p>
          <a:p>
            <a:r>
              <a:rPr lang="en-GB" sz="2000" i="1" dirty="0"/>
              <a:t>Twisted metal, </a:t>
            </a:r>
            <a:r>
              <a:rPr lang="en-GB" sz="2000" b="1" i="1" dirty="0"/>
              <a:t>which</a:t>
            </a:r>
            <a:r>
              <a:rPr lang="en-GB" sz="2000" i="1" dirty="0"/>
              <a:t> rose up from broken floorboards, cast sinister shadows in the gloom.</a:t>
            </a:r>
            <a:endParaRPr lang="en-GB" sz="2000" dirty="0"/>
          </a:p>
        </p:txBody>
      </p:sp>
      <p:sp>
        <p:nvSpPr>
          <p:cNvPr id="8" name="Rectangle 7"/>
          <p:cNvSpPr/>
          <p:nvPr/>
        </p:nvSpPr>
        <p:spPr>
          <a:xfrm>
            <a:off x="1612" y="5585464"/>
            <a:ext cx="7399660" cy="1015663"/>
          </a:xfrm>
          <a:prstGeom prst="rect">
            <a:avLst/>
          </a:prstGeom>
        </p:spPr>
        <p:txBody>
          <a:bodyPr wrap="square">
            <a:spAutoFit/>
          </a:bodyPr>
          <a:lstStyle/>
          <a:p>
            <a:r>
              <a:rPr lang="en-GB" sz="2000" b="1" dirty="0" smtClean="0"/>
              <a:t>Opening with a prepositional phrase </a:t>
            </a:r>
          </a:p>
          <a:p>
            <a:r>
              <a:rPr lang="en-GB" sz="2000" i="1" dirty="0" smtClean="0"/>
              <a:t>Behind </a:t>
            </a:r>
            <a:r>
              <a:rPr lang="en-GB" sz="2000" i="1" dirty="0"/>
              <a:t>the broken skirting board, rats scratched and scurried.</a:t>
            </a:r>
            <a:endParaRPr lang="en-GB" sz="2000" dirty="0"/>
          </a:p>
          <a:p>
            <a:r>
              <a:rPr lang="en-GB" sz="2000" i="1" dirty="0" smtClean="0"/>
              <a:t>In the far corner lay a </a:t>
            </a:r>
            <a:r>
              <a:rPr lang="en-GB" sz="2000" i="1" dirty="0"/>
              <a:t>shroud-like sheet, torn and stained. </a:t>
            </a:r>
            <a:endParaRPr lang="en-GB" sz="2000" dirty="0"/>
          </a:p>
        </p:txBody>
      </p:sp>
    </p:spTree>
    <p:extLst>
      <p:ext uri="{BB962C8B-B14F-4D97-AF65-F5344CB8AC3E}">
        <p14:creationId xmlns:p14="http://schemas.microsoft.com/office/powerpoint/2010/main" val="2987659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96" y="1268061"/>
            <a:ext cx="9261666" cy="5483696"/>
          </a:xfrm>
        </p:spPr>
        <p:txBody>
          <a:bodyPr>
            <a:normAutofit fontScale="92500"/>
          </a:bodyPr>
          <a:lstStyle/>
          <a:p>
            <a:r>
              <a:rPr lang="en-GB" sz="2400" dirty="0">
                <a:latin typeface="Calibri" pitchFamily="34" charset="0"/>
                <a:cs typeface="Calibri" pitchFamily="34" charset="0"/>
              </a:rPr>
              <a:t>Students’ conceptual misunderstandings about grammatical terminology relate directly to teacher explanations (</a:t>
            </a:r>
            <a:r>
              <a:rPr lang="en-GB" sz="2400" dirty="0" err="1">
                <a:latin typeface="Calibri" pitchFamily="34" charset="0"/>
                <a:cs typeface="Calibri" pitchFamily="34" charset="0"/>
              </a:rPr>
              <a:t>eg</a:t>
            </a:r>
            <a:r>
              <a:rPr lang="en-GB" sz="2400" dirty="0">
                <a:latin typeface="Calibri" pitchFamily="34" charset="0"/>
                <a:cs typeface="Calibri" pitchFamily="34" charset="0"/>
              </a:rPr>
              <a:t> drop-in clauses; verb is a doing word</a:t>
            </a:r>
            <a:r>
              <a:rPr lang="en-GB" sz="2400" dirty="0" smtClean="0">
                <a:latin typeface="Calibri" pitchFamily="34" charset="0"/>
                <a:cs typeface="Calibri" pitchFamily="34" charset="0"/>
              </a:rPr>
              <a:t>);</a:t>
            </a:r>
            <a:endParaRPr lang="en-GB" sz="2400" dirty="0">
              <a:latin typeface="Calibri" pitchFamily="34" charset="0"/>
              <a:cs typeface="Calibri" pitchFamily="34" charset="0"/>
            </a:endParaRPr>
          </a:p>
          <a:p>
            <a:r>
              <a:rPr lang="en-GB" sz="2400" dirty="0">
                <a:latin typeface="Calibri" pitchFamily="34" charset="0"/>
                <a:cs typeface="Calibri" pitchFamily="34" charset="0"/>
              </a:rPr>
              <a:t>Teacher understanding of syntax, especially clauses, is an area of lesser </a:t>
            </a:r>
            <a:r>
              <a:rPr lang="en-GB" sz="2400" dirty="0" smtClean="0">
                <a:latin typeface="Calibri" pitchFamily="34" charset="0"/>
                <a:cs typeface="Calibri" pitchFamily="34" charset="0"/>
              </a:rPr>
              <a:t>confidence;</a:t>
            </a:r>
            <a:endParaRPr lang="en-GB" sz="2400" dirty="0">
              <a:latin typeface="Calibri" pitchFamily="34" charset="0"/>
              <a:cs typeface="Calibri" pitchFamily="34" charset="0"/>
            </a:endParaRPr>
          </a:p>
          <a:p>
            <a:r>
              <a:rPr lang="en-GB" sz="2400" dirty="0">
                <a:latin typeface="Calibri" pitchFamily="34" charset="0"/>
                <a:cs typeface="Calibri" pitchFamily="34" charset="0"/>
              </a:rPr>
              <a:t>Children’s use of an explicitly taught structure in writing often appears BEFORE they can explicitly name </a:t>
            </a:r>
            <a:r>
              <a:rPr lang="en-GB" sz="2400" dirty="0" smtClean="0">
                <a:latin typeface="Calibri" pitchFamily="34" charset="0"/>
                <a:cs typeface="Calibri" pitchFamily="34" charset="0"/>
              </a:rPr>
              <a:t>it; being able to name terms is not necessarily ‘knowledge about language’;</a:t>
            </a:r>
            <a:endParaRPr lang="en-GB" sz="2400" dirty="0">
              <a:latin typeface="Calibri" pitchFamily="34" charset="0"/>
              <a:cs typeface="Calibri" pitchFamily="34" charset="0"/>
            </a:endParaRPr>
          </a:p>
          <a:p>
            <a:r>
              <a:rPr lang="en-GB" sz="2400" dirty="0">
                <a:latin typeface="Calibri" pitchFamily="34" charset="0"/>
                <a:cs typeface="Calibri" pitchFamily="34" charset="0"/>
              </a:rPr>
              <a:t>High-quality talk is critical:  it is where the independent learning </a:t>
            </a:r>
            <a:r>
              <a:rPr lang="en-GB" sz="2400" dirty="0" smtClean="0">
                <a:latin typeface="Calibri" pitchFamily="34" charset="0"/>
                <a:cs typeface="Calibri" pitchFamily="34" charset="0"/>
              </a:rPr>
              <a:t>happens;</a:t>
            </a:r>
            <a:endParaRPr lang="en-GB" sz="2400" dirty="0">
              <a:latin typeface="Calibri" pitchFamily="34" charset="0"/>
              <a:cs typeface="Calibri" pitchFamily="34" charset="0"/>
            </a:endParaRPr>
          </a:p>
          <a:p>
            <a:r>
              <a:rPr lang="en-GB" sz="2400" dirty="0">
                <a:latin typeface="Calibri" pitchFamily="34" charset="0"/>
                <a:cs typeface="Calibri" pitchFamily="34" charset="0"/>
              </a:rPr>
              <a:t>Metalinguistic understanding for writing is cumulative and so teaching needs to keep supporting this accumulating learning through revisiting and </a:t>
            </a:r>
            <a:r>
              <a:rPr lang="en-GB" sz="2400" dirty="0" smtClean="0">
                <a:latin typeface="Calibri" pitchFamily="34" charset="0"/>
                <a:cs typeface="Calibri" pitchFamily="34" charset="0"/>
              </a:rPr>
              <a:t>extending;</a:t>
            </a:r>
            <a:endParaRPr lang="en-GB" sz="2400" dirty="0">
              <a:latin typeface="Calibri" pitchFamily="34" charset="0"/>
              <a:cs typeface="Calibri" pitchFamily="34" charset="0"/>
            </a:endParaRPr>
          </a:p>
          <a:p>
            <a:r>
              <a:rPr lang="en-GB" sz="2400" dirty="0">
                <a:latin typeface="Calibri" pitchFamily="34" charset="0"/>
                <a:cs typeface="Calibri" pitchFamily="34" charset="0"/>
              </a:rPr>
              <a:t>Teacher subject knowledge around metalinguistic understanding is not just about grammar concepts but also being able to look at texts (including children’s writing) and notice what’s happening in </a:t>
            </a:r>
            <a:r>
              <a:rPr lang="en-GB" sz="2400" dirty="0" smtClean="0">
                <a:latin typeface="Calibri" pitchFamily="34" charset="0"/>
                <a:cs typeface="Calibri" pitchFamily="34" charset="0"/>
              </a:rPr>
              <a:t>them.</a:t>
            </a:r>
            <a:endParaRPr lang="en-GB" sz="2400" dirty="0">
              <a:latin typeface="Calibri" pitchFamily="34" charset="0"/>
              <a:cs typeface="Calibri" pitchFamily="34" charset="0"/>
            </a:endParaRPr>
          </a:p>
          <a:p>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31</a:t>
            </a:fld>
            <a:endParaRPr lang="en-US"/>
          </a:p>
        </p:txBody>
      </p:sp>
      <p:sp>
        <p:nvSpPr>
          <p:cNvPr id="2" name="TextBox 1"/>
          <p:cNvSpPr txBox="1"/>
          <p:nvPr/>
        </p:nvSpPr>
        <p:spPr>
          <a:xfrm>
            <a:off x="632520" y="620688"/>
            <a:ext cx="5256584" cy="707886"/>
          </a:xfrm>
          <a:prstGeom prst="rect">
            <a:avLst/>
          </a:prstGeom>
          <a:noFill/>
        </p:spPr>
        <p:txBody>
          <a:bodyPr wrap="square" rtlCol="0">
            <a:spAutoFit/>
          </a:bodyPr>
          <a:lstStyle/>
          <a:p>
            <a:r>
              <a:rPr lang="en-GB" sz="4000" dirty="0" smtClean="0">
                <a:latin typeface="Calibri" pitchFamily="34" charset="0"/>
                <a:cs typeface="Calibri" pitchFamily="34" charset="0"/>
              </a:rPr>
              <a:t>Summary Points</a:t>
            </a:r>
            <a:endParaRPr lang="en-GB" sz="4000" dirty="0">
              <a:latin typeface="Calibri" pitchFamily="34" charset="0"/>
              <a:cs typeface="Calibri" pitchFamily="34" charset="0"/>
            </a:endParaRPr>
          </a:p>
        </p:txBody>
      </p:sp>
    </p:spTree>
    <p:extLst>
      <p:ext uri="{BB962C8B-B14F-4D97-AF65-F5344CB8AC3E}">
        <p14:creationId xmlns:p14="http://schemas.microsoft.com/office/powerpoint/2010/main" val="1420579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Teaching Implications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488504" y="1628800"/>
            <a:ext cx="8915400" cy="4968552"/>
          </a:xfrm>
        </p:spPr>
        <p:txBody>
          <a:bodyPr>
            <a:normAutofit/>
          </a:bodyPr>
          <a:lstStyle/>
          <a:p>
            <a:pPr>
              <a:lnSpc>
                <a:spcPts val="2800"/>
              </a:lnSpc>
              <a:spcBef>
                <a:spcPts val="0"/>
              </a:spcBef>
              <a:spcAft>
                <a:spcPts val="600"/>
              </a:spcAft>
              <a:buClr>
                <a:srgbClr val="002060"/>
              </a:buClr>
            </a:pPr>
            <a:r>
              <a:rPr lang="en-GB" sz="2400" dirty="0" smtClean="0">
                <a:latin typeface="Calibri" pitchFamily="34" charset="0"/>
                <a:cs typeface="Calibri" pitchFamily="34" charset="0"/>
              </a:rPr>
              <a:t>Avoid semantic explanations of grammar as they muddle and confuse; instead use examples which show the structure; </a:t>
            </a:r>
          </a:p>
          <a:p>
            <a:pPr>
              <a:lnSpc>
                <a:spcPts val="2800"/>
              </a:lnSpc>
              <a:spcBef>
                <a:spcPts val="0"/>
              </a:spcBef>
              <a:spcAft>
                <a:spcPts val="600"/>
              </a:spcAft>
              <a:buClr>
                <a:srgbClr val="002060"/>
              </a:buClr>
            </a:pPr>
            <a:r>
              <a:rPr lang="en-GB" sz="2400" dirty="0" smtClean="0">
                <a:latin typeface="Calibri" pitchFamily="34" charset="0"/>
                <a:cs typeface="Calibri" pitchFamily="34" charset="0"/>
              </a:rPr>
              <a:t>Teaching </a:t>
            </a:r>
            <a:r>
              <a:rPr lang="en-GB" sz="2400" dirty="0">
                <a:latin typeface="Calibri" pitchFamily="34" charset="0"/>
                <a:cs typeface="Calibri" pitchFamily="34" charset="0"/>
              </a:rPr>
              <a:t>through examples, which shows children the structure and names it, but doesn’t dwell on it too much, gives learners an opportunity to see a grammatical term in context and builds grammatical understanding </a:t>
            </a:r>
            <a:r>
              <a:rPr lang="en-GB" sz="2400" dirty="0" smtClean="0">
                <a:latin typeface="Calibri" pitchFamily="34" charset="0"/>
                <a:cs typeface="Calibri" pitchFamily="34" charset="0"/>
              </a:rPr>
              <a:t>cumulatively;</a:t>
            </a:r>
          </a:p>
          <a:p>
            <a:pPr>
              <a:lnSpc>
                <a:spcPts val="2800"/>
              </a:lnSpc>
              <a:spcBef>
                <a:spcPts val="0"/>
              </a:spcBef>
              <a:spcAft>
                <a:spcPts val="600"/>
              </a:spcAft>
              <a:buClr>
                <a:srgbClr val="002060"/>
              </a:buClr>
            </a:pPr>
            <a:r>
              <a:rPr lang="en-GB" sz="2400" dirty="0" smtClean="0">
                <a:latin typeface="Calibri" pitchFamily="34" charset="0"/>
                <a:cs typeface="Calibri" pitchFamily="34" charset="0"/>
              </a:rPr>
              <a:t>Build your own subject knowledge so you understand the key grammatical aspects of a particular grammar term;</a:t>
            </a:r>
          </a:p>
          <a:p>
            <a:pPr>
              <a:lnSpc>
                <a:spcPts val="2800"/>
              </a:lnSpc>
              <a:spcBef>
                <a:spcPts val="0"/>
              </a:spcBef>
              <a:spcAft>
                <a:spcPts val="600"/>
              </a:spcAft>
              <a:buClr>
                <a:srgbClr val="002060"/>
              </a:buClr>
            </a:pPr>
            <a:r>
              <a:rPr lang="en-GB" sz="2400" dirty="0" smtClean="0">
                <a:latin typeface="Calibri" pitchFamily="34" charset="0"/>
                <a:cs typeface="Calibri" pitchFamily="34" charset="0"/>
              </a:rPr>
              <a:t>Build learners’ understanding cumulatively from the simple and obvious to the more complex and ‘confusing’;</a:t>
            </a:r>
          </a:p>
          <a:p>
            <a:pPr>
              <a:lnSpc>
                <a:spcPts val="2800"/>
              </a:lnSpc>
              <a:spcBef>
                <a:spcPts val="0"/>
              </a:spcBef>
              <a:spcAft>
                <a:spcPts val="600"/>
              </a:spcAft>
              <a:buClr>
                <a:srgbClr val="002060"/>
              </a:buClr>
            </a:pPr>
            <a:r>
              <a:rPr lang="en-GB" sz="2400" dirty="0" smtClean="0">
                <a:latin typeface="Calibri" pitchFamily="34" charset="0"/>
                <a:cs typeface="Calibri" pitchFamily="34" charset="0"/>
              </a:rPr>
              <a:t>Revisit the learning often, in different contexts , to build understanding over time.</a:t>
            </a:r>
          </a:p>
          <a:p>
            <a:pPr marL="0" indent="0">
              <a:lnSpc>
                <a:spcPts val="2800"/>
              </a:lnSpc>
              <a:spcBef>
                <a:spcPts val="0"/>
              </a:spcBef>
              <a:spcAft>
                <a:spcPts val="600"/>
              </a:spcAft>
              <a:buClr>
                <a:srgbClr val="0070C0"/>
              </a:buClr>
              <a:buSzPct val="80000"/>
              <a:buNone/>
            </a:pPr>
            <a:endParaRPr lang="en-GB" sz="2000" dirty="0" smtClean="0">
              <a:latin typeface="Arial" pitchFamily="34" charset="0"/>
              <a:cs typeface="Arial" pitchFamily="34" charset="0"/>
            </a:endParaRPr>
          </a:p>
          <a:p>
            <a:pPr>
              <a:lnSpc>
                <a:spcPts val="2800"/>
              </a:lnSpc>
              <a:spcBef>
                <a:spcPts val="0"/>
              </a:spcBef>
              <a:spcAft>
                <a:spcPts val="600"/>
              </a:spcAft>
              <a:buClr>
                <a:srgbClr val="0070C0"/>
              </a:buClr>
              <a:buSzPct val="80000"/>
              <a:buFont typeface="Wingdings" panose="05000000000000000000" pitchFamily="2" charset="2"/>
              <a:buChar char="q"/>
            </a:pPr>
            <a:endParaRPr lang="en-GB" sz="2000" dirty="0" smtClean="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132371F7-CEE0-4AF0-87BE-4D51F1612E4F}" type="slidenum">
              <a:rPr lang="en-US" smtClean="0"/>
              <a:pPr/>
              <a:t>32</a:t>
            </a:fld>
            <a:endParaRPr lang="en-US"/>
          </a:p>
        </p:txBody>
      </p:sp>
    </p:spTree>
    <p:extLst>
      <p:ext uri="{BB962C8B-B14F-4D97-AF65-F5344CB8AC3E}">
        <p14:creationId xmlns:p14="http://schemas.microsoft.com/office/powerpoint/2010/main" val="62852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Students’ conceptual confusion: clauses</a:t>
            </a:r>
            <a:endParaRPr lang="en-GB" sz="4000"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GB" sz="2400" i="1" dirty="0">
                <a:latin typeface="Calibri" pitchFamily="34" charset="0"/>
                <a:cs typeface="Calibri" pitchFamily="34" charset="0"/>
              </a:rPr>
              <a:t>A clause is when you drop something into the sentence to make it more descriptive.                                                                     (Y5)</a:t>
            </a:r>
            <a:endParaRPr lang="en-GB" sz="2400" dirty="0">
              <a:latin typeface="Calibri" pitchFamily="34" charset="0"/>
              <a:cs typeface="Calibri" pitchFamily="34" charset="0"/>
            </a:endParaRPr>
          </a:p>
          <a:p>
            <a:endParaRPr lang="en-GB" sz="2400" i="1" dirty="0" smtClean="0">
              <a:latin typeface="Calibri" pitchFamily="34" charset="0"/>
              <a:cs typeface="Calibri" pitchFamily="34" charset="0"/>
            </a:endParaRPr>
          </a:p>
          <a:p>
            <a:r>
              <a:rPr lang="en-GB" sz="2400" i="1" dirty="0" smtClean="0">
                <a:latin typeface="Calibri" pitchFamily="34" charset="0"/>
                <a:cs typeface="Calibri" pitchFamily="34" charset="0"/>
              </a:rPr>
              <a:t>Subordinate </a:t>
            </a:r>
            <a:r>
              <a:rPr lang="en-GB" sz="2400" i="1" dirty="0">
                <a:latin typeface="Calibri" pitchFamily="34" charset="0"/>
                <a:cs typeface="Calibri" pitchFamily="34" charset="0"/>
              </a:rPr>
              <a:t>clause is with a clause that doesn’t make sense on its own</a:t>
            </a:r>
            <a:r>
              <a:rPr lang="en-GB" sz="2400" dirty="0" smtClean="0">
                <a:latin typeface="Calibri" pitchFamily="34" charset="0"/>
                <a:cs typeface="Calibri" pitchFamily="34" charset="0"/>
              </a:rPr>
              <a:t>.                                                                                           (Y8)</a:t>
            </a:r>
          </a:p>
          <a:p>
            <a:pPr marL="0" indent="0">
              <a:buNone/>
            </a:pPr>
            <a:endParaRPr lang="en-GB" sz="2400" dirty="0">
              <a:latin typeface="Calibri" pitchFamily="34" charset="0"/>
              <a:cs typeface="Calibri" pitchFamily="34" charset="0"/>
            </a:endParaRPr>
          </a:p>
          <a:p>
            <a:r>
              <a:rPr lang="en-GB" sz="2400" dirty="0" smtClean="0">
                <a:latin typeface="Calibri" pitchFamily="34" charset="0"/>
                <a:cs typeface="Calibri" pitchFamily="34" charset="0"/>
              </a:rPr>
              <a:t>A relative clause </a:t>
            </a:r>
            <a:r>
              <a:rPr lang="en-GB" sz="2400" i="1" dirty="0" smtClean="0">
                <a:latin typeface="Calibri" pitchFamily="34" charset="0"/>
                <a:cs typeface="Calibri" pitchFamily="34" charset="0"/>
              </a:rPr>
              <a:t>is </a:t>
            </a:r>
            <a:r>
              <a:rPr lang="en-GB" sz="2400" i="1" dirty="0">
                <a:latin typeface="Calibri" pitchFamily="34" charset="0"/>
                <a:cs typeface="Calibri" pitchFamily="34" charset="0"/>
              </a:rPr>
              <a:t>when you have a sentence and then you </a:t>
            </a:r>
            <a:r>
              <a:rPr lang="en-GB" sz="2400" i="1" dirty="0" smtClean="0">
                <a:latin typeface="Calibri" pitchFamily="34" charset="0"/>
                <a:cs typeface="Calibri" pitchFamily="34" charset="0"/>
              </a:rPr>
              <a:t>put </a:t>
            </a:r>
            <a:r>
              <a:rPr lang="en-GB" sz="2400" i="1" dirty="0">
                <a:latin typeface="Calibri" pitchFamily="34" charset="0"/>
                <a:cs typeface="Calibri" pitchFamily="34" charset="0"/>
              </a:rPr>
              <a:t>a comma somewhere in the sentence and then you </a:t>
            </a:r>
            <a:r>
              <a:rPr lang="en-GB" sz="2400" i="1" dirty="0" smtClean="0">
                <a:latin typeface="Calibri" pitchFamily="34" charset="0"/>
                <a:cs typeface="Calibri" pitchFamily="34" charset="0"/>
              </a:rPr>
              <a:t>add </a:t>
            </a:r>
            <a:r>
              <a:rPr lang="en-GB" sz="2400" i="1" dirty="0">
                <a:latin typeface="Calibri" pitchFamily="34" charset="0"/>
                <a:cs typeface="Calibri" pitchFamily="34" charset="0"/>
              </a:rPr>
              <a:t>in information then you put another comma and it still </a:t>
            </a:r>
            <a:r>
              <a:rPr lang="en-GB" sz="2400" i="1" dirty="0" smtClean="0">
                <a:latin typeface="Calibri" pitchFamily="34" charset="0"/>
                <a:cs typeface="Calibri" pitchFamily="34" charset="0"/>
              </a:rPr>
              <a:t>makes </a:t>
            </a:r>
            <a:r>
              <a:rPr lang="en-GB" sz="2400" i="1" dirty="0">
                <a:latin typeface="Calibri" pitchFamily="34" charset="0"/>
                <a:cs typeface="Calibri" pitchFamily="34" charset="0"/>
              </a:rPr>
              <a:t>sense without the information or with the information in it</a:t>
            </a:r>
            <a:r>
              <a:rPr lang="en-GB" sz="2400" i="1" dirty="0" smtClean="0">
                <a:latin typeface="Calibri" pitchFamily="34" charset="0"/>
                <a:cs typeface="Calibri" pitchFamily="34" charset="0"/>
              </a:rPr>
              <a:t>.      </a:t>
            </a:r>
            <a:r>
              <a:rPr lang="en-GB" sz="2400" dirty="0" smtClean="0">
                <a:latin typeface="Calibri" pitchFamily="34" charset="0"/>
                <a:cs typeface="Calibri" pitchFamily="34" charset="0"/>
              </a:rPr>
              <a:t>(Y8)</a:t>
            </a:r>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pPr>
              <a:buNone/>
            </a:pPr>
            <a:endParaRPr lang="en-GB" sz="2400" i="1"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a:t>
            </a:fld>
            <a:endParaRPr lang="en-US" dirty="0"/>
          </a:p>
        </p:txBody>
      </p:sp>
    </p:spTree>
    <p:extLst>
      <p:ext uri="{BB962C8B-B14F-4D97-AF65-F5344CB8AC3E}">
        <p14:creationId xmlns:p14="http://schemas.microsoft.com/office/powerpoint/2010/main" val="332826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Students’ conceptual confusion: clauses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560512" y="1774686"/>
            <a:ext cx="9145016" cy="3886200"/>
          </a:xfrm>
        </p:spPr>
        <p:txBody>
          <a:bodyPr/>
          <a:lstStyle/>
          <a:p>
            <a:pPr marL="82296" indent="0">
              <a:buNone/>
            </a:pPr>
            <a:r>
              <a:rPr lang="en-GB" sz="2400" dirty="0">
                <a:latin typeface="Calibri" pitchFamily="34" charset="0"/>
                <a:cs typeface="Calibri" pitchFamily="34" charset="0"/>
              </a:rPr>
              <a:t>S: ‘Compound sentence can have two or more main clauses in it and it is linked together by ‘and’, ‘but’ or ‘or’.</a:t>
            </a:r>
          </a:p>
          <a:p>
            <a:pPr marL="82296" indent="0">
              <a:buNone/>
            </a:pPr>
            <a:r>
              <a:rPr lang="en-GB" sz="2400" dirty="0">
                <a:solidFill>
                  <a:srgbClr val="7030A0"/>
                </a:solidFill>
                <a:latin typeface="Calibri" pitchFamily="34" charset="0"/>
                <a:cs typeface="Calibri" pitchFamily="34" charset="0"/>
              </a:rPr>
              <a:t>I: Fantastically explained. Have we got any compound sentences here?</a:t>
            </a:r>
          </a:p>
          <a:p>
            <a:pPr marL="82296" indent="0">
              <a:buNone/>
            </a:pPr>
            <a:r>
              <a:rPr lang="en-GB" sz="2400" dirty="0">
                <a:latin typeface="Calibri" pitchFamily="34" charset="0"/>
                <a:cs typeface="Calibri" pitchFamily="34" charset="0"/>
              </a:rPr>
              <a:t>Student </a:t>
            </a:r>
            <a:r>
              <a:rPr lang="en-GB" sz="2400" dirty="0" smtClean="0">
                <a:latin typeface="Calibri" pitchFamily="34" charset="0"/>
                <a:cs typeface="Calibri" pitchFamily="34" charset="0"/>
              </a:rPr>
              <a:t>suggests: ‘</a:t>
            </a:r>
            <a:r>
              <a:rPr lang="en-GB" sz="2400" i="1" dirty="0" smtClean="0">
                <a:latin typeface="Calibri" pitchFamily="34" charset="0"/>
                <a:cs typeface="Calibri" pitchFamily="34" charset="0"/>
              </a:rPr>
              <a:t>We </a:t>
            </a:r>
            <a:r>
              <a:rPr lang="en-GB" sz="2400" i="1" dirty="0">
                <a:latin typeface="Calibri" pitchFamily="34" charset="0"/>
                <a:cs typeface="Calibri" pitchFamily="34" charset="0"/>
              </a:rPr>
              <a:t>called it the garage because that’s what the estate agent, Mr Stone, called it</a:t>
            </a:r>
            <a:r>
              <a:rPr lang="en-GB" sz="2400" dirty="0">
                <a:latin typeface="Calibri" pitchFamily="34" charset="0"/>
                <a:cs typeface="Calibri" pitchFamily="34" charset="0"/>
              </a:rPr>
              <a:t>.’ But she is not 100% sure: </a:t>
            </a:r>
          </a:p>
          <a:p>
            <a:pPr marL="82296" indent="0">
              <a:buNone/>
            </a:pPr>
            <a:r>
              <a:rPr lang="en-GB" sz="2400" dirty="0">
                <a:latin typeface="Calibri" pitchFamily="34" charset="0"/>
                <a:cs typeface="Calibri" pitchFamily="34" charset="0"/>
              </a:rPr>
              <a:t>S: Or I…yeah, I think that’s a compound sentence. It could be a relative clause… no, ‘</a:t>
            </a:r>
            <a:r>
              <a:rPr lang="en-GB" sz="2400" dirty="0" err="1">
                <a:latin typeface="Calibri" pitchFamily="34" charset="0"/>
                <a:cs typeface="Calibri" pitchFamily="34" charset="0"/>
              </a:rPr>
              <a:t>cos</a:t>
            </a:r>
            <a:r>
              <a:rPr lang="en-GB" sz="2400" dirty="0">
                <a:latin typeface="Calibri" pitchFamily="34" charset="0"/>
                <a:cs typeface="Calibri" pitchFamily="34" charset="0"/>
              </a:rPr>
              <a:t> there’s only…wait, it could be a relative clause, ‘</a:t>
            </a:r>
            <a:r>
              <a:rPr lang="en-GB" sz="2400" dirty="0" err="1">
                <a:latin typeface="Calibri" pitchFamily="34" charset="0"/>
                <a:cs typeface="Calibri" pitchFamily="34" charset="0"/>
              </a:rPr>
              <a:t>cos</a:t>
            </a:r>
            <a:r>
              <a:rPr lang="en-GB" sz="2400" dirty="0">
                <a:latin typeface="Calibri" pitchFamily="34" charset="0"/>
                <a:cs typeface="Calibri" pitchFamily="34" charset="0"/>
              </a:rPr>
              <a:t> if you take out ‘Mr Stone’…well it makes sense without ‘Mr Stone’ and a relative clause is puts extra information in and </a:t>
            </a:r>
            <a:r>
              <a:rPr lang="en-GB" sz="2400" dirty="0" smtClean="0">
                <a:latin typeface="Calibri" pitchFamily="34" charset="0"/>
                <a:cs typeface="Calibri" pitchFamily="34" charset="0"/>
              </a:rPr>
              <a:t>yeah…I think… </a:t>
            </a:r>
            <a:r>
              <a:rPr lang="en-GB" sz="2400" dirty="0">
                <a:latin typeface="Calibri" pitchFamily="34" charset="0"/>
                <a:cs typeface="Calibri" pitchFamily="34" charset="0"/>
              </a:rPr>
              <a:t>I’m not quite sure about it</a:t>
            </a:r>
            <a:r>
              <a:rPr lang="en-GB" sz="2400" dirty="0" smtClean="0">
                <a:latin typeface="Calibri" pitchFamily="34" charset="0"/>
                <a:cs typeface="Calibri" pitchFamily="34" charset="0"/>
              </a:rPr>
              <a:t>.                                                                                  (Y8)</a:t>
            </a:r>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pPr>
              <a:buNone/>
            </a:pPr>
            <a:endParaRPr lang="en-GB" sz="2400" i="1"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a:t>
            </a:fld>
            <a:endParaRPr lang="en-US" dirty="0"/>
          </a:p>
        </p:txBody>
      </p:sp>
      <p:sp>
        <p:nvSpPr>
          <p:cNvPr id="6" name="TextBox 5"/>
          <p:cNvSpPr txBox="1"/>
          <p:nvPr/>
        </p:nvSpPr>
        <p:spPr>
          <a:xfrm>
            <a:off x="6108700" y="188640"/>
            <a:ext cx="3797300" cy="707886"/>
          </a:xfrm>
          <a:prstGeom prst="rect">
            <a:avLst/>
          </a:prstGeom>
          <a:noFill/>
        </p:spPr>
        <p:txBody>
          <a:bodyPr wrap="square" rtlCol="0">
            <a:spAutoFit/>
          </a:bodyPr>
          <a:lstStyle/>
          <a:p>
            <a:pPr algn="ctr"/>
            <a:r>
              <a:rPr lang="en-GB" sz="2000" b="1" dirty="0" smtClean="0">
                <a:solidFill>
                  <a:srgbClr val="002060"/>
                </a:solidFill>
                <a:latin typeface="Calibri" pitchFamily="34" charset="0"/>
                <a:cs typeface="Calibri" pitchFamily="34" charset="0"/>
              </a:rPr>
              <a:t>Is it possible to locate one main source of confusion </a:t>
            </a:r>
            <a:r>
              <a:rPr lang="en-GB" sz="2000" b="1" dirty="0">
                <a:solidFill>
                  <a:srgbClr val="002060"/>
                </a:solidFill>
                <a:latin typeface="Calibri" pitchFamily="34" charset="0"/>
                <a:cs typeface="Calibri" pitchFamily="34" charset="0"/>
              </a:rPr>
              <a:t>here?</a:t>
            </a:r>
          </a:p>
        </p:txBody>
      </p:sp>
    </p:spTree>
    <p:extLst>
      <p:ext uri="{BB962C8B-B14F-4D97-AF65-F5344CB8AC3E}">
        <p14:creationId xmlns:p14="http://schemas.microsoft.com/office/powerpoint/2010/main" val="21223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Students’ conceptual confusion: ‘subject’</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416496" y="1844824"/>
            <a:ext cx="8915400" cy="3886200"/>
          </a:xfrm>
        </p:spPr>
        <p:txBody>
          <a:bodyPr/>
          <a:lstStyle/>
          <a:p>
            <a:pPr>
              <a:buNone/>
            </a:pPr>
            <a:r>
              <a:rPr lang="en-GB" sz="2400" b="1" i="1" dirty="0">
                <a:latin typeface="Calibri" pitchFamily="34" charset="0"/>
                <a:cs typeface="Calibri" pitchFamily="34" charset="0"/>
              </a:rPr>
              <a:t>We called it the garage because that’s what the estate agent, Mr Stone, called it. </a:t>
            </a:r>
            <a:endParaRPr lang="en-GB" sz="2400" b="1" dirty="0">
              <a:latin typeface="Calibri" pitchFamily="34" charset="0"/>
              <a:cs typeface="Calibri" pitchFamily="34" charset="0"/>
            </a:endParaRPr>
          </a:p>
          <a:p>
            <a:pPr>
              <a:buNone/>
            </a:pPr>
            <a:r>
              <a:rPr lang="en-GB" sz="2400" dirty="0">
                <a:latin typeface="Calibri" pitchFamily="34" charset="0"/>
                <a:cs typeface="Calibri" pitchFamily="34" charset="0"/>
              </a:rPr>
              <a:t>S- </a:t>
            </a:r>
            <a:r>
              <a:rPr lang="en-GB" sz="2400" i="1" dirty="0">
                <a:latin typeface="Calibri" pitchFamily="34" charset="0"/>
                <a:cs typeface="Calibri" pitchFamily="34" charset="0"/>
              </a:rPr>
              <a:t>Subject</a:t>
            </a:r>
            <a:r>
              <a:rPr lang="en-GB" sz="2400" dirty="0">
                <a:latin typeface="Calibri" pitchFamily="34" charset="0"/>
                <a:cs typeface="Calibri" pitchFamily="34" charset="0"/>
              </a:rPr>
              <a:t> is like what’s going on in the sentence like on this one the subject is </a:t>
            </a:r>
            <a:r>
              <a:rPr lang="en-GB" sz="2400" i="1" dirty="0">
                <a:latin typeface="Calibri" pitchFamily="34" charset="0"/>
                <a:cs typeface="Calibri" pitchFamily="34" charset="0"/>
              </a:rPr>
              <a:t>the garage</a:t>
            </a:r>
            <a:r>
              <a:rPr lang="en-GB" sz="2400" dirty="0">
                <a:latin typeface="Calibri" pitchFamily="34" charset="0"/>
                <a:cs typeface="Calibri" pitchFamily="34" charset="0"/>
              </a:rPr>
              <a:t>, they’re on about the garage.</a:t>
            </a:r>
          </a:p>
          <a:p>
            <a:pPr>
              <a:buNone/>
            </a:pPr>
            <a:r>
              <a:rPr lang="en-GB" sz="2400" dirty="0">
                <a:latin typeface="Calibri" pitchFamily="34" charset="0"/>
                <a:cs typeface="Calibri" pitchFamily="34" charset="0"/>
              </a:rPr>
              <a:t>    And on </a:t>
            </a:r>
            <a:r>
              <a:rPr lang="en-GB" sz="2400" b="1" i="1" dirty="0">
                <a:latin typeface="Calibri" pitchFamily="34" charset="0"/>
                <a:cs typeface="Calibri" pitchFamily="34" charset="0"/>
              </a:rPr>
              <a:t>Just me </a:t>
            </a:r>
            <a:r>
              <a:rPr lang="en-GB" sz="2400" dirty="0">
                <a:latin typeface="Calibri" pitchFamily="34" charset="0"/>
                <a:cs typeface="Calibri" pitchFamily="34" charset="0"/>
              </a:rPr>
              <a:t>it’s not really a sentence because it’s not got any subject to it, it’s just like that. </a:t>
            </a:r>
            <a:r>
              <a:rPr lang="en-GB" sz="2400" dirty="0" smtClean="0">
                <a:latin typeface="Calibri" pitchFamily="34" charset="0"/>
                <a:cs typeface="Calibri" pitchFamily="34" charset="0"/>
              </a:rPr>
              <a:t>                                                 (Y8)</a:t>
            </a:r>
          </a:p>
          <a:p>
            <a:pPr>
              <a:buNone/>
            </a:pPr>
            <a:endParaRPr lang="en-GB" sz="2400" dirty="0">
              <a:latin typeface="Calibri" pitchFamily="34" charset="0"/>
              <a:cs typeface="Calibri" pitchFamily="34" charset="0"/>
            </a:endParaRPr>
          </a:p>
          <a:p>
            <a:r>
              <a:rPr lang="en-GB" sz="2400" dirty="0" smtClean="0">
                <a:latin typeface="Calibri" pitchFamily="34" charset="0"/>
                <a:cs typeface="Calibri" pitchFamily="34" charset="0"/>
              </a:rPr>
              <a:t>These are semantic (i.e. non-grammatical) explanations of the concept of ‘subject’.</a:t>
            </a:r>
          </a:p>
          <a:p>
            <a:r>
              <a:rPr lang="en-GB" sz="2400" dirty="0" smtClean="0">
                <a:latin typeface="Calibri" pitchFamily="34" charset="0"/>
                <a:cs typeface="Calibri" pitchFamily="34" charset="0"/>
              </a:rPr>
              <a:t>What grammatical knowledge might help to make the student’s understanding more secure?</a:t>
            </a:r>
            <a:endParaRPr lang="en-GB" sz="2400" dirty="0">
              <a:latin typeface="Calibri" pitchFamily="34" charset="0"/>
              <a:cs typeface="Calibri" pitchFamily="34" charset="0"/>
            </a:endParaRP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a:t>
            </a:fld>
            <a:endParaRPr lang="en-US"/>
          </a:p>
        </p:txBody>
      </p:sp>
    </p:spTree>
    <p:extLst>
      <p:ext uri="{BB962C8B-B14F-4D97-AF65-F5344CB8AC3E}">
        <p14:creationId xmlns:p14="http://schemas.microsoft.com/office/powerpoint/2010/main" val="274900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Students’ conceptual confusion: reflection </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560512" y="1774686"/>
            <a:ext cx="9001000" cy="3886200"/>
          </a:xfrm>
        </p:spPr>
        <p:txBody>
          <a:bodyPr/>
          <a:lstStyle/>
          <a:p>
            <a:pPr marL="82296" indent="0">
              <a:buNone/>
            </a:pPr>
            <a:r>
              <a:rPr lang="en-GB" sz="2400" dirty="0" smtClean="0">
                <a:latin typeface="Calibri" pitchFamily="34" charset="0"/>
                <a:cs typeface="Calibri" pitchFamily="34" charset="0"/>
              </a:rPr>
              <a:t>A key finding from our research:</a:t>
            </a:r>
          </a:p>
          <a:p>
            <a:pPr marL="82296" indent="0">
              <a:buNone/>
            </a:pPr>
            <a:r>
              <a:rPr lang="en-GB" sz="2400" dirty="0">
                <a:solidFill>
                  <a:srgbClr val="7030A0"/>
                </a:solidFill>
                <a:latin typeface="Calibri" pitchFamily="34" charset="0"/>
                <a:cs typeface="Calibri" pitchFamily="34" charset="0"/>
              </a:rPr>
              <a:t>How teachers teach grammatical concepts has a very significant influence on students’ conceptual understanding of grammatical </a:t>
            </a:r>
            <a:r>
              <a:rPr lang="en-GB" sz="2400" dirty="0" smtClean="0">
                <a:solidFill>
                  <a:srgbClr val="7030A0"/>
                </a:solidFill>
                <a:latin typeface="Calibri" pitchFamily="34" charset="0"/>
                <a:cs typeface="Calibri" pitchFamily="34" charset="0"/>
              </a:rPr>
              <a:t>terms.</a:t>
            </a:r>
          </a:p>
          <a:p>
            <a:pPr marL="82296" indent="0">
              <a:buNone/>
            </a:pPr>
            <a:endParaRPr lang="en-GB" sz="2400" dirty="0" smtClean="0">
              <a:latin typeface="Calibri" pitchFamily="34" charset="0"/>
              <a:cs typeface="Calibri" pitchFamily="34" charset="0"/>
            </a:endParaRPr>
          </a:p>
          <a:p>
            <a:pPr marL="425196"/>
            <a:r>
              <a:rPr lang="en-GB" sz="2400" dirty="0" smtClean="0">
                <a:latin typeface="Calibri" pitchFamily="34" charset="0"/>
                <a:cs typeface="Calibri" pitchFamily="34" charset="0"/>
              </a:rPr>
              <a:t>What echoes of teacher explanations have you heard in these comments by students?</a:t>
            </a:r>
          </a:p>
          <a:p>
            <a:pPr marL="425196"/>
            <a:r>
              <a:rPr lang="en-GB" sz="2400" dirty="0" smtClean="0">
                <a:latin typeface="Calibri" pitchFamily="34" charset="0"/>
                <a:cs typeface="Calibri" pitchFamily="34" charset="0"/>
              </a:rPr>
              <a:t>Which explanations seem to have helped students’ understanding of clauses and sentences and which seem to have confused them?</a:t>
            </a:r>
          </a:p>
          <a:p>
            <a:pPr marL="82296" indent="0">
              <a:buNone/>
            </a:pPr>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pPr>
              <a:buNone/>
            </a:pPr>
            <a:endParaRPr lang="en-GB" sz="2400" i="1"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7</a:t>
            </a:fld>
            <a:endParaRPr lang="en-US" dirty="0"/>
          </a:p>
        </p:txBody>
      </p:sp>
    </p:spTree>
    <p:extLst>
      <p:ext uri="{BB962C8B-B14F-4D97-AF65-F5344CB8AC3E}">
        <p14:creationId xmlns:p14="http://schemas.microsoft.com/office/powerpoint/2010/main" val="3404044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Understanding clauses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416496" y="1772816"/>
            <a:ext cx="8915400" cy="3886200"/>
          </a:xfrm>
        </p:spPr>
        <p:txBody>
          <a:bodyPr/>
          <a:lstStyle/>
          <a:p>
            <a:pPr marL="0" indent="0">
              <a:buNone/>
            </a:pPr>
            <a:r>
              <a:rPr lang="en-GB" sz="2400" dirty="0" smtClean="0"/>
              <a:t>Key understanding for students:</a:t>
            </a:r>
          </a:p>
          <a:p>
            <a:r>
              <a:rPr lang="en-GB" sz="2400" dirty="0" smtClean="0"/>
              <a:t>There is a verb at the heart of a clause.</a:t>
            </a:r>
          </a:p>
          <a:p>
            <a:r>
              <a:rPr lang="en-GB" sz="2400" dirty="0" smtClean="0"/>
              <a:t>The verb can be one word or a group of words (a verb phrase).</a:t>
            </a:r>
          </a:p>
          <a:p>
            <a:r>
              <a:rPr lang="en-GB" sz="2400" dirty="0"/>
              <a:t>Clauses can sometimes be complete sentences</a:t>
            </a:r>
            <a:r>
              <a:rPr lang="en-GB" sz="2400" dirty="0" smtClean="0"/>
              <a:t>.</a:t>
            </a:r>
          </a:p>
          <a:p>
            <a:r>
              <a:rPr lang="en-GB" sz="2400" dirty="0" smtClean="0"/>
              <a:t>Clauses </a:t>
            </a:r>
            <a:r>
              <a:rPr lang="en-GB" sz="2400" dirty="0"/>
              <a:t>may be main </a:t>
            </a:r>
            <a:r>
              <a:rPr lang="en-GB" sz="2400" dirty="0" smtClean="0"/>
              <a:t>or subordinate.</a:t>
            </a:r>
          </a:p>
          <a:p>
            <a:r>
              <a:rPr lang="en-GB" sz="2400" dirty="0" smtClean="0"/>
              <a:t>Single-clause sentences have one finite/main verb. </a:t>
            </a:r>
          </a:p>
          <a:p>
            <a:r>
              <a:rPr lang="en-GB" sz="2400" dirty="0" smtClean="0"/>
              <a:t>Multi-clause sentences have more than one verb with clauses joined by co-ordination (compound sentence) or subordination (complex sentence)</a:t>
            </a:r>
          </a:p>
          <a:p>
            <a:endParaRPr lang="en-GB" sz="2800" dirty="0" smtClean="0"/>
          </a:p>
        </p:txBody>
      </p:sp>
      <p:sp>
        <p:nvSpPr>
          <p:cNvPr id="4" name="Slide Number Placeholder 3"/>
          <p:cNvSpPr>
            <a:spLocks noGrp="1"/>
          </p:cNvSpPr>
          <p:nvPr>
            <p:ph type="sldNum" sz="quarter" idx="11"/>
          </p:nvPr>
        </p:nvSpPr>
        <p:spPr/>
        <p:txBody>
          <a:bodyPr/>
          <a:lstStyle/>
          <a:p>
            <a:fld id="{132371F7-CEE0-4AF0-87BE-4D51F1612E4F}" type="slidenum">
              <a:rPr lang="en-US" smtClean="0"/>
              <a:pPr/>
              <a:t>8</a:t>
            </a:fld>
            <a:endParaRPr lang="en-US"/>
          </a:p>
        </p:txBody>
      </p:sp>
    </p:spTree>
    <p:extLst>
      <p:ext uri="{BB962C8B-B14F-4D97-AF65-F5344CB8AC3E}">
        <p14:creationId xmlns:p14="http://schemas.microsoft.com/office/powerpoint/2010/main" val="47494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5226"/>
            <a:ext cx="8915400" cy="1371600"/>
          </a:xfrm>
        </p:spPr>
        <p:txBody>
          <a:bodyPr>
            <a:normAutofit/>
          </a:bodyPr>
          <a:lstStyle/>
          <a:p>
            <a:r>
              <a:rPr lang="en-GB" sz="4000" dirty="0" smtClean="0">
                <a:latin typeface="Calibri" pitchFamily="34" charset="0"/>
                <a:cs typeface="Calibri" pitchFamily="34" charset="0"/>
              </a:rPr>
              <a:t>Clause terminology</a:t>
            </a:r>
            <a:endParaRPr lang="en-GB" sz="4000" dirty="0">
              <a:latin typeface="Calibri" pitchFamily="34" charset="0"/>
              <a:cs typeface="Calibri" pitchFamily="34" charset="0"/>
            </a:endParaRPr>
          </a:p>
        </p:txBody>
      </p:sp>
      <p:sp>
        <p:nvSpPr>
          <p:cNvPr id="3" name="Content Placeholder 2"/>
          <p:cNvSpPr>
            <a:spLocks noGrp="1"/>
          </p:cNvSpPr>
          <p:nvPr>
            <p:ph sz="quarter" idx="1"/>
          </p:nvPr>
        </p:nvSpPr>
        <p:spPr>
          <a:xfrm>
            <a:off x="488504" y="1772815"/>
            <a:ext cx="4051738" cy="5085185"/>
          </a:xfrm>
        </p:spPr>
        <p:txBody>
          <a:bodyPr>
            <a:normAutofit fontScale="92500" lnSpcReduction="10000"/>
          </a:bodyPr>
          <a:lstStyle/>
          <a:p>
            <a:r>
              <a:rPr lang="en-GB" sz="2600" dirty="0" smtClean="0">
                <a:latin typeface="Calibri" pitchFamily="34" charset="0"/>
                <a:cs typeface="Calibri" pitchFamily="34" charset="0"/>
              </a:rPr>
              <a:t>Sentence</a:t>
            </a:r>
          </a:p>
          <a:p>
            <a:pPr>
              <a:lnSpc>
                <a:spcPct val="120000"/>
              </a:lnSpc>
            </a:pPr>
            <a:r>
              <a:rPr lang="en-GB" sz="2600" dirty="0" smtClean="0">
                <a:latin typeface="Calibri" pitchFamily="34" charset="0"/>
                <a:cs typeface="Calibri" pitchFamily="34" charset="0"/>
              </a:rPr>
              <a:t>Main clause</a:t>
            </a:r>
          </a:p>
          <a:p>
            <a:pPr>
              <a:lnSpc>
                <a:spcPct val="120000"/>
              </a:lnSpc>
            </a:pPr>
            <a:r>
              <a:rPr lang="en-GB" sz="2600" dirty="0" smtClean="0">
                <a:latin typeface="Calibri" pitchFamily="34" charset="0"/>
                <a:cs typeface="Calibri" pitchFamily="34" charset="0"/>
              </a:rPr>
              <a:t>Subordinate clause</a:t>
            </a:r>
          </a:p>
          <a:p>
            <a:pPr>
              <a:lnSpc>
                <a:spcPct val="120000"/>
              </a:lnSpc>
            </a:pPr>
            <a:r>
              <a:rPr lang="en-GB" sz="2600" dirty="0" smtClean="0">
                <a:latin typeface="Calibri" pitchFamily="34" charset="0"/>
                <a:cs typeface="Calibri" pitchFamily="34" charset="0"/>
              </a:rPr>
              <a:t>Finite verb (main verb)</a:t>
            </a:r>
          </a:p>
          <a:p>
            <a:pPr>
              <a:lnSpc>
                <a:spcPct val="120000"/>
              </a:lnSpc>
            </a:pPr>
            <a:r>
              <a:rPr lang="en-GB" sz="2600" dirty="0" smtClean="0">
                <a:solidFill>
                  <a:srgbClr val="7030A0"/>
                </a:solidFill>
                <a:latin typeface="Calibri" pitchFamily="34" charset="0"/>
                <a:cs typeface="Calibri" pitchFamily="34" charset="0"/>
              </a:rPr>
              <a:t>Non-finite verb</a:t>
            </a:r>
          </a:p>
          <a:p>
            <a:pPr>
              <a:lnSpc>
                <a:spcPct val="120000"/>
              </a:lnSpc>
            </a:pPr>
            <a:r>
              <a:rPr lang="en-GB" sz="2600" dirty="0" smtClean="0">
                <a:solidFill>
                  <a:srgbClr val="7030A0"/>
                </a:solidFill>
                <a:latin typeface="Calibri" pitchFamily="34" charset="0"/>
                <a:cs typeface="Calibri" pitchFamily="34" charset="0"/>
              </a:rPr>
              <a:t>Lexical verb</a:t>
            </a:r>
            <a:r>
              <a:rPr lang="en-GB" sz="2600" dirty="0" smtClean="0">
                <a:latin typeface="Calibri" pitchFamily="34" charset="0"/>
                <a:cs typeface="Calibri" pitchFamily="34" charset="0"/>
              </a:rPr>
              <a:t>; auxiliary verb; modal verb</a:t>
            </a:r>
          </a:p>
          <a:p>
            <a:pPr>
              <a:lnSpc>
                <a:spcPct val="120000"/>
              </a:lnSpc>
            </a:pPr>
            <a:r>
              <a:rPr lang="en-GB" sz="2600" dirty="0" smtClean="0">
                <a:latin typeface="Calibri" pitchFamily="34" charset="0"/>
                <a:cs typeface="Calibri" pitchFamily="34" charset="0"/>
              </a:rPr>
              <a:t>Single-clause sentence</a:t>
            </a:r>
          </a:p>
          <a:p>
            <a:pPr>
              <a:lnSpc>
                <a:spcPct val="120000"/>
              </a:lnSpc>
            </a:pPr>
            <a:r>
              <a:rPr lang="en-GB" sz="2600" dirty="0" smtClean="0">
                <a:latin typeface="Calibri" pitchFamily="34" charset="0"/>
                <a:cs typeface="Calibri" pitchFamily="34" charset="0"/>
              </a:rPr>
              <a:t>Multi-clause sentence</a:t>
            </a:r>
          </a:p>
          <a:p>
            <a:pPr>
              <a:lnSpc>
                <a:spcPct val="120000"/>
              </a:lnSpc>
            </a:pPr>
            <a:r>
              <a:rPr lang="en-GB" sz="2600" dirty="0" smtClean="0">
                <a:latin typeface="Calibri" pitchFamily="34" charset="0"/>
                <a:cs typeface="Calibri" pitchFamily="34" charset="0"/>
              </a:rPr>
              <a:t>Minor sentence</a:t>
            </a:r>
          </a:p>
          <a:p>
            <a:pPr marL="0" indent="0">
              <a:lnSpc>
                <a:spcPct val="120000"/>
              </a:lnSpc>
              <a:buSzPct val="80000"/>
              <a:buNone/>
            </a:pPr>
            <a:r>
              <a:rPr lang="en-GB" sz="2400" dirty="0" smtClean="0">
                <a:latin typeface="Calibri" pitchFamily="34" charset="0"/>
                <a:cs typeface="Calibri" pitchFamily="34" charset="0"/>
              </a:rPr>
              <a:t>                                                                 </a:t>
            </a:r>
            <a:endParaRPr lang="en-GB" sz="2400" dirty="0">
              <a:latin typeface="Calibri" pitchFamily="34" charset="0"/>
              <a:cs typeface="Calibri" pitchFamily="34" charset="0"/>
            </a:endParaRPr>
          </a:p>
          <a:p>
            <a:pPr>
              <a:buSzPct val="75000"/>
              <a:buFont typeface="Wingdings" pitchFamily="2" charset="2"/>
              <a:buChar char="q"/>
            </a:pPr>
            <a:endParaRPr lang="en-GB" sz="2400" dirty="0">
              <a:latin typeface="Calibri" pitchFamily="34" charset="0"/>
              <a:cs typeface="Calibri" pitchFamily="34" charset="0"/>
            </a:endParaRPr>
          </a:p>
        </p:txBody>
      </p:sp>
      <p:sp>
        <p:nvSpPr>
          <p:cNvPr id="5" name="TextBox 4"/>
          <p:cNvSpPr txBox="1"/>
          <p:nvPr/>
        </p:nvSpPr>
        <p:spPr>
          <a:xfrm>
            <a:off x="4569441" y="1687354"/>
            <a:ext cx="4968552" cy="5170646"/>
          </a:xfrm>
          <a:prstGeom prst="rect">
            <a:avLst/>
          </a:prstGeom>
          <a:noFill/>
        </p:spPr>
        <p:txBody>
          <a:bodyPr wrap="square" rtlCol="0">
            <a:spAutoFit/>
          </a:bodyPr>
          <a:lstStyle/>
          <a:p>
            <a:r>
              <a:rPr lang="en-GB" sz="2400" dirty="0" smtClean="0">
                <a:solidFill>
                  <a:srgbClr val="FF0000"/>
                </a:solidFill>
                <a:latin typeface="Calibri" pitchFamily="34" charset="0"/>
                <a:cs typeface="Calibri" pitchFamily="34" charset="0"/>
              </a:rPr>
              <a:t>I found him in the garage on a Sunday afternoon. </a:t>
            </a:r>
          </a:p>
          <a:p>
            <a:r>
              <a:rPr lang="en-GB" sz="2400" dirty="0" smtClean="0">
                <a:solidFill>
                  <a:srgbClr val="FF0000"/>
                </a:solidFill>
                <a:latin typeface="Calibri" pitchFamily="34" charset="0"/>
                <a:cs typeface="Calibri" pitchFamily="34" charset="0"/>
              </a:rPr>
              <a:t>It was the day after we moved into Falconer Road. </a:t>
            </a:r>
          </a:p>
          <a:p>
            <a:r>
              <a:rPr lang="en-GB" sz="2400" dirty="0" smtClean="0">
                <a:solidFill>
                  <a:srgbClr val="FF0000"/>
                </a:solidFill>
                <a:latin typeface="Calibri" pitchFamily="34" charset="0"/>
                <a:cs typeface="Calibri" pitchFamily="34" charset="0"/>
              </a:rPr>
              <a:t>The winter was ending. </a:t>
            </a:r>
          </a:p>
          <a:p>
            <a:r>
              <a:rPr lang="en-GB" sz="2400" dirty="0" smtClean="0">
                <a:solidFill>
                  <a:srgbClr val="FF0000"/>
                </a:solidFill>
                <a:latin typeface="Calibri" pitchFamily="34" charset="0"/>
                <a:cs typeface="Calibri" pitchFamily="34" charset="0"/>
              </a:rPr>
              <a:t>Mum had said we’d be moving just in time for the spring. </a:t>
            </a:r>
          </a:p>
          <a:p>
            <a:r>
              <a:rPr lang="en-GB" sz="2400" dirty="0" smtClean="0">
                <a:solidFill>
                  <a:srgbClr val="FF0000"/>
                </a:solidFill>
                <a:latin typeface="Calibri" pitchFamily="34" charset="0"/>
                <a:cs typeface="Calibri" pitchFamily="34" charset="0"/>
              </a:rPr>
              <a:t>Nobody else was there.</a:t>
            </a:r>
          </a:p>
          <a:p>
            <a:r>
              <a:rPr lang="en-GB" sz="2400" dirty="0" smtClean="0">
                <a:solidFill>
                  <a:srgbClr val="FF0000"/>
                </a:solidFill>
                <a:latin typeface="Calibri" pitchFamily="34" charset="0"/>
                <a:cs typeface="Calibri" pitchFamily="34" charset="0"/>
              </a:rPr>
              <a:t>Just me.</a:t>
            </a:r>
          </a:p>
          <a:p>
            <a:r>
              <a:rPr lang="en-GB" sz="2400" dirty="0" smtClean="0">
                <a:solidFill>
                  <a:srgbClr val="FF0000"/>
                </a:solidFill>
                <a:latin typeface="Calibri" pitchFamily="34" charset="0"/>
                <a:cs typeface="Calibri" pitchFamily="34" charset="0"/>
              </a:rPr>
              <a:t>The others were inside the house worrying about the baby.</a:t>
            </a:r>
          </a:p>
          <a:p>
            <a:endParaRPr lang="en-GB" sz="2400" dirty="0">
              <a:solidFill>
                <a:srgbClr val="FF0000"/>
              </a:solidFill>
              <a:latin typeface="Calibri" pitchFamily="34" charset="0"/>
              <a:cs typeface="Calibri" pitchFamily="34" charset="0"/>
            </a:endParaRPr>
          </a:p>
          <a:p>
            <a:r>
              <a:rPr lang="en-GB" sz="2400" dirty="0" smtClean="0">
                <a:solidFill>
                  <a:srgbClr val="FF0000"/>
                </a:solidFill>
                <a:latin typeface="Calibri" pitchFamily="34" charset="0"/>
                <a:cs typeface="Calibri" pitchFamily="34" charset="0"/>
              </a:rPr>
              <a:t>(from </a:t>
            </a:r>
            <a:r>
              <a:rPr lang="en-GB" sz="2400" i="1" dirty="0" err="1" smtClean="0">
                <a:solidFill>
                  <a:srgbClr val="FF0000"/>
                </a:solidFill>
                <a:latin typeface="Calibri" pitchFamily="34" charset="0"/>
                <a:cs typeface="Calibri" pitchFamily="34" charset="0"/>
              </a:rPr>
              <a:t>Skellig</a:t>
            </a:r>
            <a:r>
              <a:rPr lang="en-GB" sz="2400" dirty="0" smtClean="0">
                <a:solidFill>
                  <a:srgbClr val="FF0000"/>
                </a:solidFill>
                <a:latin typeface="Calibri" pitchFamily="34" charset="0"/>
                <a:cs typeface="Calibri" pitchFamily="34" charset="0"/>
              </a:rPr>
              <a:t> by David Almond)</a:t>
            </a:r>
            <a:endParaRPr lang="en-GB" dirty="0" smtClean="0">
              <a:solidFill>
                <a:srgbClr val="FF0000"/>
              </a:solidFill>
            </a:endParaRPr>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9</a:t>
            </a:fld>
            <a:endParaRPr lang="en-US"/>
          </a:p>
        </p:txBody>
      </p:sp>
      <p:sp>
        <p:nvSpPr>
          <p:cNvPr id="6" name="Flowchart: Alternate Process 5"/>
          <p:cNvSpPr/>
          <p:nvPr/>
        </p:nvSpPr>
        <p:spPr>
          <a:xfrm>
            <a:off x="5685565" y="332656"/>
            <a:ext cx="2736304" cy="12106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Use the examples to help you define/explain the terms</a:t>
            </a:r>
            <a:endParaRPr lang="en-GB" dirty="0">
              <a:solidFill>
                <a:schemeClr val="tx1"/>
              </a:solidFill>
            </a:endParaRPr>
          </a:p>
        </p:txBody>
      </p:sp>
    </p:spTree>
    <p:extLst>
      <p:ext uri="{BB962C8B-B14F-4D97-AF65-F5344CB8AC3E}">
        <p14:creationId xmlns:p14="http://schemas.microsoft.com/office/powerpoint/2010/main" val="37918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6253</TotalTime>
  <Words>5332</Words>
  <Application>Microsoft Office PowerPoint</Application>
  <PresentationFormat>A4 Paper (210x297 mm)</PresentationFormat>
  <Paragraphs>459</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Pixel</vt:lpstr>
      <vt:lpstr>BUILDING understanding OF CLAUSES and sentences </vt:lpstr>
      <vt:lpstr>Grammar Subject Knowledge</vt:lpstr>
      <vt:lpstr>Students’ conceptual confusion: verbs</vt:lpstr>
      <vt:lpstr>Students’ conceptual confusion: clauses</vt:lpstr>
      <vt:lpstr>Students’ conceptual confusion: clauses</vt:lpstr>
      <vt:lpstr>Students’ conceptual confusion: ‘subject’</vt:lpstr>
      <vt:lpstr>Students’ conceptual confusion: reflection </vt:lpstr>
      <vt:lpstr>Understanding clauses</vt:lpstr>
      <vt:lpstr>Clause terminology</vt:lpstr>
      <vt:lpstr>‘New’ terminology </vt:lpstr>
      <vt:lpstr>Clauses and sentences</vt:lpstr>
      <vt:lpstr>Clauses and sentences</vt:lpstr>
      <vt:lpstr>Recap:  </vt:lpstr>
      <vt:lpstr>Clauses and sentences: The Promise By Nicola Davies</vt:lpstr>
      <vt:lpstr>Clauses and sentences: The Promise By Nicola Davies</vt:lpstr>
      <vt:lpstr> Building sentences</vt:lpstr>
      <vt:lpstr> Building sentences</vt:lpstr>
      <vt:lpstr> Building sentences</vt:lpstr>
      <vt:lpstr> Building sentences</vt:lpstr>
      <vt:lpstr>PowerPoint Presentation</vt:lpstr>
      <vt:lpstr>Using subject knowledge to evaluate students’ writing</vt:lpstr>
      <vt:lpstr>What’s in a clause?</vt:lpstr>
      <vt:lpstr>PowerPoint Presentation</vt:lpstr>
      <vt:lpstr>‘Slots’ in a clause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 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helen lines</cp:lastModifiedBy>
  <cp:revision>519</cp:revision>
  <cp:lastPrinted>2012-02-23T08:56:01Z</cp:lastPrinted>
  <dcterms:created xsi:type="dcterms:W3CDTF">2006-06-23T08:27:44Z</dcterms:created>
  <dcterms:modified xsi:type="dcterms:W3CDTF">2018-07-03T10:42:16Z</dcterms:modified>
</cp:coreProperties>
</file>