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3" r:id="rId1"/>
  </p:sldMasterIdLst>
  <p:notesMasterIdLst>
    <p:notesMasterId r:id="rId19"/>
  </p:notesMasterIdLst>
  <p:handoutMasterIdLst>
    <p:handoutMasterId r:id="rId20"/>
  </p:handoutMasterIdLst>
  <p:sldIdLst>
    <p:sldId id="792" r:id="rId2"/>
    <p:sldId id="785" r:id="rId3"/>
    <p:sldId id="781" r:id="rId4"/>
    <p:sldId id="825" r:id="rId5"/>
    <p:sldId id="826" r:id="rId6"/>
    <p:sldId id="806" r:id="rId7"/>
    <p:sldId id="805" r:id="rId8"/>
    <p:sldId id="827" r:id="rId9"/>
    <p:sldId id="828" r:id="rId10"/>
    <p:sldId id="804" r:id="rId11"/>
    <p:sldId id="795" r:id="rId12"/>
    <p:sldId id="810" r:id="rId13"/>
    <p:sldId id="811" r:id="rId14"/>
    <p:sldId id="807" r:id="rId15"/>
    <p:sldId id="796" r:id="rId16"/>
    <p:sldId id="786" r:id="rId17"/>
    <p:sldId id="829" r:id="rId18"/>
  </p:sldIdLst>
  <p:sldSz cx="9906000" cy="6858000" type="A4"/>
  <p:notesSz cx="6858000" cy="1005205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99"/>
    <a:srgbClr val="B88C00"/>
    <a:srgbClr val="12D424"/>
    <a:srgbClr val="C9FFE4"/>
    <a:srgbClr val="55C37A"/>
    <a:srgbClr val="DDFFDD"/>
    <a:srgbClr val="99FFCC"/>
    <a:srgbClr val="EBEBFF"/>
    <a:srgbClr val="FFFFCC"/>
    <a:srgbClr val="7AD0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27647" autoAdjust="0"/>
    <p:restoredTop sz="76082" autoAdjust="0"/>
  </p:normalViewPr>
  <p:slideViewPr>
    <p:cSldViewPr>
      <p:cViewPr>
        <p:scale>
          <a:sx n="60" d="100"/>
          <a:sy n="60" d="100"/>
        </p:scale>
        <p:origin x="-418" y="446"/>
      </p:cViewPr>
      <p:guideLst>
        <p:guide orient="horz" pos="2160"/>
        <p:guide pos="3120"/>
      </p:guideLst>
    </p:cSldViewPr>
  </p:slideViewPr>
  <p:outlineViewPr>
    <p:cViewPr>
      <p:scale>
        <a:sx n="33" d="100"/>
        <a:sy n="33" d="100"/>
      </p:scale>
      <p:origin x="0" y="31469"/>
    </p:cViewPr>
  </p:outlineViewPr>
  <p:notesTextViewPr>
    <p:cViewPr>
      <p:scale>
        <a:sx n="100" d="100"/>
        <a:sy n="100" d="100"/>
      </p:scale>
      <p:origin x="0" y="0"/>
    </p:cViewPr>
  </p:notesTextViewPr>
  <p:sorterViewPr>
    <p:cViewPr>
      <p:scale>
        <a:sx n="100" d="100"/>
        <a:sy n="100" d="100"/>
      </p:scale>
      <p:origin x="0" y="1171"/>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hdr" sz="quarter"/>
          </p:nvPr>
        </p:nvSpPr>
        <p:spPr bwMode="auto">
          <a:xfrm>
            <a:off x="0" y="0"/>
            <a:ext cx="2971800" cy="50309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70659" name="Rectangle 3"/>
          <p:cNvSpPr>
            <a:spLocks noGrp="1" noChangeArrowheads="1"/>
          </p:cNvSpPr>
          <p:nvPr>
            <p:ph type="dt" sz="quarter" idx="1"/>
          </p:nvPr>
        </p:nvSpPr>
        <p:spPr bwMode="auto">
          <a:xfrm>
            <a:off x="3884613" y="0"/>
            <a:ext cx="2971800" cy="50309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70660" name="Rectangle 4"/>
          <p:cNvSpPr>
            <a:spLocks noGrp="1" noChangeArrowheads="1"/>
          </p:cNvSpPr>
          <p:nvPr>
            <p:ph type="ftr" sz="quarter" idx="2"/>
          </p:nvPr>
        </p:nvSpPr>
        <p:spPr bwMode="auto">
          <a:xfrm>
            <a:off x="0" y="9547317"/>
            <a:ext cx="2971800" cy="50309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0661" name="Rectangle 5"/>
          <p:cNvSpPr>
            <a:spLocks noGrp="1" noChangeArrowheads="1"/>
          </p:cNvSpPr>
          <p:nvPr>
            <p:ph type="sldNum" sz="quarter" idx="3"/>
          </p:nvPr>
        </p:nvSpPr>
        <p:spPr bwMode="auto">
          <a:xfrm>
            <a:off x="3884613" y="9547317"/>
            <a:ext cx="2971800" cy="50309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E39577D1-B2A1-402A-B7B5-CE6EAB3E0D87}" type="slidenum">
              <a:rPr lang="en-US"/>
              <a:pPr/>
              <a:t>‹#›</a:t>
            </a:fld>
            <a:endParaRPr lang="en-US"/>
          </a:p>
        </p:txBody>
      </p:sp>
    </p:spTree>
    <p:extLst>
      <p:ext uri="{BB962C8B-B14F-4D97-AF65-F5344CB8AC3E}">
        <p14:creationId xmlns:p14="http://schemas.microsoft.com/office/powerpoint/2010/main" val="40144937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50309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075" name="Rectangle 3"/>
          <p:cNvSpPr>
            <a:spLocks noGrp="1" noChangeArrowheads="1"/>
          </p:cNvSpPr>
          <p:nvPr>
            <p:ph type="dt" idx="1"/>
          </p:nvPr>
        </p:nvSpPr>
        <p:spPr bwMode="auto">
          <a:xfrm>
            <a:off x="3884613" y="0"/>
            <a:ext cx="2971800" cy="50309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708025" y="754063"/>
            <a:ext cx="5441950" cy="3768725"/>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85800" y="4775297"/>
            <a:ext cx="5486400" cy="45229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9547317"/>
            <a:ext cx="2971800" cy="50309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079" name="Rectangle 7"/>
          <p:cNvSpPr>
            <a:spLocks noGrp="1" noChangeArrowheads="1"/>
          </p:cNvSpPr>
          <p:nvPr>
            <p:ph type="sldNum" sz="quarter" idx="5"/>
          </p:nvPr>
        </p:nvSpPr>
        <p:spPr bwMode="auto">
          <a:xfrm>
            <a:off x="3884613" y="9547317"/>
            <a:ext cx="2971800" cy="50309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88C648E7-3A21-4E05-9F45-05274052E9C8}" type="slidenum">
              <a:rPr lang="en-US"/>
              <a:pPr/>
              <a:t>‹#›</a:t>
            </a:fld>
            <a:endParaRPr lang="en-US"/>
          </a:p>
        </p:txBody>
      </p:sp>
    </p:spTree>
    <p:extLst>
      <p:ext uri="{BB962C8B-B14F-4D97-AF65-F5344CB8AC3E}">
        <p14:creationId xmlns:p14="http://schemas.microsoft.com/office/powerpoint/2010/main" val="34067930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8C648E7-3A21-4E05-9F45-05274052E9C8}" type="slidenum">
              <a:rPr lang="en-US" smtClean="0"/>
              <a:pPr/>
              <a:t>1</a:t>
            </a:fld>
            <a:endParaRPr lang="en-US"/>
          </a:p>
        </p:txBody>
      </p:sp>
    </p:spTree>
    <p:extLst>
      <p:ext uri="{BB962C8B-B14F-4D97-AF65-F5344CB8AC3E}">
        <p14:creationId xmlns:p14="http://schemas.microsoft.com/office/powerpoint/2010/main" val="2643385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smtClean="0"/>
          </a:p>
          <a:p>
            <a:endParaRPr lang="en-GB" baseline="0" dirty="0" smtClean="0"/>
          </a:p>
        </p:txBody>
      </p:sp>
      <p:sp>
        <p:nvSpPr>
          <p:cNvPr id="4" name="Slide Number Placeholder 3"/>
          <p:cNvSpPr>
            <a:spLocks noGrp="1"/>
          </p:cNvSpPr>
          <p:nvPr>
            <p:ph type="sldNum" sz="quarter" idx="10"/>
          </p:nvPr>
        </p:nvSpPr>
        <p:spPr/>
        <p:txBody>
          <a:bodyPr/>
          <a:lstStyle/>
          <a:p>
            <a:pPr>
              <a:defRPr/>
            </a:pPr>
            <a:fld id="{8C958033-DA38-49D1-9538-252E551A7946}" type="slidenum">
              <a:rPr lang="en-GB" smtClean="0"/>
              <a:pPr>
                <a:defRPr/>
              </a:pPr>
              <a:t>11</a:t>
            </a:fld>
            <a:endParaRPr lang="en-GB"/>
          </a:p>
        </p:txBody>
      </p:sp>
    </p:spTree>
    <p:extLst>
      <p:ext uri="{BB962C8B-B14F-4D97-AF65-F5344CB8AC3E}">
        <p14:creationId xmlns:p14="http://schemas.microsoft.com/office/powerpoint/2010/main" val="13877900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8C648E7-3A21-4E05-9F45-05274052E9C8}" type="slidenum">
              <a:rPr lang="en-US" smtClean="0"/>
              <a:pPr/>
              <a:t>12</a:t>
            </a:fld>
            <a:endParaRPr lang="en-US"/>
          </a:p>
        </p:txBody>
      </p:sp>
    </p:spTree>
    <p:extLst>
      <p:ext uri="{BB962C8B-B14F-4D97-AF65-F5344CB8AC3E}">
        <p14:creationId xmlns:p14="http://schemas.microsoft.com/office/powerpoint/2010/main" val="31724253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What else might you add?</a:t>
            </a:r>
            <a:endParaRPr lang="en-GB" dirty="0"/>
          </a:p>
        </p:txBody>
      </p:sp>
      <p:sp>
        <p:nvSpPr>
          <p:cNvPr id="4" name="Slide Number Placeholder 3"/>
          <p:cNvSpPr>
            <a:spLocks noGrp="1"/>
          </p:cNvSpPr>
          <p:nvPr>
            <p:ph type="sldNum" sz="quarter" idx="10"/>
          </p:nvPr>
        </p:nvSpPr>
        <p:spPr/>
        <p:txBody>
          <a:bodyPr/>
          <a:lstStyle/>
          <a:p>
            <a:fld id="{88C648E7-3A21-4E05-9F45-05274052E9C8}" type="slidenum">
              <a:rPr lang="en-US" smtClean="0"/>
              <a:pPr/>
              <a:t>13</a:t>
            </a:fld>
            <a:endParaRPr lang="en-US"/>
          </a:p>
        </p:txBody>
      </p:sp>
    </p:spTree>
    <p:extLst>
      <p:ext uri="{BB962C8B-B14F-4D97-AF65-F5344CB8AC3E}">
        <p14:creationId xmlns:p14="http://schemas.microsoft.com/office/powerpoint/2010/main" val="9737739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8C648E7-3A21-4E05-9F45-05274052E9C8}" type="slidenum">
              <a:rPr lang="en-US" smtClean="0"/>
              <a:pPr/>
              <a:t>14</a:t>
            </a:fld>
            <a:endParaRPr lang="en-US"/>
          </a:p>
        </p:txBody>
      </p:sp>
    </p:spTree>
    <p:extLst>
      <p:ext uri="{BB962C8B-B14F-4D97-AF65-F5344CB8AC3E}">
        <p14:creationId xmlns:p14="http://schemas.microsoft.com/office/powerpoint/2010/main" val="11714849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Imagine </a:t>
            </a:r>
            <a:r>
              <a:rPr lang="en-GB" dirty="0" smtClean="0"/>
              <a:t>context/scenario e.g. </a:t>
            </a:r>
          </a:p>
          <a:p>
            <a:r>
              <a:rPr lang="en-GB" dirty="0" smtClean="0"/>
              <a:t>Children </a:t>
            </a:r>
            <a:r>
              <a:rPr lang="en-GB" b="1" dirty="0" smtClean="0"/>
              <a:t>should not be separated </a:t>
            </a:r>
            <a:r>
              <a:rPr lang="en-GB" dirty="0" smtClean="0"/>
              <a:t>from their</a:t>
            </a:r>
            <a:r>
              <a:rPr lang="en-GB" baseline="0" dirty="0" smtClean="0"/>
              <a:t> parents, family experts say.</a:t>
            </a:r>
          </a:p>
          <a:p>
            <a:r>
              <a:rPr lang="en-GB" baseline="0" dirty="0" smtClean="0"/>
              <a:t>In concentration camps, children </a:t>
            </a:r>
            <a:r>
              <a:rPr lang="en-GB" b="1" baseline="0" dirty="0" smtClean="0"/>
              <a:t>would have been separated </a:t>
            </a:r>
            <a:r>
              <a:rPr lang="en-GB" baseline="0" dirty="0" smtClean="0"/>
              <a:t>from their </a:t>
            </a:r>
            <a:r>
              <a:rPr lang="en-GB" baseline="0" dirty="0" smtClean="0"/>
              <a:t>parents.</a:t>
            </a:r>
            <a:endParaRPr lang="en-GB" baseline="0" dirty="0" smtClean="0"/>
          </a:p>
          <a:p>
            <a:r>
              <a:rPr lang="en-GB" baseline="0" dirty="0" smtClean="0"/>
              <a:t>Children </a:t>
            </a:r>
            <a:r>
              <a:rPr lang="en-GB" b="1" baseline="0" dirty="0" smtClean="0"/>
              <a:t>have been separated </a:t>
            </a:r>
            <a:r>
              <a:rPr lang="en-GB" baseline="0" dirty="0" smtClean="0"/>
              <a:t>from their parents </a:t>
            </a:r>
            <a:r>
              <a:rPr lang="en-GB" baseline="0" dirty="0" smtClean="0"/>
              <a:t>at the US border, despite </a:t>
            </a:r>
            <a:r>
              <a:rPr lang="en-GB" baseline="0" dirty="0" smtClean="0"/>
              <a:t>worldwide condemnation.</a:t>
            </a:r>
            <a:endParaRPr lang="en-GB" dirty="0"/>
          </a:p>
        </p:txBody>
      </p:sp>
      <p:sp>
        <p:nvSpPr>
          <p:cNvPr id="4" name="Slide Number Placeholder 3"/>
          <p:cNvSpPr>
            <a:spLocks noGrp="1"/>
          </p:cNvSpPr>
          <p:nvPr>
            <p:ph type="sldNum" sz="quarter" idx="10"/>
          </p:nvPr>
        </p:nvSpPr>
        <p:spPr/>
        <p:txBody>
          <a:bodyPr/>
          <a:lstStyle/>
          <a:p>
            <a:fld id="{C380497D-1873-41D2-83B8-70CA552CD29C}" type="slidenum">
              <a:rPr lang="en-GB" smtClean="0"/>
              <a:pPr/>
              <a:t>15</a:t>
            </a:fld>
            <a:endParaRPr lang="en-GB"/>
          </a:p>
        </p:txBody>
      </p:sp>
    </p:spTree>
    <p:extLst>
      <p:ext uri="{BB962C8B-B14F-4D97-AF65-F5344CB8AC3E}">
        <p14:creationId xmlns:p14="http://schemas.microsoft.com/office/powerpoint/2010/main" val="29790118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en-GB" dirty="0" smtClean="0"/>
          </a:p>
          <a:p>
            <a:endParaRPr lang="en-GB" dirty="0"/>
          </a:p>
        </p:txBody>
      </p:sp>
      <p:sp>
        <p:nvSpPr>
          <p:cNvPr id="4" name="Slide Number Placeholder 3"/>
          <p:cNvSpPr>
            <a:spLocks noGrp="1"/>
          </p:cNvSpPr>
          <p:nvPr>
            <p:ph type="sldNum" sz="quarter" idx="10"/>
          </p:nvPr>
        </p:nvSpPr>
        <p:spPr/>
        <p:txBody>
          <a:bodyPr/>
          <a:lstStyle/>
          <a:p>
            <a:fld id="{88C648E7-3A21-4E05-9F45-05274052E9C8}" type="slidenum">
              <a:rPr lang="en-US" smtClean="0"/>
              <a:pPr/>
              <a:t>16</a:t>
            </a:fld>
            <a:endParaRPr lang="en-US"/>
          </a:p>
        </p:txBody>
      </p:sp>
    </p:spTree>
    <p:extLst>
      <p:ext uri="{BB962C8B-B14F-4D97-AF65-F5344CB8AC3E}">
        <p14:creationId xmlns:p14="http://schemas.microsoft.com/office/powerpoint/2010/main" val="20696281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GB" dirty="0" smtClean="0"/>
              <a:t>Picture book set in Cairo; </a:t>
            </a:r>
            <a:r>
              <a:rPr lang="en-GB" baseline="0" dirty="0" smtClean="0"/>
              <a:t>Ahmed’s job is to sell butane gas to customers all over the city.</a:t>
            </a:r>
          </a:p>
          <a:p>
            <a:r>
              <a:rPr lang="en-GB" dirty="0" smtClean="0"/>
              <a:t>You</a:t>
            </a:r>
            <a:r>
              <a:rPr lang="en-GB" baseline="0" dirty="0" smtClean="0"/>
              <a:t> </a:t>
            </a:r>
            <a:r>
              <a:rPr lang="en-GB" baseline="0" dirty="0" smtClean="0"/>
              <a:t>may have noticed:</a:t>
            </a:r>
          </a:p>
          <a:p>
            <a:r>
              <a:rPr lang="en-GB" baseline="0" dirty="0" smtClean="0"/>
              <a:t>The first few lines are written in the present simple (I make/I look/I find/I buy) – reinforces sense of daily routines and habitual actions; like an internal monologue, spoken as events happen.</a:t>
            </a:r>
          </a:p>
          <a:p>
            <a:r>
              <a:rPr lang="en-GB" baseline="0" dirty="0" smtClean="0"/>
              <a:t>There is a contrast between present simple (I make/I look </a:t>
            </a:r>
            <a:r>
              <a:rPr lang="en-GB" baseline="0" dirty="0" err="1" smtClean="0"/>
              <a:t>etc</a:t>
            </a:r>
            <a:r>
              <a:rPr lang="en-GB" baseline="0" dirty="0" smtClean="0"/>
              <a:t>) describing Ahmed’s daily routines and the present perfect (has told/has shown/has taken) used about his father’s actions – suggests experience that started in the past (and happened often) but now has relevance in the present. Implication is that his father has passed on the wisdom that Ahmed now puts into practice on his own. </a:t>
            </a:r>
            <a:endParaRPr lang="en-GB" dirty="0" smtClean="0"/>
          </a:p>
          <a:p>
            <a:pPr marL="0" marR="0" indent="0" algn="l" defTabSz="914400" rtl="0" eaLnBrk="1" fontAlgn="base" latinLnBrk="0" hangingPunct="1">
              <a:lnSpc>
                <a:spcPct val="100000"/>
              </a:lnSpc>
              <a:spcBef>
                <a:spcPct val="30000"/>
              </a:spcBef>
              <a:spcAft>
                <a:spcPct val="0"/>
              </a:spcAft>
              <a:buClrTx/>
              <a:buSzTx/>
              <a:buFontTx/>
              <a:buNone/>
              <a:tabLst/>
              <a:defRPr/>
            </a:pPr>
            <a:endParaRPr lang="en-GB" dirty="0" smtClean="0"/>
          </a:p>
          <a:p>
            <a:endParaRPr lang="en-GB" dirty="0"/>
          </a:p>
        </p:txBody>
      </p:sp>
      <p:sp>
        <p:nvSpPr>
          <p:cNvPr id="4" name="Slide Number Placeholder 3"/>
          <p:cNvSpPr>
            <a:spLocks noGrp="1"/>
          </p:cNvSpPr>
          <p:nvPr>
            <p:ph type="sldNum" sz="quarter" idx="10"/>
          </p:nvPr>
        </p:nvSpPr>
        <p:spPr/>
        <p:txBody>
          <a:bodyPr/>
          <a:lstStyle/>
          <a:p>
            <a:fld id="{38A1B173-494A-4405-BE01-BFC9AEC53747}" type="slidenum">
              <a:rPr lang="en-GB" smtClean="0"/>
              <a:pPr/>
              <a:t>17</a:t>
            </a:fld>
            <a:endParaRPr lang="en-GB" dirty="0"/>
          </a:p>
        </p:txBody>
      </p:sp>
    </p:spTree>
    <p:extLst>
      <p:ext uri="{BB962C8B-B14F-4D97-AF65-F5344CB8AC3E}">
        <p14:creationId xmlns:p14="http://schemas.microsoft.com/office/powerpoint/2010/main" val="340511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8C648E7-3A21-4E05-9F45-05274052E9C8}" type="slidenum">
              <a:rPr lang="en-US" smtClean="0"/>
              <a:pPr/>
              <a:t>2</a:t>
            </a:fld>
            <a:endParaRPr lang="en-US"/>
          </a:p>
        </p:txBody>
      </p:sp>
    </p:spTree>
    <p:extLst>
      <p:ext uri="{BB962C8B-B14F-4D97-AF65-F5344CB8AC3E}">
        <p14:creationId xmlns:p14="http://schemas.microsoft.com/office/powerpoint/2010/main" val="33287826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Y2 content: Correct choice and consistent use of present</a:t>
            </a:r>
            <a:r>
              <a:rPr lang="en-GB" baseline="0" dirty="0" smtClean="0"/>
              <a:t> tense and past tense throughout writing. </a:t>
            </a:r>
          </a:p>
          <a:p>
            <a:r>
              <a:rPr lang="en-GB" dirty="0" smtClean="0"/>
              <a:t>Use of the progressive form of verbs in the past or present tense to mark actions in progress (my</a:t>
            </a:r>
            <a:r>
              <a:rPr lang="en-GB" baseline="0" dirty="0" smtClean="0"/>
              <a:t> eyes are stinging; he was shouting orders) Progressive tense is formed using the present participle of the verb, preceded by the present or past tense of the verb ‘have’ – ‘he is grabbing me’; ‘I am coughing’; ‘Men were staggering’; ‘The trench was filling up with gas’.</a:t>
            </a:r>
          </a:p>
          <a:p>
            <a:r>
              <a:rPr lang="en-GB" baseline="0" dirty="0" smtClean="0"/>
              <a:t>NB Progressive and continuous are the same thing</a:t>
            </a:r>
          </a:p>
          <a:p>
            <a:r>
              <a:rPr lang="en-GB" baseline="0" dirty="0" smtClean="0"/>
              <a:t>Y3 content: Use of the perfect form of verbs to mark actions that have been completed </a:t>
            </a:r>
            <a:r>
              <a:rPr lang="en-GB" baseline="0" dirty="0" err="1" smtClean="0"/>
              <a:t>eg</a:t>
            </a:r>
            <a:r>
              <a:rPr lang="en-GB" baseline="0" dirty="0" smtClean="0"/>
              <a:t> ‘The gas has filled the trench’; ‘My eyes had been stung by the gas’. The perfect is formed using the past participle of the verb, preceded by the present or past tense of the verb ‘have’.</a:t>
            </a:r>
          </a:p>
          <a:p>
            <a:r>
              <a:rPr lang="en-GB" baseline="0" dirty="0" smtClean="0"/>
              <a:t>Verb forms establish time relations in a text.</a:t>
            </a:r>
          </a:p>
        </p:txBody>
      </p:sp>
      <p:sp>
        <p:nvSpPr>
          <p:cNvPr id="4" name="Slide Number Placeholder 3"/>
          <p:cNvSpPr>
            <a:spLocks noGrp="1"/>
          </p:cNvSpPr>
          <p:nvPr>
            <p:ph type="sldNum" sz="quarter" idx="10"/>
          </p:nvPr>
        </p:nvSpPr>
        <p:spPr/>
        <p:txBody>
          <a:bodyPr/>
          <a:lstStyle/>
          <a:p>
            <a:fld id="{88C648E7-3A21-4E05-9F45-05274052E9C8}" type="slidenum">
              <a:rPr lang="en-US" smtClean="0"/>
              <a:pPr/>
              <a:t>3</a:t>
            </a:fld>
            <a:endParaRPr lang="en-US"/>
          </a:p>
        </p:txBody>
      </p:sp>
    </p:spTree>
    <p:extLst>
      <p:ext uri="{BB962C8B-B14F-4D97-AF65-F5344CB8AC3E}">
        <p14:creationId xmlns:p14="http://schemas.microsoft.com/office/powerpoint/2010/main" val="34223811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smtClean="0"/>
              <a:t>Verb </a:t>
            </a:r>
            <a:r>
              <a:rPr lang="en-GB" baseline="0" dirty="0" smtClean="0"/>
              <a:t>forms establish time relations in a text. Here, </a:t>
            </a:r>
            <a:r>
              <a:rPr lang="en-GB" baseline="0" dirty="0" smtClean="0"/>
              <a:t>use of present progressive gives the impression of actions happening all at once, underlining the panic felt, but also a sense of actions being continuous, unending, so that time seems slowed down. What happens in a matter of seconds seems to take much longer, and this is especially highlighted where three –</a:t>
            </a:r>
            <a:r>
              <a:rPr lang="en-GB" baseline="0" dirty="0" err="1" smtClean="0"/>
              <a:t>ing</a:t>
            </a:r>
            <a:r>
              <a:rPr lang="en-GB" baseline="0" dirty="0" smtClean="0"/>
              <a:t> verbs are used in succession. </a:t>
            </a:r>
          </a:p>
          <a:p>
            <a:r>
              <a:rPr lang="en-GB" baseline="0" dirty="0" smtClean="0"/>
              <a:t>You could encourage students to experiment with patterns like this in their own narrative writing, to speed up and slow down narrative pace </a:t>
            </a:r>
            <a:r>
              <a:rPr lang="en-GB" baseline="0" dirty="0" err="1" smtClean="0"/>
              <a:t>eg</a:t>
            </a:r>
            <a:r>
              <a:rPr lang="en-GB" baseline="0" dirty="0" smtClean="0"/>
              <a:t> in important plot moments. </a:t>
            </a:r>
            <a:endParaRPr lang="en-GB" baseline="0" dirty="0" smtClean="0"/>
          </a:p>
          <a:p>
            <a:endParaRPr lang="en-GB" baseline="0" dirty="0" smtClean="0"/>
          </a:p>
        </p:txBody>
      </p:sp>
      <p:sp>
        <p:nvSpPr>
          <p:cNvPr id="4" name="Slide Number Placeholder 3"/>
          <p:cNvSpPr>
            <a:spLocks noGrp="1"/>
          </p:cNvSpPr>
          <p:nvPr>
            <p:ph type="sldNum" sz="quarter" idx="10"/>
          </p:nvPr>
        </p:nvSpPr>
        <p:spPr/>
        <p:txBody>
          <a:bodyPr/>
          <a:lstStyle/>
          <a:p>
            <a:fld id="{88C648E7-3A21-4E05-9F45-05274052E9C8}" type="slidenum">
              <a:rPr lang="en-US" smtClean="0"/>
              <a:pPr/>
              <a:t>4</a:t>
            </a:fld>
            <a:endParaRPr lang="en-US"/>
          </a:p>
        </p:txBody>
      </p:sp>
    </p:spTree>
    <p:extLst>
      <p:ext uri="{BB962C8B-B14F-4D97-AF65-F5344CB8AC3E}">
        <p14:creationId xmlns:p14="http://schemas.microsoft.com/office/powerpoint/2010/main" val="34223811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8C648E7-3A21-4E05-9F45-05274052E9C8}" type="slidenum">
              <a:rPr lang="en-US" smtClean="0"/>
              <a:pPr/>
              <a:t>5</a:t>
            </a:fld>
            <a:endParaRPr lang="en-US"/>
          </a:p>
        </p:txBody>
      </p:sp>
    </p:spTree>
    <p:extLst>
      <p:ext uri="{BB962C8B-B14F-4D97-AF65-F5344CB8AC3E}">
        <p14:creationId xmlns:p14="http://schemas.microsoft.com/office/powerpoint/2010/main" val="36135792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8C648E7-3A21-4E05-9F45-05274052E9C8}" type="slidenum">
              <a:rPr lang="en-US" smtClean="0"/>
              <a:pPr/>
              <a:t>6</a:t>
            </a:fld>
            <a:endParaRPr lang="en-US"/>
          </a:p>
        </p:txBody>
      </p:sp>
    </p:spTree>
    <p:extLst>
      <p:ext uri="{BB962C8B-B14F-4D97-AF65-F5344CB8AC3E}">
        <p14:creationId xmlns:p14="http://schemas.microsoft.com/office/powerpoint/2010/main" val="40018446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Remember</a:t>
            </a:r>
            <a:r>
              <a:rPr lang="en-GB" baseline="0" dirty="0" smtClean="0"/>
              <a:t> negatives too, </a:t>
            </a:r>
            <a:r>
              <a:rPr lang="en-GB" baseline="0" dirty="0" err="1" smtClean="0"/>
              <a:t>eg</a:t>
            </a:r>
            <a:r>
              <a:rPr lang="en-GB" baseline="0" dirty="0" smtClean="0"/>
              <a:t>: We might </a:t>
            </a:r>
            <a:r>
              <a:rPr lang="en-GB" u="sng" baseline="0" dirty="0" smtClean="0"/>
              <a:t>not</a:t>
            </a:r>
            <a:r>
              <a:rPr lang="en-GB" baseline="0" dirty="0" smtClean="0"/>
              <a:t> have remembered; We couldn’t remember etc.</a:t>
            </a:r>
            <a:endParaRPr lang="en-GB" dirty="0"/>
          </a:p>
        </p:txBody>
      </p:sp>
      <p:sp>
        <p:nvSpPr>
          <p:cNvPr id="4" name="Slide Number Placeholder 3"/>
          <p:cNvSpPr>
            <a:spLocks noGrp="1"/>
          </p:cNvSpPr>
          <p:nvPr>
            <p:ph type="sldNum" sz="quarter" idx="10"/>
          </p:nvPr>
        </p:nvSpPr>
        <p:spPr/>
        <p:txBody>
          <a:bodyPr/>
          <a:lstStyle/>
          <a:p>
            <a:fld id="{88C648E7-3A21-4E05-9F45-05274052E9C8}" type="slidenum">
              <a:rPr lang="en-US" smtClean="0"/>
              <a:pPr/>
              <a:t>8</a:t>
            </a:fld>
            <a:endParaRPr lang="en-US"/>
          </a:p>
        </p:txBody>
      </p:sp>
    </p:spTree>
    <p:extLst>
      <p:ext uri="{BB962C8B-B14F-4D97-AF65-F5344CB8AC3E}">
        <p14:creationId xmlns:p14="http://schemas.microsoft.com/office/powerpoint/2010/main" val="21997733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8C648E7-3A21-4E05-9F45-05274052E9C8}" type="slidenum">
              <a:rPr lang="en-US" smtClean="0"/>
              <a:pPr/>
              <a:t>9</a:t>
            </a:fld>
            <a:endParaRPr lang="en-US"/>
          </a:p>
        </p:txBody>
      </p:sp>
    </p:spTree>
    <p:extLst>
      <p:ext uri="{BB962C8B-B14F-4D97-AF65-F5344CB8AC3E}">
        <p14:creationId xmlns:p14="http://schemas.microsoft.com/office/powerpoint/2010/main" val="34608234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Fourth point</a:t>
            </a:r>
            <a:r>
              <a:rPr lang="en-GB" baseline="0" dirty="0" smtClean="0"/>
              <a:t>:</a:t>
            </a:r>
          </a:p>
          <a:p>
            <a:r>
              <a:rPr lang="en-GB" baseline="0" dirty="0" smtClean="0"/>
              <a:t>Can’t say musts, </a:t>
            </a:r>
            <a:r>
              <a:rPr lang="en-GB" baseline="0" dirty="0" err="1" smtClean="0"/>
              <a:t>mights</a:t>
            </a:r>
            <a:r>
              <a:rPr lang="en-GB" baseline="0" dirty="0" smtClean="0"/>
              <a:t> </a:t>
            </a:r>
            <a:r>
              <a:rPr lang="en-GB" baseline="0" dirty="0" err="1" smtClean="0"/>
              <a:t>etc</a:t>
            </a:r>
            <a:r>
              <a:rPr lang="en-GB" baseline="0" dirty="0" smtClean="0"/>
              <a:t> </a:t>
            </a:r>
            <a:r>
              <a:rPr lang="en-GB" b="1" baseline="0" dirty="0" smtClean="0"/>
              <a:t>o</a:t>
            </a:r>
            <a:r>
              <a:rPr lang="en-GB" baseline="0" dirty="0" smtClean="0"/>
              <a:t>r </a:t>
            </a:r>
            <a:r>
              <a:rPr lang="en-GB" baseline="0" dirty="0" err="1" smtClean="0"/>
              <a:t>coulding</a:t>
            </a:r>
            <a:r>
              <a:rPr lang="en-GB" baseline="0" dirty="0" smtClean="0"/>
              <a:t> </a:t>
            </a:r>
            <a:r>
              <a:rPr lang="en-GB" baseline="0" dirty="0" err="1" smtClean="0"/>
              <a:t>etc</a:t>
            </a:r>
            <a:r>
              <a:rPr lang="en-GB" baseline="0" dirty="0" smtClean="0"/>
              <a:t> </a:t>
            </a:r>
          </a:p>
          <a:p>
            <a:endParaRPr lang="en-GB" dirty="0"/>
          </a:p>
        </p:txBody>
      </p:sp>
      <p:sp>
        <p:nvSpPr>
          <p:cNvPr id="4" name="Slide Number Placeholder 3"/>
          <p:cNvSpPr>
            <a:spLocks noGrp="1"/>
          </p:cNvSpPr>
          <p:nvPr>
            <p:ph type="sldNum" sz="quarter" idx="10"/>
          </p:nvPr>
        </p:nvSpPr>
        <p:spPr/>
        <p:txBody>
          <a:bodyPr/>
          <a:lstStyle/>
          <a:p>
            <a:fld id="{88C648E7-3A21-4E05-9F45-05274052E9C8}" type="slidenum">
              <a:rPr lang="en-US" smtClean="0"/>
              <a:pPr/>
              <a:t>10</a:t>
            </a:fld>
            <a:endParaRPr lang="en-US"/>
          </a:p>
        </p:txBody>
      </p:sp>
    </p:spTree>
    <p:extLst>
      <p:ext uri="{BB962C8B-B14F-4D97-AF65-F5344CB8AC3E}">
        <p14:creationId xmlns:p14="http://schemas.microsoft.com/office/powerpoint/2010/main" val="4992936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9330" name="Group 2"/>
          <p:cNvGrpSpPr>
            <a:grpSpLocks/>
          </p:cNvGrpSpPr>
          <p:nvPr/>
        </p:nvGrpSpPr>
        <p:grpSpPr bwMode="auto">
          <a:xfrm>
            <a:off x="0" y="0"/>
            <a:ext cx="9906000" cy="6858000"/>
            <a:chOff x="0" y="0"/>
            <a:chExt cx="5760" cy="4320"/>
          </a:xfrm>
        </p:grpSpPr>
        <p:sp>
          <p:nvSpPr>
            <p:cNvPr id="99331"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endParaRPr lang="en-GB" sz="2400">
                <a:latin typeface="Times New Roman" pitchFamily="18" charset="0"/>
              </a:endParaRPr>
            </a:p>
          </p:txBody>
        </p:sp>
        <p:sp>
          <p:nvSpPr>
            <p:cNvPr id="99332"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endParaRPr lang="en-GB" sz="2400">
                <a:latin typeface="Times New Roman" pitchFamily="18" charset="0"/>
              </a:endParaRPr>
            </a:p>
          </p:txBody>
        </p:sp>
        <p:grpSp>
          <p:nvGrpSpPr>
            <p:cNvPr id="99333" name="Group 5"/>
            <p:cNvGrpSpPr>
              <a:grpSpLocks/>
            </p:cNvGrpSpPr>
            <p:nvPr/>
          </p:nvGrpSpPr>
          <p:grpSpPr bwMode="auto">
            <a:xfrm>
              <a:off x="0" y="672"/>
              <a:ext cx="1806" cy="1989"/>
              <a:chOff x="0" y="672"/>
              <a:chExt cx="1806" cy="1989"/>
            </a:xfrm>
          </p:grpSpPr>
          <p:sp>
            <p:nvSpPr>
              <p:cNvPr id="99334"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endParaRPr lang="en-GB" sz="2400">
                  <a:latin typeface="Times New Roman" pitchFamily="18" charset="0"/>
                </a:endParaRPr>
              </a:p>
            </p:txBody>
          </p:sp>
          <p:sp>
            <p:nvSpPr>
              <p:cNvPr id="99335"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endParaRPr lang="en-GB" sz="2400">
                  <a:latin typeface="Times New Roman" pitchFamily="18" charset="0"/>
                </a:endParaRPr>
              </a:p>
            </p:txBody>
          </p:sp>
          <p:sp>
            <p:nvSpPr>
              <p:cNvPr id="99336"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endParaRPr lang="en-GB" sz="2400">
                  <a:latin typeface="Times New Roman" pitchFamily="18" charset="0"/>
                </a:endParaRPr>
              </a:p>
            </p:txBody>
          </p:sp>
          <p:sp>
            <p:nvSpPr>
              <p:cNvPr id="99337"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endParaRPr lang="en-GB" sz="2400">
                  <a:latin typeface="Times New Roman" pitchFamily="18" charset="0"/>
                </a:endParaRPr>
              </a:p>
            </p:txBody>
          </p:sp>
          <p:sp>
            <p:nvSpPr>
              <p:cNvPr id="99338"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endParaRPr lang="en-GB" sz="2400">
                  <a:latin typeface="Times New Roman" pitchFamily="18" charset="0"/>
                </a:endParaRPr>
              </a:p>
            </p:txBody>
          </p:sp>
          <p:sp>
            <p:nvSpPr>
              <p:cNvPr id="99339"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endParaRPr lang="en-GB" sz="2400">
                  <a:latin typeface="Times New Roman" pitchFamily="18" charset="0"/>
                </a:endParaRPr>
              </a:p>
            </p:txBody>
          </p:sp>
          <p:sp>
            <p:nvSpPr>
              <p:cNvPr id="99340"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endParaRPr lang="en-GB" sz="2400">
                  <a:latin typeface="Times New Roman" pitchFamily="18" charset="0"/>
                </a:endParaRPr>
              </a:p>
            </p:txBody>
          </p:sp>
          <p:sp>
            <p:nvSpPr>
              <p:cNvPr id="99341"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endParaRPr lang="en-GB" sz="2400">
                  <a:latin typeface="Times New Roman" pitchFamily="18" charset="0"/>
                </a:endParaRPr>
              </a:p>
            </p:txBody>
          </p:sp>
          <p:sp>
            <p:nvSpPr>
              <p:cNvPr id="99342"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endParaRPr lang="en-GB" sz="2400">
                  <a:latin typeface="Times New Roman" pitchFamily="18" charset="0"/>
                </a:endParaRPr>
              </a:p>
            </p:txBody>
          </p:sp>
          <p:sp>
            <p:nvSpPr>
              <p:cNvPr id="99343"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endParaRPr lang="en-GB" sz="2400">
                  <a:latin typeface="Times New Roman" pitchFamily="18" charset="0"/>
                </a:endParaRPr>
              </a:p>
            </p:txBody>
          </p:sp>
        </p:grpSp>
      </p:grpSp>
      <p:sp>
        <p:nvSpPr>
          <p:cNvPr id="99344" name="Rectangle 16"/>
          <p:cNvSpPr>
            <a:spLocks noGrp="1" noChangeArrowheads="1"/>
          </p:cNvSpPr>
          <p:nvPr>
            <p:ph type="dt" sz="half" idx="2"/>
          </p:nvPr>
        </p:nvSpPr>
        <p:spPr>
          <a:xfrm>
            <a:off x="495300" y="6248400"/>
            <a:ext cx="2311400" cy="457200"/>
          </a:xfrm>
        </p:spPr>
        <p:txBody>
          <a:bodyPr/>
          <a:lstStyle>
            <a:lvl1pPr>
              <a:defRPr/>
            </a:lvl1pPr>
          </a:lstStyle>
          <a:p>
            <a:endParaRPr lang="en-US"/>
          </a:p>
        </p:txBody>
      </p:sp>
      <p:sp>
        <p:nvSpPr>
          <p:cNvPr id="99345" name="Rectangle 17"/>
          <p:cNvSpPr>
            <a:spLocks noGrp="1" noChangeArrowheads="1"/>
          </p:cNvSpPr>
          <p:nvPr>
            <p:ph type="ftr" sz="quarter" idx="3"/>
          </p:nvPr>
        </p:nvSpPr>
        <p:spPr/>
        <p:txBody>
          <a:bodyPr/>
          <a:lstStyle>
            <a:lvl1pPr>
              <a:defRPr/>
            </a:lvl1pPr>
          </a:lstStyle>
          <a:p>
            <a:endParaRPr lang="en-US"/>
          </a:p>
        </p:txBody>
      </p:sp>
      <p:sp>
        <p:nvSpPr>
          <p:cNvPr id="99346" name="Rectangle 18"/>
          <p:cNvSpPr>
            <a:spLocks noGrp="1" noChangeArrowheads="1"/>
          </p:cNvSpPr>
          <p:nvPr>
            <p:ph type="sldNum" sz="quarter" idx="4"/>
          </p:nvPr>
        </p:nvSpPr>
        <p:spPr/>
        <p:txBody>
          <a:bodyPr/>
          <a:lstStyle>
            <a:lvl1pPr>
              <a:defRPr/>
            </a:lvl1pPr>
          </a:lstStyle>
          <a:p>
            <a:fld id="{928B8021-518E-4444-803D-6368375A8850}" type="slidenum">
              <a:rPr lang="en-US"/>
              <a:pPr/>
              <a:t>‹#›</a:t>
            </a:fld>
            <a:endParaRPr lang="en-US"/>
          </a:p>
        </p:txBody>
      </p:sp>
      <p:sp>
        <p:nvSpPr>
          <p:cNvPr id="99347" name="Rectangle 19"/>
          <p:cNvSpPr>
            <a:spLocks noGrp="1" noChangeArrowheads="1"/>
          </p:cNvSpPr>
          <p:nvPr>
            <p:ph type="ctrTitle"/>
          </p:nvPr>
        </p:nvSpPr>
        <p:spPr>
          <a:xfrm>
            <a:off x="3219450" y="1828800"/>
            <a:ext cx="6521450" cy="2209800"/>
          </a:xfrm>
        </p:spPr>
        <p:txBody>
          <a:bodyPr/>
          <a:lstStyle>
            <a:lvl1pPr>
              <a:defRPr sz="5000">
                <a:solidFill>
                  <a:srgbClr val="FFFFFF"/>
                </a:solidFill>
              </a:defRPr>
            </a:lvl1pPr>
          </a:lstStyle>
          <a:p>
            <a:r>
              <a:rPr lang="en-US"/>
              <a:t>Click to edit Master title style</a:t>
            </a:r>
          </a:p>
        </p:txBody>
      </p:sp>
      <p:sp>
        <p:nvSpPr>
          <p:cNvPr id="99348" name="Rectangle 20"/>
          <p:cNvSpPr>
            <a:spLocks noGrp="1" noChangeArrowheads="1"/>
          </p:cNvSpPr>
          <p:nvPr>
            <p:ph type="subTitle" idx="1"/>
          </p:nvPr>
        </p:nvSpPr>
        <p:spPr>
          <a:xfrm>
            <a:off x="3219450" y="4267200"/>
            <a:ext cx="6521450" cy="1752600"/>
          </a:xfrm>
        </p:spPr>
        <p:txBody>
          <a:bodyPr/>
          <a:lstStyle>
            <a:lvl1pPr marL="0" indent="0">
              <a:buFont typeface="Wingdings" pitchFamily="2" charset="2"/>
              <a:buNone/>
              <a:defRPr sz="3400"/>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FB33B30B-0559-45AF-BD4C-0A67DCE494A3}" type="slidenum">
              <a:rPr lang="en-US"/>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457200"/>
            <a:ext cx="222885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95300" y="457200"/>
            <a:ext cx="65341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00FD6A94-7B7B-45BC-B182-11493A102A19}" type="slidenum">
              <a:rPr lang="en-US"/>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95300" y="457200"/>
            <a:ext cx="8915400" cy="13716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95300" y="1981200"/>
            <a:ext cx="8915400" cy="3886200"/>
          </a:xfrm>
        </p:spPr>
        <p:txBody>
          <a:bodyPr/>
          <a:lstStyle/>
          <a:p>
            <a:endParaRPr lang="en-GB"/>
          </a:p>
        </p:txBody>
      </p:sp>
      <p:sp>
        <p:nvSpPr>
          <p:cNvPr id="4" name="Footer Placeholder 3"/>
          <p:cNvSpPr>
            <a:spLocks noGrp="1"/>
          </p:cNvSpPr>
          <p:nvPr>
            <p:ph type="ftr" sz="quarter" idx="10"/>
          </p:nvPr>
        </p:nvSpPr>
        <p:spPr>
          <a:xfrm>
            <a:off x="3384550" y="6248400"/>
            <a:ext cx="3136900" cy="457200"/>
          </a:xfrm>
        </p:spPr>
        <p:txBody>
          <a:bodyPr/>
          <a:lstStyle>
            <a:lvl1pPr>
              <a:defRPr/>
            </a:lvl1pPr>
          </a:lstStyle>
          <a:p>
            <a:endParaRPr lang="en-US"/>
          </a:p>
        </p:txBody>
      </p:sp>
      <p:sp>
        <p:nvSpPr>
          <p:cNvPr id="5" name="Slide Number Placeholder 4"/>
          <p:cNvSpPr>
            <a:spLocks noGrp="1"/>
          </p:cNvSpPr>
          <p:nvPr>
            <p:ph type="sldNum" sz="quarter" idx="11"/>
          </p:nvPr>
        </p:nvSpPr>
        <p:spPr>
          <a:xfrm>
            <a:off x="7099300" y="6248400"/>
            <a:ext cx="2311400" cy="457200"/>
          </a:xfrm>
        </p:spPr>
        <p:txBody>
          <a:bodyPr/>
          <a:lstStyle>
            <a:lvl1pPr>
              <a:defRPr/>
            </a:lvl1pPr>
          </a:lstStyle>
          <a:p>
            <a:fld id="{A33EFEC2-447E-47B5-82EC-485651B8DD4A}" type="slidenum">
              <a:rPr lang="en-US"/>
              <a:pPr/>
              <a:t>‹#›</a:t>
            </a:fld>
            <a:endParaRPr lang="en-US"/>
          </a:p>
        </p:txBody>
      </p:sp>
      <p:sp>
        <p:nvSpPr>
          <p:cNvPr id="6" name="Date Placeholder 5"/>
          <p:cNvSpPr>
            <a:spLocks noGrp="1"/>
          </p:cNvSpPr>
          <p:nvPr>
            <p:ph type="dt" sz="half" idx="12"/>
          </p:nvPr>
        </p:nvSpPr>
        <p:spPr>
          <a:xfrm>
            <a:off x="495300" y="6245225"/>
            <a:ext cx="2311400" cy="476250"/>
          </a:xfrm>
        </p:spPr>
        <p:txBody>
          <a:bodyPr/>
          <a:lstStyle>
            <a:lvl1pPr>
              <a:defRPr/>
            </a:lvl1pPr>
          </a:lstStyle>
          <a:p>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Blank Slide">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386953" y="1214422"/>
            <a:ext cx="8977313" cy="4714908"/>
          </a:xfrm>
          <a:prstGeom prst="rect">
            <a:avLst/>
          </a:prstGeom>
        </p:spPr>
        <p:txBody>
          <a:bodyPr/>
          <a:lstStyle>
            <a:lvl1pPr>
              <a:buNone/>
              <a:defRPr sz="2800">
                <a:solidFill>
                  <a:srgbClr val="658080"/>
                </a:solidFill>
                <a:latin typeface="Arial" pitchFamily="34" charset="0"/>
                <a:cs typeface="Arial" pitchFamily="34" charset="0"/>
              </a:defRPr>
            </a:lvl1pPr>
            <a:lvl2pPr>
              <a:buFont typeface="Arial" pitchFamily="34" charset="0"/>
              <a:buChar char="•"/>
              <a:defRPr sz="2400">
                <a:solidFill>
                  <a:srgbClr val="658080"/>
                </a:solidFill>
                <a:latin typeface="Arial" pitchFamily="34" charset="0"/>
                <a:cs typeface="Arial" pitchFamily="34" charset="0"/>
              </a:defRPr>
            </a:lvl2pPr>
            <a:lvl3pPr>
              <a:buFont typeface="Arial" pitchFamily="34" charset="0"/>
              <a:buChar char="–"/>
              <a:defRPr sz="1800">
                <a:solidFill>
                  <a:srgbClr val="658080"/>
                </a:solidFill>
                <a:latin typeface="Arial" pitchFamily="34" charset="0"/>
                <a:cs typeface="Arial" pitchFamily="34" charset="0"/>
              </a:defRPr>
            </a:lvl3pPr>
            <a:lvl4pPr>
              <a:buFont typeface="Arial" pitchFamily="34" charset="0"/>
              <a:buChar char="–"/>
              <a:defRPr sz="1400">
                <a:solidFill>
                  <a:srgbClr val="658080"/>
                </a:solidFill>
                <a:latin typeface="Arial" pitchFamily="34" charset="0"/>
                <a:cs typeface="Arial" pitchFamily="34" charset="0"/>
              </a:defRPr>
            </a:lvl4pPr>
            <a:lvl5pPr>
              <a:buFont typeface="Arial" pitchFamily="34" charset="0"/>
              <a:buChar char="•"/>
              <a:defRPr>
                <a:solidFill>
                  <a:srgbClr val="677D82"/>
                </a:solidFill>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7" name="Text Placeholder 6"/>
          <p:cNvSpPr>
            <a:spLocks noGrp="1"/>
          </p:cNvSpPr>
          <p:nvPr>
            <p:ph type="body" sz="quarter" idx="11"/>
          </p:nvPr>
        </p:nvSpPr>
        <p:spPr>
          <a:xfrm>
            <a:off x="386921" y="357167"/>
            <a:ext cx="8977375" cy="500043"/>
          </a:xfrm>
          <a:prstGeom prst="rect">
            <a:avLst/>
          </a:prstGeom>
        </p:spPr>
        <p:txBody>
          <a:bodyPr/>
          <a:lstStyle>
            <a:lvl1pPr>
              <a:buNone/>
              <a:defRPr sz="2800" b="1">
                <a:solidFill>
                  <a:srgbClr val="004090"/>
                </a:solidFill>
                <a:latin typeface="Arial" pitchFamily="34" charset="0"/>
                <a:cs typeface="Arial" pitchFamily="34" charset="0"/>
              </a:defRPr>
            </a:lvl1pPr>
          </a:lstStyle>
          <a:p>
            <a:pPr lvl="0"/>
            <a:r>
              <a:rPr lang="en-US" dirty="0" smtClean="0"/>
              <a:t>Click to edit Master text styles</a:t>
            </a:r>
          </a:p>
        </p:txBody>
      </p:sp>
    </p:spTree>
    <p:extLst>
      <p:ext uri="{BB962C8B-B14F-4D97-AF65-F5344CB8AC3E}">
        <p14:creationId xmlns:p14="http://schemas.microsoft.com/office/powerpoint/2010/main" val="1599772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132371F7-CEE0-4AF0-87BE-4D51F1612E4F}" type="slidenum">
              <a:rPr lang="en-US"/>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93BB0EA1-6604-4695-83C9-111488B4725B}" type="slidenum">
              <a:rPr lang="en-US"/>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95300" y="1981200"/>
            <a:ext cx="43815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029200" y="1981200"/>
            <a:ext cx="43815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B1602B4F-3055-4CC8-93F0-6C29671ADA64}" type="slidenum">
              <a:rPr lang="en-US"/>
              <a:pPr/>
              <a:t>‹#›</a:t>
            </a:fld>
            <a:endParaRPr lang="en-US"/>
          </a:p>
        </p:txBody>
      </p:sp>
      <p:sp>
        <p:nvSpPr>
          <p:cNvPr id="7" name="Date Placeholder 6"/>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Footer Placeholder 6"/>
          <p:cNvSpPr>
            <a:spLocks noGrp="1"/>
          </p:cNvSpPr>
          <p:nvPr>
            <p:ph type="ftr" sz="quarter" idx="10"/>
          </p:nvPr>
        </p:nvSpPr>
        <p:spPr/>
        <p:txBody>
          <a:bodyPr/>
          <a:lstStyle>
            <a:lvl1pPr>
              <a:defRPr/>
            </a:lvl1pPr>
          </a:lstStyle>
          <a:p>
            <a:endParaRPr lang="en-US"/>
          </a:p>
        </p:txBody>
      </p:sp>
      <p:sp>
        <p:nvSpPr>
          <p:cNvPr id="8" name="Slide Number Placeholder 7"/>
          <p:cNvSpPr>
            <a:spLocks noGrp="1"/>
          </p:cNvSpPr>
          <p:nvPr>
            <p:ph type="sldNum" sz="quarter" idx="11"/>
          </p:nvPr>
        </p:nvSpPr>
        <p:spPr/>
        <p:txBody>
          <a:bodyPr/>
          <a:lstStyle>
            <a:lvl1pPr>
              <a:defRPr/>
            </a:lvl1pPr>
          </a:lstStyle>
          <a:p>
            <a:fld id="{4F0189C7-E73C-4E91-B7B7-8041E4B4D174}" type="slidenum">
              <a:rPr lang="en-US"/>
              <a:pPr/>
              <a:t>‹#›</a:t>
            </a:fld>
            <a:endParaRPr lang="en-US"/>
          </a:p>
        </p:txBody>
      </p:sp>
      <p:sp>
        <p:nvSpPr>
          <p:cNvPr id="9" name="Date Placeholder 8"/>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Footer Placeholder 2"/>
          <p:cNvSpPr>
            <a:spLocks noGrp="1"/>
          </p:cNvSpPr>
          <p:nvPr>
            <p:ph type="ftr" sz="quarter" idx="10"/>
          </p:nvPr>
        </p:nvSpPr>
        <p:spPr/>
        <p:txBody>
          <a:bodyPr/>
          <a:lstStyle>
            <a:lvl1pPr>
              <a:defRPr/>
            </a:lvl1pPr>
          </a:lstStyle>
          <a:p>
            <a:endParaRPr lang="en-US"/>
          </a:p>
        </p:txBody>
      </p:sp>
      <p:sp>
        <p:nvSpPr>
          <p:cNvPr id="4" name="Slide Number Placeholder 3"/>
          <p:cNvSpPr>
            <a:spLocks noGrp="1"/>
          </p:cNvSpPr>
          <p:nvPr>
            <p:ph type="sldNum" sz="quarter" idx="11"/>
          </p:nvPr>
        </p:nvSpPr>
        <p:spPr/>
        <p:txBody>
          <a:bodyPr/>
          <a:lstStyle>
            <a:lvl1pPr>
              <a:defRPr/>
            </a:lvl1pPr>
          </a:lstStyle>
          <a:p>
            <a:fld id="{A139ACA1-5F09-4DE5-83C0-43B1BA6C5F0F}" type="slidenum">
              <a:rPr lang="en-US"/>
              <a:pPr/>
              <a:t>‹#›</a:t>
            </a:fld>
            <a:endParaRPr lang="en-US"/>
          </a:p>
        </p:txBody>
      </p:sp>
      <p:sp>
        <p:nvSpPr>
          <p:cNvPr id="5" name="Date Placeholder 4"/>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endParaRPr lang="en-US"/>
          </a:p>
        </p:txBody>
      </p:sp>
      <p:sp>
        <p:nvSpPr>
          <p:cNvPr id="3" name="Slide Number Placeholder 2"/>
          <p:cNvSpPr>
            <a:spLocks noGrp="1"/>
          </p:cNvSpPr>
          <p:nvPr>
            <p:ph type="sldNum" sz="quarter" idx="11"/>
          </p:nvPr>
        </p:nvSpPr>
        <p:spPr/>
        <p:txBody>
          <a:bodyPr/>
          <a:lstStyle>
            <a:lvl1pPr>
              <a:defRPr/>
            </a:lvl1pPr>
          </a:lstStyle>
          <a:p>
            <a:fld id="{C39B2B38-D11A-4162-A07D-19CF903C6249}" type="slidenum">
              <a:rPr lang="en-US"/>
              <a:pPr/>
              <a:t>‹#›</a:t>
            </a:fld>
            <a:endParaRPr lang="en-US"/>
          </a:p>
        </p:txBody>
      </p:sp>
      <p:sp>
        <p:nvSpPr>
          <p:cNvPr id="4" name="Date Placeholder 3"/>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EA8A4E89-24C6-42F1-85B8-DFB8A3A8820C}" type="slidenum">
              <a:rPr lang="en-US"/>
              <a:pPr/>
              <a:t>‹#›</a:t>
            </a:fld>
            <a:endParaRPr lang="en-US"/>
          </a:p>
        </p:txBody>
      </p:sp>
      <p:sp>
        <p:nvSpPr>
          <p:cNvPr id="7" name="Date Placeholder 6"/>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9B331C36-0522-4F0A-BB7D-8449E7C99AB2}" type="slidenum">
              <a:rPr lang="en-US"/>
              <a:pPr/>
              <a:t>‹#›</a:t>
            </a:fld>
            <a:endParaRPr lang="en-US"/>
          </a:p>
        </p:txBody>
      </p:sp>
      <p:sp>
        <p:nvSpPr>
          <p:cNvPr id="7" name="Date Placeholder 6"/>
          <p:cNvSpPr>
            <a:spLocks noGrp="1"/>
          </p:cNvSpPr>
          <p:nvPr>
            <p:ph type="dt" sz="half" idx="12"/>
          </p:nvPr>
        </p:nvSpPr>
        <p:spPr/>
        <p:txBody>
          <a:bodyPr/>
          <a:lstStyle>
            <a:lvl1pPr>
              <a:defRPr/>
            </a:lvl1p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306" name="Rectangle 2"/>
          <p:cNvSpPr>
            <a:spLocks noGrp="1" noChangeArrowheads="1"/>
          </p:cNvSpPr>
          <p:nvPr>
            <p:ph type="ftr" sz="quarter" idx="3"/>
          </p:nvPr>
        </p:nvSpPr>
        <p:spPr bwMode="auto">
          <a:xfrm>
            <a:off x="3384550" y="6248400"/>
            <a:ext cx="31369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vl1pPr>
          </a:lstStyle>
          <a:p>
            <a:endParaRPr lang="en-US"/>
          </a:p>
        </p:txBody>
      </p:sp>
      <p:sp>
        <p:nvSpPr>
          <p:cNvPr id="98307" name="Rectangle 3"/>
          <p:cNvSpPr>
            <a:spLocks noGrp="1" noChangeArrowheads="1"/>
          </p:cNvSpPr>
          <p:nvPr>
            <p:ph type="sldNum" sz="quarter" idx="4"/>
          </p:nvPr>
        </p:nvSpPr>
        <p:spPr bwMode="auto">
          <a:xfrm>
            <a:off x="7099300" y="6248400"/>
            <a:ext cx="2311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Black" pitchFamily="34" charset="0"/>
              </a:defRPr>
            </a:lvl1pPr>
          </a:lstStyle>
          <a:p>
            <a:fld id="{54BE24D9-E976-4E65-98A0-3A8F250EA8A5}" type="slidenum">
              <a:rPr lang="en-US"/>
              <a:pPr/>
              <a:t>‹#›</a:t>
            </a:fld>
            <a:endParaRPr lang="en-US"/>
          </a:p>
        </p:txBody>
      </p:sp>
      <p:grpSp>
        <p:nvGrpSpPr>
          <p:cNvPr id="98308" name="Group 4"/>
          <p:cNvGrpSpPr>
            <a:grpSpLocks/>
          </p:cNvGrpSpPr>
          <p:nvPr/>
        </p:nvGrpSpPr>
        <p:grpSpPr bwMode="auto">
          <a:xfrm>
            <a:off x="0" y="0"/>
            <a:ext cx="9906000" cy="546100"/>
            <a:chOff x="0" y="0"/>
            <a:chExt cx="5760" cy="344"/>
          </a:xfrm>
        </p:grpSpPr>
        <p:sp>
          <p:nvSpPr>
            <p:cNvPr id="98309"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endParaRPr lang="en-GB" sz="2400">
                <a:latin typeface="Times New Roman" pitchFamily="18" charset="0"/>
              </a:endParaRPr>
            </a:p>
          </p:txBody>
        </p:sp>
        <p:sp>
          <p:nvSpPr>
            <p:cNvPr id="98310"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endParaRPr lang="en-GB" sz="2400">
                <a:latin typeface="Times New Roman" pitchFamily="18" charset="0"/>
              </a:endParaRPr>
            </a:p>
          </p:txBody>
        </p:sp>
        <p:sp>
          <p:nvSpPr>
            <p:cNvPr id="98311"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endParaRPr lang="en-GB">
                <a:solidFill>
                  <a:schemeClr val="hlink"/>
                </a:solidFill>
              </a:endParaRPr>
            </a:p>
          </p:txBody>
        </p:sp>
        <p:sp>
          <p:nvSpPr>
            <p:cNvPr id="98312"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endParaRPr lang="en-GB">
                <a:solidFill>
                  <a:schemeClr val="hlink"/>
                </a:solidFill>
              </a:endParaRPr>
            </a:p>
          </p:txBody>
        </p:sp>
        <p:sp>
          <p:nvSpPr>
            <p:cNvPr id="98313"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endParaRPr lang="en-GB">
                <a:solidFill>
                  <a:schemeClr val="accent2"/>
                </a:solidFill>
              </a:endParaRPr>
            </a:p>
          </p:txBody>
        </p:sp>
        <p:sp>
          <p:nvSpPr>
            <p:cNvPr id="98314"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endParaRPr lang="en-GB">
                <a:solidFill>
                  <a:schemeClr val="hlink"/>
                </a:solidFill>
              </a:endParaRPr>
            </a:p>
          </p:txBody>
        </p:sp>
        <p:sp>
          <p:nvSpPr>
            <p:cNvPr id="98315"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endParaRPr lang="en-GB" sz="2400">
                <a:latin typeface="Times New Roman" pitchFamily="18" charset="0"/>
              </a:endParaRPr>
            </a:p>
          </p:txBody>
        </p:sp>
        <p:sp>
          <p:nvSpPr>
            <p:cNvPr id="98316"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endParaRPr lang="en-GB">
                <a:solidFill>
                  <a:schemeClr val="accent2"/>
                </a:solidFill>
              </a:endParaRPr>
            </a:p>
          </p:txBody>
        </p:sp>
        <p:sp>
          <p:nvSpPr>
            <p:cNvPr id="98317"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endParaRPr lang="en-GB">
                <a:solidFill>
                  <a:schemeClr val="accent2"/>
                </a:solidFill>
              </a:endParaRPr>
            </a:p>
          </p:txBody>
        </p:sp>
      </p:grpSp>
      <p:sp>
        <p:nvSpPr>
          <p:cNvPr id="98318" name="Rectangle 14"/>
          <p:cNvSpPr>
            <a:spLocks noGrp="1" noChangeArrowheads="1"/>
          </p:cNvSpPr>
          <p:nvPr>
            <p:ph type="title"/>
          </p:nvPr>
        </p:nvSpPr>
        <p:spPr bwMode="auto">
          <a:xfrm>
            <a:off x="495300" y="457200"/>
            <a:ext cx="89154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98319" name="Rectangle 15"/>
          <p:cNvSpPr>
            <a:spLocks noGrp="1" noChangeArrowheads="1"/>
          </p:cNvSpPr>
          <p:nvPr>
            <p:ph type="body" idx="1"/>
          </p:nvPr>
        </p:nvSpPr>
        <p:spPr bwMode="auto">
          <a:xfrm>
            <a:off x="495300" y="1981200"/>
            <a:ext cx="8915400" cy="3886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8320" name="Rectangle 16"/>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Lst>
  <p:hf sldNum="0" hdr="0" ftr="0" dt="0"/>
  <p:txStyles>
    <p:titleStyle>
      <a:lvl1pPr algn="l" rtl="0" fontAlgn="base">
        <a:spcBef>
          <a:spcPct val="0"/>
        </a:spcBef>
        <a:spcAft>
          <a:spcPct val="0"/>
        </a:spcAft>
        <a:defRPr sz="4400">
          <a:solidFill>
            <a:schemeClr val="tx1"/>
          </a:solidFill>
          <a:latin typeface="+mj-lt"/>
          <a:ea typeface="+mj-ea"/>
          <a:cs typeface="+mj-cs"/>
        </a:defRPr>
      </a:lvl1pPr>
      <a:lvl2pPr algn="l" rtl="0" fontAlgn="base">
        <a:spcBef>
          <a:spcPct val="0"/>
        </a:spcBef>
        <a:spcAft>
          <a:spcPct val="0"/>
        </a:spcAft>
        <a:defRPr sz="4400">
          <a:solidFill>
            <a:schemeClr val="tx1"/>
          </a:solidFill>
          <a:latin typeface="Arial" charset="0"/>
          <a:cs typeface="Arial" charset="0"/>
        </a:defRPr>
      </a:lvl2pPr>
      <a:lvl3pPr algn="l" rtl="0" fontAlgn="base">
        <a:spcBef>
          <a:spcPct val="0"/>
        </a:spcBef>
        <a:spcAft>
          <a:spcPct val="0"/>
        </a:spcAft>
        <a:defRPr sz="4400">
          <a:solidFill>
            <a:schemeClr val="tx1"/>
          </a:solidFill>
          <a:latin typeface="Arial" charset="0"/>
          <a:cs typeface="Arial" charset="0"/>
        </a:defRPr>
      </a:lvl3pPr>
      <a:lvl4pPr algn="l" rtl="0" fontAlgn="base">
        <a:spcBef>
          <a:spcPct val="0"/>
        </a:spcBef>
        <a:spcAft>
          <a:spcPct val="0"/>
        </a:spcAft>
        <a:defRPr sz="4400">
          <a:solidFill>
            <a:schemeClr val="tx1"/>
          </a:solidFill>
          <a:latin typeface="Arial" charset="0"/>
          <a:cs typeface="Arial" charset="0"/>
        </a:defRPr>
      </a:lvl4pPr>
      <a:lvl5pPr algn="l" rtl="0" fontAlgn="base">
        <a:spcBef>
          <a:spcPct val="0"/>
        </a:spcBef>
        <a:spcAft>
          <a:spcPct val="0"/>
        </a:spcAft>
        <a:defRPr sz="4400">
          <a:solidFill>
            <a:schemeClr val="tx1"/>
          </a:solidFill>
          <a:latin typeface="Arial" charset="0"/>
          <a:cs typeface="Arial" charset="0"/>
        </a:defRPr>
      </a:lvl5pPr>
      <a:lvl6pPr marL="457200" algn="l" rtl="0" fontAlgn="base">
        <a:spcBef>
          <a:spcPct val="0"/>
        </a:spcBef>
        <a:spcAft>
          <a:spcPct val="0"/>
        </a:spcAft>
        <a:defRPr sz="4400">
          <a:solidFill>
            <a:schemeClr val="tx1"/>
          </a:solidFill>
          <a:latin typeface="Arial" charset="0"/>
          <a:cs typeface="Arial" charset="0"/>
        </a:defRPr>
      </a:lvl6pPr>
      <a:lvl7pPr marL="914400" algn="l" rtl="0" fontAlgn="base">
        <a:spcBef>
          <a:spcPct val="0"/>
        </a:spcBef>
        <a:spcAft>
          <a:spcPct val="0"/>
        </a:spcAft>
        <a:defRPr sz="4400">
          <a:solidFill>
            <a:schemeClr val="tx1"/>
          </a:solidFill>
          <a:latin typeface="Arial" charset="0"/>
          <a:cs typeface="Arial" charset="0"/>
        </a:defRPr>
      </a:lvl7pPr>
      <a:lvl8pPr marL="1371600" algn="l" rtl="0" fontAlgn="base">
        <a:spcBef>
          <a:spcPct val="0"/>
        </a:spcBef>
        <a:spcAft>
          <a:spcPct val="0"/>
        </a:spcAft>
        <a:defRPr sz="4400">
          <a:solidFill>
            <a:schemeClr val="tx1"/>
          </a:solidFill>
          <a:latin typeface="Arial" charset="0"/>
          <a:cs typeface="Arial" charset="0"/>
        </a:defRPr>
      </a:lvl8pPr>
      <a:lvl9pPr marL="1828800" algn="l" rtl="0" fontAlgn="base">
        <a:spcBef>
          <a:spcPct val="0"/>
        </a:spcBef>
        <a:spcAft>
          <a:spcPct val="0"/>
        </a:spcAft>
        <a:defRPr sz="4400">
          <a:solidFill>
            <a:schemeClr val="tx1"/>
          </a:solidFill>
          <a:latin typeface="Arial" charset="0"/>
          <a:cs typeface="Arial" charset="0"/>
        </a:defRPr>
      </a:lvl9pPr>
    </p:titleStyle>
    <p:body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BUILDING TEACHERS’ SUBJECT KNOWLEDGE: VERB FORMS</a:t>
            </a:r>
            <a:endParaRPr lang="en-GB" dirty="0"/>
          </a:p>
        </p:txBody>
      </p:sp>
      <p:sp>
        <p:nvSpPr>
          <p:cNvPr id="3" name="Text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36560281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28497" y="1412776"/>
            <a:ext cx="8977313" cy="5040560"/>
          </a:xfrm>
        </p:spPr>
        <p:txBody>
          <a:bodyPr/>
          <a:lstStyle/>
          <a:p>
            <a:pPr marL="571500" indent="-571500">
              <a:buFont typeface="Wingdings" pitchFamily="2" charset="2"/>
              <a:buChar char="n"/>
            </a:pPr>
            <a:r>
              <a:rPr lang="en-GB" sz="2400" dirty="0" smtClean="0">
                <a:solidFill>
                  <a:schemeClr val="tx1"/>
                </a:solidFill>
                <a:latin typeface="Calibri" pitchFamily="34" charset="0"/>
                <a:cs typeface="Calibri" pitchFamily="34" charset="0"/>
              </a:rPr>
              <a:t>Type of auxiliary verb and help form verb phrases: </a:t>
            </a:r>
            <a:r>
              <a:rPr lang="en-GB" sz="2400" i="1" dirty="0" smtClean="0">
                <a:solidFill>
                  <a:schemeClr val="tx1"/>
                </a:solidFill>
                <a:latin typeface="Calibri" pitchFamily="34" charset="0"/>
                <a:cs typeface="Calibri" pitchFamily="34" charset="0"/>
              </a:rPr>
              <a:t>I </a:t>
            </a:r>
            <a:r>
              <a:rPr lang="en-GB" sz="2400" b="1" i="1" u="sng" dirty="0" smtClean="0">
                <a:solidFill>
                  <a:schemeClr val="tx1"/>
                </a:solidFill>
                <a:latin typeface="Calibri" pitchFamily="34" charset="0"/>
                <a:cs typeface="Calibri" pitchFamily="34" charset="0"/>
              </a:rPr>
              <a:t>would keep spending</a:t>
            </a:r>
            <a:endParaRPr lang="en-GB" sz="2400" dirty="0" smtClean="0">
              <a:solidFill>
                <a:schemeClr val="tx1"/>
              </a:solidFill>
              <a:latin typeface="Calibri" pitchFamily="34" charset="0"/>
              <a:cs typeface="Calibri" pitchFamily="34" charset="0"/>
            </a:endParaRPr>
          </a:p>
          <a:p>
            <a:pPr marL="571500" indent="-571500">
              <a:buFont typeface="Wingdings" pitchFamily="2" charset="2"/>
              <a:buChar char="n"/>
            </a:pPr>
            <a:r>
              <a:rPr lang="en-GB" sz="2400" dirty="0" smtClean="0">
                <a:solidFill>
                  <a:schemeClr val="tx1"/>
                </a:solidFill>
                <a:latin typeface="Calibri" pitchFamily="34" charset="0"/>
                <a:cs typeface="Calibri" pitchFamily="34" charset="0"/>
              </a:rPr>
              <a:t>Always placed first in a verb phrase, before other auxiliaries: </a:t>
            </a:r>
            <a:r>
              <a:rPr lang="en-GB" sz="2400" i="1" dirty="0" smtClean="0">
                <a:solidFill>
                  <a:schemeClr val="tx1"/>
                </a:solidFill>
                <a:latin typeface="Calibri" pitchFamily="34" charset="0"/>
                <a:cs typeface="Calibri" pitchFamily="34" charset="0"/>
              </a:rPr>
              <a:t>It </a:t>
            </a:r>
            <a:r>
              <a:rPr lang="en-GB" sz="2400" b="1" i="1" u="sng" dirty="0" smtClean="0">
                <a:solidFill>
                  <a:schemeClr val="tx1"/>
                </a:solidFill>
                <a:latin typeface="Calibri" pitchFamily="34" charset="0"/>
                <a:cs typeface="Calibri" pitchFamily="34" charset="0"/>
              </a:rPr>
              <a:t>might</a:t>
            </a:r>
            <a:r>
              <a:rPr lang="en-GB" sz="2400" i="1" u="sng" dirty="0" smtClean="0">
                <a:solidFill>
                  <a:schemeClr val="tx1"/>
                </a:solidFill>
                <a:latin typeface="Calibri" pitchFamily="34" charset="0"/>
                <a:cs typeface="Calibri" pitchFamily="34" charset="0"/>
              </a:rPr>
              <a:t> </a:t>
            </a:r>
            <a:r>
              <a:rPr lang="en-GB" sz="2400" i="1" u="sng" dirty="0">
                <a:solidFill>
                  <a:schemeClr val="tx1"/>
                </a:solidFill>
                <a:latin typeface="Calibri" pitchFamily="34" charset="0"/>
                <a:cs typeface="Calibri" pitchFamily="34" charset="0"/>
              </a:rPr>
              <a:t>have </a:t>
            </a:r>
            <a:r>
              <a:rPr lang="en-GB" sz="2400" i="1" u="sng" dirty="0" smtClean="0">
                <a:solidFill>
                  <a:schemeClr val="tx1"/>
                </a:solidFill>
                <a:latin typeface="Calibri" pitchFamily="34" charset="0"/>
                <a:cs typeface="Calibri" pitchFamily="34" charset="0"/>
              </a:rPr>
              <a:t>been</a:t>
            </a:r>
            <a:r>
              <a:rPr lang="en-GB" sz="2400" i="1" dirty="0" smtClean="0">
                <a:solidFill>
                  <a:schemeClr val="tx1"/>
                </a:solidFill>
                <a:latin typeface="Calibri" pitchFamily="34" charset="0"/>
                <a:cs typeface="Calibri" pitchFamily="34" charset="0"/>
              </a:rPr>
              <a:t> </a:t>
            </a:r>
            <a:r>
              <a:rPr lang="en-GB" sz="2400" dirty="0" smtClean="0">
                <a:solidFill>
                  <a:schemeClr val="tx1"/>
                </a:solidFill>
                <a:latin typeface="Calibri" pitchFamily="34" charset="0"/>
                <a:cs typeface="Calibri" pitchFamily="34" charset="0"/>
              </a:rPr>
              <a:t>and before lexical verbs: </a:t>
            </a:r>
            <a:r>
              <a:rPr lang="en-GB" sz="2400" i="1" dirty="0" smtClean="0">
                <a:solidFill>
                  <a:schemeClr val="tx1"/>
                </a:solidFill>
                <a:latin typeface="Calibri" pitchFamily="34" charset="0"/>
                <a:cs typeface="Calibri" pitchFamily="34" charset="0"/>
              </a:rPr>
              <a:t>we </a:t>
            </a:r>
            <a:r>
              <a:rPr lang="en-GB" sz="2400" b="1" i="1" u="sng" dirty="0">
                <a:solidFill>
                  <a:schemeClr val="tx1"/>
                </a:solidFill>
                <a:latin typeface="Calibri" pitchFamily="34" charset="0"/>
                <a:cs typeface="Calibri" pitchFamily="34" charset="0"/>
              </a:rPr>
              <a:t>w</a:t>
            </a:r>
            <a:r>
              <a:rPr lang="en-GB" sz="2400" b="1" i="1" u="sng" dirty="0" smtClean="0">
                <a:solidFill>
                  <a:schemeClr val="tx1"/>
                </a:solidFill>
                <a:latin typeface="Calibri" pitchFamily="34" charset="0"/>
                <a:cs typeface="Calibri" pitchFamily="34" charset="0"/>
              </a:rPr>
              <a:t>ould</a:t>
            </a:r>
            <a:r>
              <a:rPr lang="en-GB" sz="2400" i="1" u="sng" dirty="0" smtClean="0">
                <a:solidFill>
                  <a:schemeClr val="tx1"/>
                </a:solidFill>
                <a:latin typeface="Calibri" pitchFamily="34" charset="0"/>
                <a:cs typeface="Calibri" pitchFamily="34" charset="0"/>
              </a:rPr>
              <a:t> go</a:t>
            </a:r>
          </a:p>
          <a:p>
            <a:pPr marL="571500" indent="-571500">
              <a:buFont typeface="Wingdings" pitchFamily="2" charset="2"/>
              <a:buChar char="n"/>
            </a:pPr>
            <a:r>
              <a:rPr lang="en-GB" sz="2400" dirty="0" smtClean="0">
                <a:solidFill>
                  <a:schemeClr val="tx1"/>
                </a:solidFill>
                <a:latin typeface="Calibri" pitchFamily="34" charset="0"/>
                <a:cs typeface="Calibri" pitchFamily="34" charset="0"/>
              </a:rPr>
              <a:t>Express degrees of possibility and certainty</a:t>
            </a:r>
            <a:endParaRPr lang="en-GB" sz="2400" dirty="0">
              <a:solidFill>
                <a:schemeClr val="tx1"/>
              </a:solidFill>
              <a:latin typeface="Calibri" pitchFamily="34" charset="0"/>
              <a:cs typeface="Calibri" pitchFamily="34" charset="0"/>
            </a:endParaRPr>
          </a:p>
          <a:p>
            <a:pPr marL="571500" indent="-571500">
              <a:buFont typeface="Wingdings" pitchFamily="2" charset="2"/>
              <a:buChar char="n"/>
            </a:pPr>
            <a:r>
              <a:rPr lang="en-GB" sz="2400" dirty="0" smtClean="0">
                <a:solidFill>
                  <a:schemeClr val="tx1"/>
                </a:solidFill>
                <a:latin typeface="Calibri" pitchFamily="34" charset="0"/>
                <a:cs typeface="Calibri" pitchFamily="34" charset="0"/>
              </a:rPr>
              <a:t>Do not have an ‘s’  form or non-finite forms (-</a:t>
            </a:r>
            <a:r>
              <a:rPr lang="en-GB" sz="2400" dirty="0" err="1" smtClean="0">
                <a:solidFill>
                  <a:schemeClr val="tx1"/>
                </a:solidFill>
                <a:latin typeface="Calibri" pitchFamily="34" charset="0"/>
                <a:cs typeface="Calibri" pitchFamily="34" charset="0"/>
              </a:rPr>
              <a:t>ing</a:t>
            </a:r>
            <a:r>
              <a:rPr lang="en-GB" sz="2400" dirty="0" smtClean="0">
                <a:solidFill>
                  <a:schemeClr val="tx1"/>
                </a:solidFill>
                <a:latin typeface="Calibri" pitchFamily="34" charset="0"/>
                <a:cs typeface="Calibri" pitchFamily="34" charset="0"/>
              </a:rPr>
              <a:t>, -</a:t>
            </a:r>
            <a:r>
              <a:rPr lang="en-GB" sz="2400" dirty="0" err="1" smtClean="0">
                <a:solidFill>
                  <a:schemeClr val="tx1"/>
                </a:solidFill>
                <a:latin typeface="Calibri" pitchFamily="34" charset="0"/>
                <a:cs typeface="Calibri" pitchFamily="34" charset="0"/>
              </a:rPr>
              <a:t>ed</a:t>
            </a:r>
            <a:r>
              <a:rPr lang="en-GB" sz="2400" dirty="0" smtClean="0">
                <a:solidFill>
                  <a:schemeClr val="tx1"/>
                </a:solidFill>
                <a:latin typeface="Calibri" pitchFamily="34" charset="0"/>
                <a:cs typeface="Calibri" pitchFamily="34" charset="0"/>
              </a:rPr>
              <a:t>, to - )</a:t>
            </a:r>
          </a:p>
          <a:p>
            <a:pPr marL="571500" indent="-571500">
              <a:buFont typeface="Wingdings" pitchFamily="2" charset="2"/>
              <a:buChar char="n"/>
            </a:pPr>
            <a:r>
              <a:rPr lang="en-GB" sz="2400" dirty="0" smtClean="0">
                <a:solidFill>
                  <a:schemeClr val="tx1"/>
                </a:solidFill>
                <a:latin typeface="Calibri" pitchFamily="34" charset="0"/>
                <a:cs typeface="Calibri" pitchFamily="34" charset="0"/>
              </a:rPr>
              <a:t>Can have a negative form (may not, might not) when they are often contracted (couldn’t; won’t; shan’t)</a:t>
            </a:r>
          </a:p>
          <a:p>
            <a:pPr marL="0" indent="0"/>
            <a:endParaRPr lang="en-GB" sz="2400" dirty="0" smtClean="0">
              <a:solidFill>
                <a:schemeClr val="tx1"/>
              </a:solidFill>
              <a:latin typeface="Calibri" pitchFamily="34" charset="0"/>
              <a:cs typeface="Calibri" pitchFamily="34" charset="0"/>
            </a:endParaRPr>
          </a:p>
          <a:p>
            <a:pPr marL="0" indent="0" algn="ctr"/>
            <a:r>
              <a:rPr lang="en-GB" sz="2600" i="1" dirty="0" smtClean="0">
                <a:solidFill>
                  <a:schemeClr val="tx1"/>
                </a:solidFill>
                <a:latin typeface="Calibri" pitchFamily="34" charset="0"/>
                <a:cs typeface="Calibri" pitchFamily="34" charset="0"/>
              </a:rPr>
              <a:t>may    </a:t>
            </a:r>
            <a:r>
              <a:rPr lang="en-GB" sz="2600" i="1" dirty="0">
                <a:solidFill>
                  <a:schemeClr val="tx1"/>
                </a:solidFill>
                <a:latin typeface="Calibri" pitchFamily="34" charset="0"/>
                <a:cs typeface="Calibri" pitchFamily="34" charset="0"/>
              </a:rPr>
              <a:t>might    </a:t>
            </a:r>
            <a:r>
              <a:rPr lang="en-GB" sz="2600" i="1" dirty="0" smtClean="0">
                <a:solidFill>
                  <a:schemeClr val="tx1"/>
                </a:solidFill>
                <a:latin typeface="Calibri" pitchFamily="34" charset="0"/>
                <a:cs typeface="Calibri" pitchFamily="34" charset="0"/>
              </a:rPr>
              <a:t>must    shall     </a:t>
            </a:r>
            <a:r>
              <a:rPr lang="en-GB" sz="2600" i="1" dirty="0">
                <a:solidFill>
                  <a:schemeClr val="tx1"/>
                </a:solidFill>
                <a:latin typeface="Calibri" pitchFamily="34" charset="0"/>
                <a:cs typeface="Calibri" pitchFamily="34" charset="0"/>
              </a:rPr>
              <a:t>should     can     could    will   would  </a:t>
            </a:r>
            <a:endParaRPr lang="en-GB" sz="2600" i="1" dirty="0" smtClean="0">
              <a:solidFill>
                <a:schemeClr val="tx1"/>
              </a:solidFill>
              <a:latin typeface="Calibri" pitchFamily="34" charset="0"/>
              <a:cs typeface="Calibri" pitchFamily="34" charset="0"/>
            </a:endParaRPr>
          </a:p>
          <a:p>
            <a:pPr marL="0" indent="0" algn="ctr"/>
            <a:r>
              <a:rPr lang="en-GB" sz="2600" i="1" dirty="0" smtClean="0">
                <a:solidFill>
                  <a:schemeClr val="tx1"/>
                </a:solidFill>
                <a:latin typeface="Calibri" pitchFamily="34" charset="0"/>
                <a:cs typeface="Calibri" pitchFamily="34" charset="0"/>
              </a:rPr>
              <a:t>(</a:t>
            </a:r>
            <a:r>
              <a:rPr lang="en-GB" sz="2600" i="1" dirty="0">
                <a:solidFill>
                  <a:schemeClr val="tx1"/>
                </a:solidFill>
                <a:latin typeface="Calibri" pitchFamily="34" charset="0"/>
                <a:cs typeface="Calibri" pitchFamily="34" charset="0"/>
              </a:rPr>
              <a:t>ought/need to)</a:t>
            </a:r>
          </a:p>
          <a:p>
            <a:pPr marL="571500" indent="-571500">
              <a:buFont typeface="Wingdings" pitchFamily="2" charset="2"/>
              <a:buChar char="n"/>
            </a:pPr>
            <a:endParaRPr lang="en-GB" sz="2400" dirty="0">
              <a:solidFill>
                <a:schemeClr val="tx1"/>
              </a:solidFill>
              <a:latin typeface="Calibri" pitchFamily="34" charset="0"/>
              <a:cs typeface="Calibri" pitchFamily="34" charset="0"/>
            </a:endParaRPr>
          </a:p>
        </p:txBody>
      </p:sp>
      <p:sp>
        <p:nvSpPr>
          <p:cNvPr id="3" name="Text Placeholder 2"/>
          <p:cNvSpPr>
            <a:spLocks noGrp="1"/>
          </p:cNvSpPr>
          <p:nvPr>
            <p:ph type="body" sz="quarter" idx="11"/>
          </p:nvPr>
        </p:nvSpPr>
        <p:spPr>
          <a:xfrm>
            <a:off x="428498" y="692697"/>
            <a:ext cx="8977375" cy="500043"/>
          </a:xfrm>
        </p:spPr>
        <p:txBody>
          <a:bodyPr/>
          <a:lstStyle/>
          <a:p>
            <a:r>
              <a:rPr lang="en-GB" sz="4000" b="0" dirty="0" smtClean="0">
                <a:solidFill>
                  <a:schemeClr val="tx1"/>
                </a:solidFill>
                <a:latin typeface="Calibri" pitchFamily="34" charset="0"/>
                <a:cs typeface="Calibri" pitchFamily="34" charset="0"/>
              </a:rPr>
              <a:t>Modal verbs</a:t>
            </a:r>
            <a:endParaRPr lang="en-GB" sz="4000" b="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990872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44488" y="1097360"/>
            <a:ext cx="9433048" cy="5760640"/>
          </a:xfrm>
        </p:spPr>
        <p:txBody>
          <a:bodyPr/>
          <a:lstStyle/>
          <a:p>
            <a:r>
              <a:rPr lang="en-GB" sz="2400" dirty="0" smtClean="0">
                <a:solidFill>
                  <a:schemeClr val="tx1"/>
                </a:solidFill>
                <a:latin typeface="Calibri" pitchFamily="34" charset="0"/>
                <a:cs typeface="Calibri" pitchFamily="34" charset="0"/>
              </a:rPr>
              <a:t>They’ve gone now, and I’m alone at last. I have the whole night</a:t>
            </a:r>
          </a:p>
          <a:p>
            <a:r>
              <a:rPr lang="en-GB" sz="2400" dirty="0" smtClean="0">
                <a:solidFill>
                  <a:schemeClr val="tx1"/>
                </a:solidFill>
                <a:latin typeface="Calibri" pitchFamily="34" charset="0"/>
                <a:cs typeface="Calibri" pitchFamily="34" charset="0"/>
              </a:rPr>
              <a:t>ahead of me, and I </a:t>
            </a:r>
            <a:r>
              <a:rPr lang="en-GB" sz="2400" b="1" dirty="0" smtClean="0">
                <a:solidFill>
                  <a:schemeClr val="tx1"/>
                </a:solidFill>
                <a:latin typeface="Calibri" pitchFamily="34" charset="0"/>
                <a:cs typeface="Calibri" pitchFamily="34" charset="0"/>
              </a:rPr>
              <a:t>won’t waste </a:t>
            </a:r>
            <a:r>
              <a:rPr lang="en-GB" sz="2400" dirty="0" smtClean="0">
                <a:solidFill>
                  <a:schemeClr val="tx1"/>
                </a:solidFill>
                <a:latin typeface="Calibri" pitchFamily="34" charset="0"/>
                <a:cs typeface="Calibri" pitchFamily="34" charset="0"/>
              </a:rPr>
              <a:t>a single moment of it.  I </a:t>
            </a:r>
            <a:r>
              <a:rPr lang="en-GB" sz="2400" b="1" dirty="0" smtClean="0">
                <a:solidFill>
                  <a:schemeClr val="tx1"/>
                </a:solidFill>
                <a:latin typeface="Calibri" pitchFamily="34" charset="0"/>
                <a:cs typeface="Calibri" pitchFamily="34" charset="0"/>
              </a:rPr>
              <a:t>shan’t sleep </a:t>
            </a:r>
            <a:r>
              <a:rPr lang="en-GB" sz="2400" dirty="0" smtClean="0">
                <a:solidFill>
                  <a:schemeClr val="tx1"/>
                </a:solidFill>
                <a:latin typeface="Calibri" pitchFamily="34" charset="0"/>
                <a:cs typeface="Calibri" pitchFamily="34" charset="0"/>
              </a:rPr>
              <a:t>it</a:t>
            </a:r>
          </a:p>
          <a:p>
            <a:r>
              <a:rPr lang="en-GB" sz="2400" dirty="0" smtClean="0">
                <a:solidFill>
                  <a:schemeClr val="tx1"/>
                </a:solidFill>
                <a:latin typeface="Calibri" pitchFamily="34" charset="0"/>
                <a:cs typeface="Calibri" pitchFamily="34" charset="0"/>
              </a:rPr>
              <a:t>away. I </a:t>
            </a:r>
            <a:r>
              <a:rPr lang="en-GB" sz="2400" b="1" dirty="0" smtClean="0">
                <a:solidFill>
                  <a:schemeClr val="tx1"/>
                </a:solidFill>
                <a:latin typeface="Calibri" pitchFamily="34" charset="0"/>
                <a:cs typeface="Calibri" pitchFamily="34" charset="0"/>
              </a:rPr>
              <a:t>won’t dream </a:t>
            </a:r>
            <a:r>
              <a:rPr lang="en-GB" sz="2400" dirty="0" smtClean="0">
                <a:solidFill>
                  <a:schemeClr val="tx1"/>
                </a:solidFill>
                <a:latin typeface="Calibri" pitchFamily="34" charset="0"/>
                <a:cs typeface="Calibri" pitchFamily="34" charset="0"/>
              </a:rPr>
              <a:t>it away either. I </a:t>
            </a:r>
            <a:r>
              <a:rPr lang="en-GB" sz="2400" b="1" dirty="0" smtClean="0">
                <a:solidFill>
                  <a:schemeClr val="tx1"/>
                </a:solidFill>
                <a:latin typeface="Calibri" pitchFamily="34" charset="0"/>
                <a:cs typeface="Calibri" pitchFamily="34" charset="0"/>
              </a:rPr>
              <a:t>mustn’t</a:t>
            </a:r>
            <a:r>
              <a:rPr lang="en-GB" sz="2400" dirty="0" smtClean="0">
                <a:solidFill>
                  <a:schemeClr val="tx1"/>
                </a:solidFill>
                <a:latin typeface="Calibri" pitchFamily="34" charset="0"/>
                <a:cs typeface="Calibri" pitchFamily="34" charset="0"/>
              </a:rPr>
              <a:t>, because every moment </a:t>
            </a:r>
          </a:p>
          <a:p>
            <a:r>
              <a:rPr lang="en-GB" sz="2400" dirty="0" smtClean="0">
                <a:solidFill>
                  <a:schemeClr val="tx1"/>
                </a:solidFill>
                <a:latin typeface="Calibri" pitchFamily="34" charset="0"/>
                <a:cs typeface="Calibri" pitchFamily="34" charset="0"/>
              </a:rPr>
              <a:t>of it will be far too precious. I’ve had nearly eighteen years of </a:t>
            </a:r>
          </a:p>
          <a:p>
            <a:r>
              <a:rPr lang="en-GB" sz="2400" dirty="0">
                <a:solidFill>
                  <a:schemeClr val="tx1"/>
                </a:solidFill>
                <a:latin typeface="Calibri" pitchFamily="34" charset="0"/>
                <a:cs typeface="Calibri" pitchFamily="34" charset="0"/>
              </a:rPr>
              <a:t>y</a:t>
            </a:r>
            <a:r>
              <a:rPr lang="en-GB" sz="2400" dirty="0" smtClean="0">
                <a:solidFill>
                  <a:schemeClr val="tx1"/>
                </a:solidFill>
                <a:latin typeface="Calibri" pitchFamily="34" charset="0"/>
                <a:cs typeface="Calibri" pitchFamily="34" charset="0"/>
              </a:rPr>
              <a:t>esterdays and tomorrows and tonight I </a:t>
            </a:r>
            <a:r>
              <a:rPr lang="en-GB" sz="2400" b="1" dirty="0" smtClean="0">
                <a:solidFill>
                  <a:schemeClr val="tx1"/>
                </a:solidFill>
                <a:latin typeface="Calibri" pitchFamily="34" charset="0"/>
                <a:cs typeface="Calibri" pitchFamily="34" charset="0"/>
              </a:rPr>
              <a:t>must remember </a:t>
            </a:r>
            <a:r>
              <a:rPr lang="en-GB" sz="2400" dirty="0" smtClean="0">
                <a:solidFill>
                  <a:schemeClr val="tx1"/>
                </a:solidFill>
                <a:latin typeface="Calibri" pitchFamily="34" charset="0"/>
                <a:cs typeface="Calibri" pitchFamily="34" charset="0"/>
              </a:rPr>
              <a:t>as many of </a:t>
            </a:r>
          </a:p>
          <a:p>
            <a:r>
              <a:rPr lang="en-GB" sz="2400" dirty="0">
                <a:solidFill>
                  <a:schemeClr val="tx1"/>
                </a:solidFill>
                <a:latin typeface="Calibri" pitchFamily="34" charset="0"/>
                <a:cs typeface="Calibri" pitchFamily="34" charset="0"/>
              </a:rPr>
              <a:t>t</a:t>
            </a:r>
            <a:r>
              <a:rPr lang="en-GB" sz="2400" dirty="0" smtClean="0">
                <a:solidFill>
                  <a:schemeClr val="tx1"/>
                </a:solidFill>
                <a:latin typeface="Calibri" pitchFamily="34" charset="0"/>
                <a:cs typeface="Calibri" pitchFamily="34" charset="0"/>
              </a:rPr>
              <a:t>hem as I </a:t>
            </a:r>
            <a:r>
              <a:rPr lang="en-GB" sz="2400" b="1" dirty="0" smtClean="0">
                <a:solidFill>
                  <a:schemeClr val="tx1"/>
                </a:solidFill>
                <a:latin typeface="Calibri" pitchFamily="34" charset="0"/>
                <a:cs typeface="Calibri" pitchFamily="34" charset="0"/>
              </a:rPr>
              <a:t>can</a:t>
            </a:r>
            <a:r>
              <a:rPr lang="en-GB" sz="2400" dirty="0" smtClean="0">
                <a:solidFill>
                  <a:schemeClr val="tx1"/>
                </a:solidFill>
                <a:latin typeface="Calibri" pitchFamily="34" charset="0"/>
                <a:cs typeface="Calibri" pitchFamily="34" charset="0"/>
              </a:rPr>
              <a:t>.   </a:t>
            </a:r>
          </a:p>
          <a:p>
            <a:pPr algn="ctr"/>
            <a:r>
              <a:rPr lang="en-GB" sz="2400" b="1" dirty="0" smtClean="0">
                <a:solidFill>
                  <a:schemeClr val="tx1"/>
                </a:solidFill>
                <a:latin typeface="Calibri" pitchFamily="34" charset="0"/>
                <a:cs typeface="Calibri" pitchFamily="34" charset="0"/>
              </a:rPr>
              <a:t>I must remember them.</a:t>
            </a:r>
          </a:p>
          <a:p>
            <a:pPr marL="0" indent="0"/>
            <a:r>
              <a:rPr lang="en-GB" sz="2400" dirty="0" smtClean="0">
                <a:solidFill>
                  <a:schemeClr val="tx1"/>
                </a:solidFill>
                <a:latin typeface="Calibri" pitchFamily="34" charset="0"/>
                <a:cs typeface="Calibri" pitchFamily="34" charset="0"/>
              </a:rPr>
              <a:t>Try substituting other modal choices to see the effect:</a:t>
            </a:r>
          </a:p>
          <a:p>
            <a:r>
              <a:rPr lang="en-GB" sz="2400" i="1" dirty="0">
                <a:solidFill>
                  <a:schemeClr val="tx1"/>
                </a:solidFill>
                <a:latin typeface="Calibri" pitchFamily="34" charset="0"/>
                <a:cs typeface="Calibri" pitchFamily="34" charset="0"/>
              </a:rPr>
              <a:t>m</a:t>
            </a:r>
            <a:r>
              <a:rPr lang="en-GB" sz="2400" i="1" dirty="0" smtClean="0">
                <a:solidFill>
                  <a:schemeClr val="tx1"/>
                </a:solidFill>
                <a:latin typeface="Calibri" pitchFamily="34" charset="0"/>
                <a:cs typeface="Calibri" pitchFamily="34" charset="0"/>
              </a:rPr>
              <a:t>ay    might    shall     should     can     could    will   would  (ought/need to)</a:t>
            </a:r>
          </a:p>
          <a:p>
            <a:endParaRPr lang="en-GB" sz="2400" dirty="0" smtClean="0">
              <a:solidFill>
                <a:schemeClr val="tx1"/>
              </a:solidFill>
              <a:latin typeface="Calibri" pitchFamily="34" charset="0"/>
              <a:cs typeface="Calibri" pitchFamily="34" charset="0"/>
            </a:endParaRPr>
          </a:p>
          <a:p>
            <a:r>
              <a:rPr lang="en-GB" sz="2400" dirty="0" smtClean="0">
                <a:solidFill>
                  <a:schemeClr val="tx1"/>
                </a:solidFill>
                <a:latin typeface="Calibri" pitchFamily="34" charset="0"/>
                <a:cs typeface="Calibri" pitchFamily="34" charset="0"/>
              </a:rPr>
              <a:t>Which choices make </a:t>
            </a:r>
            <a:r>
              <a:rPr lang="en-GB" sz="2400" dirty="0" err="1" smtClean="0">
                <a:solidFill>
                  <a:schemeClr val="tx1"/>
                </a:solidFill>
                <a:latin typeface="Calibri" pitchFamily="34" charset="0"/>
                <a:cs typeface="Calibri" pitchFamily="34" charset="0"/>
              </a:rPr>
              <a:t>Tommo</a:t>
            </a:r>
            <a:r>
              <a:rPr lang="en-GB" sz="2400" dirty="0" smtClean="0">
                <a:solidFill>
                  <a:schemeClr val="tx1"/>
                </a:solidFill>
                <a:latin typeface="Calibri" pitchFamily="34" charset="0"/>
                <a:cs typeface="Calibri" pitchFamily="34" charset="0"/>
              </a:rPr>
              <a:t> sound most determined to stay awake </a:t>
            </a:r>
          </a:p>
          <a:p>
            <a:r>
              <a:rPr lang="en-GB" sz="2400" dirty="0" smtClean="0">
                <a:solidFill>
                  <a:schemeClr val="tx1"/>
                </a:solidFill>
                <a:latin typeface="Calibri" pitchFamily="34" charset="0"/>
                <a:cs typeface="Calibri" pitchFamily="34" charset="0"/>
              </a:rPr>
              <a:t>and remember the last eighteen years with his brother? Which choices</a:t>
            </a:r>
          </a:p>
          <a:p>
            <a:r>
              <a:rPr lang="en-GB" sz="2400" dirty="0">
                <a:solidFill>
                  <a:schemeClr val="tx1"/>
                </a:solidFill>
                <a:latin typeface="Calibri" pitchFamily="34" charset="0"/>
                <a:cs typeface="Calibri" pitchFamily="34" charset="0"/>
              </a:rPr>
              <a:t>s</a:t>
            </a:r>
            <a:r>
              <a:rPr lang="en-GB" sz="2400" dirty="0" smtClean="0">
                <a:solidFill>
                  <a:schemeClr val="tx1"/>
                </a:solidFill>
                <a:latin typeface="Calibri" pitchFamily="34" charset="0"/>
                <a:cs typeface="Calibri" pitchFamily="34" charset="0"/>
              </a:rPr>
              <a:t>ound more tentative?</a:t>
            </a:r>
          </a:p>
          <a:p>
            <a:pPr algn="ctr"/>
            <a:r>
              <a:rPr lang="en-GB" sz="2400" dirty="0" smtClean="0">
                <a:solidFill>
                  <a:schemeClr val="tx1"/>
                </a:solidFill>
                <a:latin typeface="Calibri" pitchFamily="34" charset="0"/>
                <a:cs typeface="Calibri" pitchFamily="34" charset="0"/>
              </a:rPr>
              <a:t> </a:t>
            </a:r>
            <a:endParaRPr lang="en-GB" sz="2400" b="1" dirty="0" smtClean="0">
              <a:solidFill>
                <a:schemeClr val="tx1"/>
              </a:solidFill>
              <a:latin typeface="Calibri" pitchFamily="34" charset="0"/>
              <a:cs typeface="Calibri" pitchFamily="34" charset="0"/>
            </a:endParaRPr>
          </a:p>
          <a:p>
            <a:endParaRPr lang="en-GB" sz="2400" dirty="0">
              <a:solidFill>
                <a:schemeClr val="tx1"/>
              </a:solidFill>
            </a:endParaRPr>
          </a:p>
          <a:p>
            <a:pPr marL="0" indent="0"/>
            <a:endParaRPr lang="en-GB" sz="2400" dirty="0" smtClean="0">
              <a:solidFill>
                <a:schemeClr val="tx1"/>
              </a:solidFill>
              <a:latin typeface="Calibri" pitchFamily="34" charset="0"/>
              <a:cs typeface="Calibri" pitchFamily="34" charset="0"/>
            </a:endParaRPr>
          </a:p>
          <a:p>
            <a:pPr marL="0" indent="0"/>
            <a:endParaRPr lang="en-GB" dirty="0" smtClean="0"/>
          </a:p>
        </p:txBody>
      </p:sp>
      <p:sp>
        <p:nvSpPr>
          <p:cNvPr id="3" name="Text Placeholder 2"/>
          <p:cNvSpPr>
            <a:spLocks noGrp="1"/>
          </p:cNvSpPr>
          <p:nvPr>
            <p:ph type="body" sz="quarter" idx="11"/>
          </p:nvPr>
        </p:nvSpPr>
        <p:spPr>
          <a:xfrm>
            <a:off x="428498" y="404665"/>
            <a:ext cx="8977375" cy="500043"/>
          </a:xfrm>
        </p:spPr>
        <p:txBody>
          <a:bodyPr/>
          <a:lstStyle/>
          <a:p>
            <a:r>
              <a:rPr lang="en-GB" sz="4000" b="0" dirty="0" smtClean="0">
                <a:solidFill>
                  <a:schemeClr val="tx1"/>
                </a:solidFill>
                <a:latin typeface="Calibri" pitchFamily="34" charset="0"/>
                <a:cs typeface="Calibri" pitchFamily="34" charset="0"/>
              </a:rPr>
              <a:t>Modal verbs in </a:t>
            </a:r>
            <a:r>
              <a:rPr lang="en-GB" sz="4000" b="0" i="1" dirty="0" smtClean="0">
                <a:solidFill>
                  <a:schemeClr val="tx1"/>
                </a:solidFill>
                <a:latin typeface="Calibri" pitchFamily="34" charset="0"/>
                <a:cs typeface="Calibri" pitchFamily="34" charset="0"/>
              </a:rPr>
              <a:t>Private Peaceful </a:t>
            </a:r>
            <a:endParaRPr lang="en-GB" sz="40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4077387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10" end="1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11" end="1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latin typeface="Calibri" pitchFamily="34" charset="0"/>
                <a:cs typeface="Calibri" pitchFamily="34" charset="0"/>
              </a:rPr>
              <a:t>Teaching for progression</a:t>
            </a:r>
            <a:endParaRPr lang="en-GB" sz="4000" dirty="0">
              <a:latin typeface="Calibri" pitchFamily="34" charset="0"/>
              <a:cs typeface="Calibri" pitchFamily="34" charset="0"/>
            </a:endParaRPr>
          </a:p>
        </p:txBody>
      </p:sp>
      <p:sp>
        <p:nvSpPr>
          <p:cNvPr id="3" name="Content Placeholder 2"/>
          <p:cNvSpPr>
            <a:spLocks noGrp="1"/>
          </p:cNvSpPr>
          <p:nvPr>
            <p:ph idx="1"/>
          </p:nvPr>
        </p:nvSpPr>
        <p:spPr/>
        <p:txBody>
          <a:bodyPr/>
          <a:lstStyle/>
          <a:p>
            <a:r>
              <a:rPr lang="en-GB" sz="2400" dirty="0" smtClean="0">
                <a:latin typeface="Calibri" pitchFamily="34" charset="0"/>
                <a:cs typeface="Calibri" pitchFamily="34" charset="0"/>
              </a:rPr>
              <a:t>‘Using modal verbs to indicate degrees of possibility’ is Y5 content in NC  though they may well have been taught before this; likely to be taught at KS3; important for GCSE critical analysis</a:t>
            </a:r>
          </a:p>
          <a:p>
            <a:r>
              <a:rPr lang="en-GB" sz="2400" dirty="0" smtClean="0">
                <a:latin typeface="Calibri" pitchFamily="34" charset="0"/>
                <a:cs typeface="Calibri" pitchFamily="34" charset="0"/>
              </a:rPr>
              <a:t>What </a:t>
            </a:r>
            <a:r>
              <a:rPr lang="en-GB" sz="2400" dirty="0">
                <a:latin typeface="Calibri" pitchFamily="34" charset="0"/>
                <a:cs typeface="Calibri" pitchFamily="34" charset="0"/>
              </a:rPr>
              <a:t>might </a:t>
            </a:r>
            <a:r>
              <a:rPr lang="en-GB" sz="2400" dirty="0" smtClean="0">
                <a:latin typeface="Calibri" pitchFamily="34" charset="0"/>
                <a:cs typeface="Calibri" pitchFamily="34" charset="0"/>
              </a:rPr>
              <a:t>characterise progression in teaching and learning about modal verbs?</a:t>
            </a:r>
            <a:endParaRPr lang="en-GB" sz="2400" dirty="0">
              <a:latin typeface="Calibri" pitchFamily="34" charset="0"/>
              <a:cs typeface="Calibri" pitchFamily="34" charset="0"/>
            </a:endParaRPr>
          </a:p>
          <a:p>
            <a:r>
              <a:rPr lang="en-GB" sz="2400" dirty="0">
                <a:latin typeface="Calibri" pitchFamily="34" charset="0"/>
                <a:cs typeface="Calibri" pitchFamily="34" charset="0"/>
              </a:rPr>
              <a:t>What might be the ‘layers’ of difficulty or challenge?</a:t>
            </a:r>
          </a:p>
          <a:p>
            <a:r>
              <a:rPr lang="en-GB" sz="2400" dirty="0">
                <a:latin typeface="Calibri" pitchFamily="34" charset="0"/>
                <a:cs typeface="Calibri" pitchFamily="34" charset="0"/>
              </a:rPr>
              <a:t>How might understanding of modal verbs be revisited and built on over time, not just repeated</a:t>
            </a:r>
            <a:r>
              <a:rPr lang="en-GB" sz="2400" dirty="0" smtClean="0">
                <a:latin typeface="Calibri" pitchFamily="34" charset="0"/>
                <a:cs typeface="Calibri" pitchFamily="34" charset="0"/>
              </a:rPr>
              <a:t>?</a:t>
            </a:r>
            <a:endParaRPr lang="en-GB" sz="2400" dirty="0">
              <a:latin typeface="Calibri" pitchFamily="34" charset="0"/>
              <a:cs typeface="Calibri" pitchFamily="34" charset="0"/>
            </a:endParaRPr>
          </a:p>
          <a:p>
            <a:endParaRPr lang="en-GB" sz="2400" dirty="0">
              <a:latin typeface="Calibri" pitchFamily="34" charset="0"/>
              <a:cs typeface="Calibri" pitchFamily="34" charset="0"/>
            </a:endParaRPr>
          </a:p>
        </p:txBody>
      </p:sp>
    </p:spTree>
    <p:extLst>
      <p:ext uri="{BB962C8B-B14F-4D97-AF65-F5344CB8AC3E}">
        <p14:creationId xmlns:p14="http://schemas.microsoft.com/office/powerpoint/2010/main" val="15390463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latin typeface="Calibri" pitchFamily="34" charset="0"/>
                <a:cs typeface="Calibri" pitchFamily="34" charset="0"/>
              </a:rPr>
              <a:t>Teaching for progression                       ?</a:t>
            </a:r>
            <a:endParaRPr lang="en-GB" sz="4000" dirty="0">
              <a:latin typeface="Calibri" pitchFamily="34" charset="0"/>
              <a:cs typeface="Calibri" pitchFamily="34" charset="0"/>
            </a:endParaRPr>
          </a:p>
        </p:txBody>
      </p:sp>
      <p:sp>
        <p:nvSpPr>
          <p:cNvPr id="3" name="Content Placeholder 2"/>
          <p:cNvSpPr>
            <a:spLocks noGrp="1"/>
          </p:cNvSpPr>
          <p:nvPr>
            <p:ph idx="1"/>
          </p:nvPr>
        </p:nvSpPr>
        <p:spPr>
          <a:xfrm>
            <a:off x="488504" y="1700808"/>
            <a:ext cx="8915400" cy="3886200"/>
          </a:xfrm>
        </p:spPr>
        <p:txBody>
          <a:bodyPr/>
          <a:lstStyle/>
          <a:p>
            <a:r>
              <a:rPr lang="en-GB" sz="2400" dirty="0">
                <a:latin typeface="Calibri" pitchFamily="34" charset="0"/>
                <a:cs typeface="Calibri" pitchFamily="34" charset="0"/>
              </a:rPr>
              <a:t>Need to consolidate younger/weaker students’ understanding of role of verb in a sentence – fact that modals go with other verbs to modify them</a:t>
            </a:r>
          </a:p>
          <a:p>
            <a:r>
              <a:rPr lang="en-GB" sz="2400" dirty="0">
                <a:latin typeface="Calibri" pitchFamily="34" charset="0"/>
                <a:cs typeface="Calibri" pitchFamily="34" charset="0"/>
              </a:rPr>
              <a:t>Widening range of contexts – </a:t>
            </a:r>
            <a:r>
              <a:rPr lang="en-GB" sz="2400" dirty="0" err="1">
                <a:latin typeface="Calibri" pitchFamily="34" charset="0"/>
                <a:cs typeface="Calibri" pitchFamily="34" charset="0"/>
              </a:rPr>
              <a:t>eg</a:t>
            </a:r>
            <a:r>
              <a:rPr lang="en-GB" sz="2400" dirty="0">
                <a:latin typeface="Calibri" pitchFamily="34" charset="0"/>
                <a:cs typeface="Calibri" pitchFamily="34" charset="0"/>
              </a:rPr>
              <a:t> moving beyond modals in simple instructions to </a:t>
            </a:r>
            <a:r>
              <a:rPr lang="en-GB" sz="2400" dirty="0" smtClean="0">
                <a:latin typeface="Calibri" pitchFamily="34" charset="0"/>
                <a:cs typeface="Calibri" pitchFamily="34" charset="0"/>
              </a:rPr>
              <a:t>use in evaluations; as </a:t>
            </a:r>
            <a:r>
              <a:rPr lang="en-GB" sz="2400" dirty="0">
                <a:latin typeface="Calibri" pitchFamily="34" charset="0"/>
                <a:cs typeface="Calibri" pitchFamily="34" charset="0"/>
              </a:rPr>
              <a:t>a rhetorical device for </a:t>
            </a:r>
            <a:r>
              <a:rPr lang="en-GB" sz="2400" dirty="0" smtClean="0">
                <a:latin typeface="Calibri" pitchFamily="34" charset="0"/>
                <a:cs typeface="Calibri" pitchFamily="34" charset="0"/>
              </a:rPr>
              <a:t>persuasion; in formal </a:t>
            </a:r>
            <a:r>
              <a:rPr lang="en-GB" sz="2400" dirty="0">
                <a:latin typeface="Calibri" pitchFamily="34" charset="0"/>
                <a:cs typeface="Calibri" pitchFamily="34" charset="0"/>
              </a:rPr>
              <a:t>style needed for critical responses to texts</a:t>
            </a:r>
          </a:p>
          <a:p>
            <a:r>
              <a:rPr lang="en-GB" sz="2400" dirty="0">
                <a:latin typeface="Calibri" pitchFamily="34" charset="0"/>
                <a:cs typeface="Calibri" pitchFamily="34" charset="0"/>
              </a:rPr>
              <a:t>Widening understanding of modality as a concept and other ways of expressing degrees of possibility </a:t>
            </a:r>
            <a:r>
              <a:rPr lang="en-GB" sz="2400" dirty="0" err="1" smtClean="0">
                <a:latin typeface="Calibri" pitchFamily="34" charset="0"/>
                <a:cs typeface="Calibri" pitchFamily="34" charset="0"/>
              </a:rPr>
              <a:t>eg</a:t>
            </a:r>
            <a:r>
              <a:rPr lang="en-GB" sz="2400" dirty="0" smtClean="0">
                <a:latin typeface="Calibri" pitchFamily="34" charset="0"/>
                <a:cs typeface="Calibri" pitchFamily="34" charset="0"/>
              </a:rPr>
              <a:t> </a:t>
            </a:r>
            <a:r>
              <a:rPr lang="en-GB" sz="2400" dirty="0">
                <a:latin typeface="Calibri" pitchFamily="34" charset="0"/>
                <a:cs typeface="Calibri" pitchFamily="34" charset="0"/>
              </a:rPr>
              <a:t>through </a:t>
            </a:r>
            <a:r>
              <a:rPr lang="en-GB" sz="2400" dirty="0" smtClean="0">
                <a:latin typeface="Calibri" pitchFamily="34" charset="0"/>
                <a:cs typeface="Calibri" pitchFamily="34" charset="0"/>
              </a:rPr>
              <a:t>carefully </a:t>
            </a:r>
            <a:r>
              <a:rPr lang="en-GB" sz="2400" dirty="0">
                <a:latin typeface="Calibri" pitchFamily="34" charset="0"/>
                <a:cs typeface="Calibri" pitchFamily="34" charset="0"/>
              </a:rPr>
              <a:t>placed adverbs (including more sophisticated ones </a:t>
            </a:r>
            <a:r>
              <a:rPr lang="en-GB" sz="2400" dirty="0" err="1">
                <a:latin typeface="Calibri" pitchFamily="34" charset="0"/>
                <a:cs typeface="Calibri" pitchFamily="34" charset="0"/>
              </a:rPr>
              <a:t>eg</a:t>
            </a:r>
            <a:r>
              <a:rPr lang="en-GB" sz="2400" dirty="0">
                <a:latin typeface="Calibri" pitchFamily="34" charset="0"/>
                <a:cs typeface="Calibri" pitchFamily="34" charset="0"/>
              </a:rPr>
              <a:t> ‘fundamentally’, ‘crucially’, ‘undoubtedly</a:t>
            </a:r>
            <a:r>
              <a:rPr lang="en-GB" sz="2400" dirty="0" smtClean="0">
                <a:latin typeface="Calibri" pitchFamily="34" charset="0"/>
                <a:cs typeface="Calibri" pitchFamily="34" charset="0"/>
              </a:rPr>
              <a:t>’) or through </a:t>
            </a:r>
            <a:r>
              <a:rPr lang="en-GB" sz="2400" dirty="0">
                <a:latin typeface="Calibri" pitchFamily="34" charset="0"/>
                <a:cs typeface="Calibri" pitchFamily="34" charset="0"/>
              </a:rPr>
              <a:t>more sophisticated sentence structures that emphasise one idea over another </a:t>
            </a:r>
            <a:r>
              <a:rPr lang="en-GB" sz="2400" dirty="0" err="1">
                <a:latin typeface="Calibri" pitchFamily="34" charset="0"/>
                <a:cs typeface="Calibri" pitchFamily="34" charset="0"/>
              </a:rPr>
              <a:t>eg</a:t>
            </a:r>
            <a:r>
              <a:rPr lang="en-GB" sz="2400" dirty="0">
                <a:latin typeface="Calibri" pitchFamily="34" charset="0"/>
                <a:cs typeface="Calibri" pitchFamily="34" charset="0"/>
              </a:rPr>
              <a:t> ‘not only...but also</a:t>
            </a:r>
            <a:r>
              <a:rPr lang="en-GB" sz="2400" dirty="0" smtClean="0">
                <a:latin typeface="Calibri" pitchFamily="34" charset="0"/>
                <a:cs typeface="Calibri" pitchFamily="34" charset="0"/>
              </a:rPr>
              <a:t>...’; ‘Perhaps X...</a:t>
            </a:r>
            <a:r>
              <a:rPr lang="en-GB" sz="2400" dirty="0">
                <a:latin typeface="Calibri" pitchFamily="34" charset="0"/>
                <a:cs typeface="Calibri" pitchFamily="34" charset="0"/>
              </a:rPr>
              <a:t>whereas Y</a:t>
            </a:r>
            <a:r>
              <a:rPr lang="en-GB" sz="2400" dirty="0" smtClean="0">
                <a:latin typeface="Calibri" pitchFamily="34" charset="0"/>
                <a:cs typeface="Calibri" pitchFamily="34" charset="0"/>
              </a:rPr>
              <a:t>...’; ‘If X….then Y….’</a:t>
            </a:r>
            <a:endParaRPr lang="en-GB" sz="2400" dirty="0">
              <a:latin typeface="Calibri" pitchFamily="34" charset="0"/>
              <a:cs typeface="Calibri" pitchFamily="34" charset="0"/>
            </a:endParaRPr>
          </a:p>
          <a:p>
            <a:endParaRPr lang="en-GB" dirty="0"/>
          </a:p>
        </p:txBody>
      </p:sp>
    </p:spTree>
    <p:extLst>
      <p:ext uri="{BB962C8B-B14F-4D97-AF65-F5344CB8AC3E}">
        <p14:creationId xmlns:p14="http://schemas.microsoft.com/office/powerpoint/2010/main" val="30789418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28497" y="1916832"/>
            <a:ext cx="8977313" cy="4714908"/>
          </a:xfrm>
        </p:spPr>
        <p:txBody>
          <a:bodyPr/>
          <a:lstStyle/>
          <a:p>
            <a:r>
              <a:rPr lang="en-GB" b="1" dirty="0" smtClean="0">
                <a:solidFill>
                  <a:schemeClr val="tx1"/>
                </a:solidFill>
                <a:latin typeface="Calibri" pitchFamily="34" charset="0"/>
                <a:cs typeface="Calibri" pitchFamily="34" charset="0"/>
              </a:rPr>
              <a:t>Form</a:t>
            </a:r>
          </a:p>
          <a:p>
            <a:endParaRPr lang="en-GB" dirty="0">
              <a:solidFill>
                <a:schemeClr val="tx1"/>
              </a:solidFill>
              <a:latin typeface="Calibri" pitchFamily="34" charset="0"/>
              <a:cs typeface="Calibri" pitchFamily="34" charset="0"/>
            </a:endParaRPr>
          </a:p>
          <a:p>
            <a:r>
              <a:rPr lang="en-GB" dirty="0" smtClean="0">
                <a:solidFill>
                  <a:schemeClr val="tx1"/>
                </a:solidFill>
                <a:latin typeface="Calibri" pitchFamily="34" charset="0"/>
                <a:cs typeface="Calibri" pitchFamily="34" charset="0"/>
              </a:rPr>
              <a:t>Auxiliary verb ‘be’ + past participle of the main verb.</a:t>
            </a:r>
          </a:p>
          <a:p>
            <a:endParaRPr lang="en-GB" dirty="0">
              <a:latin typeface="Calibri" pitchFamily="34" charset="0"/>
              <a:cs typeface="Calibri" pitchFamily="34" charset="0"/>
            </a:endParaRPr>
          </a:p>
          <a:p>
            <a:r>
              <a:rPr lang="en-GB" dirty="0" smtClean="0">
                <a:solidFill>
                  <a:srgbClr val="0070C0"/>
                </a:solidFill>
                <a:latin typeface="Calibri" pitchFamily="34" charset="0"/>
                <a:cs typeface="Calibri" pitchFamily="34" charset="0"/>
              </a:rPr>
              <a:t>The past  </a:t>
            </a:r>
            <a:r>
              <a:rPr lang="en-GB" dirty="0" smtClean="0">
                <a:solidFill>
                  <a:srgbClr val="FF0000"/>
                </a:solidFill>
                <a:latin typeface="Calibri" pitchFamily="34" charset="0"/>
                <a:cs typeface="Calibri" pitchFamily="34" charset="0"/>
              </a:rPr>
              <a:t>is remembered.</a:t>
            </a:r>
          </a:p>
          <a:p>
            <a:r>
              <a:rPr lang="en-GB" dirty="0" smtClean="0">
                <a:solidFill>
                  <a:srgbClr val="0070C0"/>
                </a:solidFill>
                <a:latin typeface="Calibri" pitchFamily="34" charset="0"/>
                <a:cs typeface="Calibri" pitchFamily="34" charset="0"/>
              </a:rPr>
              <a:t>The dead </a:t>
            </a:r>
            <a:r>
              <a:rPr lang="en-GB" dirty="0" smtClean="0">
                <a:solidFill>
                  <a:srgbClr val="FF0000"/>
                </a:solidFill>
                <a:latin typeface="Calibri" pitchFamily="34" charset="0"/>
                <a:cs typeface="Calibri" pitchFamily="34" charset="0"/>
              </a:rPr>
              <a:t>are honoured.</a:t>
            </a:r>
          </a:p>
          <a:p>
            <a:r>
              <a:rPr lang="en-GB" dirty="0" smtClean="0">
                <a:solidFill>
                  <a:srgbClr val="0070C0"/>
                </a:solidFill>
                <a:latin typeface="Calibri" pitchFamily="34" charset="0"/>
                <a:cs typeface="Calibri" pitchFamily="34" charset="0"/>
              </a:rPr>
              <a:t>They</a:t>
            </a:r>
            <a:r>
              <a:rPr lang="en-GB" dirty="0" smtClean="0">
                <a:solidFill>
                  <a:srgbClr val="FF0000"/>
                </a:solidFill>
                <a:latin typeface="Calibri" pitchFamily="34" charset="0"/>
                <a:cs typeface="Calibri" pitchFamily="34" charset="0"/>
              </a:rPr>
              <a:t> will not be forgotten.</a:t>
            </a:r>
          </a:p>
        </p:txBody>
      </p:sp>
      <p:sp>
        <p:nvSpPr>
          <p:cNvPr id="3" name="Text Placeholder 2"/>
          <p:cNvSpPr>
            <a:spLocks noGrp="1"/>
          </p:cNvSpPr>
          <p:nvPr>
            <p:ph type="body" sz="quarter" idx="11"/>
          </p:nvPr>
        </p:nvSpPr>
        <p:spPr>
          <a:xfrm>
            <a:off x="350489" y="836713"/>
            <a:ext cx="8977375" cy="500043"/>
          </a:xfrm>
        </p:spPr>
        <p:txBody>
          <a:bodyPr/>
          <a:lstStyle/>
          <a:p>
            <a:r>
              <a:rPr lang="en-GB" sz="4000" b="0" dirty="0" smtClean="0">
                <a:solidFill>
                  <a:schemeClr val="tx1"/>
                </a:solidFill>
                <a:latin typeface="Calibri" pitchFamily="34" charset="0"/>
                <a:cs typeface="Calibri" pitchFamily="34" charset="0"/>
              </a:rPr>
              <a:t>The passive </a:t>
            </a:r>
            <a:r>
              <a:rPr lang="en-GB" sz="4000" b="0" dirty="0">
                <a:solidFill>
                  <a:schemeClr val="tx1"/>
                </a:solidFill>
                <a:latin typeface="Calibri" pitchFamily="34" charset="0"/>
                <a:cs typeface="Calibri" pitchFamily="34" charset="0"/>
              </a:rPr>
              <a:t>v</a:t>
            </a:r>
            <a:r>
              <a:rPr lang="en-GB" sz="4000" b="0" dirty="0" smtClean="0">
                <a:solidFill>
                  <a:schemeClr val="tx1"/>
                </a:solidFill>
                <a:latin typeface="Calibri" pitchFamily="34" charset="0"/>
                <a:cs typeface="Calibri" pitchFamily="34" charset="0"/>
              </a:rPr>
              <a:t>oice</a:t>
            </a:r>
            <a:endParaRPr lang="en-GB" sz="4000" b="0" dirty="0">
              <a:solidFill>
                <a:schemeClr val="tx1"/>
              </a:solidFill>
              <a:latin typeface="Calibri" pitchFamily="34" charset="0"/>
              <a:cs typeface="Calibri" pitchFamily="34" charset="0"/>
            </a:endParaRPr>
          </a:p>
        </p:txBody>
      </p:sp>
      <p:sp>
        <p:nvSpPr>
          <p:cNvPr id="4" name="TextBox 3"/>
          <p:cNvSpPr txBox="1"/>
          <p:nvPr/>
        </p:nvSpPr>
        <p:spPr>
          <a:xfrm>
            <a:off x="5169024" y="3645024"/>
            <a:ext cx="4320480" cy="3046988"/>
          </a:xfrm>
          <a:prstGeom prst="rect">
            <a:avLst/>
          </a:prstGeom>
          <a:noFill/>
        </p:spPr>
        <p:txBody>
          <a:bodyPr wrap="square" rtlCol="0">
            <a:spAutoFit/>
          </a:bodyPr>
          <a:lstStyle/>
          <a:p>
            <a:r>
              <a:rPr lang="en-GB" sz="2400" dirty="0" smtClean="0">
                <a:latin typeface="Calibri" pitchFamily="34" charset="0"/>
                <a:cs typeface="Calibri" pitchFamily="34" charset="0"/>
              </a:rPr>
              <a:t>Uses:</a:t>
            </a:r>
          </a:p>
          <a:p>
            <a:pPr marL="342900" indent="-342900">
              <a:buClr>
                <a:srgbClr val="002060"/>
              </a:buClr>
              <a:buFont typeface="Wingdings" pitchFamily="2" charset="2"/>
              <a:buChar char="§"/>
            </a:pPr>
            <a:r>
              <a:rPr lang="en-GB" sz="2400" dirty="0" smtClean="0">
                <a:latin typeface="Calibri" pitchFamily="34" charset="0"/>
                <a:cs typeface="Calibri" pitchFamily="34" charset="0"/>
              </a:rPr>
              <a:t>To minimise the importance of the subject or agent of the verb, or to hide it  </a:t>
            </a:r>
          </a:p>
          <a:p>
            <a:pPr marL="342900" indent="-342900">
              <a:buClr>
                <a:srgbClr val="002060"/>
              </a:buClr>
              <a:buFont typeface="Wingdings" pitchFamily="2" charset="2"/>
              <a:buChar char="§"/>
            </a:pPr>
            <a:r>
              <a:rPr lang="en-GB" sz="2400" dirty="0" smtClean="0">
                <a:latin typeface="Calibri" pitchFamily="34" charset="0"/>
                <a:cs typeface="Calibri" pitchFamily="34" charset="0"/>
              </a:rPr>
              <a:t>To create a ‘distancing’ effect from the topic or greater objectivity</a:t>
            </a:r>
          </a:p>
          <a:p>
            <a:pPr marL="342900" indent="-342900">
              <a:buClr>
                <a:srgbClr val="002060"/>
              </a:buClr>
              <a:buFont typeface="Wingdings" pitchFamily="2" charset="2"/>
              <a:buChar char="§"/>
            </a:pPr>
            <a:r>
              <a:rPr lang="en-GB" sz="2400" dirty="0" smtClean="0">
                <a:latin typeface="Calibri" pitchFamily="34" charset="0"/>
                <a:cs typeface="Calibri" pitchFamily="34" charset="0"/>
              </a:rPr>
              <a:t>To create a more formal tone</a:t>
            </a:r>
            <a:endParaRPr lang="en-GB" sz="2400" dirty="0">
              <a:latin typeface="Calibri" pitchFamily="34" charset="0"/>
              <a:cs typeface="Calibri" pitchFamily="34" charset="0"/>
            </a:endParaRPr>
          </a:p>
        </p:txBody>
      </p:sp>
    </p:spTree>
    <p:extLst>
      <p:ext uri="{BB962C8B-B14F-4D97-AF65-F5344CB8AC3E}">
        <p14:creationId xmlns:p14="http://schemas.microsoft.com/office/powerpoint/2010/main" val="3473458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344488" y="741320"/>
            <a:ext cx="8977375" cy="500043"/>
          </a:xfrm>
        </p:spPr>
        <p:txBody>
          <a:bodyPr>
            <a:normAutofit fontScale="55000" lnSpcReduction="20000"/>
          </a:bodyPr>
          <a:lstStyle/>
          <a:p>
            <a:pPr algn="ctr"/>
            <a:r>
              <a:rPr lang="en-GB" sz="5900" dirty="0" smtClean="0">
                <a:solidFill>
                  <a:srgbClr val="384A94"/>
                </a:solidFill>
                <a:latin typeface="Calibri" pitchFamily="34" charset="0"/>
                <a:cs typeface="Calibri" pitchFamily="34" charset="0"/>
              </a:rPr>
              <a:t>Children are separated</a:t>
            </a:r>
            <a:r>
              <a:rPr lang="en-GB" sz="5900" dirty="0">
                <a:solidFill>
                  <a:srgbClr val="384A94"/>
                </a:solidFill>
                <a:latin typeface="Calibri" pitchFamily="34" charset="0"/>
                <a:cs typeface="Calibri" pitchFamily="34" charset="0"/>
              </a:rPr>
              <a:t> </a:t>
            </a:r>
            <a:r>
              <a:rPr lang="en-GB" sz="5900" dirty="0" smtClean="0">
                <a:solidFill>
                  <a:srgbClr val="384A94"/>
                </a:solidFill>
                <a:latin typeface="Calibri" pitchFamily="34" charset="0"/>
                <a:cs typeface="Calibri" pitchFamily="34" charset="0"/>
              </a:rPr>
              <a:t>from their parents. </a:t>
            </a:r>
            <a:endParaRPr lang="en-GB" sz="5900" dirty="0">
              <a:solidFill>
                <a:srgbClr val="384A94"/>
              </a:solidFill>
              <a:latin typeface="Calibri" pitchFamily="34" charset="0"/>
              <a:cs typeface="Calibri" pitchFamily="34" charset="0"/>
            </a:endParaRPr>
          </a:p>
          <a:p>
            <a:endParaRPr lang="en-GB" dirty="0" smtClean="0"/>
          </a:p>
          <a:p>
            <a:endParaRPr lang="en-GB" dirty="0"/>
          </a:p>
        </p:txBody>
      </p:sp>
      <p:sp>
        <p:nvSpPr>
          <p:cNvPr id="4" name="Text Placeholder 3"/>
          <p:cNvSpPr txBox="1">
            <a:spLocks noGrp="1"/>
          </p:cNvSpPr>
          <p:nvPr>
            <p:ph type="body" sz="quarter" idx="10"/>
          </p:nvPr>
        </p:nvSpPr>
        <p:spPr>
          <a:xfrm>
            <a:off x="398847" y="1160722"/>
            <a:ext cx="8977313" cy="5693866"/>
          </a:xfrm>
          <a:prstGeom prst="rect">
            <a:avLst/>
          </a:prstGeom>
          <a:noFill/>
        </p:spPr>
        <p:txBody>
          <a:bodyPr wrap="square" rtlCol="0">
            <a:spAutoFit/>
          </a:bodyPr>
          <a:lstStyle/>
          <a:p>
            <a:r>
              <a:rPr lang="en-GB" b="1" dirty="0" smtClean="0">
                <a:solidFill>
                  <a:schemeClr val="tx1"/>
                </a:solidFill>
              </a:rPr>
              <a:t>Modal				 	</a:t>
            </a:r>
            <a:endParaRPr lang="en-GB" dirty="0">
              <a:solidFill>
                <a:schemeClr val="tx1"/>
              </a:solidFill>
            </a:endParaRPr>
          </a:p>
          <a:p>
            <a:r>
              <a:rPr lang="en-GB" dirty="0" smtClean="0">
                <a:solidFill>
                  <a:schemeClr val="tx1"/>
                </a:solidFill>
                <a:latin typeface="Calibri" pitchFamily="34" charset="0"/>
                <a:cs typeface="Calibri" pitchFamily="34" charset="0"/>
              </a:rPr>
              <a:t>may</a:t>
            </a:r>
          </a:p>
          <a:p>
            <a:r>
              <a:rPr lang="en-GB" dirty="0" smtClean="0">
                <a:solidFill>
                  <a:schemeClr val="tx1"/>
                </a:solidFill>
                <a:latin typeface="Calibri" pitchFamily="34" charset="0"/>
                <a:cs typeface="Calibri" pitchFamily="34" charset="0"/>
              </a:rPr>
              <a:t>might</a:t>
            </a:r>
          </a:p>
          <a:p>
            <a:r>
              <a:rPr lang="en-GB" dirty="0" smtClean="0">
                <a:solidFill>
                  <a:schemeClr val="tx1"/>
                </a:solidFill>
                <a:latin typeface="Calibri" pitchFamily="34" charset="0"/>
                <a:cs typeface="Calibri" pitchFamily="34" charset="0"/>
              </a:rPr>
              <a:t>can</a:t>
            </a:r>
          </a:p>
          <a:p>
            <a:r>
              <a:rPr lang="en-GB" dirty="0" smtClean="0">
                <a:solidFill>
                  <a:schemeClr val="tx1"/>
                </a:solidFill>
                <a:latin typeface="Calibri" pitchFamily="34" charset="0"/>
                <a:cs typeface="Calibri" pitchFamily="34" charset="0"/>
              </a:rPr>
              <a:t>could</a:t>
            </a:r>
          </a:p>
          <a:p>
            <a:r>
              <a:rPr lang="en-GB" dirty="0" smtClean="0">
                <a:solidFill>
                  <a:schemeClr val="tx1"/>
                </a:solidFill>
                <a:latin typeface="Calibri" pitchFamily="34" charset="0"/>
                <a:cs typeface="Calibri" pitchFamily="34" charset="0"/>
              </a:rPr>
              <a:t>will</a:t>
            </a:r>
          </a:p>
          <a:p>
            <a:r>
              <a:rPr lang="en-GB" dirty="0" smtClean="0">
                <a:solidFill>
                  <a:schemeClr val="tx1"/>
                </a:solidFill>
                <a:latin typeface="Calibri" pitchFamily="34" charset="0"/>
                <a:cs typeface="Calibri" pitchFamily="34" charset="0"/>
              </a:rPr>
              <a:t>would</a:t>
            </a:r>
          </a:p>
          <a:p>
            <a:r>
              <a:rPr lang="en-GB" dirty="0">
                <a:solidFill>
                  <a:schemeClr val="tx1"/>
                </a:solidFill>
                <a:latin typeface="Calibri" pitchFamily="34" charset="0"/>
                <a:cs typeface="Calibri" pitchFamily="34" charset="0"/>
              </a:rPr>
              <a:t>m</a:t>
            </a:r>
            <a:r>
              <a:rPr lang="en-GB" dirty="0" smtClean="0">
                <a:solidFill>
                  <a:schemeClr val="tx1"/>
                </a:solidFill>
                <a:latin typeface="Calibri" pitchFamily="34" charset="0"/>
                <a:cs typeface="Calibri" pitchFamily="34" charset="0"/>
              </a:rPr>
              <a:t>ust	</a:t>
            </a:r>
          </a:p>
          <a:p>
            <a:r>
              <a:rPr lang="en-GB" dirty="0">
                <a:solidFill>
                  <a:schemeClr val="tx1"/>
                </a:solidFill>
                <a:latin typeface="Calibri" pitchFamily="34" charset="0"/>
                <a:cs typeface="Calibri" pitchFamily="34" charset="0"/>
              </a:rPr>
              <a:t>s</a:t>
            </a:r>
            <a:r>
              <a:rPr lang="en-GB" dirty="0" smtClean="0">
                <a:solidFill>
                  <a:schemeClr val="tx1"/>
                </a:solidFill>
                <a:latin typeface="Calibri" pitchFamily="34" charset="0"/>
                <a:cs typeface="Calibri" pitchFamily="34" charset="0"/>
              </a:rPr>
              <a:t>hould </a:t>
            </a:r>
          </a:p>
          <a:p>
            <a:r>
              <a:rPr lang="en-GB" dirty="0" smtClean="0">
                <a:solidFill>
                  <a:schemeClr val="tx1"/>
                </a:solidFill>
                <a:latin typeface="Calibri" pitchFamily="34" charset="0"/>
                <a:cs typeface="Calibri" pitchFamily="34" charset="0"/>
              </a:rPr>
              <a:t>shall </a:t>
            </a:r>
          </a:p>
          <a:p>
            <a:r>
              <a:rPr lang="en-GB" dirty="0" smtClean="0">
                <a:solidFill>
                  <a:schemeClr val="tx1"/>
                </a:solidFill>
                <a:latin typeface="Calibri" pitchFamily="34" charset="0"/>
                <a:cs typeface="Calibri" pitchFamily="34" charset="0"/>
              </a:rPr>
              <a:t>(ought/need to)</a:t>
            </a:r>
            <a:endParaRPr lang="en-GB" dirty="0">
              <a:solidFill>
                <a:schemeClr val="tx1"/>
              </a:solidFill>
              <a:latin typeface="Calibri" pitchFamily="34" charset="0"/>
              <a:cs typeface="Calibri" pitchFamily="34" charset="0"/>
            </a:endParaRPr>
          </a:p>
        </p:txBody>
      </p:sp>
      <p:sp>
        <p:nvSpPr>
          <p:cNvPr id="5" name="TextBox 4"/>
          <p:cNvSpPr txBox="1"/>
          <p:nvPr/>
        </p:nvSpPr>
        <p:spPr>
          <a:xfrm>
            <a:off x="3704862" y="1228434"/>
            <a:ext cx="1802225" cy="7540526"/>
          </a:xfrm>
          <a:prstGeom prst="rect">
            <a:avLst/>
          </a:prstGeom>
          <a:noFill/>
        </p:spPr>
        <p:txBody>
          <a:bodyPr wrap="none" rtlCol="0">
            <a:spAutoFit/>
          </a:bodyPr>
          <a:lstStyle/>
          <a:p>
            <a:r>
              <a:rPr lang="en-GB" sz="2800" b="1" dirty="0" smtClean="0"/>
              <a:t>Auxiliary</a:t>
            </a:r>
          </a:p>
          <a:p>
            <a:endParaRPr lang="en-GB" sz="2800" dirty="0"/>
          </a:p>
          <a:p>
            <a:r>
              <a:rPr lang="en-GB" sz="2800" dirty="0" smtClean="0">
                <a:latin typeface="Calibri" pitchFamily="34" charset="0"/>
                <a:cs typeface="Calibri" pitchFamily="34" charset="0"/>
              </a:rPr>
              <a:t>are</a:t>
            </a:r>
          </a:p>
          <a:p>
            <a:r>
              <a:rPr lang="en-GB" sz="2800" dirty="0" smtClean="0">
                <a:latin typeface="Calibri" pitchFamily="34" charset="0"/>
                <a:cs typeface="Calibri" pitchFamily="34" charset="0"/>
              </a:rPr>
              <a:t>were</a:t>
            </a:r>
          </a:p>
          <a:p>
            <a:r>
              <a:rPr lang="en-GB" sz="2800" dirty="0" smtClean="0">
                <a:latin typeface="Calibri" pitchFamily="34" charset="0"/>
                <a:cs typeface="Calibri" pitchFamily="34" charset="0"/>
              </a:rPr>
              <a:t>have been</a:t>
            </a:r>
          </a:p>
          <a:p>
            <a:r>
              <a:rPr lang="en-GB" sz="2800" dirty="0">
                <a:latin typeface="Calibri" pitchFamily="34" charset="0"/>
                <a:cs typeface="Calibri" pitchFamily="34" charset="0"/>
              </a:rPr>
              <a:t>h</a:t>
            </a:r>
            <a:r>
              <a:rPr lang="en-GB" sz="2800" dirty="0" smtClean="0">
                <a:latin typeface="Calibri" pitchFamily="34" charset="0"/>
                <a:cs typeface="Calibri" pitchFamily="34" charset="0"/>
              </a:rPr>
              <a:t>ad been</a:t>
            </a:r>
          </a:p>
          <a:p>
            <a:r>
              <a:rPr lang="en-GB" sz="2800" dirty="0">
                <a:latin typeface="Calibri" pitchFamily="34" charset="0"/>
                <a:cs typeface="Calibri" pitchFamily="34" charset="0"/>
              </a:rPr>
              <a:t>a</a:t>
            </a:r>
            <a:r>
              <a:rPr lang="en-GB" sz="2800" dirty="0" smtClean="0">
                <a:latin typeface="Calibri" pitchFamily="34" charset="0"/>
                <a:cs typeface="Calibri" pitchFamily="34" charset="0"/>
              </a:rPr>
              <a:t>re being</a:t>
            </a:r>
          </a:p>
          <a:p>
            <a:r>
              <a:rPr lang="en-GB" sz="2800" dirty="0">
                <a:latin typeface="Calibri" pitchFamily="34" charset="0"/>
                <a:cs typeface="Calibri" pitchFamily="34" charset="0"/>
              </a:rPr>
              <a:t>w</a:t>
            </a:r>
            <a:r>
              <a:rPr lang="en-GB" sz="2800" dirty="0" smtClean="0">
                <a:latin typeface="Calibri" pitchFamily="34" charset="0"/>
                <a:cs typeface="Calibri" pitchFamily="34" charset="0"/>
              </a:rPr>
              <a:t>ere being</a:t>
            </a:r>
          </a:p>
          <a:p>
            <a:r>
              <a:rPr lang="en-GB" sz="2800" dirty="0" smtClean="0">
                <a:latin typeface="Calibri" pitchFamily="34" charset="0"/>
                <a:cs typeface="Calibri" pitchFamily="34" charset="0"/>
              </a:rPr>
              <a:t>be</a:t>
            </a:r>
          </a:p>
          <a:p>
            <a:endParaRPr lang="en-GB" sz="2800" dirty="0" smtClean="0"/>
          </a:p>
          <a:p>
            <a:endParaRPr lang="en-GB" sz="2800" dirty="0"/>
          </a:p>
          <a:p>
            <a:endParaRPr lang="en-GB" sz="2800" dirty="0" smtClean="0"/>
          </a:p>
          <a:p>
            <a:endParaRPr lang="en-GB" sz="2800" dirty="0"/>
          </a:p>
          <a:p>
            <a:endParaRPr lang="en-GB" sz="2800" dirty="0" smtClean="0"/>
          </a:p>
          <a:p>
            <a:endParaRPr lang="en-GB" sz="2800" dirty="0" smtClean="0"/>
          </a:p>
          <a:p>
            <a:endParaRPr lang="en-GB" sz="2800" dirty="0" smtClean="0"/>
          </a:p>
          <a:p>
            <a:endParaRPr lang="en-GB" dirty="0"/>
          </a:p>
          <a:p>
            <a:endParaRPr lang="en-GB" dirty="0"/>
          </a:p>
        </p:txBody>
      </p:sp>
      <p:sp>
        <p:nvSpPr>
          <p:cNvPr id="6" name="TextBox 5"/>
          <p:cNvSpPr txBox="1"/>
          <p:nvPr/>
        </p:nvSpPr>
        <p:spPr>
          <a:xfrm>
            <a:off x="6851767" y="1216889"/>
            <a:ext cx="2323072" cy="1661993"/>
          </a:xfrm>
          <a:prstGeom prst="rect">
            <a:avLst/>
          </a:prstGeom>
          <a:noFill/>
        </p:spPr>
        <p:txBody>
          <a:bodyPr wrap="none" rtlCol="0">
            <a:spAutoFit/>
          </a:bodyPr>
          <a:lstStyle/>
          <a:p>
            <a:r>
              <a:rPr lang="en-GB" sz="2800" b="1" dirty="0" smtClean="0"/>
              <a:t>Lexical/Main</a:t>
            </a:r>
          </a:p>
          <a:p>
            <a:endParaRPr lang="en-GB" sz="2800" dirty="0"/>
          </a:p>
          <a:p>
            <a:r>
              <a:rPr lang="en-GB" sz="2800" dirty="0" smtClean="0">
                <a:latin typeface="Calibri" pitchFamily="34" charset="0"/>
                <a:cs typeface="Calibri" pitchFamily="34" charset="0"/>
              </a:rPr>
              <a:t>separated</a:t>
            </a:r>
            <a:endParaRPr lang="en-GB" sz="2800" dirty="0">
              <a:latin typeface="Calibri" pitchFamily="34" charset="0"/>
              <a:cs typeface="Calibri" pitchFamily="34" charset="0"/>
            </a:endParaRPr>
          </a:p>
          <a:p>
            <a:endParaRPr lang="en-GB" dirty="0"/>
          </a:p>
        </p:txBody>
      </p:sp>
      <p:sp>
        <p:nvSpPr>
          <p:cNvPr id="2" name="Flowchart: Alternate Process 1"/>
          <p:cNvSpPr/>
          <p:nvPr/>
        </p:nvSpPr>
        <p:spPr>
          <a:xfrm>
            <a:off x="7113239" y="2878882"/>
            <a:ext cx="2061599" cy="1990278"/>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Practise building verb phrases in the passive voice to create different shades of meaning</a:t>
            </a:r>
            <a:endParaRPr lang="en-GB" dirty="0">
              <a:solidFill>
                <a:schemeClr val="tx1"/>
              </a:solidFill>
            </a:endParaRPr>
          </a:p>
        </p:txBody>
      </p:sp>
    </p:spTree>
    <p:extLst>
      <p:ext uri="{BB962C8B-B14F-4D97-AF65-F5344CB8AC3E}">
        <p14:creationId xmlns:p14="http://schemas.microsoft.com/office/powerpoint/2010/main" val="728135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latin typeface="Calibri" pitchFamily="34" charset="0"/>
                <a:cs typeface="Calibri" pitchFamily="34" charset="0"/>
              </a:rPr>
              <a:t>Grammar in context</a:t>
            </a:r>
            <a:endParaRPr lang="en-GB" sz="4000" dirty="0">
              <a:latin typeface="Calibri" pitchFamily="34" charset="0"/>
              <a:cs typeface="Calibri" pitchFamily="34" charset="0"/>
            </a:endParaRPr>
          </a:p>
        </p:txBody>
      </p:sp>
      <p:sp>
        <p:nvSpPr>
          <p:cNvPr id="3" name="Content Placeholder 2"/>
          <p:cNvSpPr>
            <a:spLocks noGrp="1"/>
          </p:cNvSpPr>
          <p:nvPr>
            <p:ph idx="1"/>
          </p:nvPr>
        </p:nvSpPr>
        <p:spPr/>
        <p:txBody>
          <a:bodyPr/>
          <a:lstStyle/>
          <a:p>
            <a:r>
              <a:rPr lang="en-GB" sz="2600" dirty="0" smtClean="0">
                <a:latin typeface="Calibri" pitchFamily="34" charset="0"/>
                <a:cs typeface="Calibri" pitchFamily="34" charset="0"/>
              </a:rPr>
              <a:t>Read the extract from ‘The Day of Ahmed’s Secret’ by Florence Parry </a:t>
            </a:r>
            <a:r>
              <a:rPr lang="en-GB" sz="2600" dirty="0" err="1" smtClean="0">
                <a:latin typeface="Calibri" pitchFamily="34" charset="0"/>
                <a:cs typeface="Calibri" pitchFamily="34" charset="0"/>
              </a:rPr>
              <a:t>Heide</a:t>
            </a:r>
            <a:r>
              <a:rPr lang="en-GB" sz="2600" dirty="0" smtClean="0">
                <a:latin typeface="Calibri" pitchFamily="34" charset="0"/>
                <a:cs typeface="Calibri" pitchFamily="34" charset="0"/>
              </a:rPr>
              <a:t>.</a:t>
            </a:r>
          </a:p>
          <a:p>
            <a:r>
              <a:rPr lang="en-GB" sz="2600" dirty="0" smtClean="0">
                <a:latin typeface="Calibri" pitchFamily="34" charset="0"/>
                <a:cs typeface="Calibri" pitchFamily="34" charset="0"/>
              </a:rPr>
              <a:t>Discuss first impressions: </a:t>
            </a:r>
          </a:p>
          <a:p>
            <a:pPr lvl="1">
              <a:buClr>
                <a:srgbClr val="002060"/>
              </a:buClr>
              <a:buFont typeface="Wingdings" pitchFamily="2" charset="2"/>
              <a:buChar char="§"/>
            </a:pPr>
            <a:r>
              <a:rPr lang="en-GB" sz="2600" dirty="0">
                <a:latin typeface="Calibri" pitchFamily="34" charset="0"/>
                <a:cs typeface="Calibri" pitchFamily="34" charset="0"/>
              </a:rPr>
              <a:t>W</a:t>
            </a:r>
            <a:r>
              <a:rPr lang="en-GB" sz="2600" dirty="0" smtClean="0">
                <a:latin typeface="Calibri" pitchFamily="34" charset="0"/>
                <a:cs typeface="Calibri" pitchFamily="34" charset="0"/>
              </a:rPr>
              <a:t>hat do we learn about Ahmed’s daily life?</a:t>
            </a:r>
          </a:p>
          <a:p>
            <a:pPr lvl="1">
              <a:buClr>
                <a:srgbClr val="002060"/>
              </a:buClr>
              <a:buFont typeface="Wingdings" pitchFamily="2" charset="2"/>
              <a:buChar char="§"/>
            </a:pPr>
            <a:r>
              <a:rPr lang="en-GB" sz="2600" dirty="0" smtClean="0">
                <a:latin typeface="Calibri" pitchFamily="34" charset="0"/>
                <a:cs typeface="Calibri" pitchFamily="34" charset="0"/>
              </a:rPr>
              <a:t>What do we learn about his relationship with his father?</a:t>
            </a:r>
            <a:endParaRPr lang="en-GB" sz="2600" dirty="0">
              <a:latin typeface="Calibri" pitchFamily="34" charset="0"/>
              <a:cs typeface="Calibri" pitchFamily="34" charset="0"/>
            </a:endParaRPr>
          </a:p>
          <a:p>
            <a:pPr>
              <a:buClr>
                <a:srgbClr val="002060"/>
              </a:buClr>
            </a:pPr>
            <a:r>
              <a:rPr lang="en-GB" sz="2600" dirty="0" smtClean="0">
                <a:latin typeface="Calibri" pitchFamily="34" charset="0"/>
                <a:cs typeface="Calibri" pitchFamily="34" charset="0"/>
              </a:rPr>
              <a:t>Using the verb chart to help, look closely at the author’s choices of verb forms.  What do they show us about Ahmed’s daily life and his relationship with his father? What more can we say?</a:t>
            </a:r>
            <a:endParaRPr lang="en-GB" sz="2600" dirty="0">
              <a:latin typeface="Calibri" pitchFamily="34" charset="0"/>
              <a:cs typeface="Calibri" pitchFamily="34" charset="0"/>
            </a:endParaRPr>
          </a:p>
          <a:p>
            <a:pPr>
              <a:buClr>
                <a:srgbClr val="002060"/>
              </a:buClr>
              <a:buFont typeface="Wingdings" pitchFamily="2" charset="2"/>
              <a:buChar char="§"/>
            </a:pPr>
            <a:endParaRPr lang="en-GB" dirty="0" smtClean="0">
              <a:latin typeface="Calibri" pitchFamily="34" charset="0"/>
              <a:cs typeface="Calibri" pitchFamily="34" charset="0"/>
            </a:endParaRPr>
          </a:p>
        </p:txBody>
      </p:sp>
    </p:spTree>
    <p:extLst>
      <p:ext uri="{BB962C8B-B14F-4D97-AF65-F5344CB8AC3E}">
        <p14:creationId xmlns:p14="http://schemas.microsoft.com/office/powerpoint/2010/main" val="1909370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2051ED8-246A-4ED7-BA39-F0E168D1450D}" type="slidenum">
              <a:rPr lang="en-GB" smtClean="0"/>
              <a:pPr/>
              <a:t>17</a:t>
            </a:fld>
            <a:endParaRPr lang="en-GB" dirty="0"/>
          </a:p>
        </p:txBody>
      </p:sp>
      <p:pic>
        <p:nvPicPr>
          <p:cNvPr id="7"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0" y="0"/>
            <a:ext cx="9906000" cy="55999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7"/>
          <p:cNvSpPr txBox="1"/>
          <p:nvPr/>
        </p:nvSpPr>
        <p:spPr>
          <a:xfrm>
            <a:off x="428497" y="5733256"/>
            <a:ext cx="9127014" cy="923330"/>
          </a:xfrm>
          <a:prstGeom prst="rect">
            <a:avLst/>
          </a:prstGeom>
          <a:noFill/>
        </p:spPr>
        <p:txBody>
          <a:bodyPr wrap="square" rtlCol="0">
            <a:spAutoFit/>
          </a:bodyPr>
          <a:lstStyle/>
          <a:p>
            <a:r>
              <a:rPr lang="en-GB" sz="1800" dirty="0" smtClean="0"/>
              <a:t>Read the extract from The Day of Ahmed’s Secret by </a:t>
            </a:r>
            <a:r>
              <a:rPr lang="en-GB" sz="1800" i="1" dirty="0" smtClean="0"/>
              <a:t>Florence </a:t>
            </a:r>
            <a:r>
              <a:rPr lang="en-GB" sz="1800" i="1" dirty="0"/>
              <a:t>Parry </a:t>
            </a:r>
            <a:r>
              <a:rPr lang="en-GB" sz="1800" i="1" dirty="0" err="1"/>
              <a:t>Heide</a:t>
            </a:r>
            <a:r>
              <a:rPr lang="en-GB" sz="1800" i="1" dirty="0"/>
              <a:t> &amp; Judith </a:t>
            </a:r>
            <a:r>
              <a:rPr lang="en-GB" sz="1800" i="1" dirty="0" err="1"/>
              <a:t>Heide</a:t>
            </a:r>
            <a:r>
              <a:rPr lang="en-GB" sz="1800" i="1" dirty="0"/>
              <a:t> Gilliland (1997</a:t>
            </a:r>
            <a:r>
              <a:rPr lang="en-GB" sz="1800" i="1" dirty="0" smtClean="0"/>
              <a:t>). </a:t>
            </a:r>
            <a:r>
              <a:rPr lang="en-GB" sz="1800" dirty="0" smtClean="0"/>
              <a:t>What can we say about the relationship between Ahmed and his father? How do the verbs tell us about this relationship?</a:t>
            </a:r>
            <a:endParaRPr lang="en-GB" sz="1800" dirty="0"/>
          </a:p>
        </p:txBody>
      </p:sp>
    </p:spTree>
    <p:extLst>
      <p:ext uri="{BB962C8B-B14F-4D97-AF65-F5344CB8AC3E}">
        <p14:creationId xmlns:p14="http://schemas.microsoft.com/office/powerpoint/2010/main" val="3588630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latin typeface="Calibri" pitchFamily="34" charset="0"/>
                <a:cs typeface="Calibri" pitchFamily="34" charset="0"/>
              </a:rPr>
              <a:t>Verb forms </a:t>
            </a:r>
            <a:endParaRPr lang="en-GB" sz="4000" dirty="0">
              <a:latin typeface="Calibri" pitchFamily="34" charset="0"/>
              <a:cs typeface="Calibri" pitchFamily="34" charset="0"/>
            </a:endParaRPr>
          </a:p>
        </p:txBody>
      </p:sp>
      <p:sp>
        <p:nvSpPr>
          <p:cNvPr id="3" name="Content Placeholder 2"/>
          <p:cNvSpPr>
            <a:spLocks noGrp="1"/>
          </p:cNvSpPr>
          <p:nvPr>
            <p:ph idx="1"/>
          </p:nvPr>
        </p:nvSpPr>
        <p:spPr>
          <a:xfrm>
            <a:off x="488504" y="1700808"/>
            <a:ext cx="8915400" cy="3886200"/>
          </a:xfrm>
        </p:spPr>
        <p:txBody>
          <a:bodyPr/>
          <a:lstStyle/>
          <a:p>
            <a:r>
              <a:rPr lang="en-GB" sz="2200" dirty="0" smtClean="0">
                <a:latin typeface="Calibri" pitchFamily="34" charset="0"/>
                <a:cs typeface="Calibri" pitchFamily="34" charset="0"/>
              </a:rPr>
              <a:t>There are only two tenses in English: present and past (the future is an aspect of the present tense)</a:t>
            </a:r>
          </a:p>
          <a:p>
            <a:r>
              <a:rPr lang="en-GB" sz="2200" dirty="0" smtClean="0">
                <a:latin typeface="Calibri" pitchFamily="34" charset="0"/>
                <a:cs typeface="Calibri" pitchFamily="34" charset="0"/>
              </a:rPr>
              <a:t>Verb forms establish time relations in a text.</a:t>
            </a:r>
          </a:p>
          <a:p>
            <a:r>
              <a:rPr lang="en-GB" sz="2200" dirty="0" smtClean="0">
                <a:latin typeface="Calibri" pitchFamily="34" charset="0"/>
                <a:cs typeface="Calibri" pitchFamily="34" charset="0"/>
              </a:rPr>
              <a:t>Verb forms express shades of possibility and certainty.</a:t>
            </a:r>
            <a:endParaRPr lang="en-GB" sz="2200" dirty="0" smtClean="0">
              <a:latin typeface="Calibri" pitchFamily="34" charset="0"/>
              <a:cs typeface="Calibri" pitchFamily="34" charset="0"/>
            </a:endParaRPr>
          </a:p>
          <a:p>
            <a:pPr marL="0" indent="0">
              <a:buNone/>
            </a:pPr>
            <a:endParaRPr lang="en-GB" sz="2200" dirty="0" smtClean="0">
              <a:latin typeface="Calibri" pitchFamily="34" charset="0"/>
              <a:cs typeface="Calibri" pitchFamily="34" charset="0"/>
            </a:endParaRPr>
          </a:p>
          <a:p>
            <a:pPr marL="0" indent="0">
              <a:buNone/>
            </a:pPr>
            <a:r>
              <a:rPr lang="en-GB" sz="2200" dirty="0" smtClean="0">
                <a:latin typeface="Calibri" pitchFamily="34" charset="0"/>
                <a:cs typeface="Calibri" pitchFamily="34" charset="0"/>
              </a:rPr>
              <a:t>Try explaining the difference in meaning between the following statements, imagining a context/scenario for each:</a:t>
            </a:r>
          </a:p>
          <a:p>
            <a:pPr marL="0" indent="0">
              <a:buNone/>
            </a:pPr>
            <a:r>
              <a:rPr lang="en-GB" sz="2200" i="1" dirty="0" smtClean="0">
                <a:latin typeface="Calibri" pitchFamily="34" charset="0"/>
                <a:cs typeface="Calibri" pitchFamily="34" charset="0"/>
              </a:rPr>
              <a:t>I remember.</a:t>
            </a:r>
          </a:p>
          <a:p>
            <a:pPr marL="0" indent="0">
              <a:buNone/>
            </a:pPr>
            <a:r>
              <a:rPr lang="en-GB" sz="2200" i="1" dirty="0" smtClean="0">
                <a:latin typeface="Calibri" pitchFamily="34" charset="0"/>
                <a:cs typeface="Calibri" pitchFamily="34" charset="0"/>
              </a:rPr>
              <a:t>I am remembering.</a:t>
            </a:r>
          </a:p>
          <a:p>
            <a:pPr marL="0" indent="0">
              <a:buNone/>
            </a:pPr>
            <a:r>
              <a:rPr lang="en-GB" sz="2200" i="1" dirty="0" smtClean="0">
                <a:latin typeface="Calibri" pitchFamily="34" charset="0"/>
                <a:cs typeface="Calibri" pitchFamily="34" charset="0"/>
              </a:rPr>
              <a:t>I should have remembered.</a:t>
            </a:r>
          </a:p>
          <a:p>
            <a:pPr marL="0" indent="0">
              <a:buNone/>
            </a:pPr>
            <a:r>
              <a:rPr lang="en-GB" sz="2200" i="1" dirty="0" smtClean="0">
                <a:latin typeface="Calibri" pitchFamily="34" charset="0"/>
                <a:cs typeface="Calibri" pitchFamily="34" charset="0"/>
              </a:rPr>
              <a:t>I might have been remembering.</a:t>
            </a:r>
          </a:p>
          <a:p>
            <a:pPr marL="0" indent="0">
              <a:buNone/>
            </a:pPr>
            <a:r>
              <a:rPr lang="en-GB" sz="2200" i="1" dirty="0" smtClean="0">
                <a:latin typeface="Calibri" pitchFamily="34" charset="0"/>
                <a:cs typeface="Calibri" pitchFamily="34" charset="0"/>
              </a:rPr>
              <a:t>I will remember.</a:t>
            </a:r>
            <a:endParaRPr lang="en-GB" sz="2200" i="1" dirty="0">
              <a:latin typeface="Calibri" pitchFamily="34" charset="0"/>
              <a:cs typeface="Calibri" pitchFamily="34" charset="0"/>
            </a:endParaRPr>
          </a:p>
        </p:txBody>
      </p:sp>
      <p:sp>
        <p:nvSpPr>
          <p:cNvPr id="5" name="Rounded Rectangular Callout 4"/>
          <p:cNvSpPr/>
          <p:nvPr/>
        </p:nvSpPr>
        <p:spPr>
          <a:xfrm>
            <a:off x="5673080" y="4725144"/>
            <a:ext cx="2376264" cy="108012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If you were writing about a memory, what tense would you use?</a:t>
            </a:r>
            <a:endParaRPr lang="en-GB" dirty="0">
              <a:solidFill>
                <a:schemeClr val="tx1"/>
              </a:solidFill>
            </a:endParaRPr>
          </a:p>
        </p:txBody>
      </p:sp>
    </p:spTree>
    <p:extLst>
      <p:ext uri="{BB962C8B-B14F-4D97-AF65-F5344CB8AC3E}">
        <p14:creationId xmlns:p14="http://schemas.microsoft.com/office/powerpoint/2010/main" val="16088678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4488" y="692696"/>
            <a:ext cx="9217024" cy="1371600"/>
          </a:xfrm>
        </p:spPr>
        <p:txBody>
          <a:bodyPr>
            <a:normAutofit fontScale="90000"/>
          </a:bodyPr>
          <a:lstStyle/>
          <a:p>
            <a:r>
              <a:rPr lang="en-GB" sz="3100" dirty="0" smtClean="0">
                <a:latin typeface="Calibri" pitchFamily="34" charset="0"/>
                <a:cs typeface="Calibri" pitchFamily="34" charset="0"/>
              </a:rPr>
              <a:t/>
            </a:r>
            <a:br>
              <a:rPr lang="en-GB" sz="3100" dirty="0" smtClean="0">
                <a:latin typeface="Calibri" pitchFamily="34" charset="0"/>
                <a:cs typeface="Calibri" pitchFamily="34" charset="0"/>
              </a:rPr>
            </a:br>
            <a:r>
              <a:rPr lang="en-GB" sz="2400" dirty="0" smtClean="0">
                <a:latin typeface="Calibri" pitchFamily="34" charset="0"/>
                <a:cs typeface="Calibri" pitchFamily="34" charset="0"/>
              </a:rPr>
              <a:t>In </a:t>
            </a:r>
            <a:r>
              <a:rPr lang="en-GB" sz="2400" i="1" dirty="0" smtClean="0">
                <a:latin typeface="Calibri" pitchFamily="34" charset="0"/>
                <a:cs typeface="Calibri" pitchFamily="34" charset="0"/>
              </a:rPr>
              <a:t>Private Peaceful</a:t>
            </a:r>
            <a:r>
              <a:rPr lang="en-GB" sz="2400" dirty="0" smtClean="0">
                <a:latin typeface="Calibri" pitchFamily="34" charset="0"/>
                <a:cs typeface="Calibri" pitchFamily="34" charset="0"/>
              </a:rPr>
              <a:t>, the narrative switches between past and present tense. In this description of a gas attack in the trenches, </a:t>
            </a:r>
            <a:r>
              <a:rPr lang="en-GB" sz="2400" dirty="0">
                <a:latin typeface="Calibri" pitchFamily="34" charset="0"/>
                <a:cs typeface="Calibri" pitchFamily="34" charset="0"/>
              </a:rPr>
              <a:t>w</a:t>
            </a:r>
            <a:r>
              <a:rPr lang="en-GB" sz="2400" dirty="0" smtClean="0">
                <a:latin typeface="Calibri" pitchFamily="34" charset="0"/>
                <a:cs typeface="Calibri" pitchFamily="34" charset="0"/>
              </a:rPr>
              <a:t>hy </a:t>
            </a:r>
            <a:r>
              <a:rPr lang="en-GB" sz="2400" dirty="0" smtClean="0">
                <a:latin typeface="Calibri" pitchFamily="34" charset="0"/>
                <a:cs typeface="Calibri" pitchFamily="34" charset="0"/>
              </a:rPr>
              <a:t>do you think the writer has chosen </a:t>
            </a:r>
            <a:r>
              <a:rPr lang="en-GB" sz="2400" dirty="0" smtClean="0">
                <a:latin typeface="Calibri" pitchFamily="34" charset="0"/>
                <a:cs typeface="Calibri" pitchFamily="34" charset="0"/>
              </a:rPr>
              <a:t>to use the </a:t>
            </a:r>
            <a:r>
              <a:rPr lang="en-GB" sz="2400" dirty="0" smtClean="0">
                <a:latin typeface="Calibri" pitchFamily="34" charset="0"/>
                <a:cs typeface="Calibri" pitchFamily="34" charset="0"/>
              </a:rPr>
              <a:t>present </a:t>
            </a:r>
            <a:r>
              <a:rPr lang="en-GB" sz="2400" dirty="0" smtClean="0">
                <a:latin typeface="Calibri" pitchFamily="34" charset="0"/>
                <a:cs typeface="Calibri" pitchFamily="34" charset="0"/>
              </a:rPr>
              <a:t>tense? </a:t>
            </a:r>
            <a:r>
              <a:rPr lang="en-GB" sz="2400" dirty="0" smtClean="0">
                <a:latin typeface="Calibri" pitchFamily="34" charset="0"/>
                <a:cs typeface="Calibri" pitchFamily="34" charset="0"/>
              </a:rPr>
              <a:t>How differently might we </a:t>
            </a:r>
            <a:r>
              <a:rPr lang="en-GB" sz="2400" dirty="0" smtClean="0">
                <a:latin typeface="Calibri" pitchFamily="34" charset="0"/>
                <a:cs typeface="Calibri" pitchFamily="34" charset="0"/>
              </a:rPr>
              <a:t>respond </a:t>
            </a:r>
            <a:r>
              <a:rPr lang="en-GB" sz="2400" dirty="0" smtClean="0">
                <a:latin typeface="Calibri" pitchFamily="34" charset="0"/>
                <a:cs typeface="Calibri" pitchFamily="34" charset="0"/>
              </a:rPr>
              <a:t>if </a:t>
            </a:r>
            <a:r>
              <a:rPr lang="en-GB" sz="2400" dirty="0" smtClean="0">
                <a:latin typeface="Calibri" pitchFamily="34" charset="0"/>
                <a:cs typeface="Calibri" pitchFamily="34" charset="0"/>
              </a:rPr>
              <a:t>it was narrated in the past tense? </a:t>
            </a:r>
            <a:r>
              <a:rPr lang="en-GB" sz="2400" dirty="0" smtClean="0">
                <a:latin typeface="Calibri" pitchFamily="34" charset="0"/>
                <a:cs typeface="Calibri" pitchFamily="34" charset="0"/>
              </a:rPr>
              <a:t>(Try changing the verbs to see the effect)</a:t>
            </a:r>
            <a:r>
              <a:rPr lang="en-GB" sz="2200" dirty="0" smtClean="0">
                <a:latin typeface="Calibri" pitchFamily="34" charset="0"/>
                <a:cs typeface="Calibri" pitchFamily="34" charset="0"/>
              </a:rPr>
              <a:t/>
            </a:r>
            <a:br>
              <a:rPr lang="en-GB" sz="2200" dirty="0" smtClean="0">
                <a:latin typeface="Calibri" pitchFamily="34" charset="0"/>
                <a:cs typeface="Calibri" pitchFamily="34" charset="0"/>
              </a:rPr>
            </a:br>
            <a:endParaRPr lang="en-GB" sz="2200" dirty="0">
              <a:latin typeface="Calibri" pitchFamily="34" charset="0"/>
              <a:cs typeface="Calibri" pitchFamily="34" charset="0"/>
            </a:endParaRPr>
          </a:p>
        </p:txBody>
      </p:sp>
      <p:sp>
        <p:nvSpPr>
          <p:cNvPr id="3" name="Content Placeholder 2"/>
          <p:cNvSpPr>
            <a:spLocks noGrp="1"/>
          </p:cNvSpPr>
          <p:nvPr>
            <p:ph idx="1"/>
          </p:nvPr>
        </p:nvSpPr>
        <p:spPr>
          <a:xfrm>
            <a:off x="200472" y="2492896"/>
            <a:ext cx="9505056" cy="4104456"/>
          </a:xfrm>
          <a:solidFill>
            <a:schemeClr val="accent6">
              <a:lumMod val="20000"/>
              <a:lumOff val="80000"/>
            </a:schemeClr>
          </a:solidFill>
        </p:spPr>
        <p:txBody>
          <a:bodyPr>
            <a:normAutofit fontScale="77500" lnSpcReduction="20000"/>
          </a:bodyPr>
          <a:lstStyle/>
          <a:p>
            <a:pPr marL="0" indent="0">
              <a:lnSpc>
                <a:spcPct val="150000"/>
              </a:lnSpc>
              <a:buNone/>
            </a:pPr>
            <a:r>
              <a:rPr lang="en-GB" sz="2800" dirty="0" smtClean="0">
                <a:latin typeface="Calibri" pitchFamily="34" charset="0"/>
                <a:cs typeface="Calibri" pitchFamily="34" charset="0"/>
              </a:rPr>
              <a:t>The gas is only feet away now. Through a yellow mist I see the trench filling up with it. It drifts into the dugouts, snaking into every nook and cranny, looking for me. It wants to see us all out, to kill us all, every one of us. Still I do not breathe. I see men running, staggering, falling. I hear Pete shouting out for me. Then he’s grabbing me and we run. Half-blinded by my mask I trip and fall, crashing my head against the trench wall, knocking myself half-senseless. My eyes are stinging. My lungs are burning. I am coughing, choking, retching.  </a:t>
            </a:r>
            <a:endParaRPr lang="en-GB" sz="2800" dirty="0">
              <a:latin typeface="Calibri" pitchFamily="34" charset="0"/>
              <a:cs typeface="Calibri" pitchFamily="34" charset="0"/>
            </a:endParaRPr>
          </a:p>
          <a:p>
            <a:pPr marL="0" indent="0">
              <a:lnSpc>
                <a:spcPct val="150000"/>
              </a:lnSpc>
              <a:buNone/>
            </a:pPr>
            <a:r>
              <a:rPr lang="en-GB" sz="2800" i="1" dirty="0" smtClean="0">
                <a:latin typeface="Calibri" pitchFamily="34" charset="0"/>
                <a:cs typeface="Calibri" pitchFamily="34" charset="0"/>
              </a:rPr>
              <a:t>                                                                                Private Peaceful</a:t>
            </a:r>
            <a:r>
              <a:rPr lang="en-GB" sz="2800" dirty="0" smtClean="0">
                <a:latin typeface="Calibri" pitchFamily="34" charset="0"/>
                <a:cs typeface="Calibri" pitchFamily="34" charset="0"/>
              </a:rPr>
              <a:t>, Michael </a:t>
            </a:r>
            <a:r>
              <a:rPr lang="en-GB" sz="2800" dirty="0" err="1" smtClean="0">
                <a:latin typeface="Calibri" pitchFamily="34" charset="0"/>
                <a:cs typeface="Calibri" pitchFamily="34" charset="0"/>
              </a:rPr>
              <a:t>Morpurgo</a:t>
            </a:r>
            <a:endParaRPr lang="en-GB" sz="2800" dirty="0" smtClean="0">
              <a:latin typeface="Calibri" pitchFamily="34" charset="0"/>
              <a:cs typeface="Calibri" pitchFamily="34" charset="0"/>
            </a:endParaRPr>
          </a:p>
          <a:p>
            <a:pPr marL="0" indent="0">
              <a:buNone/>
            </a:pPr>
            <a:endParaRPr lang="en-GB" sz="2400" dirty="0" smtClean="0">
              <a:latin typeface="Calibri" pitchFamily="34" charset="0"/>
              <a:cs typeface="Calibri" pitchFamily="34" charset="0"/>
            </a:endParaRPr>
          </a:p>
          <a:p>
            <a:pPr marL="0" indent="0">
              <a:buNone/>
            </a:pPr>
            <a:endParaRPr lang="en-GB" sz="2400" dirty="0" smtClean="0">
              <a:latin typeface="Calibri" pitchFamily="34" charset="0"/>
              <a:cs typeface="Calibri" pitchFamily="34" charset="0"/>
            </a:endParaRPr>
          </a:p>
          <a:p>
            <a:pPr marL="0" indent="0">
              <a:buNone/>
            </a:pPr>
            <a:endParaRPr lang="en-GB" sz="2400" dirty="0">
              <a:latin typeface="Calibri" pitchFamily="34" charset="0"/>
              <a:cs typeface="Calibri" pitchFamily="34" charset="0"/>
            </a:endParaRPr>
          </a:p>
        </p:txBody>
      </p:sp>
    </p:spTree>
    <p:extLst>
      <p:ext uri="{BB962C8B-B14F-4D97-AF65-F5344CB8AC3E}">
        <p14:creationId xmlns:p14="http://schemas.microsoft.com/office/powerpoint/2010/main" val="18070523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16496" y="620688"/>
            <a:ext cx="9217024" cy="1659632"/>
          </a:xfrm>
        </p:spPr>
        <p:txBody>
          <a:bodyPr>
            <a:normAutofit fontScale="90000"/>
          </a:bodyPr>
          <a:lstStyle/>
          <a:p>
            <a:r>
              <a:rPr lang="en-GB" sz="2800" dirty="0">
                <a:latin typeface="Calibri" pitchFamily="34" charset="0"/>
                <a:cs typeface="Calibri" pitchFamily="34" charset="0"/>
              </a:rPr>
              <a:t/>
            </a:r>
            <a:br>
              <a:rPr lang="en-GB" sz="2800" dirty="0">
                <a:latin typeface="Calibri" pitchFamily="34" charset="0"/>
                <a:cs typeface="Calibri" pitchFamily="34" charset="0"/>
              </a:rPr>
            </a:br>
            <a:r>
              <a:rPr lang="en-GB" sz="2400" dirty="0" smtClean="0">
                <a:latin typeface="Calibri" pitchFamily="34" charset="0"/>
                <a:cs typeface="Calibri" pitchFamily="34" charset="0"/>
              </a:rPr>
              <a:t>Michael </a:t>
            </a:r>
            <a:r>
              <a:rPr lang="en-GB" sz="2400" dirty="0" err="1" smtClean="0">
                <a:latin typeface="Calibri" pitchFamily="34" charset="0"/>
                <a:cs typeface="Calibri" pitchFamily="34" charset="0"/>
              </a:rPr>
              <a:t>Morpurgo</a:t>
            </a:r>
            <a:r>
              <a:rPr lang="en-GB" sz="2400" dirty="0" smtClean="0">
                <a:latin typeface="Calibri" pitchFamily="34" charset="0"/>
                <a:cs typeface="Calibri" pitchFamily="34" charset="0"/>
              </a:rPr>
              <a:t> </a:t>
            </a:r>
            <a:r>
              <a:rPr lang="en-GB" sz="2400" dirty="0" smtClean="0">
                <a:latin typeface="Calibri" pitchFamily="34" charset="0"/>
                <a:cs typeface="Calibri" pitchFamily="34" charset="0"/>
              </a:rPr>
              <a:t>could </a:t>
            </a:r>
            <a:r>
              <a:rPr lang="en-GB" sz="2400" dirty="0" smtClean="0">
                <a:latin typeface="Calibri" pitchFamily="34" charset="0"/>
                <a:cs typeface="Calibri" pitchFamily="34" charset="0"/>
              </a:rPr>
              <a:t>have  used the simple present tense for all the verbs (</a:t>
            </a:r>
            <a:r>
              <a:rPr lang="en-GB" sz="2400" i="1" dirty="0" smtClean="0">
                <a:latin typeface="Calibri" pitchFamily="34" charset="0"/>
                <a:cs typeface="Calibri" pitchFamily="34" charset="0"/>
              </a:rPr>
              <a:t>snakes, looks, run, grabs </a:t>
            </a:r>
            <a:r>
              <a:rPr lang="en-GB" sz="2400" dirty="0" smtClean="0">
                <a:latin typeface="Calibri" pitchFamily="34" charset="0"/>
                <a:cs typeface="Calibri" pitchFamily="34" charset="0"/>
              </a:rPr>
              <a:t>etc.). But he uses a high number of present participles (</a:t>
            </a:r>
            <a:r>
              <a:rPr lang="en-GB" sz="2400" i="1" dirty="0" smtClean="0">
                <a:latin typeface="Calibri" pitchFamily="34" charset="0"/>
                <a:cs typeface="Calibri" pitchFamily="34" charset="0"/>
              </a:rPr>
              <a:t>-</a:t>
            </a:r>
            <a:r>
              <a:rPr lang="en-GB" sz="2400" i="1" dirty="0" err="1" smtClean="0">
                <a:latin typeface="Calibri" pitchFamily="34" charset="0"/>
                <a:cs typeface="Calibri" pitchFamily="34" charset="0"/>
              </a:rPr>
              <a:t>ing</a:t>
            </a:r>
            <a:r>
              <a:rPr lang="en-GB" sz="2400" i="1" dirty="0" smtClean="0">
                <a:latin typeface="Calibri" pitchFamily="34" charset="0"/>
                <a:cs typeface="Calibri" pitchFamily="34" charset="0"/>
              </a:rPr>
              <a:t> </a:t>
            </a:r>
            <a:r>
              <a:rPr lang="en-GB" sz="2400" dirty="0" smtClean="0">
                <a:latin typeface="Calibri" pitchFamily="34" charset="0"/>
                <a:cs typeface="Calibri" pitchFamily="34" charset="0"/>
              </a:rPr>
              <a:t>verbs), </a:t>
            </a:r>
            <a:r>
              <a:rPr lang="en-GB" sz="2400" b="1" dirty="0" smtClean="0">
                <a:solidFill>
                  <a:srgbClr val="FF0000"/>
                </a:solidFill>
                <a:latin typeface="Calibri" pitchFamily="34" charset="0"/>
                <a:cs typeface="Calibri" pitchFamily="34" charset="0"/>
              </a:rPr>
              <a:t>in non-finite clauses </a:t>
            </a:r>
            <a:r>
              <a:rPr lang="en-GB" sz="2400" dirty="0" smtClean="0">
                <a:latin typeface="Calibri" pitchFamily="34" charset="0"/>
                <a:cs typeface="Calibri" pitchFamily="34" charset="0"/>
              </a:rPr>
              <a:t>or </a:t>
            </a:r>
            <a:r>
              <a:rPr lang="en-GB" sz="2400" b="1" dirty="0" smtClean="0">
                <a:solidFill>
                  <a:srgbClr val="7030A0"/>
                </a:solidFill>
                <a:latin typeface="Calibri" pitchFamily="34" charset="0"/>
                <a:cs typeface="Calibri" pitchFamily="34" charset="0"/>
              </a:rPr>
              <a:t>with an auxiliary verb to form the present progressive</a:t>
            </a:r>
            <a:r>
              <a:rPr lang="en-GB" sz="2400" dirty="0" smtClean="0">
                <a:latin typeface="Calibri" pitchFamily="34" charset="0"/>
                <a:cs typeface="Calibri" pitchFamily="34" charset="0"/>
              </a:rPr>
              <a:t>. </a:t>
            </a:r>
            <a:br>
              <a:rPr lang="en-GB" sz="2400" dirty="0" smtClean="0">
                <a:latin typeface="Calibri" pitchFamily="34" charset="0"/>
                <a:cs typeface="Calibri" pitchFamily="34" charset="0"/>
              </a:rPr>
            </a:br>
            <a:r>
              <a:rPr lang="en-GB" sz="2400" b="1" dirty="0" smtClean="0">
                <a:latin typeface="Calibri" pitchFamily="34" charset="0"/>
                <a:cs typeface="Calibri" pitchFamily="34" charset="0"/>
              </a:rPr>
              <a:t>Can you verbalise (make explicit) for students the purpose and impact of  these </a:t>
            </a:r>
            <a:r>
              <a:rPr lang="en-GB" sz="2400" b="1" dirty="0" smtClean="0">
                <a:latin typeface="Calibri" pitchFamily="34" charset="0"/>
                <a:cs typeface="Calibri" pitchFamily="34" charset="0"/>
              </a:rPr>
              <a:t>choices?</a:t>
            </a:r>
            <a:r>
              <a:rPr lang="en-GB" sz="2400" dirty="0" smtClean="0">
                <a:latin typeface="Calibri" pitchFamily="34" charset="0"/>
                <a:cs typeface="Calibri" pitchFamily="34" charset="0"/>
              </a:rPr>
              <a:t/>
            </a:r>
            <a:br>
              <a:rPr lang="en-GB" sz="2400" dirty="0" smtClean="0">
                <a:latin typeface="Calibri" pitchFamily="34" charset="0"/>
                <a:cs typeface="Calibri" pitchFamily="34" charset="0"/>
              </a:rPr>
            </a:br>
            <a:endParaRPr lang="en-GB" sz="2400" dirty="0">
              <a:latin typeface="Calibri" pitchFamily="34" charset="0"/>
              <a:cs typeface="Calibri" pitchFamily="34" charset="0"/>
            </a:endParaRPr>
          </a:p>
        </p:txBody>
      </p:sp>
      <p:sp>
        <p:nvSpPr>
          <p:cNvPr id="3" name="Content Placeholder 2"/>
          <p:cNvSpPr>
            <a:spLocks noGrp="1"/>
          </p:cNvSpPr>
          <p:nvPr>
            <p:ph idx="1"/>
          </p:nvPr>
        </p:nvSpPr>
        <p:spPr>
          <a:xfrm>
            <a:off x="416496" y="2924944"/>
            <a:ext cx="9145016" cy="3672408"/>
          </a:xfrm>
          <a:solidFill>
            <a:schemeClr val="accent6">
              <a:lumMod val="20000"/>
              <a:lumOff val="80000"/>
            </a:schemeClr>
          </a:solidFill>
        </p:spPr>
        <p:txBody>
          <a:bodyPr>
            <a:normAutofit/>
          </a:bodyPr>
          <a:lstStyle/>
          <a:p>
            <a:pPr marL="0" indent="0">
              <a:buNone/>
            </a:pPr>
            <a:r>
              <a:rPr lang="en-GB" sz="2600" dirty="0" smtClean="0">
                <a:latin typeface="Calibri" pitchFamily="34" charset="0"/>
                <a:cs typeface="Calibri" pitchFamily="34" charset="0"/>
              </a:rPr>
              <a:t>The gas is only feet away now. Through a yellow mist I see the trench </a:t>
            </a:r>
            <a:r>
              <a:rPr lang="en-GB" sz="2600" b="1" dirty="0" smtClean="0">
                <a:solidFill>
                  <a:srgbClr val="FF0000"/>
                </a:solidFill>
                <a:latin typeface="Calibri" pitchFamily="34" charset="0"/>
                <a:cs typeface="Calibri" pitchFamily="34" charset="0"/>
              </a:rPr>
              <a:t>filling</a:t>
            </a:r>
            <a:r>
              <a:rPr lang="en-GB" sz="2600" dirty="0" smtClean="0">
                <a:latin typeface="Calibri" pitchFamily="34" charset="0"/>
                <a:cs typeface="Calibri" pitchFamily="34" charset="0"/>
              </a:rPr>
              <a:t> up with it. It drifts into the dugouts, </a:t>
            </a:r>
            <a:r>
              <a:rPr lang="en-GB" sz="2600" b="1" dirty="0" smtClean="0">
                <a:solidFill>
                  <a:srgbClr val="FF0000"/>
                </a:solidFill>
                <a:latin typeface="Calibri" pitchFamily="34" charset="0"/>
                <a:cs typeface="Calibri" pitchFamily="34" charset="0"/>
              </a:rPr>
              <a:t>snaking</a:t>
            </a:r>
            <a:r>
              <a:rPr lang="en-GB" sz="2600" dirty="0" smtClean="0">
                <a:latin typeface="Calibri" pitchFamily="34" charset="0"/>
                <a:cs typeface="Calibri" pitchFamily="34" charset="0"/>
              </a:rPr>
              <a:t> into every nook and cranny, </a:t>
            </a:r>
            <a:r>
              <a:rPr lang="en-GB" sz="2600" b="1" dirty="0" smtClean="0">
                <a:solidFill>
                  <a:srgbClr val="FF0000"/>
                </a:solidFill>
                <a:latin typeface="Calibri" pitchFamily="34" charset="0"/>
                <a:cs typeface="Calibri" pitchFamily="34" charset="0"/>
              </a:rPr>
              <a:t>looking</a:t>
            </a:r>
            <a:r>
              <a:rPr lang="en-GB" sz="2600" dirty="0" smtClean="0">
                <a:latin typeface="Calibri" pitchFamily="34" charset="0"/>
                <a:cs typeface="Calibri" pitchFamily="34" charset="0"/>
              </a:rPr>
              <a:t> for me. It wants to see us all out, to kill us all, every one of us. Still I do not breathe. I see men </a:t>
            </a:r>
            <a:r>
              <a:rPr lang="en-GB" sz="2600" b="1" dirty="0" smtClean="0">
                <a:solidFill>
                  <a:srgbClr val="FF0000"/>
                </a:solidFill>
                <a:latin typeface="Calibri" pitchFamily="34" charset="0"/>
                <a:cs typeface="Calibri" pitchFamily="34" charset="0"/>
              </a:rPr>
              <a:t>running, staggering, falling</a:t>
            </a:r>
            <a:r>
              <a:rPr lang="en-GB" sz="2600" b="1" dirty="0" smtClean="0">
                <a:latin typeface="Calibri" pitchFamily="34" charset="0"/>
                <a:cs typeface="Calibri" pitchFamily="34" charset="0"/>
              </a:rPr>
              <a:t>.</a:t>
            </a:r>
            <a:r>
              <a:rPr lang="en-GB" sz="2600" dirty="0" smtClean="0">
                <a:latin typeface="Calibri" pitchFamily="34" charset="0"/>
                <a:cs typeface="Calibri" pitchFamily="34" charset="0"/>
              </a:rPr>
              <a:t> I hear Pete </a:t>
            </a:r>
            <a:r>
              <a:rPr lang="en-GB" sz="2600" b="1" dirty="0" smtClean="0">
                <a:solidFill>
                  <a:srgbClr val="FF0000"/>
                </a:solidFill>
                <a:latin typeface="Calibri" pitchFamily="34" charset="0"/>
                <a:cs typeface="Calibri" pitchFamily="34" charset="0"/>
              </a:rPr>
              <a:t>shouting</a:t>
            </a:r>
            <a:r>
              <a:rPr lang="en-GB" sz="2600" dirty="0" smtClean="0">
                <a:latin typeface="Calibri" pitchFamily="34" charset="0"/>
                <a:cs typeface="Calibri" pitchFamily="34" charset="0"/>
              </a:rPr>
              <a:t> out for me. Then </a:t>
            </a:r>
            <a:r>
              <a:rPr lang="en-GB" sz="2600" b="1" dirty="0" smtClean="0">
                <a:solidFill>
                  <a:srgbClr val="7030A0"/>
                </a:solidFill>
                <a:latin typeface="Calibri" pitchFamily="34" charset="0"/>
                <a:cs typeface="Calibri" pitchFamily="34" charset="0"/>
              </a:rPr>
              <a:t>he’s grabbing </a:t>
            </a:r>
            <a:r>
              <a:rPr lang="en-GB" sz="2600" dirty="0" smtClean="0">
                <a:latin typeface="Calibri" pitchFamily="34" charset="0"/>
                <a:cs typeface="Calibri" pitchFamily="34" charset="0"/>
              </a:rPr>
              <a:t>me and we run. Half-blinded by my mask I trip and fall, </a:t>
            </a:r>
            <a:r>
              <a:rPr lang="en-GB" sz="2600" b="1" dirty="0" smtClean="0">
                <a:solidFill>
                  <a:srgbClr val="FF0000"/>
                </a:solidFill>
                <a:latin typeface="Calibri" pitchFamily="34" charset="0"/>
                <a:cs typeface="Calibri" pitchFamily="34" charset="0"/>
              </a:rPr>
              <a:t>crashing</a:t>
            </a:r>
            <a:r>
              <a:rPr lang="en-GB" sz="2600" dirty="0" smtClean="0">
                <a:latin typeface="Calibri" pitchFamily="34" charset="0"/>
                <a:cs typeface="Calibri" pitchFamily="34" charset="0"/>
              </a:rPr>
              <a:t> my head against the trench wall, </a:t>
            </a:r>
            <a:r>
              <a:rPr lang="en-GB" sz="2600" b="1" dirty="0" smtClean="0">
                <a:solidFill>
                  <a:srgbClr val="FF0000"/>
                </a:solidFill>
                <a:latin typeface="Calibri" pitchFamily="34" charset="0"/>
                <a:cs typeface="Calibri" pitchFamily="34" charset="0"/>
              </a:rPr>
              <a:t>knocking</a:t>
            </a:r>
            <a:r>
              <a:rPr lang="en-GB" sz="2600" dirty="0" smtClean="0">
                <a:latin typeface="Calibri" pitchFamily="34" charset="0"/>
                <a:cs typeface="Calibri" pitchFamily="34" charset="0"/>
              </a:rPr>
              <a:t> myself half-senseless. My eyes </a:t>
            </a:r>
            <a:r>
              <a:rPr lang="en-GB" sz="2600" b="1" dirty="0" smtClean="0">
                <a:solidFill>
                  <a:srgbClr val="7030A0"/>
                </a:solidFill>
                <a:latin typeface="Calibri" pitchFamily="34" charset="0"/>
                <a:cs typeface="Calibri" pitchFamily="34" charset="0"/>
              </a:rPr>
              <a:t>are stinging</a:t>
            </a:r>
            <a:r>
              <a:rPr lang="en-GB" sz="2600" dirty="0" smtClean="0">
                <a:latin typeface="Calibri" pitchFamily="34" charset="0"/>
                <a:cs typeface="Calibri" pitchFamily="34" charset="0"/>
              </a:rPr>
              <a:t>. My lungs </a:t>
            </a:r>
            <a:r>
              <a:rPr lang="en-GB" sz="2600" b="1" dirty="0" smtClean="0">
                <a:solidFill>
                  <a:srgbClr val="7030A0"/>
                </a:solidFill>
                <a:latin typeface="Calibri" pitchFamily="34" charset="0"/>
                <a:cs typeface="Calibri" pitchFamily="34" charset="0"/>
              </a:rPr>
              <a:t>are burning</a:t>
            </a:r>
            <a:r>
              <a:rPr lang="en-GB" sz="2600" dirty="0" smtClean="0">
                <a:latin typeface="Calibri" pitchFamily="34" charset="0"/>
                <a:cs typeface="Calibri" pitchFamily="34" charset="0"/>
              </a:rPr>
              <a:t>. I </a:t>
            </a:r>
            <a:r>
              <a:rPr lang="en-GB" sz="2600" b="1" dirty="0" smtClean="0">
                <a:solidFill>
                  <a:srgbClr val="7030A0"/>
                </a:solidFill>
                <a:latin typeface="Calibri" pitchFamily="34" charset="0"/>
                <a:cs typeface="Calibri" pitchFamily="34" charset="0"/>
              </a:rPr>
              <a:t>am coughing, choking, retching</a:t>
            </a:r>
            <a:r>
              <a:rPr lang="en-GB" sz="2600" dirty="0" smtClean="0">
                <a:solidFill>
                  <a:srgbClr val="7030A0"/>
                </a:solidFill>
                <a:latin typeface="Calibri" pitchFamily="34" charset="0"/>
                <a:cs typeface="Calibri" pitchFamily="34" charset="0"/>
              </a:rPr>
              <a:t>.  </a:t>
            </a:r>
          </a:p>
          <a:p>
            <a:pPr marL="0" indent="0">
              <a:buNone/>
            </a:pPr>
            <a:endParaRPr lang="en-GB" sz="2400" dirty="0">
              <a:latin typeface="Calibri" pitchFamily="34" charset="0"/>
              <a:cs typeface="Calibri" pitchFamily="34" charset="0"/>
            </a:endParaRPr>
          </a:p>
        </p:txBody>
      </p:sp>
    </p:spTree>
    <p:extLst>
      <p:ext uri="{BB962C8B-B14F-4D97-AF65-F5344CB8AC3E}">
        <p14:creationId xmlns:p14="http://schemas.microsoft.com/office/powerpoint/2010/main" val="5802977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latin typeface="Calibri" pitchFamily="34" charset="0"/>
                <a:cs typeface="Calibri" pitchFamily="34" charset="0"/>
              </a:rPr>
              <a:t>Verb forms chart</a:t>
            </a:r>
            <a:endParaRPr lang="en-GB" sz="4000" dirty="0">
              <a:latin typeface="Calibri" pitchFamily="34" charset="0"/>
              <a:cs typeface="Calibri"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284445257"/>
              </p:ext>
            </p:extLst>
          </p:nvPr>
        </p:nvGraphicFramePr>
        <p:xfrm>
          <a:off x="128462" y="1628800"/>
          <a:ext cx="9649078" cy="3596640"/>
        </p:xfrm>
        <a:graphic>
          <a:graphicData uri="http://schemas.openxmlformats.org/drawingml/2006/table">
            <a:tbl>
              <a:tblPr firstRow="1" bandRow="1">
                <a:tableStyleId>{5C22544A-7EE6-4342-B048-85BDC9FD1C3A}</a:tableStyleId>
              </a:tblPr>
              <a:tblGrid>
                <a:gridCol w="877189"/>
                <a:gridCol w="778997"/>
                <a:gridCol w="975381"/>
                <a:gridCol w="877189"/>
                <a:gridCol w="877189"/>
                <a:gridCol w="798633"/>
                <a:gridCol w="955744"/>
                <a:gridCol w="877189"/>
                <a:gridCol w="877189"/>
                <a:gridCol w="877189"/>
                <a:gridCol w="877189"/>
              </a:tblGrid>
              <a:tr h="127364">
                <a:tc>
                  <a:txBody>
                    <a:bodyPr/>
                    <a:lstStyle/>
                    <a:p>
                      <a:r>
                        <a:rPr lang="en-GB" sz="1600" b="1" dirty="0" smtClean="0">
                          <a:solidFill>
                            <a:schemeClr val="tx1"/>
                          </a:solidFill>
                          <a:latin typeface="Calibri" pitchFamily="34" charset="0"/>
                          <a:cs typeface="Calibri" pitchFamily="34" charset="0"/>
                        </a:rPr>
                        <a:t>Non-finite</a:t>
                      </a:r>
                      <a:endParaRPr lang="en-GB" sz="1600" b="1" dirty="0">
                        <a:solidFill>
                          <a:schemeClr val="tx1"/>
                        </a:solidFill>
                        <a:latin typeface="Calibri" pitchFamily="34" charset="0"/>
                        <a:cs typeface="Calibri" pitchFamily="34" charset="0"/>
                      </a:endParaRPr>
                    </a:p>
                  </a:txBody>
                  <a:tcPr/>
                </a:tc>
                <a:tc gridSpan="4">
                  <a:txBody>
                    <a:bodyPr/>
                    <a:lstStyle/>
                    <a:p>
                      <a:pPr algn="ctr"/>
                      <a:r>
                        <a:rPr lang="en-GB" sz="1600" dirty="0" smtClean="0">
                          <a:solidFill>
                            <a:schemeClr val="tx1"/>
                          </a:solidFill>
                          <a:latin typeface="Calibri" pitchFamily="34" charset="0"/>
                          <a:cs typeface="Calibri" pitchFamily="34" charset="0"/>
                        </a:rPr>
                        <a:t>Present tense</a:t>
                      </a:r>
                      <a:endParaRPr lang="en-GB" sz="1600" dirty="0">
                        <a:solidFill>
                          <a:schemeClr val="tx1"/>
                        </a:solidFill>
                        <a:latin typeface="Calibri" pitchFamily="34" charset="0"/>
                        <a:cs typeface="Calibri" pitchFamily="34" charset="0"/>
                      </a:endParaRPr>
                    </a:p>
                  </a:txBody>
                  <a:tcPr/>
                </a:tc>
                <a:tc hMerge="1">
                  <a:txBody>
                    <a:bodyPr/>
                    <a:lstStyle/>
                    <a:p>
                      <a:endParaRPr lang="en-GB" sz="1600" dirty="0">
                        <a:latin typeface="Calibri" pitchFamily="34" charset="0"/>
                        <a:cs typeface="Calibri" pitchFamily="34" charset="0"/>
                      </a:endParaRPr>
                    </a:p>
                  </a:txBody>
                  <a:tcPr/>
                </a:tc>
                <a:tc hMerge="1">
                  <a:txBody>
                    <a:bodyPr/>
                    <a:lstStyle/>
                    <a:p>
                      <a:endParaRPr lang="en-GB" sz="1600" dirty="0">
                        <a:latin typeface="Calibri" pitchFamily="34" charset="0"/>
                        <a:cs typeface="Calibri" pitchFamily="34" charset="0"/>
                      </a:endParaRPr>
                    </a:p>
                  </a:txBody>
                  <a:tcPr/>
                </a:tc>
                <a:tc hMerge="1">
                  <a:txBody>
                    <a:bodyPr/>
                    <a:lstStyle/>
                    <a:p>
                      <a:endParaRPr lang="en-GB" sz="1600" dirty="0">
                        <a:latin typeface="Calibri" pitchFamily="34" charset="0"/>
                        <a:cs typeface="Calibri" pitchFamily="34" charset="0"/>
                      </a:endParaRPr>
                    </a:p>
                  </a:txBody>
                  <a:tcPr/>
                </a:tc>
                <a:tc gridSpan="4">
                  <a:txBody>
                    <a:bodyPr/>
                    <a:lstStyle/>
                    <a:p>
                      <a:pPr algn="ctr"/>
                      <a:r>
                        <a:rPr lang="en-GB" sz="1600" dirty="0" smtClean="0">
                          <a:solidFill>
                            <a:schemeClr val="tx1"/>
                          </a:solidFill>
                          <a:latin typeface="Calibri" pitchFamily="34" charset="0"/>
                          <a:cs typeface="Calibri" pitchFamily="34" charset="0"/>
                        </a:rPr>
                        <a:t>Past tense</a:t>
                      </a:r>
                      <a:endParaRPr lang="en-GB" sz="1600" dirty="0">
                        <a:solidFill>
                          <a:schemeClr val="tx1"/>
                        </a:solidFill>
                        <a:latin typeface="Calibri" pitchFamily="34" charset="0"/>
                        <a:cs typeface="Calibri" pitchFamily="34" charset="0"/>
                      </a:endParaRPr>
                    </a:p>
                  </a:txBody>
                  <a:tcPr/>
                </a:tc>
                <a:tc hMerge="1">
                  <a:txBody>
                    <a:bodyPr/>
                    <a:lstStyle/>
                    <a:p>
                      <a:endParaRPr lang="en-GB" sz="1600" dirty="0">
                        <a:latin typeface="Calibri" pitchFamily="34" charset="0"/>
                        <a:cs typeface="Calibri" pitchFamily="34" charset="0"/>
                      </a:endParaRPr>
                    </a:p>
                  </a:txBody>
                  <a:tcPr/>
                </a:tc>
                <a:tc hMerge="1">
                  <a:txBody>
                    <a:bodyPr/>
                    <a:lstStyle/>
                    <a:p>
                      <a:endParaRPr lang="en-GB" sz="1600" dirty="0">
                        <a:latin typeface="Calibri" pitchFamily="34" charset="0"/>
                        <a:cs typeface="Calibri" pitchFamily="34" charset="0"/>
                      </a:endParaRPr>
                    </a:p>
                  </a:txBody>
                  <a:tcPr/>
                </a:tc>
                <a:tc hMerge="1">
                  <a:txBody>
                    <a:bodyPr/>
                    <a:lstStyle/>
                    <a:p>
                      <a:endParaRPr lang="en-GB" sz="1600" dirty="0">
                        <a:latin typeface="Calibri" pitchFamily="34" charset="0"/>
                        <a:cs typeface="Calibri" pitchFamily="34" charset="0"/>
                      </a:endParaRPr>
                    </a:p>
                  </a:txBody>
                  <a:tcPr/>
                </a:tc>
                <a:tc>
                  <a:txBody>
                    <a:bodyPr/>
                    <a:lstStyle/>
                    <a:p>
                      <a:r>
                        <a:rPr lang="en-GB" sz="1600" dirty="0" smtClean="0">
                          <a:solidFill>
                            <a:schemeClr val="tx1"/>
                          </a:solidFill>
                          <a:latin typeface="Calibri" pitchFamily="34" charset="0"/>
                          <a:cs typeface="Calibri" pitchFamily="34" charset="0"/>
                        </a:rPr>
                        <a:t>Non-finite</a:t>
                      </a:r>
                      <a:endParaRPr lang="en-GB" sz="1600" dirty="0">
                        <a:solidFill>
                          <a:schemeClr val="tx1"/>
                        </a:solidFill>
                        <a:latin typeface="Calibri" pitchFamily="34" charset="0"/>
                        <a:cs typeface="Calibri" pitchFamily="34" charset="0"/>
                      </a:endParaRPr>
                    </a:p>
                  </a:txBody>
                  <a:tcPr/>
                </a:tc>
                <a:tc>
                  <a:txBody>
                    <a:bodyPr/>
                    <a:lstStyle/>
                    <a:p>
                      <a:r>
                        <a:rPr lang="en-GB" sz="1600" dirty="0" smtClean="0">
                          <a:solidFill>
                            <a:schemeClr val="tx1"/>
                          </a:solidFill>
                          <a:latin typeface="Calibri" pitchFamily="34" charset="0"/>
                          <a:cs typeface="Calibri" pitchFamily="34" charset="0"/>
                        </a:rPr>
                        <a:t>Non-finite</a:t>
                      </a:r>
                      <a:endParaRPr lang="en-GB" sz="1600" dirty="0">
                        <a:solidFill>
                          <a:schemeClr val="tx1"/>
                        </a:solidFill>
                        <a:latin typeface="Calibri" pitchFamily="34" charset="0"/>
                        <a:cs typeface="Calibri" pitchFamily="34" charset="0"/>
                      </a:endParaRPr>
                    </a:p>
                  </a:txBody>
                  <a:tcPr/>
                </a:tc>
              </a:tr>
              <a:tr h="238396">
                <a:tc>
                  <a:txBody>
                    <a:bodyPr/>
                    <a:lstStyle/>
                    <a:p>
                      <a:r>
                        <a:rPr lang="en-GB" sz="1200" b="1" dirty="0" smtClean="0">
                          <a:latin typeface="Calibri" pitchFamily="34" charset="0"/>
                          <a:cs typeface="Calibri" pitchFamily="34" charset="0"/>
                        </a:rPr>
                        <a:t>Infinitive</a:t>
                      </a:r>
                      <a:endParaRPr lang="en-GB" sz="1200" b="1" dirty="0">
                        <a:latin typeface="Calibri" pitchFamily="34" charset="0"/>
                        <a:cs typeface="Calibri" pitchFamily="34" charset="0"/>
                      </a:endParaRPr>
                    </a:p>
                  </a:txBody>
                  <a:tcPr/>
                </a:tc>
                <a:tc>
                  <a:txBody>
                    <a:bodyPr/>
                    <a:lstStyle/>
                    <a:p>
                      <a:r>
                        <a:rPr lang="en-GB" sz="1200" b="1" dirty="0" smtClean="0">
                          <a:latin typeface="Calibri" pitchFamily="34" charset="0"/>
                          <a:cs typeface="Calibri" pitchFamily="34" charset="0"/>
                        </a:rPr>
                        <a:t>Present simple</a:t>
                      </a:r>
                      <a:endParaRPr lang="en-GB" sz="1200" b="1" dirty="0">
                        <a:latin typeface="Calibri" pitchFamily="34" charset="0"/>
                        <a:cs typeface="Calibri" pitchFamily="34" charset="0"/>
                      </a:endParaRPr>
                    </a:p>
                  </a:txBody>
                  <a:tcPr/>
                </a:tc>
                <a:tc>
                  <a:txBody>
                    <a:bodyPr/>
                    <a:lstStyle/>
                    <a:p>
                      <a:r>
                        <a:rPr lang="en-GB" sz="1200" b="1" dirty="0" smtClean="0">
                          <a:latin typeface="Calibri" pitchFamily="34" charset="0"/>
                          <a:cs typeface="Calibri" pitchFamily="34" charset="0"/>
                        </a:rPr>
                        <a:t>Present progressive</a:t>
                      </a:r>
                    </a:p>
                    <a:p>
                      <a:r>
                        <a:rPr lang="en-GB" sz="1200" b="1" dirty="0" smtClean="0">
                          <a:latin typeface="Calibri" pitchFamily="34" charset="0"/>
                          <a:cs typeface="Calibri" pitchFamily="34" charset="0"/>
                        </a:rPr>
                        <a:t>be+ -</a:t>
                      </a:r>
                      <a:r>
                        <a:rPr lang="en-GB" sz="1200" b="1" dirty="0" err="1" smtClean="0">
                          <a:latin typeface="Calibri" pitchFamily="34" charset="0"/>
                          <a:cs typeface="Calibri" pitchFamily="34" charset="0"/>
                        </a:rPr>
                        <a:t>ing</a:t>
                      </a:r>
                      <a:endParaRPr lang="en-GB" sz="1200" b="1" dirty="0">
                        <a:latin typeface="Calibri" pitchFamily="34" charset="0"/>
                        <a:cs typeface="Calibri" pitchFamily="34" charset="0"/>
                      </a:endParaRPr>
                    </a:p>
                  </a:txBody>
                  <a:tcPr/>
                </a:tc>
                <a:tc>
                  <a:txBody>
                    <a:bodyPr/>
                    <a:lstStyle/>
                    <a:p>
                      <a:r>
                        <a:rPr lang="en-GB" sz="1200" b="1" dirty="0" smtClean="0">
                          <a:latin typeface="Calibri" pitchFamily="34" charset="0"/>
                          <a:cs typeface="Calibri" pitchFamily="34" charset="0"/>
                        </a:rPr>
                        <a:t>Present perfect</a:t>
                      </a:r>
                    </a:p>
                    <a:p>
                      <a:r>
                        <a:rPr lang="en-GB" sz="1200" b="1" dirty="0" smtClean="0">
                          <a:latin typeface="Calibri" pitchFamily="34" charset="0"/>
                          <a:cs typeface="Calibri" pitchFamily="34" charset="0"/>
                        </a:rPr>
                        <a:t>have+ -</a:t>
                      </a:r>
                      <a:r>
                        <a:rPr lang="en-GB" sz="1200" b="1" dirty="0" err="1" smtClean="0">
                          <a:latin typeface="Calibri" pitchFamily="34" charset="0"/>
                          <a:cs typeface="Calibri" pitchFamily="34" charset="0"/>
                        </a:rPr>
                        <a:t>ed</a:t>
                      </a:r>
                      <a:endParaRPr lang="en-GB" sz="1200" b="1" dirty="0">
                        <a:latin typeface="Calibri" pitchFamily="34" charset="0"/>
                        <a:cs typeface="Calibri" pitchFamily="34" charset="0"/>
                      </a:endParaRPr>
                    </a:p>
                  </a:txBody>
                  <a:tcPr/>
                </a:tc>
                <a:tc>
                  <a:txBody>
                    <a:bodyPr/>
                    <a:lstStyle/>
                    <a:p>
                      <a:r>
                        <a:rPr lang="en-GB" sz="1200" b="1" dirty="0" smtClean="0">
                          <a:latin typeface="Calibri" pitchFamily="34" charset="0"/>
                          <a:cs typeface="Calibri" pitchFamily="34" charset="0"/>
                        </a:rPr>
                        <a:t>Present simple passive</a:t>
                      </a:r>
                    </a:p>
                    <a:p>
                      <a:r>
                        <a:rPr lang="en-GB" sz="1200" b="1" dirty="0" smtClean="0">
                          <a:latin typeface="Calibri" pitchFamily="34" charset="0"/>
                          <a:cs typeface="Calibri" pitchFamily="34" charset="0"/>
                        </a:rPr>
                        <a:t>be+</a:t>
                      </a:r>
                      <a:r>
                        <a:rPr lang="en-GB" sz="1200" b="1" baseline="0" dirty="0" smtClean="0">
                          <a:latin typeface="Calibri" pitchFamily="34" charset="0"/>
                          <a:cs typeface="Calibri" pitchFamily="34" charset="0"/>
                        </a:rPr>
                        <a:t> -</a:t>
                      </a:r>
                      <a:r>
                        <a:rPr lang="en-GB" sz="1200" b="1" baseline="0" dirty="0" err="1" smtClean="0">
                          <a:latin typeface="Calibri" pitchFamily="34" charset="0"/>
                          <a:cs typeface="Calibri" pitchFamily="34" charset="0"/>
                        </a:rPr>
                        <a:t>ed</a:t>
                      </a:r>
                      <a:endParaRPr lang="en-GB" sz="1200" b="1" dirty="0">
                        <a:latin typeface="Calibri" pitchFamily="34" charset="0"/>
                        <a:cs typeface="Calibri" pitchFamily="34" charset="0"/>
                      </a:endParaRPr>
                    </a:p>
                  </a:txBody>
                  <a:tcPr/>
                </a:tc>
                <a:tc>
                  <a:txBody>
                    <a:bodyPr/>
                    <a:lstStyle/>
                    <a:p>
                      <a:r>
                        <a:rPr lang="en-GB" sz="1200" b="1" dirty="0" smtClean="0">
                          <a:latin typeface="Calibri" pitchFamily="34" charset="0"/>
                          <a:cs typeface="Calibri" pitchFamily="34" charset="0"/>
                        </a:rPr>
                        <a:t>Past simple</a:t>
                      </a:r>
                      <a:endParaRPr lang="en-GB" sz="1200" b="1" dirty="0">
                        <a:latin typeface="Calibri" pitchFamily="34" charset="0"/>
                        <a:cs typeface="Calibri" pitchFamily="34" charset="0"/>
                      </a:endParaRPr>
                    </a:p>
                  </a:txBody>
                  <a:tcPr/>
                </a:tc>
                <a:tc>
                  <a:txBody>
                    <a:bodyPr/>
                    <a:lstStyle/>
                    <a:p>
                      <a:r>
                        <a:rPr lang="en-GB" sz="1200" b="1" dirty="0" smtClean="0">
                          <a:latin typeface="Calibri" pitchFamily="34" charset="0"/>
                          <a:cs typeface="Calibri" pitchFamily="34" charset="0"/>
                        </a:rPr>
                        <a:t>Past progressive</a:t>
                      </a:r>
                    </a:p>
                    <a:p>
                      <a:r>
                        <a:rPr lang="en-GB" sz="1200" b="1" dirty="0" smtClean="0">
                          <a:latin typeface="Calibri" pitchFamily="34" charset="0"/>
                          <a:cs typeface="Calibri" pitchFamily="34" charset="0"/>
                        </a:rPr>
                        <a:t>be + -</a:t>
                      </a:r>
                      <a:r>
                        <a:rPr lang="en-GB" sz="1200" b="1" dirty="0" err="1" smtClean="0">
                          <a:latin typeface="Calibri" pitchFamily="34" charset="0"/>
                          <a:cs typeface="Calibri" pitchFamily="34" charset="0"/>
                        </a:rPr>
                        <a:t>ing</a:t>
                      </a:r>
                      <a:endParaRPr lang="en-GB" sz="1200" b="1" dirty="0">
                        <a:latin typeface="Calibri" pitchFamily="34" charset="0"/>
                        <a:cs typeface="Calibri" pitchFamily="34" charset="0"/>
                      </a:endParaRPr>
                    </a:p>
                  </a:txBody>
                  <a:tcPr/>
                </a:tc>
                <a:tc>
                  <a:txBody>
                    <a:bodyPr/>
                    <a:lstStyle/>
                    <a:p>
                      <a:r>
                        <a:rPr lang="en-GB" sz="1200" b="1" dirty="0" smtClean="0">
                          <a:latin typeface="Calibri" pitchFamily="34" charset="0"/>
                          <a:cs typeface="Calibri" pitchFamily="34" charset="0"/>
                        </a:rPr>
                        <a:t>Past perfect</a:t>
                      </a:r>
                    </a:p>
                    <a:p>
                      <a:r>
                        <a:rPr lang="en-GB" sz="1200" b="1" dirty="0" smtClean="0">
                          <a:latin typeface="Calibri" pitchFamily="34" charset="0"/>
                          <a:cs typeface="Calibri" pitchFamily="34" charset="0"/>
                        </a:rPr>
                        <a:t>have + -</a:t>
                      </a:r>
                      <a:r>
                        <a:rPr lang="en-GB" sz="1200" b="1" dirty="0" err="1" smtClean="0">
                          <a:latin typeface="Calibri" pitchFamily="34" charset="0"/>
                          <a:cs typeface="Calibri" pitchFamily="34" charset="0"/>
                        </a:rPr>
                        <a:t>ed</a:t>
                      </a:r>
                      <a:endParaRPr lang="en-GB" sz="1200" b="1" dirty="0">
                        <a:latin typeface="Calibri" pitchFamily="34" charset="0"/>
                        <a:cs typeface="Calibri" pitchFamily="34" charset="0"/>
                      </a:endParaRPr>
                    </a:p>
                  </a:txBody>
                  <a:tcPr/>
                </a:tc>
                <a:tc>
                  <a:txBody>
                    <a:bodyPr/>
                    <a:lstStyle/>
                    <a:p>
                      <a:r>
                        <a:rPr lang="en-GB" sz="1200" b="1" dirty="0" smtClean="0">
                          <a:latin typeface="Calibri" pitchFamily="34" charset="0"/>
                          <a:cs typeface="Calibri" pitchFamily="34" charset="0"/>
                        </a:rPr>
                        <a:t>Past simple passive</a:t>
                      </a:r>
                    </a:p>
                    <a:p>
                      <a:r>
                        <a:rPr lang="en-GB" sz="1200" b="1" dirty="0" smtClean="0">
                          <a:latin typeface="Calibri" pitchFamily="34" charset="0"/>
                          <a:cs typeface="Calibri" pitchFamily="34" charset="0"/>
                        </a:rPr>
                        <a:t>be + -</a:t>
                      </a:r>
                      <a:r>
                        <a:rPr lang="en-GB" sz="1200" b="1" dirty="0" err="1" smtClean="0">
                          <a:latin typeface="Calibri" pitchFamily="34" charset="0"/>
                          <a:cs typeface="Calibri" pitchFamily="34" charset="0"/>
                        </a:rPr>
                        <a:t>ed</a:t>
                      </a:r>
                      <a:endParaRPr lang="en-GB" sz="1200" b="1" dirty="0">
                        <a:latin typeface="Calibri" pitchFamily="34" charset="0"/>
                        <a:cs typeface="Calibri" pitchFamily="34" charset="0"/>
                      </a:endParaRPr>
                    </a:p>
                  </a:txBody>
                  <a:tcPr/>
                </a:tc>
                <a:tc>
                  <a:txBody>
                    <a:bodyPr/>
                    <a:lstStyle/>
                    <a:p>
                      <a:r>
                        <a:rPr lang="en-GB" sz="1200" b="1" dirty="0" smtClean="0">
                          <a:latin typeface="Calibri" pitchFamily="34" charset="0"/>
                          <a:cs typeface="Calibri" pitchFamily="34" charset="0"/>
                        </a:rPr>
                        <a:t>Present participle</a:t>
                      </a:r>
                    </a:p>
                    <a:p>
                      <a:r>
                        <a:rPr lang="en-GB" sz="1200" b="1" dirty="0" smtClean="0">
                          <a:latin typeface="Calibri" pitchFamily="34" charset="0"/>
                          <a:cs typeface="Calibri" pitchFamily="34" charset="0"/>
                        </a:rPr>
                        <a:t>-</a:t>
                      </a:r>
                      <a:r>
                        <a:rPr lang="en-GB" sz="1200" b="1" dirty="0" err="1" smtClean="0">
                          <a:latin typeface="Calibri" pitchFamily="34" charset="0"/>
                          <a:cs typeface="Calibri" pitchFamily="34" charset="0"/>
                        </a:rPr>
                        <a:t>ing</a:t>
                      </a:r>
                      <a:endParaRPr lang="en-GB" sz="1200" b="1" dirty="0">
                        <a:latin typeface="Calibri" pitchFamily="34" charset="0"/>
                        <a:cs typeface="Calibri" pitchFamily="34" charset="0"/>
                      </a:endParaRPr>
                    </a:p>
                  </a:txBody>
                  <a:tcPr/>
                </a:tc>
                <a:tc>
                  <a:txBody>
                    <a:bodyPr/>
                    <a:lstStyle/>
                    <a:p>
                      <a:r>
                        <a:rPr lang="en-GB" sz="1200" b="1" dirty="0" smtClean="0">
                          <a:latin typeface="Calibri" pitchFamily="34" charset="0"/>
                          <a:cs typeface="Calibri" pitchFamily="34" charset="0"/>
                        </a:rPr>
                        <a:t>Past participle</a:t>
                      </a:r>
                    </a:p>
                    <a:p>
                      <a:r>
                        <a:rPr lang="en-GB" sz="1200" b="1" dirty="0" smtClean="0">
                          <a:latin typeface="Calibri" pitchFamily="34" charset="0"/>
                          <a:cs typeface="Calibri" pitchFamily="34" charset="0"/>
                        </a:rPr>
                        <a:t>-</a:t>
                      </a:r>
                      <a:r>
                        <a:rPr lang="en-GB" sz="1200" b="1" dirty="0" err="1" smtClean="0">
                          <a:latin typeface="Calibri" pitchFamily="34" charset="0"/>
                          <a:cs typeface="Calibri" pitchFamily="34" charset="0"/>
                        </a:rPr>
                        <a:t>ed</a:t>
                      </a:r>
                      <a:endParaRPr lang="en-GB" sz="1200" b="1" dirty="0">
                        <a:latin typeface="Calibri" pitchFamily="34" charset="0"/>
                        <a:cs typeface="Calibri" pitchFamily="34" charset="0"/>
                      </a:endParaRPr>
                    </a:p>
                  </a:txBody>
                  <a:tcPr/>
                </a:tc>
              </a:tr>
              <a:tr h="127364">
                <a:tc>
                  <a:txBody>
                    <a:bodyPr/>
                    <a:lstStyle/>
                    <a:p>
                      <a:r>
                        <a:rPr lang="en-GB" sz="1200" dirty="0" smtClean="0">
                          <a:latin typeface="Calibri" pitchFamily="34" charset="0"/>
                          <a:cs typeface="Calibri" pitchFamily="34" charset="0"/>
                        </a:rPr>
                        <a:t>to</a:t>
                      </a:r>
                      <a:r>
                        <a:rPr lang="en-GB" sz="1200" baseline="0" dirty="0" smtClean="0">
                          <a:latin typeface="Calibri" pitchFamily="34" charset="0"/>
                          <a:cs typeface="Calibri" pitchFamily="34" charset="0"/>
                        </a:rPr>
                        <a:t> work</a:t>
                      </a:r>
                      <a:endParaRPr lang="en-GB" sz="1200" dirty="0">
                        <a:latin typeface="Calibri" pitchFamily="34" charset="0"/>
                        <a:cs typeface="Calibri" pitchFamily="34" charset="0"/>
                      </a:endParaRPr>
                    </a:p>
                  </a:txBody>
                  <a:tcPr/>
                </a:tc>
                <a:tc>
                  <a:txBody>
                    <a:bodyPr/>
                    <a:lstStyle/>
                    <a:p>
                      <a:r>
                        <a:rPr lang="en-GB" sz="1200" dirty="0" smtClean="0">
                          <a:latin typeface="Calibri" pitchFamily="34" charset="0"/>
                          <a:cs typeface="Calibri" pitchFamily="34" charset="0"/>
                        </a:rPr>
                        <a:t>works</a:t>
                      </a:r>
                      <a:endParaRPr lang="en-GB" sz="1200" dirty="0">
                        <a:latin typeface="Calibri" pitchFamily="34" charset="0"/>
                        <a:cs typeface="Calibri" pitchFamily="34" charset="0"/>
                      </a:endParaRPr>
                    </a:p>
                  </a:txBody>
                  <a:tcPr/>
                </a:tc>
                <a:tc>
                  <a:txBody>
                    <a:bodyPr/>
                    <a:lstStyle/>
                    <a:p>
                      <a:r>
                        <a:rPr lang="en-GB" sz="1200" dirty="0" smtClean="0">
                          <a:latin typeface="Calibri" pitchFamily="34" charset="0"/>
                          <a:cs typeface="Calibri" pitchFamily="34" charset="0"/>
                        </a:rPr>
                        <a:t>is working</a:t>
                      </a:r>
                      <a:endParaRPr lang="en-GB" sz="1200" dirty="0">
                        <a:latin typeface="Calibri" pitchFamily="34" charset="0"/>
                        <a:cs typeface="Calibri" pitchFamily="34" charset="0"/>
                      </a:endParaRPr>
                    </a:p>
                  </a:txBody>
                  <a:tcPr/>
                </a:tc>
                <a:tc>
                  <a:txBody>
                    <a:bodyPr/>
                    <a:lstStyle/>
                    <a:p>
                      <a:r>
                        <a:rPr lang="en-GB" sz="1200" dirty="0" smtClean="0">
                          <a:latin typeface="Calibri" pitchFamily="34" charset="0"/>
                          <a:cs typeface="Calibri" pitchFamily="34" charset="0"/>
                        </a:rPr>
                        <a:t>has worked</a:t>
                      </a:r>
                      <a:endParaRPr lang="en-GB" sz="1200" dirty="0">
                        <a:latin typeface="Calibri" pitchFamily="34" charset="0"/>
                        <a:cs typeface="Calibri" pitchFamily="34" charset="0"/>
                      </a:endParaRPr>
                    </a:p>
                  </a:txBody>
                  <a:tcPr/>
                </a:tc>
                <a:tc>
                  <a:txBody>
                    <a:bodyPr/>
                    <a:lstStyle/>
                    <a:p>
                      <a:r>
                        <a:rPr lang="en-GB" sz="1200" dirty="0" smtClean="0">
                          <a:latin typeface="Calibri" pitchFamily="34" charset="0"/>
                          <a:cs typeface="Calibri" pitchFamily="34" charset="0"/>
                        </a:rPr>
                        <a:t>is worked</a:t>
                      </a:r>
                      <a:endParaRPr lang="en-GB" sz="1200" dirty="0">
                        <a:latin typeface="Calibri" pitchFamily="34" charset="0"/>
                        <a:cs typeface="Calibri" pitchFamily="34" charset="0"/>
                      </a:endParaRPr>
                    </a:p>
                  </a:txBody>
                  <a:tcPr/>
                </a:tc>
                <a:tc>
                  <a:txBody>
                    <a:bodyPr/>
                    <a:lstStyle/>
                    <a:p>
                      <a:r>
                        <a:rPr lang="en-GB" sz="1200" dirty="0" smtClean="0">
                          <a:latin typeface="Calibri" pitchFamily="34" charset="0"/>
                          <a:cs typeface="Calibri" pitchFamily="34" charset="0"/>
                        </a:rPr>
                        <a:t>worked</a:t>
                      </a:r>
                      <a:endParaRPr lang="en-GB" sz="1200" dirty="0">
                        <a:latin typeface="Calibri" pitchFamily="34" charset="0"/>
                        <a:cs typeface="Calibri" pitchFamily="34" charset="0"/>
                      </a:endParaRPr>
                    </a:p>
                  </a:txBody>
                  <a:tcPr/>
                </a:tc>
                <a:tc>
                  <a:txBody>
                    <a:bodyPr/>
                    <a:lstStyle/>
                    <a:p>
                      <a:r>
                        <a:rPr lang="en-GB" sz="1200" dirty="0" smtClean="0">
                          <a:latin typeface="Calibri" pitchFamily="34" charset="0"/>
                          <a:cs typeface="Calibri" pitchFamily="34" charset="0"/>
                        </a:rPr>
                        <a:t>was</a:t>
                      </a:r>
                      <a:r>
                        <a:rPr lang="en-GB" sz="1200" baseline="0" dirty="0" smtClean="0">
                          <a:latin typeface="Calibri" pitchFamily="34" charset="0"/>
                          <a:cs typeface="Calibri" pitchFamily="34" charset="0"/>
                        </a:rPr>
                        <a:t> </a:t>
                      </a:r>
                      <a:r>
                        <a:rPr lang="en-GB" sz="1200" dirty="0" smtClean="0">
                          <a:latin typeface="Calibri" pitchFamily="34" charset="0"/>
                          <a:cs typeface="Calibri" pitchFamily="34" charset="0"/>
                        </a:rPr>
                        <a:t>working</a:t>
                      </a:r>
                      <a:endParaRPr lang="en-GB" sz="1200" dirty="0">
                        <a:latin typeface="Calibri" pitchFamily="34" charset="0"/>
                        <a:cs typeface="Calibri" pitchFamily="34" charset="0"/>
                      </a:endParaRPr>
                    </a:p>
                  </a:txBody>
                  <a:tcPr/>
                </a:tc>
                <a:tc>
                  <a:txBody>
                    <a:bodyPr/>
                    <a:lstStyle/>
                    <a:p>
                      <a:r>
                        <a:rPr lang="en-GB" sz="1200" dirty="0" smtClean="0">
                          <a:latin typeface="Calibri" pitchFamily="34" charset="0"/>
                          <a:cs typeface="Calibri" pitchFamily="34" charset="0"/>
                        </a:rPr>
                        <a:t>had</a:t>
                      </a:r>
                      <a:r>
                        <a:rPr lang="en-GB" sz="1200" baseline="0" dirty="0" smtClean="0">
                          <a:latin typeface="Calibri" pitchFamily="34" charset="0"/>
                          <a:cs typeface="Calibri" pitchFamily="34" charset="0"/>
                        </a:rPr>
                        <a:t> </a:t>
                      </a:r>
                      <a:r>
                        <a:rPr lang="en-GB" sz="1200" dirty="0" smtClean="0">
                          <a:latin typeface="Calibri" pitchFamily="34" charset="0"/>
                          <a:cs typeface="Calibri" pitchFamily="34" charset="0"/>
                        </a:rPr>
                        <a:t>worked</a:t>
                      </a:r>
                      <a:endParaRPr lang="en-GB" sz="1200" dirty="0">
                        <a:latin typeface="Calibri" pitchFamily="34" charset="0"/>
                        <a:cs typeface="Calibri" pitchFamily="34" charset="0"/>
                      </a:endParaRPr>
                    </a:p>
                  </a:txBody>
                  <a:tcPr/>
                </a:tc>
                <a:tc>
                  <a:txBody>
                    <a:bodyPr/>
                    <a:lstStyle/>
                    <a:p>
                      <a:r>
                        <a:rPr lang="en-GB" sz="1200" dirty="0" smtClean="0">
                          <a:latin typeface="Calibri" pitchFamily="34" charset="0"/>
                          <a:cs typeface="Calibri" pitchFamily="34" charset="0"/>
                        </a:rPr>
                        <a:t>was</a:t>
                      </a:r>
                      <a:r>
                        <a:rPr lang="en-GB" sz="1200" baseline="0" dirty="0" smtClean="0">
                          <a:latin typeface="Calibri" pitchFamily="34" charset="0"/>
                          <a:cs typeface="Calibri" pitchFamily="34" charset="0"/>
                        </a:rPr>
                        <a:t> </a:t>
                      </a:r>
                      <a:r>
                        <a:rPr lang="en-GB" sz="1200" dirty="0" smtClean="0">
                          <a:latin typeface="Calibri" pitchFamily="34" charset="0"/>
                          <a:cs typeface="Calibri" pitchFamily="34" charset="0"/>
                        </a:rPr>
                        <a:t>worked</a:t>
                      </a:r>
                      <a:endParaRPr lang="en-GB" sz="1200" dirty="0">
                        <a:latin typeface="Calibri" pitchFamily="34" charset="0"/>
                        <a:cs typeface="Calibri" pitchFamily="34" charset="0"/>
                      </a:endParaRPr>
                    </a:p>
                  </a:txBody>
                  <a:tcPr/>
                </a:tc>
                <a:tc>
                  <a:txBody>
                    <a:bodyPr/>
                    <a:lstStyle/>
                    <a:p>
                      <a:r>
                        <a:rPr lang="en-GB" sz="1200" dirty="0" smtClean="0">
                          <a:latin typeface="Calibri" pitchFamily="34" charset="0"/>
                          <a:cs typeface="Calibri" pitchFamily="34" charset="0"/>
                        </a:rPr>
                        <a:t>working</a:t>
                      </a:r>
                      <a:endParaRPr lang="en-GB" sz="1200" dirty="0">
                        <a:latin typeface="Calibri" pitchFamily="34" charset="0"/>
                        <a:cs typeface="Calibri" pitchFamily="34" charset="0"/>
                      </a:endParaRPr>
                    </a:p>
                  </a:txBody>
                  <a:tcPr/>
                </a:tc>
                <a:tc>
                  <a:txBody>
                    <a:bodyPr/>
                    <a:lstStyle/>
                    <a:p>
                      <a:r>
                        <a:rPr lang="en-GB" sz="1200" dirty="0" smtClean="0">
                          <a:latin typeface="Calibri" pitchFamily="34" charset="0"/>
                          <a:cs typeface="Calibri" pitchFamily="34" charset="0"/>
                        </a:rPr>
                        <a:t>worked</a:t>
                      </a:r>
                      <a:endParaRPr lang="en-GB" sz="1200" dirty="0">
                        <a:latin typeface="Calibri" pitchFamily="34" charset="0"/>
                        <a:cs typeface="Calibri" pitchFamily="34" charset="0"/>
                      </a:endParaRPr>
                    </a:p>
                  </a:txBody>
                  <a:tcPr/>
                </a:tc>
              </a:tr>
              <a:tr h="127364">
                <a:tc>
                  <a:txBody>
                    <a:bodyPr/>
                    <a:lstStyle/>
                    <a:p>
                      <a:r>
                        <a:rPr lang="en-GB" sz="1200" dirty="0" smtClean="0">
                          <a:latin typeface="Calibri" pitchFamily="34" charset="0"/>
                          <a:cs typeface="Calibri" pitchFamily="34" charset="0"/>
                        </a:rPr>
                        <a:t>to spend</a:t>
                      </a:r>
                      <a:endParaRPr lang="en-GB" sz="1200" dirty="0">
                        <a:latin typeface="Calibri" pitchFamily="34" charset="0"/>
                        <a:cs typeface="Calibri" pitchFamily="34" charset="0"/>
                      </a:endParaRPr>
                    </a:p>
                  </a:txBody>
                  <a:tcPr/>
                </a:tc>
                <a:tc>
                  <a:txBody>
                    <a:bodyPr/>
                    <a:lstStyle/>
                    <a:p>
                      <a:r>
                        <a:rPr lang="en-GB" sz="1200" dirty="0" smtClean="0">
                          <a:latin typeface="Calibri" pitchFamily="34" charset="0"/>
                          <a:cs typeface="Calibri" pitchFamily="34" charset="0"/>
                        </a:rPr>
                        <a:t>spends</a:t>
                      </a:r>
                      <a:endParaRPr lang="en-GB" sz="1200" dirty="0">
                        <a:latin typeface="Calibri" pitchFamily="34" charset="0"/>
                        <a:cs typeface="Calibri" pitchFamily="34" charset="0"/>
                      </a:endParaRPr>
                    </a:p>
                  </a:txBody>
                  <a:tcPr/>
                </a:tc>
                <a:tc>
                  <a:txBody>
                    <a:bodyPr/>
                    <a:lstStyle/>
                    <a:p>
                      <a:r>
                        <a:rPr lang="en-GB" sz="1200" dirty="0" smtClean="0">
                          <a:latin typeface="Calibri" pitchFamily="34" charset="0"/>
                          <a:cs typeface="Calibri" pitchFamily="34" charset="0"/>
                        </a:rPr>
                        <a:t>is spending</a:t>
                      </a:r>
                      <a:endParaRPr lang="en-GB" sz="1200" dirty="0">
                        <a:latin typeface="Calibri" pitchFamily="34" charset="0"/>
                        <a:cs typeface="Calibri" pitchFamily="34" charset="0"/>
                      </a:endParaRPr>
                    </a:p>
                  </a:txBody>
                  <a:tcPr/>
                </a:tc>
                <a:tc>
                  <a:txBody>
                    <a:bodyPr/>
                    <a:lstStyle/>
                    <a:p>
                      <a:r>
                        <a:rPr lang="en-GB" sz="1200" dirty="0" smtClean="0">
                          <a:latin typeface="Calibri" pitchFamily="34" charset="0"/>
                          <a:cs typeface="Calibri" pitchFamily="34" charset="0"/>
                        </a:rPr>
                        <a:t>has spent</a:t>
                      </a:r>
                      <a:endParaRPr lang="en-GB" sz="1200" dirty="0">
                        <a:latin typeface="Calibri" pitchFamily="34" charset="0"/>
                        <a:cs typeface="Calibri" pitchFamily="34" charset="0"/>
                      </a:endParaRPr>
                    </a:p>
                  </a:txBody>
                  <a:tcPr/>
                </a:tc>
                <a:tc>
                  <a:txBody>
                    <a:bodyPr/>
                    <a:lstStyle/>
                    <a:p>
                      <a:r>
                        <a:rPr lang="en-GB" sz="1200" dirty="0" smtClean="0">
                          <a:latin typeface="Calibri" pitchFamily="34" charset="0"/>
                          <a:cs typeface="Calibri" pitchFamily="34" charset="0"/>
                        </a:rPr>
                        <a:t>is spent</a:t>
                      </a:r>
                      <a:endParaRPr lang="en-GB" sz="1200" dirty="0">
                        <a:latin typeface="Calibri" pitchFamily="34" charset="0"/>
                        <a:cs typeface="Calibri" pitchFamily="34" charset="0"/>
                      </a:endParaRPr>
                    </a:p>
                  </a:txBody>
                  <a:tcPr/>
                </a:tc>
                <a:tc>
                  <a:txBody>
                    <a:bodyPr/>
                    <a:lstStyle/>
                    <a:p>
                      <a:r>
                        <a:rPr lang="en-GB" sz="1200" dirty="0" smtClean="0">
                          <a:latin typeface="Calibri" pitchFamily="34" charset="0"/>
                          <a:cs typeface="Calibri" pitchFamily="34" charset="0"/>
                        </a:rPr>
                        <a:t>spent</a:t>
                      </a:r>
                      <a:endParaRPr lang="en-GB" sz="1200" dirty="0">
                        <a:latin typeface="Calibri" pitchFamily="34" charset="0"/>
                        <a:cs typeface="Calibri" pitchFamily="34" charset="0"/>
                      </a:endParaRPr>
                    </a:p>
                  </a:txBody>
                  <a:tcPr/>
                </a:tc>
                <a:tc>
                  <a:txBody>
                    <a:bodyPr/>
                    <a:lstStyle/>
                    <a:p>
                      <a:r>
                        <a:rPr lang="en-GB" sz="1200" dirty="0" smtClean="0">
                          <a:latin typeface="Calibri" pitchFamily="34" charset="0"/>
                          <a:cs typeface="Calibri" pitchFamily="34" charset="0"/>
                        </a:rPr>
                        <a:t>was </a:t>
                      </a:r>
                      <a:r>
                        <a:rPr lang="en-GB" sz="1200" dirty="0" smtClean="0">
                          <a:latin typeface="Calibri" pitchFamily="34" charset="0"/>
                          <a:cs typeface="Calibri" pitchFamily="34" charset="0"/>
                        </a:rPr>
                        <a:t>spending</a:t>
                      </a:r>
                      <a:endParaRPr lang="en-GB" sz="1200" dirty="0">
                        <a:latin typeface="Calibri" pitchFamily="34" charset="0"/>
                        <a:cs typeface="Calibri" pitchFamily="34" charset="0"/>
                      </a:endParaRPr>
                    </a:p>
                  </a:txBody>
                  <a:tcPr/>
                </a:tc>
                <a:tc>
                  <a:txBody>
                    <a:bodyPr/>
                    <a:lstStyle/>
                    <a:p>
                      <a:r>
                        <a:rPr lang="en-GB" sz="1200" dirty="0" smtClean="0">
                          <a:latin typeface="Calibri" pitchFamily="34" charset="0"/>
                          <a:cs typeface="Calibri" pitchFamily="34" charset="0"/>
                        </a:rPr>
                        <a:t>had</a:t>
                      </a:r>
                      <a:r>
                        <a:rPr lang="en-GB" sz="1200" baseline="0" dirty="0" smtClean="0">
                          <a:latin typeface="Calibri" pitchFamily="34" charset="0"/>
                          <a:cs typeface="Calibri" pitchFamily="34" charset="0"/>
                        </a:rPr>
                        <a:t> </a:t>
                      </a:r>
                      <a:r>
                        <a:rPr lang="en-GB" sz="1200" dirty="0" smtClean="0">
                          <a:latin typeface="Calibri" pitchFamily="34" charset="0"/>
                          <a:cs typeface="Calibri" pitchFamily="34" charset="0"/>
                        </a:rPr>
                        <a:t>spent</a:t>
                      </a:r>
                      <a:endParaRPr lang="en-GB" sz="1200" dirty="0">
                        <a:latin typeface="Calibri" pitchFamily="34" charset="0"/>
                        <a:cs typeface="Calibri" pitchFamily="34" charset="0"/>
                      </a:endParaRPr>
                    </a:p>
                  </a:txBody>
                  <a:tcPr/>
                </a:tc>
                <a:tc>
                  <a:txBody>
                    <a:bodyPr/>
                    <a:lstStyle/>
                    <a:p>
                      <a:r>
                        <a:rPr lang="en-GB" sz="1200" dirty="0" smtClean="0">
                          <a:latin typeface="Calibri" pitchFamily="34" charset="0"/>
                          <a:cs typeface="Calibri" pitchFamily="34" charset="0"/>
                        </a:rPr>
                        <a:t>is spent</a:t>
                      </a:r>
                      <a:endParaRPr lang="en-GB" sz="1200" dirty="0">
                        <a:latin typeface="Calibri" pitchFamily="34" charset="0"/>
                        <a:cs typeface="Calibri" pitchFamily="34" charset="0"/>
                      </a:endParaRPr>
                    </a:p>
                  </a:txBody>
                  <a:tcPr/>
                </a:tc>
                <a:tc>
                  <a:txBody>
                    <a:bodyPr/>
                    <a:lstStyle/>
                    <a:p>
                      <a:r>
                        <a:rPr lang="en-GB" sz="1200" dirty="0" smtClean="0">
                          <a:latin typeface="Calibri" pitchFamily="34" charset="0"/>
                          <a:cs typeface="Calibri" pitchFamily="34" charset="0"/>
                        </a:rPr>
                        <a:t>spending</a:t>
                      </a:r>
                      <a:endParaRPr lang="en-GB" sz="1200" dirty="0">
                        <a:latin typeface="Calibri" pitchFamily="34" charset="0"/>
                        <a:cs typeface="Calibri" pitchFamily="34" charset="0"/>
                      </a:endParaRPr>
                    </a:p>
                  </a:txBody>
                  <a:tcPr/>
                </a:tc>
                <a:tc>
                  <a:txBody>
                    <a:bodyPr/>
                    <a:lstStyle/>
                    <a:p>
                      <a:r>
                        <a:rPr lang="en-GB" sz="1200" dirty="0" smtClean="0">
                          <a:latin typeface="Calibri" pitchFamily="34" charset="0"/>
                          <a:cs typeface="Calibri" pitchFamily="34" charset="0"/>
                        </a:rPr>
                        <a:t>spent</a:t>
                      </a:r>
                      <a:endParaRPr lang="en-GB" sz="1200" dirty="0">
                        <a:latin typeface="Calibri" pitchFamily="34" charset="0"/>
                        <a:cs typeface="Calibri" pitchFamily="34" charset="0"/>
                      </a:endParaRPr>
                    </a:p>
                  </a:txBody>
                  <a:tcPr/>
                </a:tc>
              </a:tr>
              <a:tr h="127364">
                <a:tc>
                  <a:txBody>
                    <a:bodyPr/>
                    <a:lstStyle/>
                    <a:p>
                      <a:r>
                        <a:rPr lang="en-GB" sz="1200" dirty="0" smtClean="0">
                          <a:latin typeface="Calibri" pitchFamily="34" charset="0"/>
                          <a:cs typeface="Calibri" pitchFamily="34" charset="0"/>
                        </a:rPr>
                        <a:t>to go</a:t>
                      </a:r>
                      <a:endParaRPr lang="en-GB" sz="1200" dirty="0">
                        <a:latin typeface="Calibri" pitchFamily="34" charset="0"/>
                        <a:cs typeface="Calibri" pitchFamily="34" charset="0"/>
                      </a:endParaRPr>
                    </a:p>
                  </a:txBody>
                  <a:tcPr/>
                </a:tc>
                <a:tc>
                  <a:txBody>
                    <a:bodyPr/>
                    <a:lstStyle/>
                    <a:p>
                      <a:r>
                        <a:rPr lang="en-GB" sz="1200" dirty="0" smtClean="0">
                          <a:latin typeface="Calibri" pitchFamily="34" charset="0"/>
                          <a:cs typeface="Calibri" pitchFamily="34" charset="0"/>
                        </a:rPr>
                        <a:t>goes</a:t>
                      </a:r>
                      <a:endParaRPr lang="en-GB" sz="1200" dirty="0">
                        <a:latin typeface="Calibri" pitchFamily="34" charset="0"/>
                        <a:cs typeface="Calibri" pitchFamily="34" charset="0"/>
                      </a:endParaRPr>
                    </a:p>
                  </a:txBody>
                  <a:tcPr/>
                </a:tc>
                <a:tc>
                  <a:txBody>
                    <a:bodyPr/>
                    <a:lstStyle/>
                    <a:p>
                      <a:r>
                        <a:rPr lang="en-GB" sz="1200" dirty="0" smtClean="0">
                          <a:latin typeface="Calibri" pitchFamily="34" charset="0"/>
                          <a:cs typeface="Calibri" pitchFamily="34" charset="0"/>
                        </a:rPr>
                        <a:t>is going</a:t>
                      </a:r>
                      <a:endParaRPr lang="en-GB" sz="1200" dirty="0">
                        <a:latin typeface="Calibri" pitchFamily="34" charset="0"/>
                        <a:cs typeface="Calibri" pitchFamily="34" charset="0"/>
                      </a:endParaRPr>
                    </a:p>
                  </a:txBody>
                  <a:tcPr/>
                </a:tc>
                <a:tc>
                  <a:txBody>
                    <a:bodyPr/>
                    <a:lstStyle/>
                    <a:p>
                      <a:r>
                        <a:rPr lang="en-GB" sz="1200" dirty="0" smtClean="0">
                          <a:latin typeface="Calibri" pitchFamily="34" charset="0"/>
                          <a:cs typeface="Calibri" pitchFamily="34" charset="0"/>
                        </a:rPr>
                        <a:t>has gone</a:t>
                      </a:r>
                      <a:endParaRPr lang="en-GB" sz="1200" dirty="0">
                        <a:latin typeface="Calibri" pitchFamily="34" charset="0"/>
                        <a:cs typeface="Calibri" pitchFamily="34" charset="0"/>
                      </a:endParaRPr>
                    </a:p>
                  </a:txBody>
                  <a:tcPr/>
                </a:tc>
                <a:tc>
                  <a:txBody>
                    <a:bodyPr/>
                    <a:lstStyle/>
                    <a:p>
                      <a:r>
                        <a:rPr lang="en-GB" sz="1200" dirty="0" smtClean="0">
                          <a:latin typeface="Calibri" pitchFamily="34" charset="0"/>
                          <a:cs typeface="Calibri" pitchFamily="34" charset="0"/>
                        </a:rPr>
                        <a:t>is gone</a:t>
                      </a:r>
                      <a:endParaRPr lang="en-GB" sz="1200" dirty="0">
                        <a:latin typeface="Calibri" pitchFamily="34" charset="0"/>
                        <a:cs typeface="Calibri" pitchFamily="34" charset="0"/>
                      </a:endParaRPr>
                    </a:p>
                  </a:txBody>
                  <a:tcPr/>
                </a:tc>
                <a:tc>
                  <a:txBody>
                    <a:bodyPr/>
                    <a:lstStyle/>
                    <a:p>
                      <a:r>
                        <a:rPr lang="en-GB" sz="1200" dirty="0" smtClean="0">
                          <a:latin typeface="Calibri" pitchFamily="34" charset="0"/>
                          <a:cs typeface="Calibri" pitchFamily="34" charset="0"/>
                        </a:rPr>
                        <a:t>went</a:t>
                      </a:r>
                      <a:endParaRPr lang="en-GB" sz="1200" dirty="0">
                        <a:latin typeface="Calibri" pitchFamily="34" charset="0"/>
                        <a:cs typeface="Calibri" pitchFamily="34" charset="0"/>
                      </a:endParaRPr>
                    </a:p>
                  </a:txBody>
                  <a:tcPr/>
                </a:tc>
                <a:tc>
                  <a:txBody>
                    <a:bodyPr/>
                    <a:lstStyle/>
                    <a:p>
                      <a:r>
                        <a:rPr lang="en-GB" sz="1200" dirty="0" smtClean="0">
                          <a:latin typeface="Calibri" pitchFamily="34" charset="0"/>
                          <a:cs typeface="Calibri" pitchFamily="34" charset="0"/>
                        </a:rPr>
                        <a:t>was</a:t>
                      </a:r>
                      <a:r>
                        <a:rPr lang="en-GB" sz="1200" baseline="0" dirty="0" smtClean="0">
                          <a:latin typeface="Calibri" pitchFamily="34" charset="0"/>
                          <a:cs typeface="Calibri" pitchFamily="34" charset="0"/>
                        </a:rPr>
                        <a:t> going</a:t>
                      </a:r>
                      <a:endParaRPr lang="en-GB" sz="1200" dirty="0">
                        <a:latin typeface="Calibri" pitchFamily="34" charset="0"/>
                        <a:cs typeface="Calibri" pitchFamily="34" charset="0"/>
                      </a:endParaRPr>
                    </a:p>
                  </a:txBody>
                  <a:tcPr/>
                </a:tc>
                <a:tc>
                  <a:txBody>
                    <a:bodyPr/>
                    <a:lstStyle/>
                    <a:p>
                      <a:r>
                        <a:rPr lang="en-GB" sz="1200" dirty="0" smtClean="0">
                          <a:latin typeface="Calibri" pitchFamily="34" charset="0"/>
                          <a:cs typeface="Calibri" pitchFamily="34" charset="0"/>
                        </a:rPr>
                        <a:t>had</a:t>
                      </a:r>
                      <a:r>
                        <a:rPr lang="en-GB" sz="1200" baseline="0" dirty="0" smtClean="0">
                          <a:latin typeface="Calibri" pitchFamily="34" charset="0"/>
                          <a:cs typeface="Calibri" pitchFamily="34" charset="0"/>
                        </a:rPr>
                        <a:t> </a:t>
                      </a:r>
                      <a:r>
                        <a:rPr lang="en-GB" sz="1200" dirty="0" smtClean="0">
                          <a:latin typeface="Calibri" pitchFamily="34" charset="0"/>
                          <a:cs typeface="Calibri" pitchFamily="34" charset="0"/>
                        </a:rPr>
                        <a:t> </a:t>
                      </a:r>
                      <a:r>
                        <a:rPr lang="en-GB" sz="1200" dirty="0" smtClean="0">
                          <a:latin typeface="Calibri" pitchFamily="34" charset="0"/>
                          <a:cs typeface="Calibri" pitchFamily="34" charset="0"/>
                        </a:rPr>
                        <a:t>gone</a:t>
                      </a:r>
                      <a:endParaRPr lang="en-GB" sz="1200" dirty="0">
                        <a:latin typeface="Calibri" pitchFamily="34" charset="0"/>
                        <a:cs typeface="Calibri" pitchFamily="34" charset="0"/>
                      </a:endParaRPr>
                    </a:p>
                  </a:txBody>
                  <a:tcPr/>
                </a:tc>
                <a:tc>
                  <a:txBody>
                    <a:bodyPr/>
                    <a:lstStyle/>
                    <a:p>
                      <a:r>
                        <a:rPr lang="en-GB" sz="1200" dirty="0" smtClean="0">
                          <a:latin typeface="Calibri" pitchFamily="34" charset="0"/>
                          <a:cs typeface="Calibri" pitchFamily="34" charset="0"/>
                        </a:rPr>
                        <a:t>was</a:t>
                      </a:r>
                      <a:r>
                        <a:rPr lang="en-GB" sz="1200" baseline="0" dirty="0" smtClean="0">
                          <a:latin typeface="Calibri" pitchFamily="34" charset="0"/>
                          <a:cs typeface="Calibri" pitchFamily="34" charset="0"/>
                        </a:rPr>
                        <a:t> </a:t>
                      </a:r>
                      <a:r>
                        <a:rPr lang="en-GB" sz="1200" dirty="0" smtClean="0">
                          <a:latin typeface="Calibri" pitchFamily="34" charset="0"/>
                          <a:cs typeface="Calibri" pitchFamily="34" charset="0"/>
                        </a:rPr>
                        <a:t>gone</a:t>
                      </a:r>
                      <a:endParaRPr lang="en-GB" sz="1200" dirty="0">
                        <a:latin typeface="Calibri" pitchFamily="34" charset="0"/>
                        <a:cs typeface="Calibri" pitchFamily="34" charset="0"/>
                      </a:endParaRPr>
                    </a:p>
                  </a:txBody>
                  <a:tcPr/>
                </a:tc>
                <a:tc>
                  <a:txBody>
                    <a:bodyPr/>
                    <a:lstStyle/>
                    <a:p>
                      <a:r>
                        <a:rPr lang="en-GB" sz="1200" dirty="0" smtClean="0">
                          <a:latin typeface="Calibri" pitchFamily="34" charset="0"/>
                          <a:cs typeface="Calibri" pitchFamily="34" charset="0"/>
                        </a:rPr>
                        <a:t>going </a:t>
                      </a:r>
                      <a:endParaRPr lang="en-GB" sz="1200" dirty="0">
                        <a:latin typeface="Calibri" pitchFamily="34" charset="0"/>
                        <a:cs typeface="Calibri" pitchFamily="34" charset="0"/>
                      </a:endParaRPr>
                    </a:p>
                  </a:txBody>
                  <a:tcPr/>
                </a:tc>
                <a:tc>
                  <a:txBody>
                    <a:bodyPr/>
                    <a:lstStyle/>
                    <a:p>
                      <a:r>
                        <a:rPr lang="en-GB" sz="1200" dirty="0" smtClean="0">
                          <a:latin typeface="Calibri" pitchFamily="34" charset="0"/>
                          <a:cs typeface="Calibri" pitchFamily="34" charset="0"/>
                        </a:rPr>
                        <a:t>gone</a:t>
                      </a:r>
                      <a:endParaRPr lang="en-GB" sz="1200" dirty="0">
                        <a:latin typeface="Calibri" pitchFamily="34" charset="0"/>
                        <a:cs typeface="Calibri" pitchFamily="34" charset="0"/>
                      </a:endParaRPr>
                    </a:p>
                  </a:txBody>
                  <a:tcPr/>
                </a:tc>
              </a:tr>
              <a:tr h="127364">
                <a:tc>
                  <a:txBody>
                    <a:bodyPr/>
                    <a:lstStyle/>
                    <a:p>
                      <a:r>
                        <a:rPr lang="en-GB" sz="1200" dirty="0" smtClean="0"/>
                        <a:t>to see</a:t>
                      </a:r>
                      <a:endParaRPr lang="en-GB" sz="1200" dirty="0"/>
                    </a:p>
                  </a:txBody>
                  <a:tcPr/>
                </a:tc>
                <a:tc>
                  <a:txBody>
                    <a:bodyPr/>
                    <a:lstStyle/>
                    <a:p>
                      <a:r>
                        <a:rPr lang="en-GB" sz="1200" dirty="0" smtClean="0">
                          <a:latin typeface="Calibri" pitchFamily="34" charset="0"/>
                          <a:cs typeface="Calibri" pitchFamily="34" charset="0"/>
                        </a:rPr>
                        <a:t>sees</a:t>
                      </a:r>
                      <a:endParaRPr lang="en-GB" sz="1200" dirty="0">
                        <a:latin typeface="Calibri" pitchFamily="34" charset="0"/>
                        <a:cs typeface="Calibri" pitchFamily="34" charset="0"/>
                      </a:endParaRPr>
                    </a:p>
                  </a:txBody>
                  <a:tcPr/>
                </a:tc>
                <a:tc>
                  <a:txBody>
                    <a:bodyPr/>
                    <a:lstStyle/>
                    <a:p>
                      <a:r>
                        <a:rPr lang="en-GB" sz="1200" dirty="0" smtClean="0">
                          <a:latin typeface="Calibri" pitchFamily="34" charset="0"/>
                          <a:cs typeface="Calibri" pitchFamily="34" charset="0"/>
                        </a:rPr>
                        <a:t>is seeing</a:t>
                      </a:r>
                      <a:endParaRPr lang="en-GB" sz="1200" dirty="0">
                        <a:latin typeface="Calibri" pitchFamily="34" charset="0"/>
                        <a:cs typeface="Calibri" pitchFamily="34" charset="0"/>
                      </a:endParaRPr>
                    </a:p>
                  </a:txBody>
                  <a:tcPr/>
                </a:tc>
                <a:tc>
                  <a:txBody>
                    <a:bodyPr/>
                    <a:lstStyle/>
                    <a:p>
                      <a:r>
                        <a:rPr lang="en-GB" sz="1200" dirty="0" smtClean="0">
                          <a:latin typeface="Calibri" pitchFamily="34" charset="0"/>
                          <a:cs typeface="Calibri" pitchFamily="34" charset="0"/>
                        </a:rPr>
                        <a:t>has seen</a:t>
                      </a:r>
                      <a:endParaRPr lang="en-GB" sz="1200" dirty="0">
                        <a:latin typeface="Calibri" pitchFamily="34" charset="0"/>
                        <a:cs typeface="Calibri" pitchFamily="34" charset="0"/>
                      </a:endParaRPr>
                    </a:p>
                  </a:txBody>
                  <a:tcPr/>
                </a:tc>
                <a:tc>
                  <a:txBody>
                    <a:bodyPr/>
                    <a:lstStyle/>
                    <a:p>
                      <a:r>
                        <a:rPr lang="en-GB" sz="1200" dirty="0" smtClean="0">
                          <a:latin typeface="Calibri" pitchFamily="34" charset="0"/>
                          <a:cs typeface="Calibri" pitchFamily="34" charset="0"/>
                        </a:rPr>
                        <a:t>is seen</a:t>
                      </a:r>
                      <a:endParaRPr lang="en-GB" sz="1200" dirty="0">
                        <a:latin typeface="Calibri" pitchFamily="34" charset="0"/>
                        <a:cs typeface="Calibri" pitchFamily="34" charset="0"/>
                      </a:endParaRPr>
                    </a:p>
                  </a:txBody>
                  <a:tcPr/>
                </a:tc>
                <a:tc>
                  <a:txBody>
                    <a:bodyPr/>
                    <a:lstStyle/>
                    <a:p>
                      <a:r>
                        <a:rPr lang="en-GB" sz="1200" dirty="0" smtClean="0">
                          <a:latin typeface="Calibri" pitchFamily="34" charset="0"/>
                          <a:cs typeface="Calibri" pitchFamily="34" charset="0"/>
                        </a:rPr>
                        <a:t>saw</a:t>
                      </a:r>
                      <a:endParaRPr lang="en-GB" sz="1200" dirty="0">
                        <a:latin typeface="Calibri" pitchFamily="34" charset="0"/>
                        <a:cs typeface="Calibri" pitchFamily="34" charset="0"/>
                      </a:endParaRPr>
                    </a:p>
                  </a:txBody>
                  <a:tcPr/>
                </a:tc>
                <a:tc>
                  <a:txBody>
                    <a:bodyPr/>
                    <a:lstStyle/>
                    <a:p>
                      <a:r>
                        <a:rPr lang="en-GB" sz="1200" dirty="0" smtClean="0">
                          <a:latin typeface="Calibri" pitchFamily="34" charset="0"/>
                          <a:cs typeface="Calibri" pitchFamily="34" charset="0"/>
                        </a:rPr>
                        <a:t>was seeing</a:t>
                      </a:r>
                      <a:endParaRPr lang="en-GB" sz="1200" dirty="0">
                        <a:latin typeface="Calibri" pitchFamily="34" charset="0"/>
                        <a:cs typeface="Calibri" pitchFamily="34" charset="0"/>
                      </a:endParaRPr>
                    </a:p>
                  </a:txBody>
                  <a:tcPr/>
                </a:tc>
                <a:tc>
                  <a:txBody>
                    <a:bodyPr/>
                    <a:lstStyle/>
                    <a:p>
                      <a:r>
                        <a:rPr lang="en-GB" sz="1200" dirty="0" smtClean="0">
                          <a:latin typeface="Calibri" pitchFamily="34" charset="0"/>
                          <a:cs typeface="Calibri" pitchFamily="34" charset="0"/>
                        </a:rPr>
                        <a:t>had seen</a:t>
                      </a:r>
                      <a:endParaRPr lang="en-GB" sz="1200" dirty="0">
                        <a:latin typeface="Calibri" pitchFamily="34" charset="0"/>
                        <a:cs typeface="Calibri" pitchFamily="34" charset="0"/>
                      </a:endParaRPr>
                    </a:p>
                  </a:txBody>
                  <a:tcPr/>
                </a:tc>
                <a:tc>
                  <a:txBody>
                    <a:bodyPr/>
                    <a:lstStyle/>
                    <a:p>
                      <a:r>
                        <a:rPr lang="en-GB" sz="1200" dirty="0" smtClean="0">
                          <a:latin typeface="Calibri" pitchFamily="34" charset="0"/>
                          <a:cs typeface="Calibri" pitchFamily="34" charset="0"/>
                        </a:rPr>
                        <a:t>was seen</a:t>
                      </a:r>
                      <a:endParaRPr lang="en-GB" sz="1200" dirty="0">
                        <a:latin typeface="Calibri" pitchFamily="34" charset="0"/>
                        <a:cs typeface="Calibri" pitchFamily="34" charset="0"/>
                      </a:endParaRPr>
                    </a:p>
                  </a:txBody>
                  <a:tcPr/>
                </a:tc>
                <a:tc>
                  <a:txBody>
                    <a:bodyPr/>
                    <a:lstStyle/>
                    <a:p>
                      <a:r>
                        <a:rPr lang="en-GB" sz="1200" dirty="0" smtClean="0">
                          <a:latin typeface="Calibri" pitchFamily="34" charset="0"/>
                          <a:cs typeface="Calibri" pitchFamily="34" charset="0"/>
                        </a:rPr>
                        <a:t>seeing </a:t>
                      </a:r>
                      <a:endParaRPr lang="en-GB" sz="1200" dirty="0">
                        <a:latin typeface="Calibri" pitchFamily="34" charset="0"/>
                        <a:cs typeface="Calibri" pitchFamily="34" charset="0"/>
                      </a:endParaRPr>
                    </a:p>
                  </a:txBody>
                  <a:tcPr/>
                </a:tc>
                <a:tc>
                  <a:txBody>
                    <a:bodyPr/>
                    <a:lstStyle/>
                    <a:p>
                      <a:r>
                        <a:rPr lang="en-GB" sz="1200" dirty="0" smtClean="0">
                          <a:latin typeface="Calibri" pitchFamily="34" charset="0"/>
                          <a:cs typeface="Calibri" pitchFamily="34" charset="0"/>
                        </a:rPr>
                        <a:t>seen</a:t>
                      </a:r>
                      <a:endParaRPr lang="en-GB" sz="1200" dirty="0">
                        <a:latin typeface="Calibri" pitchFamily="34" charset="0"/>
                        <a:cs typeface="Calibri" pitchFamily="34" charset="0"/>
                      </a:endParaRPr>
                    </a:p>
                  </a:txBody>
                  <a:tcPr/>
                </a:tc>
              </a:tr>
              <a:tr h="127364">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r>
              <a:tr h="127364">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r>
            </a:tbl>
          </a:graphicData>
        </a:graphic>
      </p:graphicFrame>
      <p:sp>
        <p:nvSpPr>
          <p:cNvPr id="5" name="TextBox 4"/>
          <p:cNvSpPr txBox="1"/>
          <p:nvPr/>
        </p:nvSpPr>
        <p:spPr>
          <a:xfrm>
            <a:off x="128464" y="5445224"/>
            <a:ext cx="9649072" cy="1477328"/>
          </a:xfrm>
          <a:prstGeom prst="rect">
            <a:avLst/>
          </a:prstGeom>
          <a:noFill/>
        </p:spPr>
        <p:txBody>
          <a:bodyPr wrap="square" rtlCol="0">
            <a:spAutoFit/>
          </a:bodyPr>
          <a:lstStyle/>
          <a:p>
            <a:pPr marL="457200" indent="-457200">
              <a:buFont typeface="Wingdings" pitchFamily="2" charset="2"/>
              <a:buChar char="n"/>
            </a:pPr>
            <a:r>
              <a:rPr lang="en-GB" dirty="0">
                <a:latin typeface="Calibri" pitchFamily="34" charset="0"/>
                <a:cs typeface="Calibri" pitchFamily="34" charset="0"/>
              </a:rPr>
              <a:t>Verb forms establish time relations in a text.</a:t>
            </a:r>
          </a:p>
          <a:p>
            <a:pPr marL="457200" indent="-457200">
              <a:buFont typeface="Wingdings" pitchFamily="2" charset="2"/>
              <a:buChar char="n"/>
            </a:pPr>
            <a:r>
              <a:rPr lang="en-GB" dirty="0">
                <a:latin typeface="Calibri" pitchFamily="34" charset="0"/>
                <a:cs typeface="Calibri" pitchFamily="34" charset="0"/>
              </a:rPr>
              <a:t>Verb forms express shades of possibility and certainty</a:t>
            </a:r>
            <a:r>
              <a:rPr lang="en-GB" dirty="0" smtClean="0">
                <a:latin typeface="Calibri" pitchFamily="34" charset="0"/>
                <a:cs typeface="Calibri" pitchFamily="34" charset="0"/>
              </a:rPr>
              <a:t>.</a:t>
            </a:r>
            <a:endParaRPr lang="en-GB" dirty="0">
              <a:latin typeface="Calibri" pitchFamily="34" charset="0"/>
              <a:cs typeface="Calibri" pitchFamily="34" charset="0"/>
            </a:endParaRPr>
          </a:p>
          <a:p>
            <a:pPr marL="457200" indent="-457200">
              <a:buFont typeface="Wingdings" pitchFamily="2" charset="2"/>
              <a:buChar char="n"/>
            </a:pPr>
            <a:r>
              <a:rPr lang="en-GB" dirty="0">
                <a:latin typeface="Calibri" pitchFamily="34" charset="0"/>
                <a:cs typeface="Calibri" pitchFamily="34" charset="0"/>
              </a:rPr>
              <a:t>Consolidate understanding by generating more examples with a new infinitive </a:t>
            </a:r>
            <a:r>
              <a:rPr lang="en-GB" dirty="0" err="1">
                <a:latin typeface="Calibri" pitchFamily="34" charset="0"/>
                <a:cs typeface="Calibri" pitchFamily="34" charset="0"/>
              </a:rPr>
              <a:t>e.g</a:t>
            </a:r>
            <a:r>
              <a:rPr lang="en-GB" dirty="0">
                <a:latin typeface="Calibri" pitchFamily="34" charset="0"/>
                <a:cs typeface="Calibri" pitchFamily="34" charset="0"/>
              </a:rPr>
              <a:t> to dream; to take; to speak</a:t>
            </a:r>
          </a:p>
          <a:p>
            <a:endParaRPr lang="en-GB" dirty="0"/>
          </a:p>
        </p:txBody>
      </p:sp>
    </p:spTree>
    <p:extLst>
      <p:ext uri="{BB962C8B-B14F-4D97-AF65-F5344CB8AC3E}">
        <p14:creationId xmlns:p14="http://schemas.microsoft.com/office/powerpoint/2010/main" val="1483238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200" dirty="0" smtClean="0">
                <a:latin typeface="Calibri" pitchFamily="34" charset="0"/>
                <a:cs typeface="Calibri" pitchFamily="34" charset="0"/>
              </a:rPr>
              <a:t>In this extract from </a:t>
            </a:r>
            <a:r>
              <a:rPr lang="en-GB" sz="2200" i="1" dirty="0" smtClean="0">
                <a:latin typeface="Calibri" pitchFamily="34" charset="0"/>
                <a:cs typeface="Calibri" pitchFamily="34" charset="0"/>
              </a:rPr>
              <a:t>Kensuke’s Kingdom</a:t>
            </a:r>
            <a:r>
              <a:rPr lang="en-GB" sz="2200" dirty="0" smtClean="0">
                <a:latin typeface="Calibri" pitchFamily="34" charset="0"/>
                <a:cs typeface="Calibri" pitchFamily="34" charset="0"/>
              </a:rPr>
              <a:t>, the narrator is remembering his childhood. Look </a:t>
            </a:r>
            <a:r>
              <a:rPr lang="en-GB" sz="2200" dirty="0" smtClean="0">
                <a:latin typeface="Calibri" pitchFamily="34" charset="0"/>
                <a:cs typeface="Calibri" pitchFamily="34" charset="0"/>
              </a:rPr>
              <a:t>at the highlighted verbs. What information do they give you about the timescale of the events being remembered? How true is this to the way that memory works?</a:t>
            </a:r>
            <a:endParaRPr lang="en-GB" sz="2200" dirty="0">
              <a:latin typeface="Calibri" pitchFamily="34" charset="0"/>
              <a:cs typeface="Calibri" pitchFamily="34" charset="0"/>
            </a:endParaRPr>
          </a:p>
        </p:txBody>
      </p:sp>
      <p:sp>
        <p:nvSpPr>
          <p:cNvPr id="3" name="Content Placeholder 2"/>
          <p:cNvSpPr>
            <a:spLocks noGrp="1"/>
          </p:cNvSpPr>
          <p:nvPr>
            <p:ph idx="1"/>
          </p:nvPr>
        </p:nvSpPr>
        <p:spPr>
          <a:xfrm>
            <a:off x="128464" y="2060848"/>
            <a:ext cx="9505056" cy="3886200"/>
          </a:xfrm>
        </p:spPr>
        <p:txBody>
          <a:bodyPr/>
          <a:lstStyle/>
          <a:p>
            <a:pPr marL="0" indent="0">
              <a:buNone/>
            </a:pPr>
            <a:r>
              <a:rPr lang="en-GB" sz="2400" dirty="0" smtClean="0">
                <a:latin typeface="Calibri" pitchFamily="34" charset="0"/>
                <a:cs typeface="Calibri" pitchFamily="34" charset="0"/>
              </a:rPr>
              <a:t>Every weekend I </a:t>
            </a:r>
            <a:r>
              <a:rPr lang="en-GB" sz="2400" b="1" dirty="0" smtClean="0">
                <a:solidFill>
                  <a:srgbClr val="FF0000"/>
                </a:solidFill>
                <a:latin typeface="Calibri" pitchFamily="34" charset="0"/>
                <a:cs typeface="Calibri" pitchFamily="34" charset="0"/>
              </a:rPr>
              <a:t>did</a:t>
            </a:r>
            <a:r>
              <a:rPr lang="en-GB" sz="2400" dirty="0" smtClean="0">
                <a:latin typeface="Calibri" pitchFamily="34" charset="0"/>
                <a:cs typeface="Calibri" pitchFamily="34" charset="0"/>
              </a:rPr>
              <a:t> a paper round from Mr Patel’s shop on the corner. I </a:t>
            </a:r>
            <a:r>
              <a:rPr lang="en-GB" sz="2400" b="1" dirty="0" smtClean="0">
                <a:solidFill>
                  <a:srgbClr val="FF0000"/>
                </a:solidFill>
                <a:latin typeface="Calibri" pitchFamily="34" charset="0"/>
                <a:cs typeface="Calibri" pitchFamily="34" charset="0"/>
              </a:rPr>
              <a:t>was saving </a:t>
            </a:r>
            <a:r>
              <a:rPr lang="en-GB" sz="2400" dirty="0" smtClean="0">
                <a:latin typeface="Calibri" pitchFamily="34" charset="0"/>
                <a:cs typeface="Calibri" pitchFamily="34" charset="0"/>
              </a:rPr>
              <a:t>up for a mountain bike. I </a:t>
            </a:r>
            <a:r>
              <a:rPr lang="en-GB" sz="2400" b="1" dirty="0" smtClean="0">
                <a:solidFill>
                  <a:srgbClr val="FF0000"/>
                </a:solidFill>
                <a:latin typeface="Calibri" pitchFamily="34" charset="0"/>
                <a:cs typeface="Calibri" pitchFamily="34" charset="0"/>
              </a:rPr>
              <a:t>wanted to go </a:t>
            </a:r>
            <a:r>
              <a:rPr lang="en-GB" sz="2400" dirty="0" smtClean="0">
                <a:latin typeface="Calibri" pitchFamily="34" charset="0"/>
                <a:cs typeface="Calibri" pitchFamily="34" charset="0"/>
              </a:rPr>
              <a:t>mountain biking up on the moors with Eddie. The trouble </a:t>
            </a:r>
            <a:r>
              <a:rPr lang="en-GB" sz="2400" b="1" dirty="0" smtClean="0">
                <a:solidFill>
                  <a:srgbClr val="FF0000"/>
                </a:solidFill>
                <a:latin typeface="Calibri" pitchFamily="34" charset="0"/>
                <a:cs typeface="Calibri" pitchFamily="34" charset="0"/>
              </a:rPr>
              <a:t>was</a:t>
            </a:r>
            <a:r>
              <a:rPr lang="en-GB" sz="2400" dirty="0" smtClean="0">
                <a:latin typeface="Calibri" pitchFamily="34" charset="0"/>
                <a:cs typeface="Calibri" pitchFamily="34" charset="0"/>
              </a:rPr>
              <a:t>, I </a:t>
            </a:r>
            <a:r>
              <a:rPr lang="en-GB" sz="2400" b="1" dirty="0" smtClean="0">
                <a:solidFill>
                  <a:srgbClr val="FF0000"/>
                </a:solidFill>
                <a:latin typeface="Calibri" pitchFamily="34" charset="0"/>
                <a:cs typeface="Calibri" pitchFamily="34" charset="0"/>
              </a:rPr>
              <a:t>would keep spending</a:t>
            </a:r>
            <a:r>
              <a:rPr lang="en-GB" sz="2400" b="1" dirty="0" smtClean="0">
                <a:latin typeface="Calibri" pitchFamily="34" charset="0"/>
                <a:cs typeface="Calibri" pitchFamily="34" charset="0"/>
              </a:rPr>
              <a:t> </a:t>
            </a:r>
            <a:r>
              <a:rPr lang="en-GB" sz="2400" dirty="0" smtClean="0">
                <a:latin typeface="Calibri" pitchFamily="34" charset="0"/>
                <a:cs typeface="Calibri" pitchFamily="34" charset="0"/>
              </a:rPr>
              <a:t>what </a:t>
            </a:r>
            <a:r>
              <a:rPr lang="en-GB" sz="2400" b="1" dirty="0" smtClean="0">
                <a:solidFill>
                  <a:srgbClr val="FF0000"/>
                </a:solidFill>
                <a:latin typeface="Calibri" pitchFamily="34" charset="0"/>
                <a:cs typeface="Calibri" pitchFamily="34" charset="0"/>
              </a:rPr>
              <a:t>I’d saved</a:t>
            </a:r>
            <a:r>
              <a:rPr lang="en-GB" sz="2400" dirty="0" smtClean="0">
                <a:latin typeface="Calibri" pitchFamily="34" charset="0"/>
                <a:cs typeface="Calibri" pitchFamily="34" charset="0"/>
              </a:rPr>
              <a:t>. </a:t>
            </a:r>
            <a:r>
              <a:rPr lang="en-GB" sz="2400" b="1" dirty="0" smtClean="0">
                <a:solidFill>
                  <a:srgbClr val="FF0000"/>
                </a:solidFill>
                <a:latin typeface="Calibri" pitchFamily="34" charset="0"/>
                <a:cs typeface="Calibri" pitchFamily="34" charset="0"/>
              </a:rPr>
              <a:t>I’m</a:t>
            </a:r>
            <a:r>
              <a:rPr lang="en-GB" sz="2400" dirty="0" smtClean="0">
                <a:latin typeface="Calibri" pitchFamily="34" charset="0"/>
                <a:cs typeface="Calibri" pitchFamily="34" charset="0"/>
              </a:rPr>
              <a:t> still the same that way.</a:t>
            </a:r>
          </a:p>
          <a:p>
            <a:pPr marL="0" indent="0">
              <a:buNone/>
            </a:pPr>
            <a:r>
              <a:rPr lang="en-GB" sz="2400" dirty="0" smtClean="0">
                <a:latin typeface="Calibri" pitchFamily="34" charset="0"/>
                <a:cs typeface="Calibri" pitchFamily="34" charset="0"/>
              </a:rPr>
              <a:t>Sundays </a:t>
            </a:r>
            <a:r>
              <a:rPr lang="en-GB" sz="2400" b="1" dirty="0" smtClean="0">
                <a:solidFill>
                  <a:srgbClr val="FF0000"/>
                </a:solidFill>
                <a:latin typeface="Calibri" pitchFamily="34" charset="0"/>
                <a:cs typeface="Calibri" pitchFamily="34" charset="0"/>
              </a:rPr>
              <a:t>were</a:t>
            </a:r>
            <a:r>
              <a:rPr lang="en-GB" sz="2400" dirty="0" smtClean="0">
                <a:latin typeface="Calibri" pitchFamily="34" charset="0"/>
                <a:cs typeface="Calibri" pitchFamily="34" charset="0"/>
              </a:rPr>
              <a:t> always special, I remember. </a:t>
            </a:r>
            <a:r>
              <a:rPr lang="en-GB" sz="2400" b="1" dirty="0" smtClean="0">
                <a:solidFill>
                  <a:srgbClr val="FF0000"/>
                </a:solidFill>
                <a:latin typeface="Calibri" pitchFamily="34" charset="0"/>
                <a:cs typeface="Calibri" pitchFamily="34" charset="0"/>
              </a:rPr>
              <a:t>We’d go </a:t>
            </a:r>
            <a:r>
              <a:rPr lang="en-GB" sz="2400" dirty="0" smtClean="0">
                <a:latin typeface="Calibri" pitchFamily="34" charset="0"/>
                <a:cs typeface="Calibri" pitchFamily="34" charset="0"/>
              </a:rPr>
              <a:t>dinghy sailing, all of us, on the reservoir, Stella Artois </a:t>
            </a:r>
            <a:r>
              <a:rPr lang="en-GB" sz="2400" b="1" dirty="0" smtClean="0">
                <a:solidFill>
                  <a:srgbClr val="FF0000"/>
                </a:solidFill>
                <a:latin typeface="Calibri" pitchFamily="34" charset="0"/>
                <a:cs typeface="Calibri" pitchFamily="34" charset="0"/>
              </a:rPr>
              <a:t>barking</a:t>
            </a:r>
            <a:r>
              <a:rPr lang="en-GB" sz="2400" dirty="0" smtClean="0">
                <a:latin typeface="Calibri" pitchFamily="34" charset="0"/>
                <a:cs typeface="Calibri" pitchFamily="34" charset="0"/>
              </a:rPr>
              <a:t> her head off at the other boats as if </a:t>
            </a:r>
            <a:r>
              <a:rPr lang="en-GB" sz="2400" b="1" dirty="0" smtClean="0">
                <a:solidFill>
                  <a:srgbClr val="FF0000"/>
                </a:solidFill>
                <a:latin typeface="Calibri" pitchFamily="34" charset="0"/>
                <a:cs typeface="Calibri" pitchFamily="34" charset="0"/>
              </a:rPr>
              <a:t>they’d</a:t>
            </a:r>
            <a:r>
              <a:rPr lang="en-GB" sz="2400" dirty="0" smtClean="0">
                <a:latin typeface="Calibri" pitchFamily="34" charset="0"/>
                <a:cs typeface="Calibri" pitchFamily="34" charset="0"/>
              </a:rPr>
              <a:t> no right to be there. My father </a:t>
            </a:r>
            <a:r>
              <a:rPr lang="en-GB" sz="2400" b="1" dirty="0" smtClean="0">
                <a:solidFill>
                  <a:srgbClr val="FF0000"/>
                </a:solidFill>
                <a:latin typeface="Calibri" pitchFamily="34" charset="0"/>
                <a:cs typeface="Calibri" pitchFamily="34" charset="0"/>
              </a:rPr>
              <a:t>loved</a:t>
            </a:r>
            <a:r>
              <a:rPr lang="en-GB" sz="2400" dirty="0" smtClean="0">
                <a:latin typeface="Calibri" pitchFamily="34" charset="0"/>
                <a:cs typeface="Calibri" pitchFamily="34" charset="0"/>
              </a:rPr>
              <a:t> it, he </a:t>
            </a:r>
            <a:r>
              <a:rPr lang="en-GB" sz="2400" b="1" dirty="0" smtClean="0">
                <a:solidFill>
                  <a:srgbClr val="FF0000"/>
                </a:solidFill>
                <a:latin typeface="Calibri" pitchFamily="34" charset="0"/>
                <a:cs typeface="Calibri" pitchFamily="34" charset="0"/>
              </a:rPr>
              <a:t>said</a:t>
            </a:r>
            <a:r>
              <a:rPr lang="en-GB" sz="2400" dirty="0" smtClean="0">
                <a:latin typeface="Calibri" pitchFamily="34" charset="0"/>
                <a:cs typeface="Calibri" pitchFamily="34" charset="0"/>
              </a:rPr>
              <a:t>, because the air </a:t>
            </a:r>
            <a:r>
              <a:rPr lang="en-GB" sz="2400" b="1" dirty="0" smtClean="0">
                <a:solidFill>
                  <a:srgbClr val="FF0000"/>
                </a:solidFill>
                <a:latin typeface="Calibri" pitchFamily="34" charset="0"/>
                <a:cs typeface="Calibri" pitchFamily="34" charset="0"/>
              </a:rPr>
              <a:t>was</a:t>
            </a:r>
            <a:r>
              <a:rPr lang="en-GB" sz="2400" dirty="0" smtClean="0">
                <a:latin typeface="Calibri" pitchFamily="34" charset="0"/>
                <a:cs typeface="Calibri" pitchFamily="34" charset="0"/>
              </a:rPr>
              <a:t> clear and clean, no brick dust – he </a:t>
            </a:r>
            <a:r>
              <a:rPr lang="en-GB" sz="2400" b="1" dirty="0" smtClean="0">
                <a:solidFill>
                  <a:srgbClr val="FF0000"/>
                </a:solidFill>
                <a:latin typeface="Calibri" pitchFamily="34" charset="0"/>
                <a:cs typeface="Calibri" pitchFamily="34" charset="0"/>
              </a:rPr>
              <a:t>worked</a:t>
            </a:r>
            <a:r>
              <a:rPr lang="en-GB" sz="2400" dirty="0" smtClean="0">
                <a:latin typeface="Calibri" pitchFamily="34" charset="0"/>
                <a:cs typeface="Calibri" pitchFamily="34" charset="0"/>
              </a:rPr>
              <a:t> down at the brickworks.</a:t>
            </a:r>
          </a:p>
          <a:p>
            <a:pPr marL="0" indent="0">
              <a:buNone/>
            </a:pPr>
            <a:r>
              <a:rPr lang="en-GB" sz="2400" dirty="0" smtClean="0">
                <a:latin typeface="Calibri" pitchFamily="34" charset="0"/>
                <a:cs typeface="Calibri" pitchFamily="34" charset="0"/>
              </a:rPr>
              <a:t>We </a:t>
            </a:r>
            <a:r>
              <a:rPr lang="en-GB" sz="2400" b="1" dirty="0" smtClean="0">
                <a:solidFill>
                  <a:srgbClr val="FF0000"/>
                </a:solidFill>
                <a:latin typeface="Calibri" pitchFamily="34" charset="0"/>
                <a:cs typeface="Calibri" pitchFamily="34" charset="0"/>
              </a:rPr>
              <a:t>had</a:t>
            </a:r>
            <a:r>
              <a:rPr lang="en-GB" sz="2400" dirty="0" smtClean="0">
                <a:latin typeface="Calibri" pitchFamily="34" charset="0"/>
                <a:cs typeface="Calibri" pitchFamily="34" charset="0"/>
              </a:rPr>
              <a:t> some great days on the water. </a:t>
            </a:r>
            <a:r>
              <a:rPr lang="en-GB" sz="2400" b="1" dirty="0" smtClean="0">
                <a:solidFill>
                  <a:srgbClr val="FF0000"/>
                </a:solidFill>
                <a:latin typeface="Calibri" pitchFamily="34" charset="0"/>
                <a:cs typeface="Calibri" pitchFamily="34" charset="0"/>
              </a:rPr>
              <a:t>We’d go out </a:t>
            </a:r>
            <a:r>
              <a:rPr lang="en-GB" sz="2400" dirty="0" smtClean="0">
                <a:latin typeface="Calibri" pitchFamily="34" charset="0"/>
                <a:cs typeface="Calibri" pitchFamily="34" charset="0"/>
              </a:rPr>
              <a:t>when it was rough, when no one else would, and </a:t>
            </a:r>
            <a:r>
              <a:rPr lang="en-GB" sz="2400" b="1" dirty="0" smtClean="0">
                <a:solidFill>
                  <a:srgbClr val="FF0000"/>
                </a:solidFill>
                <a:latin typeface="Calibri" pitchFamily="34" charset="0"/>
                <a:cs typeface="Calibri" pitchFamily="34" charset="0"/>
              </a:rPr>
              <a:t>we’d go skimming </a:t>
            </a:r>
            <a:r>
              <a:rPr lang="en-GB" sz="2400" dirty="0" smtClean="0">
                <a:latin typeface="Calibri" pitchFamily="34" charset="0"/>
                <a:cs typeface="Calibri" pitchFamily="34" charset="0"/>
              </a:rPr>
              <a:t>over the waves, </a:t>
            </a:r>
            <a:r>
              <a:rPr lang="en-GB" sz="2400" b="1" dirty="0" smtClean="0">
                <a:solidFill>
                  <a:srgbClr val="FF0000"/>
                </a:solidFill>
                <a:latin typeface="Calibri" pitchFamily="34" charset="0"/>
                <a:cs typeface="Calibri" pitchFamily="34" charset="0"/>
              </a:rPr>
              <a:t>exhilarating</a:t>
            </a:r>
            <a:r>
              <a:rPr lang="en-GB" sz="2400" dirty="0" smtClean="0">
                <a:latin typeface="Calibri" pitchFamily="34" charset="0"/>
                <a:cs typeface="Calibri" pitchFamily="34" charset="0"/>
              </a:rPr>
              <a:t> in the speed of it, the sheer joy of it.   </a:t>
            </a:r>
          </a:p>
          <a:p>
            <a:pPr marL="0" indent="0">
              <a:buNone/>
            </a:pPr>
            <a:r>
              <a:rPr lang="en-GB" sz="2400" dirty="0">
                <a:latin typeface="Calibri" pitchFamily="34" charset="0"/>
                <a:cs typeface="Calibri" pitchFamily="34" charset="0"/>
              </a:rPr>
              <a:t> </a:t>
            </a:r>
            <a:r>
              <a:rPr lang="en-GB" sz="2400" dirty="0" smtClean="0">
                <a:latin typeface="Calibri" pitchFamily="34" charset="0"/>
                <a:cs typeface="Calibri" pitchFamily="34" charset="0"/>
              </a:rPr>
              <a:t>                                                                 </a:t>
            </a:r>
            <a:r>
              <a:rPr lang="en-GB" sz="2000" dirty="0" smtClean="0">
                <a:latin typeface="Calibri" pitchFamily="34" charset="0"/>
                <a:cs typeface="Calibri" pitchFamily="34" charset="0"/>
              </a:rPr>
              <a:t>(From Kensuke’s Kingdom, Michael </a:t>
            </a:r>
            <a:r>
              <a:rPr lang="en-GB" sz="2000" dirty="0" err="1" smtClean="0">
                <a:latin typeface="Calibri" pitchFamily="34" charset="0"/>
                <a:cs typeface="Calibri" pitchFamily="34" charset="0"/>
              </a:rPr>
              <a:t>Morpurgo</a:t>
            </a:r>
            <a:r>
              <a:rPr lang="en-GB" sz="2000" dirty="0" smtClean="0">
                <a:latin typeface="Calibri" pitchFamily="34" charset="0"/>
                <a:cs typeface="Calibri" pitchFamily="34" charset="0"/>
              </a:rPr>
              <a:t>)</a:t>
            </a:r>
          </a:p>
          <a:p>
            <a:pPr marL="0" indent="0">
              <a:buNone/>
            </a:pPr>
            <a:endParaRPr lang="en-GB" sz="2400" dirty="0">
              <a:latin typeface="Calibri" pitchFamily="34" charset="0"/>
              <a:cs typeface="Calibri" pitchFamily="34" charset="0"/>
            </a:endParaRPr>
          </a:p>
        </p:txBody>
      </p:sp>
    </p:spTree>
    <p:extLst>
      <p:ext uri="{BB962C8B-B14F-4D97-AF65-F5344CB8AC3E}">
        <p14:creationId xmlns:p14="http://schemas.microsoft.com/office/powerpoint/2010/main" val="8121114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2480" y="457200"/>
            <a:ext cx="9361040" cy="1371600"/>
          </a:xfrm>
        </p:spPr>
        <p:txBody>
          <a:bodyPr/>
          <a:lstStyle/>
          <a:p>
            <a:r>
              <a:rPr lang="en-GB" sz="2600" dirty="0" smtClean="0">
                <a:latin typeface="Calibri" pitchFamily="34" charset="0"/>
                <a:cs typeface="Calibri" pitchFamily="34" charset="0"/>
              </a:rPr>
              <a:t/>
            </a:r>
            <a:br>
              <a:rPr lang="en-GB" sz="2600" dirty="0" smtClean="0">
                <a:latin typeface="Calibri" pitchFamily="34" charset="0"/>
                <a:cs typeface="Calibri" pitchFamily="34" charset="0"/>
              </a:rPr>
            </a:br>
            <a:r>
              <a:rPr lang="en-GB" sz="2600" dirty="0" smtClean="0">
                <a:latin typeface="Calibri" pitchFamily="34" charset="0"/>
                <a:cs typeface="Calibri" pitchFamily="34" charset="0"/>
              </a:rPr>
              <a:t>Look at the highlighted verbs. What information do they give you about the possibility or certainty of the events  being remembered? How true is this to the way that memory works?</a:t>
            </a:r>
            <a:endParaRPr lang="en-GB" sz="2600" dirty="0">
              <a:latin typeface="Calibri" pitchFamily="34" charset="0"/>
              <a:cs typeface="Calibri" pitchFamily="34" charset="0"/>
            </a:endParaRPr>
          </a:p>
        </p:txBody>
      </p:sp>
      <p:sp>
        <p:nvSpPr>
          <p:cNvPr id="3" name="Content Placeholder 2"/>
          <p:cNvSpPr>
            <a:spLocks noGrp="1"/>
          </p:cNvSpPr>
          <p:nvPr>
            <p:ph idx="1"/>
          </p:nvPr>
        </p:nvSpPr>
        <p:spPr>
          <a:xfrm>
            <a:off x="128464" y="2060848"/>
            <a:ext cx="9505056" cy="3886200"/>
          </a:xfrm>
        </p:spPr>
        <p:txBody>
          <a:bodyPr/>
          <a:lstStyle/>
          <a:p>
            <a:pPr marL="0" indent="0">
              <a:buNone/>
            </a:pPr>
            <a:r>
              <a:rPr lang="en-GB" sz="2400" dirty="0" smtClean="0">
                <a:latin typeface="Calibri" pitchFamily="34" charset="0"/>
                <a:cs typeface="Calibri" pitchFamily="34" charset="0"/>
              </a:rPr>
              <a:t>Every weekend I did a paper round from Mr Patel’s shop on the corner. I was saving up for a mountain bike. I wanted to go mountain biking up on the moors with Eddie. The trouble was, I </a:t>
            </a:r>
            <a:r>
              <a:rPr lang="en-GB" sz="2400" b="1" dirty="0" smtClean="0">
                <a:solidFill>
                  <a:srgbClr val="FF0000"/>
                </a:solidFill>
                <a:latin typeface="Calibri" pitchFamily="34" charset="0"/>
                <a:cs typeface="Calibri" pitchFamily="34" charset="0"/>
              </a:rPr>
              <a:t>would keep spending </a:t>
            </a:r>
            <a:r>
              <a:rPr lang="en-GB" sz="2400" dirty="0" smtClean="0">
                <a:latin typeface="Calibri" pitchFamily="34" charset="0"/>
                <a:cs typeface="Calibri" pitchFamily="34" charset="0"/>
              </a:rPr>
              <a:t>what I’d saved. I’m still the same that way.</a:t>
            </a:r>
          </a:p>
          <a:p>
            <a:pPr marL="0" indent="0">
              <a:buNone/>
            </a:pPr>
            <a:r>
              <a:rPr lang="en-GB" sz="2400" dirty="0" smtClean="0">
                <a:latin typeface="Calibri" pitchFamily="34" charset="0"/>
                <a:cs typeface="Calibri" pitchFamily="34" charset="0"/>
              </a:rPr>
              <a:t>Sundays were always special, I remember. </a:t>
            </a:r>
            <a:r>
              <a:rPr lang="en-GB" sz="2400" b="1" dirty="0" smtClean="0">
                <a:solidFill>
                  <a:srgbClr val="FF0000"/>
                </a:solidFill>
                <a:latin typeface="Calibri" pitchFamily="34" charset="0"/>
                <a:cs typeface="Calibri" pitchFamily="34" charset="0"/>
              </a:rPr>
              <a:t>We’d go </a:t>
            </a:r>
            <a:r>
              <a:rPr lang="en-GB" sz="2400" dirty="0" smtClean="0">
                <a:latin typeface="Calibri" pitchFamily="34" charset="0"/>
                <a:cs typeface="Calibri" pitchFamily="34" charset="0"/>
              </a:rPr>
              <a:t>dinghy sailing, all of us, on the reservoir, Stella Artois barking her head off at the other boats as if they’d no right to be there. My father loved it, he said, because the air was clear and clean, no brick dust – he worked down at the brickworks.</a:t>
            </a:r>
          </a:p>
          <a:p>
            <a:pPr marL="0" indent="0">
              <a:buNone/>
            </a:pPr>
            <a:r>
              <a:rPr lang="en-GB" sz="2400" dirty="0" smtClean="0">
                <a:latin typeface="Calibri" pitchFamily="34" charset="0"/>
                <a:cs typeface="Calibri" pitchFamily="34" charset="0"/>
              </a:rPr>
              <a:t>We had some great days on the water. </a:t>
            </a:r>
            <a:r>
              <a:rPr lang="en-GB" sz="2400" b="1" dirty="0" smtClean="0">
                <a:solidFill>
                  <a:srgbClr val="FF0000"/>
                </a:solidFill>
                <a:latin typeface="Calibri" pitchFamily="34" charset="0"/>
                <a:cs typeface="Calibri" pitchFamily="34" charset="0"/>
              </a:rPr>
              <a:t>We’d go </a:t>
            </a:r>
            <a:r>
              <a:rPr lang="en-GB" sz="2400" dirty="0" smtClean="0">
                <a:latin typeface="Calibri" pitchFamily="34" charset="0"/>
                <a:cs typeface="Calibri" pitchFamily="34" charset="0"/>
              </a:rPr>
              <a:t>out when it was rough, when no one else </a:t>
            </a:r>
            <a:r>
              <a:rPr lang="en-GB" sz="2400" b="1" dirty="0" smtClean="0">
                <a:solidFill>
                  <a:srgbClr val="FF0000"/>
                </a:solidFill>
                <a:latin typeface="Calibri" pitchFamily="34" charset="0"/>
                <a:cs typeface="Calibri" pitchFamily="34" charset="0"/>
              </a:rPr>
              <a:t>would</a:t>
            </a:r>
            <a:r>
              <a:rPr lang="en-GB" sz="2400" dirty="0" smtClean="0">
                <a:latin typeface="Calibri" pitchFamily="34" charset="0"/>
                <a:cs typeface="Calibri" pitchFamily="34" charset="0"/>
              </a:rPr>
              <a:t>, and </a:t>
            </a:r>
            <a:r>
              <a:rPr lang="en-GB" sz="2400" b="1" dirty="0" smtClean="0">
                <a:solidFill>
                  <a:srgbClr val="FF0000"/>
                </a:solidFill>
                <a:latin typeface="Calibri" pitchFamily="34" charset="0"/>
                <a:cs typeface="Calibri" pitchFamily="34" charset="0"/>
              </a:rPr>
              <a:t>we’d go </a:t>
            </a:r>
            <a:r>
              <a:rPr lang="en-GB" sz="2400" dirty="0" smtClean="0">
                <a:latin typeface="Calibri" pitchFamily="34" charset="0"/>
                <a:cs typeface="Calibri" pitchFamily="34" charset="0"/>
              </a:rPr>
              <a:t>skimming over the waves, exhilarating in the speed of it, the sheer joy of it.   </a:t>
            </a:r>
          </a:p>
          <a:p>
            <a:pPr marL="0" indent="0">
              <a:buNone/>
            </a:pPr>
            <a:r>
              <a:rPr lang="en-GB" sz="2400" dirty="0">
                <a:latin typeface="Calibri" pitchFamily="34" charset="0"/>
                <a:cs typeface="Calibri" pitchFamily="34" charset="0"/>
              </a:rPr>
              <a:t> </a:t>
            </a:r>
            <a:r>
              <a:rPr lang="en-GB" sz="2400" dirty="0" smtClean="0">
                <a:latin typeface="Calibri" pitchFamily="34" charset="0"/>
                <a:cs typeface="Calibri" pitchFamily="34" charset="0"/>
              </a:rPr>
              <a:t>                                                                 </a:t>
            </a:r>
            <a:r>
              <a:rPr lang="en-GB" sz="2000" dirty="0" smtClean="0">
                <a:latin typeface="Calibri" pitchFamily="34" charset="0"/>
                <a:cs typeface="Calibri" pitchFamily="34" charset="0"/>
              </a:rPr>
              <a:t>(From Kensuke’s Kingdom, Michael </a:t>
            </a:r>
            <a:r>
              <a:rPr lang="en-GB" sz="2000" dirty="0" err="1" smtClean="0">
                <a:latin typeface="Calibri" pitchFamily="34" charset="0"/>
                <a:cs typeface="Calibri" pitchFamily="34" charset="0"/>
              </a:rPr>
              <a:t>Morpurgo</a:t>
            </a:r>
            <a:r>
              <a:rPr lang="en-GB" sz="2000" dirty="0" smtClean="0">
                <a:latin typeface="Calibri" pitchFamily="34" charset="0"/>
                <a:cs typeface="Calibri" pitchFamily="34" charset="0"/>
              </a:rPr>
              <a:t>)</a:t>
            </a:r>
          </a:p>
          <a:p>
            <a:pPr marL="0" indent="0">
              <a:buNone/>
            </a:pPr>
            <a:endParaRPr lang="en-GB" sz="2400" dirty="0">
              <a:latin typeface="Calibri" pitchFamily="34" charset="0"/>
              <a:cs typeface="Calibri" pitchFamily="34" charset="0"/>
            </a:endParaRPr>
          </a:p>
        </p:txBody>
      </p:sp>
    </p:spTree>
    <p:extLst>
      <p:ext uri="{BB962C8B-B14F-4D97-AF65-F5344CB8AC3E}">
        <p14:creationId xmlns:p14="http://schemas.microsoft.com/office/powerpoint/2010/main" val="26352945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8504" y="260648"/>
            <a:ext cx="8915400" cy="1371600"/>
          </a:xfrm>
        </p:spPr>
        <p:txBody>
          <a:bodyPr/>
          <a:lstStyle/>
          <a:p>
            <a:r>
              <a:rPr lang="en-GB" sz="4000" dirty="0" smtClean="0">
                <a:latin typeface="Calibri" pitchFamily="34" charset="0"/>
                <a:cs typeface="Calibri" pitchFamily="34" charset="0"/>
              </a:rPr>
              <a:t>Building verb phrases: consolidation</a:t>
            </a:r>
            <a:endParaRPr lang="en-GB" sz="4000" dirty="0">
              <a:latin typeface="Calibri" pitchFamily="34" charset="0"/>
              <a:cs typeface="Calibri" pitchFamily="34" charset="0"/>
            </a:endParaRPr>
          </a:p>
        </p:txBody>
      </p:sp>
      <p:sp>
        <p:nvSpPr>
          <p:cNvPr id="3" name="Content Placeholder 2"/>
          <p:cNvSpPr>
            <a:spLocks noGrp="1"/>
          </p:cNvSpPr>
          <p:nvPr>
            <p:ph idx="1"/>
          </p:nvPr>
        </p:nvSpPr>
        <p:spPr>
          <a:xfrm>
            <a:off x="488504" y="1628800"/>
            <a:ext cx="8915400" cy="3886200"/>
          </a:xfrm>
        </p:spPr>
        <p:txBody>
          <a:bodyPr/>
          <a:lstStyle/>
          <a:p>
            <a:pPr marL="0" indent="0">
              <a:buNone/>
            </a:pPr>
            <a:r>
              <a:rPr lang="en-GB" sz="2800" b="1" i="1" dirty="0" smtClean="0">
                <a:latin typeface="Calibri" pitchFamily="34" charset="0"/>
                <a:cs typeface="Calibri" pitchFamily="34" charset="0"/>
              </a:rPr>
              <a:t>We remember the First World War.</a:t>
            </a:r>
          </a:p>
          <a:p>
            <a:pPr marL="0" indent="0">
              <a:buNone/>
            </a:pPr>
            <a:r>
              <a:rPr lang="en-GB" sz="2800" b="1" dirty="0" smtClean="0">
                <a:latin typeface="Calibri" pitchFamily="34" charset="0"/>
                <a:cs typeface="Calibri" pitchFamily="34" charset="0"/>
              </a:rPr>
              <a:t>Modal                 Auxiliary              Lexical/Main</a:t>
            </a:r>
          </a:p>
          <a:p>
            <a:pPr marL="0" indent="0">
              <a:buNone/>
            </a:pPr>
            <a:r>
              <a:rPr lang="en-GB" sz="2800" dirty="0" smtClean="0">
                <a:latin typeface="Calibri" pitchFamily="34" charset="0"/>
                <a:cs typeface="Calibri" pitchFamily="34" charset="0"/>
              </a:rPr>
              <a:t>may                     are                         remember</a:t>
            </a:r>
          </a:p>
          <a:p>
            <a:pPr marL="0" indent="0">
              <a:buNone/>
            </a:pPr>
            <a:r>
              <a:rPr lang="en-GB" sz="2800" dirty="0">
                <a:latin typeface="Calibri" pitchFamily="34" charset="0"/>
                <a:cs typeface="Calibri" pitchFamily="34" charset="0"/>
              </a:rPr>
              <a:t>m</a:t>
            </a:r>
            <a:r>
              <a:rPr lang="en-GB" sz="2800" dirty="0" smtClean="0">
                <a:latin typeface="Calibri" pitchFamily="34" charset="0"/>
                <a:cs typeface="Calibri" pitchFamily="34" charset="0"/>
              </a:rPr>
              <a:t>ight                  were                      remembered</a:t>
            </a:r>
          </a:p>
          <a:p>
            <a:pPr marL="0" indent="0">
              <a:buNone/>
            </a:pPr>
            <a:r>
              <a:rPr lang="en-GB" sz="2800" dirty="0">
                <a:latin typeface="Calibri" pitchFamily="34" charset="0"/>
                <a:cs typeface="Calibri" pitchFamily="34" charset="0"/>
              </a:rPr>
              <a:t>c</a:t>
            </a:r>
            <a:r>
              <a:rPr lang="en-GB" sz="2800" dirty="0" smtClean="0">
                <a:latin typeface="Calibri" pitchFamily="34" charset="0"/>
                <a:cs typeface="Calibri" pitchFamily="34" charset="0"/>
              </a:rPr>
              <a:t>an                      have                       remembering</a:t>
            </a:r>
          </a:p>
          <a:p>
            <a:pPr marL="0" indent="0">
              <a:buNone/>
            </a:pPr>
            <a:r>
              <a:rPr lang="en-GB" sz="2800" dirty="0">
                <a:latin typeface="Calibri" pitchFamily="34" charset="0"/>
                <a:cs typeface="Calibri" pitchFamily="34" charset="0"/>
              </a:rPr>
              <a:t>c</a:t>
            </a:r>
            <a:r>
              <a:rPr lang="en-GB" sz="2800" dirty="0" smtClean="0">
                <a:latin typeface="Calibri" pitchFamily="34" charset="0"/>
                <a:cs typeface="Calibri" pitchFamily="34" charset="0"/>
              </a:rPr>
              <a:t>ould                  had</a:t>
            </a:r>
          </a:p>
          <a:p>
            <a:pPr marL="0" indent="0">
              <a:buNone/>
            </a:pPr>
            <a:r>
              <a:rPr lang="en-GB" sz="2800" dirty="0" smtClean="0">
                <a:latin typeface="Calibri" pitchFamily="34" charset="0"/>
                <a:cs typeface="Calibri" pitchFamily="34" charset="0"/>
              </a:rPr>
              <a:t>will                      have been</a:t>
            </a:r>
          </a:p>
          <a:p>
            <a:pPr marL="0" indent="0">
              <a:buNone/>
            </a:pPr>
            <a:r>
              <a:rPr lang="en-GB" sz="2800" dirty="0" smtClean="0">
                <a:latin typeface="Calibri" pitchFamily="34" charset="0"/>
                <a:cs typeface="Calibri" pitchFamily="34" charset="0"/>
              </a:rPr>
              <a:t>would                 </a:t>
            </a:r>
          </a:p>
          <a:p>
            <a:pPr marL="0" indent="0">
              <a:buNone/>
            </a:pPr>
            <a:r>
              <a:rPr lang="en-GB" sz="2800" dirty="0">
                <a:latin typeface="Calibri" pitchFamily="34" charset="0"/>
                <a:cs typeface="Calibri" pitchFamily="34" charset="0"/>
              </a:rPr>
              <a:t>m</a:t>
            </a:r>
            <a:r>
              <a:rPr lang="en-GB" sz="2800" dirty="0" smtClean="0">
                <a:latin typeface="Calibri" pitchFamily="34" charset="0"/>
                <a:cs typeface="Calibri" pitchFamily="34" charset="0"/>
              </a:rPr>
              <a:t>ust</a:t>
            </a:r>
          </a:p>
          <a:p>
            <a:pPr marL="0" indent="0">
              <a:buNone/>
            </a:pPr>
            <a:r>
              <a:rPr lang="en-GB" sz="2800" dirty="0" smtClean="0">
                <a:latin typeface="Calibri" pitchFamily="34" charset="0"/>
                <a:cs typeface="Calibri" pitchFamily="34" charset="0"/>
              </a:rPr>
              <a:t> </a:t>
            </a:r>
          </a:p>
          <a:p>
            <a:pPr marL="0" indent="0">
              <a:buNone/>
            </a:pPr>
            <a:endParaRPr lang="en-GB" sz="2800" dirty="0">
              <a:latin typeface="Calibri" pitchFamily="34" charset="0"/>
              <a:cs typeface="Calibri" pitchFamily="34" charset="0"/>
            </a:endParaRPr>
          </a:p>
        </p:txBody>
      </p:sp>
      <p:sp>
        <p:nvSpPr>
          <p:cNvPr id="4" name="Rounded Rectangular Callout 3"/>
          <p:cNvSpPr/>
          <p:nvPr/>
        </p:nvSpPr>
        <p:spPr>
          <a:xfrm>
            <a:off x="5961112" y="4869160"/>
            <a:ext cx="2160240" cy="144016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latin typeface="Calibri" pitchFamily="34" charset="0"/>
                <a:cs typeface="Calibri" pitchFamily="34" charset="0"/>
              </a:rPr>
              <a:t>Play with different combinations, noting different nuances of meaning</a:t>
            </a:r>
            <a:endParaRPr lang="en-GB"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3633911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497" y="116632"/>
            <a:ext cx="8915400" cy="1371600"/>
          </a:xfrm>
        </p:spPr>
        <p:txBody>
          <a:bodyPr/>
          <a:lstStyle/>
          <a:p>
            <a:r>
              <a:rPr lang="en-GB" sz="4000" dirty="0" smtClean="0">
                <a:latin typeface="Calibri" pitchFamily="34" charset="0"/>
                <a:cs typeface="Calibri" pitchFamily="34" charset="0"/>
              </a:rPr>
              <a:t>Recap</a:t>
            </a:r>
            <a:endParaRPr lang="en-GB" sz="4000" dirty="0">
              <a:latin typeface="Calibri" pitchFamily="34" charset="0"/>
              <a:cs typeface="Calibri" pitchFamily="34" charset="0"/>
            </a:endParaRPr>
          </a:p>
        </p:txBody>
      </p:sp>
      <p:sp>
        <p:nvSpPr>
          <p:cNvPr id="3" name="Content Placeholder 2"/>
          <p:cNvSpPr>
            <a:spLocks noGrp="1"/>
          </p:cNvSpPr>
          <p:nvPr>
            <p:ph idx="1"/>
          </p:nvPr>
        </p:nvSpPr>
        <p:spPr>
          <a:xfrm>
            <a:off x="428497" y="1628800"/>
            <a:ext cx="8915400" cy="3526160"/>
          </a:xfrm>
        </p:spPr>
        <p:txBody>
          <a:bodyPr/>
          <a:lstStyle/>
          <a:p>
            <a:pPr>
              <a:spcBef>
                <a:spcPts val="0"/>
              </a:spcBef>
              <a:spcAft>
                <a:spcPts val="600"/>
              </a:spcAft>
              <a:buClrTx/>
              <a:buSzPct val="80000"/>
            </a:pPr>
            <a:r>
              <a:rPr lang="en-GB" sz="2400" dirty="0" smtClean="0">
                <a:latin typeface="Calibri" pitchFamily="34" charset="0"/>
                <a:cs typeface="Calibri" pitchFamily="34" charset="0"/>
              </a:rPr>
              <a:t>The verb ‘slot’ in a clause can be filled with one or more words</a:t>
            </a:r>
          </a:p>
          <a:p>
            <a:pPr>
              <a:spcBef>
                <a:spcPts val="0"/>
              </a:spcBef>
              <a:spcAft>
                <a:spcPts val="600"/>
              </a:spcAft>
              <a:buClrTx/>
              <a:buSzPct val="80000"/>
            </a:pPr>
            <a:r>
              <a:rPr lang="en-GB" sz="2400" dirty="0" smtClean="0">
                <a:latin typeface="Calibri" pitchFamily="34" charset="0"/>
                <a:cs typeface="Calibri" pitchFamily="34" charset="0"/>
              </a:rPr>
              <a:t>Auxiliary and modal verbs work with lexical verbs to form different aspects of  the present and past</a:t>
            </a:r>
          </a:p>
          <a:p>
            <a:pPr>
              <a:spcBef>
                <a:spcPts val="0"/>
              </a:spcBef>
              <a:spcAft>
                <a:spcPts val="600"/>
              </a:spcAft>
              <a:buClrTx/>
              <a:buSzPct val="80000"/>
            </a:pPr>
            <a:r>
              <a:rPr lang="en-GB" sz="2400" i="1" dirty="0" smtClean="0">
                <a:latin typeface="Calibri" pitchFamily="34" charset="0"/>
                <a:cs typeface="Calibri" pitchFamily="34" charset="0"/>
              </a:rPr>
              <a:t>Be</a:t>
            </a:r>
            <a:r>
              <a:rPr lang="en-GB" sz="2400" dirty="0" smtClean="0">
                <a:latin typeface="Calibri" pitchFamily="34" charset="0"/>
                <a:cs typeface="Calibri" pitchFamily="34" charset="0"/>
              </a:rPr>
              <a:t>, </a:t>
            </a:r>
            <a:r>
              <a:rPr lang="en-GB" sz="2400" i="1" dirty="0" smtClean="0">
                <a:latin typeface="Calibri" pitchFamily="34" charset="0"/>
                <a:cs typeface="Calibri" pitchFamily="34" charset="0"/>
              </a:rPr>
              <a:t>have</a:t>
            </a:r>
            <a:r>
              <a:rPr lang="en-GB" sz="2400" dirty="0" smtClean="0">
                <a:latin typeface="Calibri" pitchFamily="34" charset="0"/>
                <a:cs typeface="Calibri" pitchFamily="34" charset="0"/>
              </a:rPr>
              <a:t> and </a:t>
            </a:r>
            <a:r>
              <a:rPr lang="en-GB" sz="2400" i="1" dirty="0" smtClean="0">
                <a:latin typeface="Calibri" pitchFamily="34" charset="0"/>
                <a:cs typeface="Calibri" pitchFamily="34" charset="0"/>
              </a:rPr>
              <a:t>do</a:t>
            </a:r>
            <a:r>
              <a:rPr lang="en-GB" sz="2400" dirty="0" smtClean="0">
                <a:latin typeface="Calibri" pitchFamily="34" charset="0"/>
                <a:cs typeface="Calibri" pitchFamily="34" charset="0"/>
              </a:rPr>
              <a:t> are Primary Verbs – they can act as either the lexical/main verb in a clause OR as an </a:t>
            </a:r>
            <a:r>
              <a:rPr lang="en-GB" sz="2400" dirty="0" smtClean="0">
                <a:latin typeface="Calibri" pitchFamily="34" charset="0"/>
                <a:cs typeface="Calibri" pitchFamily="34" charset="0"/>
              </a:rPr>
              <a:t>auxiliary </a:t>
            </a:r>
            <a:r>
              <a:rPr lang="en-GB" sz="2400" dirty="0" err="1" smtClean="0">
                <a:latin typeface="Calibri" pitchFamily="34" charset="0"/>
                <a:cs typeface="Calibri" pitchFamily="34" charset="0"/>
              </a:rPr>
              <a:t>eg</a:t>
            </a:r>
            <a:r>
              <a:rPr lang="en-GB" sz="2400" dirty="0" smtClean="0">
                <a:latin typeface="Calibri" pitchFamily="34" charset="0"/>
                <a:cs typeface="Calibri" pitchFamily="34" charset="0"/>
              </a:rPr>
              <a:t> </a:t>
            </a:r>
            <a:r>
              <a:rPr lang="en-GB" sz="2400" i="1" dirty="0" smtClean="0">
                <a:latin typeface="Calibri" pitchFamily="34" charset="0"/>
                <a:cs typeface="Calibri" pitchFamily="34" charset="0"/>
              </a:rPr>
              <a:t>We </a:t>
            </a:r>
            <a:r>
              <a:rPr lang="en-GB" sz="2400" i="1" u="sng" dirty="0" smtClean="0">
                <a:latin typeface="Calibri" pitchFamily="34" charset="0"/>
                <a:cs typeface="Calibri" pitchFamily="34" charset="0"/>
              </a:rPr>
              <a:t>were</a:t>
            </a:r>
            <a:r>
              <a:rPr lang="en-GB" sz="2400" i="1" dirty="0" smtClean="0">
                <a:latin typeface="Calibri" pitchFamily="34" charset="0"/>
                <a:cs typeface="Calibri" pitchFamily="34" charset="0"/>
              </a:rPr>
              <a:t> at war; we </a:t>
            </a:r>
            <a:r>
              <a:rPr lang="en-GB" sz="2400" i="1" u="sng" dirty="0" smtClean="0">
                <a:latin typeface="Calibri" pitchFamily="34" charset="0"/>
                <a:cs typeface="Calibri" pitchFamily="34" charset="0"/>
              </a:rPr>
              <a:t>were remembering </a:t>
            </a:r>
            <a:r>
              <a:rPr lang="en-GB" sz="2400" i="1" dirty="0" smtClean="0">
                <a:latin typeface="Calibri" pitchFamily="34" charset="0"/>
                <a:cs typeface="Calibri" pitchFamily="34" charset="0"/>
              </a:rPr>
              <a:t>the war</a:t>
            </a:r>
            <a:endParaRPr lang="en-GB" sz="2400" i="1" dirty="0" smtClean="0">
              <a:latin typeface="Calibri" pitchFamily="34" charset="0"/>
              <a:cs typeface="Calibri" pitchFamily="34" charset="0"/>
            </a:endParaRPr>
          </a:p>
          <a:p>
            <a:pPr>
              <a:spcBef>
                <a:spcPts val="0"/>
              </a:spcBef>
              <a:spcAft>
                <a:spcPts val="600"/>
              </a:spcAft>
              <a:buClrTx/>
              <a:buSzPct val="80000"/>
            </a:pPr>
            <a:r>
              <a:rPr lang="en-GB" sz="2400" dirty="0" smtClean="0">
                <a:latin typeface="Calibri" pitchFamily="34" charset="0"/>
                <a:cs typeface="Calibri" pitchFamily="34" charset="0"/>
              </a:rPr>
              <a:t>The choice of </a:t>
            </a:r>
            <a:r>
              <a:rPr lang="en-GB" sz="2400" dirty="0" smtClean="0">
                <a:latin typeface="Calibri" pitchFamily="34" charset="0"/>
                <a:cs typeface="Calibri" pitchFamily="34" charset="0"/>
              </a:rPr>
              <a:t>verb form, </a:t>
            </a:r>
            <a:r>
              <a:rPr lang="en-GB" sz="2400" dirty="0" smtClean="0">
                <a:latin typeface="Calibri" pitchFamily="34" charset="0"/>
                <a:cs typeface="Calibri" pitchFamily="34" charset="0"/>
              </a:rPr>
              <a:t>including the tense and aspect, enables the writer to express subtle shades of meaning</a:t>
            </a:r>
            <a:endParaRPr lang="en-GB" sz="2400" dirty="0">
              <a:latin typeface="Calibri" pitchFamily="34" charset="0"/>
              <a:cs typeface="Calibri" pitchFamily="34" charset="0"/>
            </a:endParaRPr>
          </a:p>
        </p:txBody>
      </p:sp>
      <p:sp>
        <p:nvSpPr>
          <p:cNvPr id="4" name="Slide Number Placeholder 3"/>
          <p:cNvSpPr>
            <a:spLocks noGrp="1"/>
          </p:cNvSpPr>
          <p:nvPr>
            <p:ph type="sldNum" sz="quarter" idx="11"/>
          </p:nvPr>
        </p:nvSpPr>
        <p:spPr/>
        <p:txBody>
          <a:bodyPr/>
          <a:lstStyle/>
          <a:p>
            <a:fld id="{132371F7-CEE0-4AF0-87BE-4D51F1612E4F}" type="slidenum">
              <a:rPr lang="en-US" smtClean="0"/>
              <a:pPr/>
              <a:t>9</a:t>
            </a:fld>
            <a:endParaRPr lang="en-US"/>
          </a:p>
        </p:txBody>
      </p:sp>
    </p:spTree>
    <p:extLst>
      <p:ext uri="{BB962C8B-B14F-4D97-AF65-F5344CB8AC3E}">
        <p14:creationId xmlns:p14="http://schemas.microsoft.com/office/powerpoint/2010/main" val="3744454366"/>
      </p:ext>
    </p:extLst>
  </p:cSld>
  <p:clrMapOvr>
    <a:masterClrMapping/>
  </p:clrMapOvr>
  <p:timing>
    <p:tnLst>
      <p:par>
        <p:cTn id="1" dur="indefinite" restart="never" nodeType="tmRoot"/>
      </p:par>
    </p:tnLst>
  </p:timing>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13262</TotalTime>
  <Words>2261</Words>
  <Application>Microsoft Office PowerPoint</Application>
  <PresentationFormat>A4 Paper (210x297 mm)</PresentationFormat>
  <Paragraphs>240</Paragraphs>
  <Slides>17</Slides>
  <Notes>16</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Pixel</vt:lpstr>
      <vt:lpstr>BUILDING TEACHERS’ SUBJECT KNOWLEDGE: VERB FORMS</vt:lpstr>
      <vt:lpstr>Verb forms </vt:lpstr>
      <vt:lpstr> In Private Peaceful, the narrative switches between past and present tense. In this description of a gas attack in the trenches, why do you think the writer has chosen to use the present tense? How differently might we respond if it was narrated in the past tense? (Try changing the verbs to see the effect) </vt:lpstr>
      <vt:lpstr> Michael Morpurgo could have  used the simple present tense for all the verbs (snakes, looks, run, grabs etc.). But he uses a high number of present participles (-ing verbs), in non-finite clauses or with an auxiliary verb to form the present progressive.  Can you verbalise (make explicit) for students the purpose and impact of  these choices? </vt:lpstr>
      <vt:lpstr>Verb forms chart</vt:lpstr>
      <vt:lpstr>In this extract from Kensuke’s Kingdom, the narrator is remembering his childhood. Look at the highlighted verbs. What information do they give you about the timescale of the events being remembered? How true is this to the way that memory works?</vt:lpstr>
      <vt:lpstr> Look at the highlighted verbs. What information do they give you about the possibility or certainty of the events  being remembered? How true is this to the way that memory works?</vt:lpstr>
      <vt:lpstr>Building verb phrases: consolidation</vt:lpstr>
      <vt:lpstr>Recap</vt:lpstr>
      <vt:lpstr>PowerPoint Presentation</vt:lpstr>
      <vt:lpstr>PowerPoint Presentation</vt:lpstr>
      <vt:lpstr>Teaching for progression</vt:lpstr>
      <vt:lpstr>Teaching for progression                       ?</vt:lpstr>
      <vt:lpstr>PowerPoint Presentation</vt:lpstr>
      <vt:lpstr>PowerPoint Presentation</vt:lpstr>
      <vt:lpstr>Grammar in context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Myhill, Debra</dc:creator>
  <cp:lastModifiedBy>helen lines</cp:lastModifiedBy>
  <cp:revision>1008</cp:revision>
  <cp:lastPrinted>2012-02-23T08:56:01Z</cp:lastPrinted>
  <dcterms:created xsi:type="dcterms:W3CDTF">2006-06-23T08:27:44Z</dcterms:created>
  <dcterms:modified xsi:type="dcterms:W3CDTF">2018-07-03T10:36:50Z</dcterms:modified>
</cp:coreProperties>
</file>