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6"/>
  </p:notesMasterIdLst>
  <p:handoutMasterIdLst>
    <p:handoutMasterId r:id="rId7"/>
  </p:handoutMasterIdLst>
  <p:sldIdLst>
    <p:sldId id="365" r:id="rId2"/>
    <p:sldId id="329" r:id="rId3"/>
    <p:sldId id="330" r:id="rId4"/>
    <p:sldId id="33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62" autoAdjust="0"/>
    <p:restoredTop sz="51852" autoAdjust="0"/>
  </p:normalViewPr>
  <p:slideViewPr>
    <p:cSldViewPr>
      <p:cViewPr varScale="1">
        <p:scale>
          <a:sx n="26" d="100"/>
          <a:sy n="26" d="100"/>
        </p:scale>
        <p:origin x="-1714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A3CFC2-C11F-4D6B-95D6-F61219B27F77}" type="datetimeFigureOut">
              <a:rPr lang="en-GB" smtClean="0"/>
              <a:pPr/>
              <a:t>09/08/2017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2110D8-43EA-4A03-AA62-9C4310B2D37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453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3F7C26-1460-4310-9544-4D0F317F2434}" type="datetimeFigureOut">
              <a:rPr lang="en-GB" smtClean="0"/>
              <a:pPr/>
              <a:t>09/08/2017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958591-942C-42C8-97FB-9C92D753EA6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363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You could use this sequence to</a:t>
            </a:r>
            <a:r>
              <a:rPr lang="en-GB" baseline="0" dirty="0" smtClean="0"/>
              <a:t> support students’ understanding of ‘linguistic analysis’, as required at GCSE.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58591-942C-42C8-97FB-9C92D753EA62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294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How does Blake name people,</a:t>
            </a:r>
            <a:r>
              <a:rPr lang="en-GB" baseline="0" dirty="0" smtClean="0"/>
              <a:t> places and states/feelings in his poem and what does this tell us about his view of the city?</a:t>
            </a:r>
          </a:p>
          <a:p>
            <a:endParaRPr lang="en-GB" dirty="0" smtClean="0"/>
          </a:p>
          <a:p>
            <a:r>
              <a:rPr lang="en-GB" dirty="0" smtClean="0"/>
              <a:t>Ban (prohibition, restriction)</a:t>
            </a:r>
          </a:p>
          <a:p>
            <a:endParaRPr lang="en-GB" dirty="0" smtClean="0"/>
          </a:p>
          <a:p>
            <a:r>
              <a:rPr lang="en-GB" dirty="0" smtClean="0"/>
              <a:t>TASK: Sort the nouns under different headings</a:t>
            </a:r>
            <a:r>
              <a:rPr lang="en-GB" baseline="0" dirty="0" smtClean="0"/>
              <a:t> of your own devising e.g. </a:t>
            </a:r>
          </a:p>
          <a:p>
            <a:r>
              <a:rPr lang="en-GB" baseline="0" dirty="0" smtClean="0"/>
              <a:t>Professions/trades</a:t>
            </a:r>
          </a:p>
          <a:p>
            <a:r>
              <a:rPr lang="en-GB" baseline="0" dirty="0" smtClean="0"/>
              <a:t>Confinement/imprisonment </a:t>
            </a:r>
          </a:p>
          <a:p>
            <a:r>
              <a:rPr lang="en-GB" baseline="0" dirty="0" smtClean="0"/>
              <a:t>References to the body</a:t>
            </a:r>
          </a:p>
          <a:p>
            <a:r>
              <a:rPr lang="en-GB" baseline="0" dirty="0" smtClean="0"/>
              <a:t>Institutions</a:t>
            </a:r>
          </a:p>
          <a:p>
            <a:endParaRPr lang="en-GB" baseline="0" dirty="0" smtClean="0"/>
          </a:p>
          <a:p>
            <a:endParaRPr lang="en-GB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D5130-3F4A-42BD-89FF-A10627FAE4D7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How does the additional detail provided</a:t>
            </a:r>
            <a:r>
              <a:rPr lang="en-GB" baseline="0" dirty="0" smtClean="0"/>
              <a:t> in noun phrases alter how we see the people, places, objects and feelings in his poem? </a:t>
            </a:r>
            <a:endParaRPr lang="en-GB" dirty="0" smtClean="0"/>
          </a:p>
          <a:p>
            <a:r>
              <a:rPr lang="en-GB" dirty="0" smtClean="0"/>
              <a:t>Noun</a:t>
            </a:r>
            <a:r>
              <a:rPr lang="en-GB" baseline="0" dirty="0" smtClean="0"/>
              <a:t> phrases here are formed with determiners (each, every, the); adjectives (the Marriage hearse; </a:t>
            </a:r>
            <a:r>
              <a:rPr lang="en-GB" baseline="0" dirty="0" err="1" smtClean="0"/>
              <a:t>blackning</a:t>
            </a:r>
            <a:r>
              <a:rPr lang="en-GB" baseline="0" dirty="0" smtClean="0"/>
              <a:t> church), other nouns (cry of fear; marks of woe)</a:t>
            </a:r>
          </a:p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D5130-3F4A-42BD-89FF-A10627FAE4D7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baseline="0" dirty="0" smtClean="0"/>
              <a:t>Noun phrases take up most of the poem</a:t>
            </a:r>
            <a:r>
              <a:rPr lang="en-GB" baseline="0" dirty="0" smtClean="0"/>
              <a:t>! They paint an unremitting picture of London as a place of hardship, tedium, inequality and injustice.</a:t>
            </a:r>
            <a:endParaRPr lang="en-GB" baseline="0" dirty="0" smtClean="0"/>
          </a:p>
          <a:p>
            <a:endParaRPr lang="en-GB" baseline="0" dirty="0" smtClean="0"/>
          </a:p>
          <a:p>
            <a:r>
              <a:rPr lang="en-GB" baseline="0" dirty="0" smtClean="0"/>
              <a:t>Obvious </a:t>
            </a:r>
            <a:r>
              <a:rPr lang="en-GB" baseline="0" dirty="0" smtClean="0"/>
              <a:t>other language focus might be anaphora – deliberate repetition of structure: ‘in every cry of every Man, in every infant’s cry of fear’ etc</a:t>
            </a:r>
            <a:r>
              <a:rPr lang="en-GB" baseline="0" dirty="0" smtClean="0"/>
              <a:t>. Co-ordination of clauses is also marked, ‘</a:t>
            </a:r>
            <a:r>
              <a:rPr lang="en-GB" baseline="0" dirty="0" err="1" smtClean="0"/>
              <a:t>And..And</a:t>
            </a:r>
            <a:r>
              <a:rPr lang="en-GB" baseline="0" dirty="0" smtClean="0"/>
              <a:t>…But...And’ – emphasises unchanging nature of desperate scenes with worst example signalled in </a:t>
            </a:r>
            <a:r>
              <a:rPr lang="en-GB" baseline="0" smtClean="0"/>
              <a:t>final stanza.</a:t>
            </a:r>
            <a:endParaRPr lang="en-GB" baseline="0" dirty="0" smtClean="0"/>
          </a:p>
          <a:p>
            <a:endParaRPr lang="en-GB" baseline="0" dirty="0" smtClean="0"/>
          </a:p>
          <a:p>
            <a:endParaRPr lang="en-GB" baseline="0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58591-942C-42C8-97FB-9C92D753EA62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642303-EEAC-4859-9DE0-5E8BDF3EF2DD}" type="datetimeFigureOut">
              <a:rPr lang="en-GB" smtClean="0"/>
              <a:pPr/>
              <a:t>09/08/2017</a:t>
            </a:fld>
            <a:endParaRPr lang="en-GB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A96FD7-2A8C-4DB4-9C25-CE0E3AAE05C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642303-EEAC-4859-9DE0-5E8BDF3EF2DD}" type="datetimeFigureOut">
              <a:rPr lang="en-GB" smtClean="0"/>
              <a:pPr/>
              <a:t>09/08/2017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A96FD7-2A8C-4DB4-9C25-CE0E3AAE05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642303-EEAC-4859-9DE0-5E8BDF3EF2DD}" type="datetimeFigureOut">
              <a:rPr lang="en-GB" smtClean="0"/>
              <a:pPr/>
              <a:t>09/08/2017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A96FD7-2A8C-4DB4-9C25-CE0E3AAE05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642303-EEAC-4859-9DE0-5E8BDF3EF2DD}" type="datetimeFigureOut">
              <a:rPr lang="en-GB" smtClean="0"/>
              <a:pPr/>
              <a:t>09/08/2017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A96FD7-2A8C-4DB4-9C25-CE0E3AAE05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642303-EEAC-4859-9DE0-5E8BDF3EF2DD}" type="datetimeFigureOut">
              <a:rPr lang="en-GB" smtClean="0"/>
              <a:pPr/>
              <a:t>09/08/2017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A96FD7-2A8C-4DB4-9C25-CE0E3AAE05C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642303-EEAC-4859-9DE0-5E8BDF3EF2DD}" type="datetimeFigureOut">
              <a:rPr lang="en-GB" smtClean="0"/>
              <a:pPr/>
              <a:t>09/08/2017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A96FD7-2A8C-4DB4-9C25-CE0E3AAE05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642303-EEAC-4859-9DE0-5E8BDF3EF2DD}" type="datetimeFigureOut">
              <a:rPr lang="en-GB" smtClean="0"/>
              <a:pPr/>
              <a:t>09/08/2017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A96FD7-2A8C-4DB4-9C25-CE0E3AAE05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642303-EEAC-4859-9DE0-5E8BDF3EF2DD}" type="datetimeFigureOut">
              <a:rPr lang="en-GB" smtClean="0"/>
              <a:pPr/>
              <a:t>09/08/2017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A96FD7-2A8C-4DB4-9C25-CE0E3AAE05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642303-EEAC-4859-9DE0-5E8BDF3EF2DD}" type="datetimeFigureOut">
              <a:rPr lang="en-GB" smtClean="0"/>
              <a:pPr/>
              <a:t>09/08/2017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A96FD7-2A8C-4DB4-9C25-CE0E3AAE05C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642303-EEAC-4859-9DE0-5E8BDF3EF2DD}" type="datetimeFigureOut">
              <a:rPr lang="en-GB" smtClean="0"/>
              <a:pPr/>
              <a:t>09/08/2017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A96FD7-2A8C-4DB4-9C25-CE0E3AAE05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642303-EEAC-4859-9DE0-5E8BDF3EF2DD}" type="datetimeFigureOut">
              <a:rPr lang="en-GB" smtClean="0"/>
              <a:pPr/>
              <a:t>09/08/2017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A96FD7-2A8C-4DB4-9C25-CE0E3AAE05C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1642303-EEAC-4859-9DE0-5E8BDF3EF2DD}" type="datetimeFigureOut">
              <a:rPr lang="en-GB" smtClean="0"/>
              <a:pPr/>
              <a:t>09/08/2017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BA96FD7-2A8C-4DB4-9C25-CE0E3AAE05C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‘London’ by William Blake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Exploring Blake’s use of noun phrases for description </a:t>
            </a:r>
          </a:p>
          <a:p>
            <a:pPr marL="82296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402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5936" y="0"/>
            <a:ext cx="8229600" cy="1143000"/>
          </a:xfrm>
        </p:spPr>
        <p:txBody>
          <a:bodyPr>
            <a:normAutofit/>
          </a:bodyPr>
          <a:lstStyle/>
          <a:p>
            <a:r>
              <a:rPr lang="en-GB" sz="2800" i="1" dirty="0" smtClean="0"/>
              <a:t>London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>by William Blake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5616624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GB" sz="6400" dirty="0" smtClean="0"/>
              <a:t>          street</a:t>
            </a:r>
          </a:p>
          <a:p>
            <a:pPr>
              <a:buNone/>
            </a:pPr>
            <a:r>
              <a:rPr lang="en-GB" sz="6400" dirty="0" smtClean="0"/>
              <a:t>          Thames</a:t>
            </a:r>
          </a:p>
          <a:p>
            <a:pPr>
              <a:buNone/>
            </a:pPr>
            <a:r>
              <a:rPr lang="en-GB" sz="6400" dirty="0" smtClean="0"/>
              <a:t>          face</a:t>
            </a:r>
          </a:p>
          <a:p>
            <a:pPr>
              <a:buNone/>
            </a:pPr>
            <a:r>
              <a:rPr lang="en-GB" sz="6400" dirty="0" smtClean="0"/>
              <a:t>          weakness</a:t>
            </a:r>
          </a:p>
          <a:p>
            <a:pPr>
              <a:buNone/>
            </a:pPr>
            <a:r>
              <a:rPr lang="en-GB" sz="6400" dirty="0" smtClean="0"/>
              <a:t>          woe</a:t>
            </a:r>
          </a:p>
          <a:p>
            <a:pPr>
              <a:buNone/>
            </a:pPr>
            <a:r>
              <a:rPr lang="en-GB" sz="6400" dirty="0" smtClean="0"/>
              <a:t>          cry</a:t>
            </a:r>
          </a:p>
          <a:p>
            <a:pPr>
              <a:buNone/>
            </a:pPr>
            <a:r>
              <a:rPr lang="en-GB" sz="6400" dirty="0" smtClean="0"/>
              <a:t>          man</a:t>
            </a:r>
          </a:p>
          <a:p>
            <a:pPr>
              <a:buNone/>
            </a:pPr>
            <a:r>
              <a:rPr lang="en-GB" sz="6400" dirty="0" smtClean="0"/>
              <a:t>          infant</a:t>
            </a:r>
          </a:p>
          <a:p>
            <a:pPr>
              <a:buNone/>
            </a:pPr>
            <a:r>
              <a:rPr lang="en-GB" sz="6400" dirty="0" smtClean="0"/>
              <a:t>          fear</a:t>
            </a:r>
          </a:p>
          <a:p>
            <a:pPr>
              <a:buNone/>
            </a:pPr>
            <a:r>
              <a:rPr lang="en-GB" sz="6400" dirty="0" smtClean="0"/>
              <a:t>          ban </a:t>
            </a:r>
          </a:p>
          <a:p>
            <a:pPr>
              <a:buNone/>
            </a:pPr>
            <a:r>
              <a:rPr lang="en-GB" sz="6400" dirty="0" smtClean="0"/>
              <a:t>          manacles</a:t>
            </a:r>
          </a:p>
          <a:p>
            <a:pPr>
              <a:buNone/>
            </a:pPr>
            <a:r>
              <a:rPr lang="en-GB" sz="6400" dirty="0" smtClean="0"/>
              <a:t>          chimney sweeper</a:t>
            </a:r>
          </a:p>
          <a:p>
            <a:pPr>
              <a:buNone/>
            </a:pPr>
            <a:r>
              <a:rPr lang="en-GB" sz="6400" dirty="0" smtClean="0"/>
              <a:t>          church</a:t>
            </a:r>
          </a:p>
          <a:p>
            <a:pPr>
              <a:buNone/>
            </a:pPr>
            <a:r>
              <a:rPr lang="en-GB" sz="6400" dirty="0" smtClean="0"/>
              <a:t>          soldier</a:t>
            </a:r>
          </a:p>
          <a:p>
            <a:pPr>
              <a:buNone/>
            </a:pPr>
            <a:r>
              <a:rPr lang="en-GB" sz="6400" dirty="0" smtClean="0"/>
              <a:t>          sigh</a:t>
            </a:r>
          </a:p>
          <a:p>
            <a:pPr>
              <a:buNone/>
            </a:pPr>
            <a:r>
              <a:rPr lang="en-GB" sz="6400" dirty="0" smtClean="0"/>
              <a:t>          blood</a:t>
            </a:r>
          </a:p>
          <a:p>
            <a:pPr>
              <a:buNone/>
            </a:pPr>
            <a:r>
              <a:rPr lang="en-GB" sz="6400" dirty="0" smtClean="0"/>
              <a:t>          palace </a:t>
            </a:r>
          </a:p>
          <a:p>
            <a:pPr>
              <a:buNone/>
            </a:pPr>
            <a:r>
              <a:rPr lang="en-GB" sz="6400" dirty="0" smtClean="0"/>
              <a:t>          walls</a:t>
            </a:r>
          </a:p>
          <a:p>
            <a:pPr>
              <a:buNone/>
            </a:pPr>
            <a:r>
              <a:rPr lang="en-GB" sz="6400" dirty="0" smtClean="0"/>
              <a:t>          streets</a:t>
            </a:r>
          </a:p>
          <a:p>
            <a:pPr>
              <a:buNone/>
            </a:pPr>
            <a:r>
              <a:rPr lang="en-GB" sz="6400" dirty="0" smtClean="0"/>
              <a:t>          harlot</a:t>
            </a:r>
          </a:p>
          <a:p>
            <a:pPr>
              <a:buNone/>
            </a:pPr>
            <a:r>
              <a:rPr lang="en-GB" sz="6400" dirty="0" smtClean="0"/>
              <a:t>          curse</a:t>
            </a:r>
          </a:p>
          <a:p>
            <a:pPr>
              <a:buNone/>
            </a:pPr>
            <a:r>
              <a:rPr lang="en-GB" sz="6400" dirty="0" smtClean="0"/>
              <a:t>          tear</a:t>
            </a:r>
          </a:p>
          <a:p>
            <a:pPr>
              <a:buNone/>
            </a:pPr>
            <a:r>
              <a:rPr lang="en-GB" sz="6400" dirty="0" smtClean="0"/>
              <a:t>          plagues</a:t>
            </a:r>
          </a:p>
          <a:p>
            <a:pPr>
              <a:buNone/>
            </a:pPr>
            <a:r>
              <a:rPr lang="en-GB" sz="6400" dirty="0" smtClean="0"/>
              <a:t>          hearse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220072" y="1268760"/>
            <a:ext cx="316835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002060"/>
                </a:solidFill>
              </a:rPr>
              <a:t>Look at the nouns Blake chooses to show people, places, objects and feelings.</a:t>
            </a:r>
          </a:p>
          <a:p>
            <a:endParaRPr lang="en-GB" b="1" dirty="0" smtClean="0">
              <a:solidFill>
                <a:srgbClr val="002060"/>
              </a:solidFill>
            </a:endParaRPr>
          </a:p>
          <a:p>
            <a:r>
              <a:rPr lang="en-GB" b="1" dirty="0" smtClean="0">
                <a:solidFill>
                  <a:srgbClr val="002060"/>
                </a:solidFill>
              </a:rPr>
              <a:t>Can you see any links or patterns?</a:t>
            </a:r>
          </a:p>
          <a:p>
            <a:r>
              <a:rPr lang="en-GB" b="1" dirty="0" smtClean="0">
                <a:solidFill>
                  <a:srgbClr val="002060"/>
                </a:solidFill>
              </a:rPr>
              <a:t>Invent different headings under which you can group them e.g. ‘human emotions’.</a:t>
            </a:r>
          </a:p>
          <a:p>
            <a:endParaRPr lang="en-GB" b="1" dirty="0" smtClean="0">
              <a:solidFill>
                <a:srgbClr val="002060"/>
              </a:solidFill>
            </a:endParaRPr>
          </a:p>
          <a:p>
            <a:r>
              <a:rPr lang="en-GB" b="1" dirty="0" smtClean="0">
                <a:solidFill>
                  <a:srgbClr val="002060"/>
                </a:solidFill>
              </a:rPr>
              <a:t>What impression of London does Blake give you through his choice of nouns?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620688"/>
            <a:ext cx="8229600" cy="561662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GB" sz="2200" i="1" dirty="0" smtClean="0"/>
              <a:t>each </a:t>
            </a:r>
            <a:r>
              <a:rPr lang="en-GB" sz="2200" i="1" dirty="0" err="1" smtClean="0"/>
              <a:t>charter’d</a:t>
            </a:r>
            <a:r>
              <a:rPr lang="en-GB" sz="2200" i="1" dirty="0" smtClean="0"/>
              <a:t> </a:t>
            </a:r>
            <a:r>
              <a:rPr lang="en-GB" sz="2200" b="1" dirty="0" smtClean="0"/>
              <a:t>street</a:t>
            </a:r>
          </a:p>
          <a:p>
            <a:pPr>
              <a:buNone/>
            </a:pPr>
            <a:r>
              <a:rPr lang="en-GB" sz="2200" i="1" dirty="0" smtClean="0"/>
              <a:t>the </a:t>
            </a:r>
            <a:r>
              <a:rPr lang="en-GB" sz="2200" i="1" dirty="0" err="1" smtClean="0"/>
              <a:t>charter’d</a:t>
            </a:r>
            <a:r>
              <a:rPr lang="en-GB" sz="2200" i="1" dirty="0" smtClean="0"/>
              <a:t> </a:t>
            </a:r>
            <a:r>
              <a:rPr lang="en-GB" sz="2200" b="1" dirty="0" smtClean="0"/>
              <a:t>Thames</a:t>
            </a:r>
          </a:p>
          <a:p>
            <a:pPr>
              <a:buNone/>
            </a:pPr>
            <a:r>
              <a:rPr lang="en-GB" sz="2200" i="1" dirty="0" smtClean="0"/>
              <a:t>every</a:t>
            </a:r>
            <a:r>
              <a:rPr lang="en-GB" sz="2200" dirty="0" smtClean="0"/>
              <a:t> </a:t>
            </a:r>
            <a:r>
              <a:rPr lang="en-GB" sz="2200" b="1" dirty="0" smtClean="0"/>
              <a:t>face</a:t>
            </a:r>
          </a:p>
          <a:p>
            <a:pPr>
              <a:buNone/>
            </a:pPr>
            <a:r>
              <a:rPr lang="en-GB" sz="2200" i="1" dirty="0" smtClean="0"/>
              <a:t>marks of </a:t>
            </a:r>
            <a:r>
              <a:rPr lang="en-GB" sz="2200" b="1" dirty="0" smtClean="0"/>
              <a:t>weakness</a:t>
            </a:r>
          </a:p>
          <a:p>
            <a:pPr>
              <a:buNone/>
            </a:pPr>
            <a:r>
              <a:rPr lang="en-GB" sz="2200" i="1" dirty="0" smtClean="0"/>
              <a:t>marks of </a:t>
            </a:r>
            <a:r>
              <a:rPr lang="en-GB" sz="2200" b="1" dirty="0" smtClean="0"/>
              <a:t>woe</a:t>
            </a:r>
          </a:p>
          <a:p>
            <a:pPr>
              <a:buNone/>
            </a:pPr>
            <a:r>
              <a:rPr lang="en-GB" sz="2200" i="1" dirty="0" smtClean="0"/>
              <a:t>every</a:t>
            </a:r>
            <a:r>
              <a:rPr lang="en-GB" sz="2200" dirty="0" smtClean="0"/>
              <a:t> </a:t>
            </a:r>
            <a:r>
              <a:rPr lang="en-GB" sz="2200" b="1" dirty="0" smtClean="0"/>
              <a:t>cry</a:t>
            </a:r>
            <a:r>
              <a:rPr lang="en-GB" sz="2200" dirty="0" smtClean="0"/>
              <a:t> </a:t>
            </a:r>
            <a:r>
              <a:rPr lang="en-GB" sz="2200" i="1" dirty="0" smtClean="0"/>
              <a:t>of every Man</a:t>
            </a:r>
          </a:p>
          <a:p>
            <a:pPr>
              <a:buNone/>
            </a:pPr>
            <a:r>
              <a:rPr lang="en-GB" sz="2200" i="1" dirty="0" smtClean="0"/>
              <a:t>every Infant’s </a:t>
            </a:r>
            <a:r>
              <a:rPr lang="en-GB" sz="2200" b="1" dirty="0" smtClean="0"/>
              <a:t>cry </a:t>
            </a:r>
            <a:r>
              <a:rPr lang="en-GB" sz="2200" i="1" dirty="0" smtClean="0"/>
              <a:t>of fear </a:t>
            </a:r>
          </a:p>
          <a:p>
            <a:pPr>
              <a:buNone/>
            </a:pPr>
            <a:r>
              <a:rPr lang="en-GB" sz="2200" i="1" dirty="0" smtClean="0"/>
              <a:t>every</a:t>
            </a:r>
            <a:r>
              <a:rPr lang="en-GB" sz="2200" dirty="0" smtClean="0"/>
              <a:t> </a:t>
            </a:r>
            <a:r>
              <a:rPr lang="en-GB" sz="2200" b="1" dirty="0" smtClean="0"/>
              <a:t>voice</a:t>
            </a:r>
          </a:p>
          <a:p>
            <a:pPr>
              <a:buNone/>
            </a:pPr>
            <a:r>
              <a:rPr lang="en-GB" sz="2200" i="1" dirty="0" smtClean="0"/>
              <a:t>every</a:t>
            </a:r>
            <a:r>
              <a:rPr lang="en-GB" sz="2200" dirty="0" smtClean="0"/>
              <a:t> </a:t>
            </a:r>
            <a:r>
              <a:rPr lang="en-GB" sz="2200" b="1" dirty="0" smtClean="0"/>
              <a:t>ban</a:t>
            </a:r>
          </a:p>
          <a:p>
            <a:pPr>
              <a:buNone/>
            </a:pPr>
            <a:r>
              <a:rPr lang="en-GB" sz="2200" i="1" dirty="0" smtClean="0"/>
              <a:t>the mind-</a:t>
            </a:r>
            <a:r>
              <a:rPr lang="en-GB" sz="2200" i="1" dirty="0" err="1" smtClean="0"/>
              <a:t>forg’d</a:t>
            </a:r>
            <a:r>
              <a:rPr lang="en-GB" sz="2200" i="1" dirty="0" smtClean="0"/>
              <a:t> </a:t>
            </a:r>
            <a:r>
              <a:rPr lang="en-GB" sz="2200" b="1" dirty="0" smtClean="0"/>
              <a:t>manacles</a:t>
            </a:r>
          </a:p>
          <a:p>
            <a:pPr>
              <a:buNone/>
            </a:pPr>
            <a:r>
              <a:rPr lang="en-GB" sz="2200" i="1" dirty="0" smtClean="0"/>
              <a:t>the Chimney-sweeper’s </a:t>
            </a:r>
            <a:r>
              <a:rPr lang="en-GB" sz="2200" b="1" dirty="0" smtClean="0"/>
              <a:t>cry</a:t>
            </a:r>
          </a:p>
          <a:p>
            <a:pPr>
              <a:buNone/>
            </a:pPr>
            <a:r>
              <a:rPr lang="en-GB" sz="2200" i="1" dirty="0" smtClean="0"/>
              <a:t>every </a:t>
            </a:r>
            <a:r>
              <a:rPr lang="en-GB" sz="2200" i="1" dirty="0" err="1" smtClean="0"/>
              <a:t>blackning</a:t>
            </a:r>
            <a:r>
              <a:rPr lang="en-GB" sz="2200" i="1" dirty="0" smtClean="0"/>
              <a:t> </a:t>
            </a:r>
            <a:r>
              <a:rPr lang="en-GB" sz="2200" b="1" dirty="0" smtClean="0"/>
              <a:t>Church</a:t>
            </a:r>
          </a:p>
          <a:p>
            <a:pPr>
              <a:buNone/>
            </a:pPr>
            <a:r>
              <a:rPr lang="en-GB" sz="2200" i="1" dirty="0" smtClean="0"/>
              <a:t>the hapless Soldier’s </a:t>
            </a:r>
            <a:r>
              <a:rPr lang="en-GB" sz="2200" b="1" dirty="0" smtClean="0"/>
              <a:t>sigh</a:t>
            </a:r>
          </a:p>
          <a:p>
            <a:pPr>
              <a:buNone/>
            </a:pPr>
            <a:r>
              <a:rPr lang="en-GB" sz="2200" i="1" dirty="0" smtClean="0"/>
              <a:t>Palace</a:t>
            </a:r>
            <a:r>
              <a:rPr lang="en-GB" sz="2200" dirty="0" smtClean="0"/>
              <a:t> </a:t>
            </a:r>
            <a:r>
              <a:rPr lang="en-GB" sz="2200" b="1" dirty="0" smtClean="0"/>
              <a:t>walls</a:t>
            </a:r>
          </a:p>
          <a:p>
            <a:pPr>
              <a:buNone/>
            </a:pPr>
            <a:r>
              <a:rPr lang="en-GB" sz="2200" i="1" dirty="0" smtClean="0"/>
              <a:t>midnight</a:t>
            </a:r>
            <a:r>
              <a:rPr lang="en-GB" sz="2200" dirty="0" smtClean="0"/>
              <a:t> </a:t>
            </a:r>
            <a:r>
              <a:rPr lang="en-GB" sz="2200" b="1" dirty="0" smtClean="0"/>
              <a:t>streets</a:t>
            </a:r>
          </a:p>
          <a:p>
            <a:pPr>
              <a:buNone/>
            </a:pPr>
            <a:r>
              <a:rPr lang="en-GB" sz="2200" i="1" dirty="0" smtClean="0"/>
              <a:t>the youthful Harlot’s </a:t>
            </a:r>
            <a:r>
              <a:rPr lang="en-GB" sz="2200" b="1" dirty="0" smtClean="0"/>
              <a:t>curse</a:t>
            </a:r>
          </a:p>
          <a:p>
            <a:pPr>
              <a:buNone/>
            </a:pPr>
            <a:r>
              <a:rPr lang="en-GB" sz="2200" i="1" dirty="0" smtClean="0"/>
              <a:t>the new-born infant’s </a:t>
            </a:r>
            <a:r>
              <a:rPr lang="en-GB" sz="2200" b="1" dirty="0" smtClean="0"/>
              <a:t>tear</a:t>
            </a:r>
            <a:r>
              <a:rPr lang="en-GB" sz="2200" dirty="0" smtClean="0"/>
              <a:t> </a:t>
            </a:r>
          </a:p>
          <a:p>
            <a:pPr>
              <a:buNone/>
            </a:pPr>
            <a:r>
              <a:rPr lang="en-GB" sz="2200" i="1" dirty="0" smtClean="0"/>
              <a:t>the Marriage </a:t>
            </a:r>
            <a:r>
              <a:rPr lang="en-GB" sz="2200" b="1" dirty="0" smtClean="0"/>
              <a:t>hearse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355976" y="1844824"/>
            <a:ext cx="3168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751512" y="188640"/>
            <a:ext cx="4392488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Look at the way Blake gives us more detail about the people, places, objects and feelings in his poem through expanded noun phrases.  The </a:t>
            </a:r>
            <a:r>
              <a:rPr lang="en-GB" i="1" dirty="0" smtClean="0"/>
              <a:t>extra information </a:t>
            </a:r>
            <a:r>
              <a:rPr lang="en-GB" dirty="0" smtClean="0"/>
              <a:t>added to the </a:t>
            </a:r>
            <a:r>
              <a:rPr lang="en-GB" b="1" dirty="0" smtClean="0"/>
              <a:t>head noun </a:t>
            </a:r>
            <a:r>
              <a:rPr lang="en-GB" dirty="0" smtClean="0"/>
              <a:t>changes (or modifies ) how we see things: how would you explain the difference between ‘streets’ and ‘midnight streets’ or between ‘hearse’ and ‘the Marriage hearse’?</a:t>
            </a:r>
          </a:p>
          <a:p>
            <a:endParaRPr lang="en-GB" dirty="0" smtClean="0"/>
          </a:p>
          <a:p>
            <a:r>
              <a:rPr lang="en-GB" b="1" dirty="0" smtClean="0">
                <a:solidFill>
                  <a:srgbClr val="002060"/>
                </a:solidFill>
              </a:rPr>
              <a:t>How many different patterns can you see in the way these noun phrases are formed?</a:t>
            </a:r>
          </a:p>
          <a:p>
            <a:r>
              <a:rPr lang="en-GB" b="1" dirty="0" smtClean="0">
                <a:solidFill>
                  <a:srgbClr val="002060"/>
                </a:solidFill>
              </a:rPr>
              <a:t>Which word is repeated most often? Why?</a:t>
            </a:r>
          </a:p>
          <a:p>
            <a:endParaRPr lang="en-GB" b="1" dirty="0" smtClean="0">
              <a:solidFill>
                <a:srgbClr val="002060"/>
              </a:solidFill>
            </a:endParaRPr>
          </a:p>
          <a:p>
            <a:r>
              <a:rPr lang="en-GB" b="1" dirty="0" smtClean="0">
                <a:solidFill>
                  <a:srgbClr val="002060"/>
                </a:solidFill>
              </a:rPr>
              <a:t>Noun phrases give us a complete picture  or idea. Which ones from the poem do you find most unusual, thought-provoking or puzzling? 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548680"/>
            <a:ext cx="8229600" cy="568863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GB" sz="3800" dirty="0" smtClean="0"/>
              <a:t>I wander thro' each </a:t>
            </a:r>
            <a:r>
              <a:rPr lang="en-GB" sz="3800" dirty="0" err="1" smtClean="0"/>
              <a:t>charter'd</a:t>
            </a:r>
            <a:r>
              <a:rPr lang="en-GB" sz="3800" dirty="0" smtClean="0"/>
              <a:t> street, </a:t>
            </a:r>
          </a:p>
          <a:p>
            <a:pPr>
              <a:buNone/>
            </a:pPr>
            <a:r>
              <a:rPr lang="en-GB" sz="3800" dirty="0" smtClean="0"/>
              <a:t>Near where the </a:t>
            </a:r>
            <a:r>
              <a:rPr lang="en-GB" sz="3800" dirty="0" err="1" smtClean="0"/>
              <a:t>charter'd</a:t>
            </a:r>
            <a:r>
              <a:rPr lang="en-GB" sz="3800" dirty="0" smtClean="0"/>
              <a:t> Thames does flow, </a:t>
            </a:r>
          </a:p>
          <a:p>
            <a:pPr>
              <a:buNone/>
            </a:pPr>
            <a:r>
              <a:rPr lang="en-GB" sz="3800" dirty="0" smtClean="0"/>
              <a:t>And mark in every face I meet </a:t>
            </a:r>
          </a:p>
          <a:p>
            <a:pPr>
              <a:buNone/>
            </a:pPr>
            <a:r>
              <a:rPr lang="en-GB" sz="3800" dirty="0" smtClean="0"/>
              <a:t>Marks of weakness, marks of woe. </a:t>
            </a:r>
          </a:p>
          <a:p>
            <a:pPr>
              <a:buNone/>
            </a:pPr>
            <a:endParaRPr lang="en-GB" sz="3800" dirty="0" smtClean="0"/>
          </a:p>
          <a:p>
            <a:pPr>
              <a:buNone/>
            </a:pPr>
            <a:r>
              <a:rPr lang="en-GB" sz="3800" dirty="0" smtClean="0"/>
              <a:t>In every cry of every Man, </a:t>
            </a:r>
          </a:p>
          <a:p>
            <a:pPr>
              <a:buNone/>
            </a:pPr>
            <a:r>
              <a:rPr lang="en-GB" sz="3800" dirty="0" smtClean="0"/>
              <a:t>In every Infant’s cry of fear, </a:t>
            </a:r>
          </a:p>
          <a:p>
            <a:pPr>
              <a:buNone/>
            </a:pPr>
            <a:r>
              <a:rPr lang="en-GB" sz="3800" dirty="0" smtClean="0"/>
              <a:t>In every voice: in every ban, </a:t>
            </a:r>
          </a:p>
          <a:p>
            <a:pPr>
              <a:buNone/>
            </a:pPr>
            <a:r>
              <a:rPr lang="en-GB" sz="3800" dirty="0" smtClean="0"/>
              <a:t>The mind-</a:t>
            </a:r>
            <a:r>
              <a:rPr lang="en-GB" sz="3800" dirty="0" err="1" smtClean="0"/>
              <a:t>forg'd</a:t>
            </a:r>
            <a:r>
              <a:rPr lang="en-GB" sz="3800" dirty="0" smtClean="0"/>
              <a:t> manacles I hear. </a:t>
            </a:r>
          </a:p>
          <a:p>
            <a:pPr>
              <a:buNone/>
            </a:pPr>
            <a:endParaRPr lang="en-GB" sz="3800" dirty="0" smtClean="0"/>
          </a:p>
          <a:p>
            <a:pPr>
              <a:buNone/>
            </a:pPr>
            <a:r>
              <a:rPr lang="en-GB" sz="3800" dirty="0" smtClean="0"/>
              <a:t>How the Chimney-sweepers cry </a:t>
            </a:r>
          </a:p>
          <a:p>
            <a:pPr>
              <a:buNone/>
            </a:pPr>
            <a:r>
              <a:rPr lang="en-GB" sz="3800" dirty="0" smtClean="0"/>
              <a:t>Every </a:t>
            </a:r>
            <a:r>
              <a:rPr lang="en-GB" sz="3800" dirty="0" err="1" smtClean="0"/>
              <a:t>blackning</a:t>
            </a:r>
            <a:r>
              <a:rPr lang="en-GB" sz="3800" dirty="0" smtClean="0"/>
              <a:t> Church appals, </a:t>
            </a:r>
          </a:p>
          <a:p>
            <a:pPr>
              <a:buNone/>
            </a:pPr>
            <a:r>
              <a:rPr lang="en-GB" sz="3800" dirty="0" smtClean="0"/>
              <a:t>And the hapless Soldier’s sigh </a:t>
            </a:r>
          </a:p>
          <a:p>
            <a:pPr>
              <a:buNone/>
            </a:pPr>
            <a:r>
              <a:rPr lang="en-GB" sz="3800" dirty="0" smtClean="0"/>
              <a:t>Runs in blood down Palace walls. </a:t>
            </a:r>
          </a:p>
          <a:p>
            <a:pPr>
              <a:buNone/>
            </a:pPr>
            <a:endParaRPr lang="en-GB" sz="3800" dirty="0" smtClean="0"/>
          </a:p>
          <a:p>
            <a:pPr>
              <a:buNone/>
            </a:pPr>
            <a:r>
              <a:rPr lang="en-GB" sz="3800" dirty="0" smtClean="0"/>
              <a:t>But most thro' midnight streets I hear </a:t>
            </a:r>
          </a:p>
          <a:p>
            <a:pPr>
              <a:buNone/>
            </a:pPr>
            <a:r>
              <a:rPr lang="en-GB" sz="3800" dirty="0" smtClean="0"/>
              <a:t>How the youthful Harlot’s curse </a:t>
            </a:r>
          </a:p>
          <a:p>
            <a:pPr>
              <a:buNone/>
            </a:pPr>
            <a:r>
              <a:rPr lang="en-GB" sz="3800" dirty="0" smtClean="0"/>
              <a:t>Blasts the new-born Infant’s tear </a:t>
            </a:r>
          </a:p>
          <a:p>
            <a:pPr>
              <a:buNone/>
            </a:pPr>
            <a:r>
              <a:rPr lang="en-GB" sz="3800" dirty="0" smtClean="0"/>
              <a:t>And blights with plagues the Marriage hearse. </a:t>
            </a:r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5975648" y="1412776"/>
            <a:ext cx="316835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002060"/>
                </a:solidFill>
              </a:rPr>
              <a:t>What do you notice </a:t>
            </a:r>
          </a:p>
          <a:p>
            <a:r>
              <a:rPr lang="en-GB" b="1" dirty="0">
                <a:solidFill>
                  <a:srgbClr val="002060"/>
                </a:solidFill>
              </a:rPr>
              <a:t>a</a:t>
            </a:r>
            <a:r>
              <a:rPr lang="en-GB" b="1" dirty="0" smtClean="0">
                <a:solidFill>
                  <a:srgbClr val="002060"/>
                </a:solidFill>
              </a:rPr>
              <a:t>bout the use of noun phrases now you can see them in the context of the whole poem?</a:t>
            </a:r>
            <a:endParaRPr lang="en-GB" b="1" dirty="0" smtClean="0">
              <a:solidFill>
                <a:srgbClr val="002060"/>
              </a:solidFill>
            </a:endParaRPr>
          </a:p>
          <a:p>
            <a:endParaRPr lang="en-GB" b="1" dirty="0" smtClean="0">
              <a:solidFill>
                <a:srgbClr val="002060"/>
              </a:solidFill>
            </a:endParaRPr>
          </a:p>
          <a:p>
            <a:r>
              <a:rPr lang="en-GB" b="1" dirty="0" smtClean="0">
                <a:solidFill>
                  <a:srgbClr val="002060"/>
                </a:solidFill>
              </a:rPr>
              <a:t>Are there any other language features that you would want to focus on? How do they enhance the meaning of the poem?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3102</TotalTime>
  <Words>579</Words>
  <Application>Microsoft Office PowerPoint</Application>
  <PresentationFormat>On-screen Show (4:3)</PresentationFormat>
  <Paragraphs>115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Solstice</vt:lpstr>
      <vt:lpstr>‘London’ by William Blake</vt:lpstr>
      <vt:lpstr>London by William Blake</vt:lpstr>
      <vt:lpstr>PowerPoint Presentation</vt:lpstr>
      <vt:lpstr>PowerPoint Presentation</vt:lpstr>
    </vt:vector>
  </TitlesOfParts>
  <Company>University of Exeter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GSE</dc:creator>
  <cp:lastModifiedBy>helen lines</cp:lastModifiedBy>
  <cp:revision>294</cp:revision>
  <dcterms:created xsi:type="dcterms:W3CDTF">2014-04-15T11:49:04Z</dcterms:created>
  <dcterms:modified xsi:type="dcterms:W3CDTF">2017-08-09T16:20:55Z</dcterms:modified>
</cp:coreProperties>
</file>