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17"/>
  </p:notesMasterIdLst>
  <p:handoutMasterIdLst>
    <p:handoutMasterId r:id="rId18"/>
  </p:handoutMasterIdLst>
  <p:sldIdLst>
    <p:sldId id="398" r:id="rId2"/>
    <p:sldId id="379" r:id="rId3"/>
    <p:sldId id="401" r:id="rId4"/>
    <p:sldId id="409" r:id="rId5"/>
    <p:sldId id="404" r:id="rId6"/>
    <p:sldId id="403" r:id="rId7"/>
    <p:sldId id="385" r:id="rId8"/>
    <p:sldId id="399" r:id="rId9"/>
    <p:sldId id="402" r:id="rId10"/>
    <p:sldId id="406" r:id="rId11"/>
    <p:sldId id="407" r:id="rId12"/>
    <p:sldId id="400" r:id="rId13"/>
    <p:sldId id="410" r:id="rId14"/>
    <p:sldId id="408" r:id="rId15"/>
    <p:sldId id="394" r:id="rId16"/>
  </p:sldIdLst>
  <p:sldSz cx="9144000" cy="6858000" type="screen4x3"/>
  <p:notesSz cx="6881813" cy="96615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BC"/>
    <a:srgbClr val="384A94"/>
    <a:srgbClr val="658080"/>
    <a:srgbClr val="9ED090"/>
    <a:srgbClr val="55C37A"/>
    <a:srgbClr val="7AD097"/>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47" autoAdjust="0"/>
    <p:restoredTop sz="82718" autoAdjust="0"/>
  </p:normalViewPr>
  <p:slideViewPr>
    <p:cSldViewPr>
      <p:cViewPr>
        <p:scale>
          <a:sx n="60" d="100"/>
          <a:sy n="60" d="100"/>
        </p:scale>
        <p:origin x="-1258" y="230"/>
      </p:cViewPr>
      <p:guideLst>
        <p:guide orient="horz" pos="2160"/>
        <p:guide pos="2880"/>
      </p:guideLst>
    </p:cSldViewPr>
  </p:slideViewPr>
  <p:notesTextViewPr>
    <p:cViewPr>
      <p:scale>
        <a:sx n="300" d="100"/>
        <a:sy n="300" d="100"/>
      </p:scale>
      <p:origin x="0" y="5"/>
    </p:cViewPr>
  </p:notesTextViewPr>
  <p:sorterViewPr>
    <p:cViewPr varScale="1">
      <p:scale>
        <a:sx n="100" d="100"/>
        <a:sy n="100" d="100"/>
      </p:scale>
      <p:origin x="0" y="6234"/>
    </p:cViewPr>
  </p:sorterViewPr>
  <p:notesViewPr>
    <p:cSldViewPr>
      <p:cViewPr varScale="1">
        <p:scale>
          <a:sx n="38" d="100"/>
          <a:sy n="38" d="100"/>
        </p:scale>
        <p:origin x="-2386" y="-82"/>
      </p:cViewPr>
      <p:guideLst>
        <p:guide orient="horz" pos="3043"/>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0659" name="Rectangle 3"/>
          <p:cNvSpPr>
            <a:spLocks noGrp="1" noChangeArrowheads="1"/>
          </p:cNvSpPr>
          <p:nvPr>
            <p:ph type="dt" sz="quarter" idx="1"/>
          </p:nvPr>
        </p:nvSpPr>
        <p:spPr bwMode="auto">
          <a:xfrm>
            <a:off x="3898102"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ChangeArrowheads="1"/>
          </p:cNvSpPr>
          <p:nvPr>
            <p:ph type="ftr" sz="quarter" idx="2"/>
          </p:nvPr>
        </p:nvSpPr>
        <p:spPr bwMode="auto">
          <a:xfrm>
            <a:off x="0"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0661" name="Rectangle 5"/>
          <p:cNvSpPr>
            <a:spLocks noGrp="1" noChangeArrowheads="1"/>
          </p:cNvSpPr>
          <p:nvPr>
            <p:ph type="sldNum" sz="quarter" idx="3"/>
          </p:nvPr>
        </p:nvSpPr>
        <p:spPr bwMode="auto">
          <a:xfrm>
            <a:off x="3898102"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9577D1-B2A1-402A-B7B5-CE6EAB3E0D87}" type="slidenum">
              <a:rPr lang="en-US"/>
              <a:pPr/>
              <a:t>‹#›</a:t>
            </a:fld>
            <a:endParaRPr lang="en-US"/>
          </a:p>
        </p:txBody>
      </p:sp>
    </p:spTree>
    <p:extLst>
      <p:ext uri="{BB962C8B-B14F-4D97-AF65-F5344CB8AC3E}">
        <p14:creationId xmlns:p14="http://schemas.microsoft.com/office/powerpoint/2010/main" val="401449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98102"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027113" y="725488"/>
            <a:ext cx="4827587" cy="36210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8182" y="4589776"/>
            <a:ext cx="5505450" cy="43472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98102"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8C648E7-3A21-4E05-9F45-05274052E9C8}" type="slidenum">
              <a:rPr lang="en-US"/>
              <a:pPr/>
              <a:t>‹#›</a:t>
            </a:fld>
            <a:endParaRPr lang="en-US"/>
          </a:p>
        </p:txBody>
      </p:sp>
    </p:spTree>
    <p:extLst>
      <p:ext uri="{BB962C8B-B14F-4D97-AF65-F5344CB8AC3E}">
        <p14:creationId xmlns:p14="http://schemas.microsoft.com/office/powerpoint/2010/main" val="3406793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Consolidating</a:t>
            </a:r>
            <a:r>
              <a:rPr lang="en-GB" baseline="0" dirty="0" smtClean="0"/>
              <a:t> understanding of expanded noun phrases </a:t>
            </a:r>
            <a:r>
              <a:rPr lang="en-GB" baseline="0" dirty="0" err="1" smtClean="0"/>
              <a:t>eg</a:t>
            </a:r>
            <a:r>
              <a:rPr lang="en-GB" baseline="0" dirty="0" smtClean="0"/>
              <a:t> in </a:t>
            </a:r>
            <a:r>
              <a:rPr lang="en-GB" dirty="0" smtClean="0"/>
              <a:t>Y5</a:t>
            </a:r>
            <a:r>
              <a:rPr lang="en-GB" baseline="0" dirty="0" smtClean="0"/>
              <a:t> or Y6</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a:t>
            </a:fld>
            <a:endParaRPr lang="en-US"/>
          </a:p>
        </p:txBody>
      </p:sp>
    </p:spTree>
    <p:extLst>
      <p:ext uri="{BB962C8B-B14F-4D97-AF65-F5344CB8AC3E}">
        <p14:creationId xmlns:p14="http://schemas.microsoft.com/office/powerpoint/2010/main" val="1478422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Stress</a:t>
            </a:r>
            <a:r>
              <a:rPr lang="en-GB" baseline="0" dirty="0" smtClean="0"/>
              <a:t> the noun phrase pattern of this construction: </a:t>
            </a:r>
            <a:r>
              <a:rPr lang="en-GB" baseline="0" dirty="0" err="1" smtClean="0"/>
              <a:t>noun+of+noun</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10</a:t>
            </a:fld>
            <a:endParaRPr lang="en-US"/>
          </a:p>
        </p:txBody>
      </p:sp>
    </p:spTree>
    <p:extLst>
      <p:ext uri="{BB962C8B-B14F-4D97-AF65-F5344CB8AC3E}">
        <p14:creationId xmlns:p14="http://schemas.microsoft.com/office/powerpoint/2010/main" val="861797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Stress</a:t>
            </a:r>
            <a:r>
              <a:rPr lang="en-GB" baseline="0" dirty="0" smtClean="0"/>
              <a:t> that a relative clause starts with a relative pronoun linking directly back to the head noun. The first example is a ‘restricted relative clause’ that does not take a comma. Stress the relative pronoun that relates directly to the noun preceding it, rather than the presence or absence of commas, which can be confusing. Show through examples rather than abstract explanations, including embedded relative clauses </a:t>
            </a:r>
            <a:r>
              <a:rPr lang="en-GB" baseline="0" dirty="0" err="1" smtClean="0"/>
              <a:t>eg</a:t>
            </a:r>
            <a:r>
              <a:rPr lang="en-GB" baseline="0" dirty="0" smtClean="0"/>
              <a:t> Could his cloak, which was woven from magic threads, protect him now?’</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11</a:t>
            </a:fld>
            <a:endParaRPr lang="en-US"/>
          </a:p>
        </p:txBody>
      </p:sp>
    </p:spTree>
    <p:extLst>
      <p:ext uri="{BB962C8B-B14F-4D97-AF65-F5344CB8AC3E}">
        <p14:creationId xmlns:p14="http://schemas.microsoft.com/office/powerpoint/2010/main" val="861797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Recap what has been covered. Use the terms pre- and post-modification if helpful. </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12</a:t>
            </a:fld>
            <a:endParaRPr lang="en-US"/>
          </a:p>
        </p:txBody>
      </p:sp>
    </p:spTree>
    <p:extLst>
      <p:ext uri="{BB962C8B-B14F-4D97-AF65-F5344CB8AC3E}">
        <p14:creationId xmlns:p14="http://schemas.microsoft.com/office/powerpoint/2010/main" val="370688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a:t>
            </a:r>
            <a:r>
              <a:rPr lang="en-GB" baseline="0" dirty="0" smtClean="0"/>
              <a:t> students to identify the noun phrases, which form the subject or object position within a sentence, and how they are used to establish character, mood and atmosphere. Invite evaluative comments </a:t>
            </a:r>
            <a:r>
              <a:rPr lang="en-GB" baseline="0" dirty="0" err="1" smtClean="0"/>
              <a:t>eg</a:t>
            </a:r>
            <a:r>
              <a:rPr lang="en-GB" baseline="0" dirty="0" smtClean="0"/>
              <a:t> is there too much noun-phrase description here or just about enough? Could we change the mood and atmosphere by changing the noun phrases?</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13</a:t>
            </a:fld>
            <a:endParaRPr lang="en-US"/>
          </a:p>
        </p:txBody>
      </p:sp>
    </p:spTree>
    <p:extLst>
      <p:ext uri="{BB962C8B-B14F-4D97-AF65-F5344CB8AC3E}">
        <p14:creationId xmlns:p14="http://schemas.microsoft.com/office/powerpoint/2010/main" val="3706884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for shared composition leading to individual writing. </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14</a:t>
            </a:fld>
            <a:endParaRPr lang="en-US"/>
          </a:p>
        </p:txBody>
      </p:sp>
    </p:spTree>
    <p:extLst>
      <p:ext uri="{BB962C8B-B14F-4D97-AF65-F5344CB8AC3E}">
        <p14:creationId xmlns:p14="http://schemas.microsoft.com/office/powerpoint/2010/main" val="1021885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a:t>
            </a:r>
            <a:r>
              <a:rPr lang="en-GB" baseline="0" dirty="0" smtClean="0"/>
              <a:t> </a:t>
            </a:r>
            <a:r>
              <a:rPr lang="en-GB" baseline="0" smtClean="0"/>
              <a:t>summing up, if needed.</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15</a:t>
            </a:fld>
            <a:endParaRPr lang="en-US"/>
          </a:p>
        </p:txBody>
      </p:sp>
    </p:spTree>
    <p:extLst>
      <p:ext uri="{BB962C8B-B14F-4D97-AF65-F5344CB8AC3E}">
        <p14:creationId xmlns:p14="http://schemas.microsoft.com/office/powerpoint/2010/main" val="425585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Check</a:t>
            </a:r>
            <a:r>
              <a:rPr lang="en-GB" sz="1200" baseline="0" dirty="0" smtClean="0"/>
              <a:t> </a:t>
            </a:r>
            <a:r>
              <a:rPr lang="en-GB" sz="1200" baseline="0" dirty="0" smtClean="0"/>
              <a:t>understanding of nouns in feedback and extend to include more expressive choices e.g. creature, horns, scales, cavern, cloak. Include proper nouns if liked to provide context such as a known dragon or hero from myth and legend e.g. </a:t>
            </a:r>
            <a:r>
              <a:rPr lang="en-GB" sz="1200" baseline="0" dirty="0" err="1" smtClean="0"/>
              <a:t>Kilgharrah</a:t>
            </a:r>
            <a:r>
              <a:rPr lang="en-GB" sz="1200" baseline="0" dirty="0" smtClean="0"/>
              <a:t>; </a:t>
            </a:r>
            <a:r>
              <a:rPr lang="en-GB" sz="1200" baseline="0" dirty="0" err="1" smtClean="0"/>
              <a:t>Uther</a:t>
            </a:r>
            <a:r>
              <a:rPr lang="en-GB" sz="1200" baseline="0" dirty="0" smtClean="0"/>
              <a:t> </a:t>
            </a:r>
            <a:r>
              <a:rPr lang="en-GB" sz="1200" baseline="0" dirty="0" err="1" smtClean="0"/>
              <a:t>Pendragon</a:t>
            </a:r>
            <a:r>
              <a:rPr lang="en-GB" sz="1200" baseline="0" dirty="0" smtClean="0"/>
              <a:t>. Note that a different image will suggest a different mood and atmosphere. Establish what the mood, atmosphere and possible storyline are for this image, through questioning, and stress that noun phrase choices are important in creating these pictures/ideas for the reader. You could model expansion of noun phrases using the examples on these slides and ask students to create their own examples using a different image stimulus.</a:t>
            </a:r>
          </a:p>
          <a:p>
            <a:r>
              <a:rPr lang="en-GB" sz="1200" baseline="0" dirty="0" smtClean="0"/>
              <a:t> </a:t>
            </a:r>
            <a:endParaRPr lang="en-GB" sz="1200" baseline="0" dirty="0" smtClean="0"/>
          </a:p>
          <a:p>
            <a:endParaRPr lang="en-GB" sz="1200"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2</a:t>
            </a:fld>
            <a:endParaRPr lang="en-GB"/>
          </a:p>
        </p:txBody>
      </p:sp>
    </p:spTree>
    <p:extLst>
      <p:ext uri="{BB962C8B-B14F-4D97-AF65-F5344CB8AC3E}">
        <p14:creationId xmlns:p14="http://schemas.microsoft.com/office/powerpoint/2010/main" val="220756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a:t>
            </a:r>
            <a:r>
              <a:rPr lang="en-GB" baseline="0" dirty="0" smtClean="0"/>
              <a:t> the steps, preferably on mini whiteboards so students can generate lists and see the changes they are making. Share examples as you go.</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a:t>
            </a:fld>
            <a:endParaRPr lang="en-US"/>
          </a:p>
        </p:txBody>
      </p:sp>
    </p:spTree>
    <p:extLst>
      <p:ext uri="{BB962C8B-B14F-4D97-AF65-F5344CB8AC3E}">
        <p14:creationId xmlns:p14="http://schemas.microsoft.com/office/powerpoint/2010/main" val="86179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a:t>
            </a:r>
            <a:r>
              <a:rPr lang="en-GB" baseline="0" dirty="0" smtClean="0"/>
              <a:t> the parenthetical commas needed when a pair of adjectives is placed after the noun.</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a:t>
            </a:fld>
            <a:endParaRPr lang="en-US"/>
          </a:p>
        </p:txBody>
      </p:sp>
    </p:spTree>
    <p:extLst>
      <p:ext uri="{BB962C8B-B14F-4D97-AF65-F5344CB8AC3E}">
        <p14:creationId xmlns:p14="http://schemas.microsoft.com/office/powerpoint/2010/main" val="86179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5AEDA-A7A1-4F84-90B1-C4F4815CF380}" type="slidenum">
              <a:rPr lang="en-GB"/>
              <a:pPr/>
              <a:t>5</a:t>
            </a:fld>
            <a:endParaRPr lang="en-GB"/>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GB" b="0" dirty="0" smtClean="0"/>
              <a:t>Remind</a:t>
            </a:r>
            <a:r>
              <a:rPr lang="en-GB" b="0" baseline="0" dirty="0" smtClean="0"/>
              <a:t> of the range of determiners that can go before a noun.</a:t>
            </a:r>
            <a:r>
              <a:rPr lang="en-GB" b="0" dirty="0" smtClean="0"/>
              <a:t> </a:t>
            </a:r>
            <a:endParaRPr lang="en-GB"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6</a:t>
            </a:fld>
            <a:endParaRPr lang="en-US"/>
          </a:p>
        </p:txBody>
      </p:sp>
    </p:spTree>
    <p:extLst>
      <p:ext uri="{BB962C8B-B14F-4D97-AF65-F5344CB8AC3E}">
        <p14:creationId xmlns:p14="http://schemas.microsoft.com/office/powerpoint/2010/main" val="86179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5AEDA-A7A1-4F84-90B1-C4F4815CF380}" type="slidenum">
              <a:rPr lang="en-GB"/>
              <a:pPr/>
              <a:t>7</a:t>
            </a:fld>
            <a:endParaRPr lang="en-GB"/>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GB" b="0" dirty="0" smtClean="0"/>
              <a:t>Remind</a:t>
            </a:r>
            <a:r>
              <a:rPr lang="en-GB" b="0" baseline="0" dirty="0" smtClean="0"/>
              <a:t> of the range of prepositions that can start a prepositional phrase.</a:t>
            </a:r>
            <a:r>
              <a:rPr lang="en-GB" b="0" dirty="0" smtClean="0"/>
              <a:t> </a:t>
            </a:r>
            <a:endParaRPr lang="en-GB"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8</a:t>
            </a:fld>
            <a:endParaRPr lang="en-US"/>
          </a:p>
        </p:txBody>
      </p:sp>
    </p:spTree>
    <p:extLst>
      <p:ext uri="{BB962C8B-B14F-4D97-AF65-F5344CB8AC3E}">
        <p14:creationId xmlns:p14="http://schemas.microsoft.com/office/powerpoint/2010/main" val="861797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9</a:t>
            </a:fld>
            <a:endParaRPr lang="en-US"/>
          </a:p>
        </p:txBody>
      </p:sp>
    </p:spTree>
    <p:extLst>
      <p:ext uri="{BB962C8B-B14F-4D97-AF65-F5344CB8AC3E}">
        <p14:creationId xmlns:p14="http://schemas.microsoft.com/office/powerpoint/2010/main" val="86179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44000" cy="6858000"/>
            <a:chOff x="0" y="0"/>
            <a:chExt cx="5760" cy="4320"/>
          </a:xfrm>
        </p:grpSpPr>
        <p:sp>
          <p:nvSpPr>
            <p:cNvPr id="9933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933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grpSp>
          <p:nvGrpSpPr>
            <p:cNvPr id="99333" name="Group 5"/>
            <p:cNvGrpSpPr>
              <a:grpSpLocks/>
            </p:cNvGrpSpPr>
            <p:nvPr/>
          </p:nvGrpSpPr>
          <p:grpSpPr bwMode="auto">
            <a:xfrm>
              <a:off x="0" y="672"/>
              <a:ext cx="1806" cy="1989"/>
              <a:chOff x="0" y="672"/>
              <a:chExt cx="1806" cy="1989"/>
            </a:xfrm>
          </p:grpSpPr>
          <p:sp>
            <p:nvSpPr>
              <p:cNvPr id="9933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3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4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4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grpSp>
      </p:grpSp>
      <p:sp>
        <p:nvSpPr>
          <p:cNvPr id="9934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99345" name="Rectangle 17"/>
          <p:cNvSpPr>
            <a:spLocks noGrp="1" noChangeArrowheads="1"/>
          </p:cNvSpPr>
          <p:nvPr>
            <p:ph type="ftr" sz="quarter" idx="3"/>
          </p:nvPr>
        </p:nvSpPr>
        <p:spPr/>
        <p:txBody>
          <a:bodyPr/>
          <a:lstStyle>
            <a:lvl1pPr>
              <a:defRPr/>
            </a:lvl1pPr>
          </a:lstStyle>
          <a:p>
            <a:endParaRPr lang="en-US"/>
          </a:p>
        </p:txBody>
      </p:sp>
      <p:sp>
        <p:nvSpPr>
          <p:cNvPr id="99346" name="Rectangle 18"/>
          <p:cNvSpPr>
            <a:spLocks noGrp="1" noChangeArrowheads="1"/>
          </p:cNvSpPr>
          <p:nvPr>
            <p:ph type="sldNum" sz="quarter" idx="4"/>
          </p:nvPr>
        </p:nvSpPr>
        <p:spPr/>
        <p:txBody>
          <a:bodyPr/>
          <a:lstStyle>
            <a:lvl1pPr>
              <a:defRPr/>
            </a:lvl1pPr>
          </a:lstStyle>
          <a:p>
            <a:fld id="{928B8021-518E-4444-803D-6368375A8850}" type="slidenum">
              <a:rPr lang="en-US"/>
              <a:pPr/>
              <a:t>‹#›</a:t>
            </a:fld>
            <a:endParaRPr lang="en-US"/>
          </a:p>
        </p:txBody>
      </p:sp>
      <p:sp>
        <p:nvSpPr>
          <p:cNvPr id="99347" name="Rectangle 19"/>
          <p:cNvSpPr>
            <a:spLocks noGrp="1" noChangeArrowheads="1"/>
          </p:cNvSpPr>
          <p:nvPr>
            <p:ph type="ctrTitle"/>
          </p:nvPr>
        </p:nvSpPr>
        <p:spPr>
          <a:xfrm>
            <a:off x="2971800" y="1828800"/>
            <a:ext cx="6019800" cy="2209800"/>
          </a:xfrm>
        </p:spPr>
        <p:txBody>
          <a:bodyPr/>
          <a:lstStyle>
            <a:lvl1pPr>
              <a:defRPr sz="4616">
                <a:solidFill>
                  <a:srgbClr val="FFFFFF"/>
                </a:solidFill>
              </a:defRPr>
            </a:lvl1pPr>
          </a:lstStyle>
          <a:p>
            <a:r>
              <a:rPr lang="en-US"/>
              <a:t>Click to edit Master title style</a:t>
            </a:r>
          </a:p>
        </p:txBody>
      </p:sp>
      <p:sp>
        <p:nvSpPr>
          <p:cNvPr id="993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139"/>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B33B30B-0559-45AF-BD4C-0A67DCE494A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31523"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0FD6A94-7B7B-45BC-B182-11493A102A1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a:lstStyle/>
          <a:p>
            <a:endParaRPr lang="en-GB"/>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A33EFEC2-447E-47B5-82EC-485651B8DD4A}"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57188" y="1214422"/>
            <a:ext cx="8286750" cy="4714908"/>
          </a:xfrm>
          <a:prstGeom prst="rect">
            <a:avLst/>
          </a:prstGeom>
        </p:spPr>
        <p:txBody>
          <a:bodyPr/>
          <a:lstStyle>
            <a:lvl1pPr>
              <a:buNone/>
              <a:defRPr sz="2800">
                <a:solidFill>
                  <a:srgbClr val="658080"/>
                </a:solidFill>
                <a:latin typeface="Arial" pitchFamily="34" charset="0"/>
                <a:cs typeface="Arial" pitchFamily="34" charset="0"/>
              </a:defRPr>
            </a:lvl1pPr>
            <a:lvl2pPr>
              <a:buFont typeface="Arial" pitchFamily="34" charset="0"/>
              <a:buChar char="•"/>
              <a:defRPr sz="2400">
                <a:solidFill>
                  <a:srgbClr val="658080"/>
                </a:solidFill>
                <a:latin typeface="Arial" pitchFamily="34" charset="0"/>
                <a:cs typeface="Arial" pitchFamily="34" charset="0"/>
              </a:defRPr>
            </a:lvl2pPr>
            <a:lvl3pPr>
              <a:buFont typeface="Arial" pitchFamily="34" charset="0"/>
              <a:buChar char="–"/>
              <a:defRPr sz="1800">
                <a:solidFill>
                  <a:srgbClr val="658080"/>
                </a:solidFill>
                <a:latin typeface="Arial" pitchFamily="34" charset="0"/>
                <a:cs typeface="Arial" pitchFamily="34" charset="0"/>
              </a:defRPr>
            </a:lvl3pPr>
            <a:lvl4pPr>
              <a:buFont typeface="Arial" pitchFamily="34" charset="0"/>
              <a:buChar char="–"/>
              <a:defRPr sz="1400">
                <a:solidFill>
                  <a:srgbClr val="658080"/>
                </a:solidFill>
                <a:latin typeface="Arial" pitchFamily="34" charset="0"/>
                <a:cs typeface="Arial" pitchFamily="34" charset="0"/>
              </a:defRPr>
            </a:lvl4pPr>
            <a:lvl5pPr>
              <a:buFont typeface="Arial" pitchFamily="34" charset="0"/>
              <a:buChar char="•"/>
              <a:defRPr>
                <a:solidFill>
                  <a:srgbClr val="677D8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1"/>
          </p:nvPr>
        </p:nvSpPr>
        <p:spPr>
          <a:xfrm>
            <a:off x="357158" y="357166"/>
            <a:ext cx="8286808" cy="500043"/>
          </a:xfrm>
          <a:prstGeom prst="rect">
            <a:avLst/>
          </a:prstGeom>
        </p:spPr>
        <p:txBody>
          <a:bodyPr/>
          <a:lstStyle>
            <a:lvl1pPr>
              <a:buNone/>
              <a:defRPr sz="2800" b="1">
                <a:solidFill>
                  <a:srgbClr val="004090"/>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4559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32371F7-CEE0-4AF0-87BE-4D51F1612E4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3BB0EA1-6604-4695-83C9-111488B4725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1602B4F-3055-4CC8-93F0-6C29671ADA64}"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F0189C7-E73C-4E91-B7B7-8041E4B4D17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139ACA1-5F09-4DE5-83C0-43B1BA6C5F0F}"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39B2B38-D11A-4162-A07D-19CF903C6249}"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1846" b="1"/>
            </a:lvl1pPr>
          </a:lstStyle>
          <a:p>
            <a:r>
              <a:rPr lang="en-US" smtClean="0"/>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A8A4E89-24C6-42F1-85B8-DFB8A3A8820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B331C36-0522-4F0A-BB7D-8449E7C99AB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8"/>
            </a:lvl1pPr>
          </a:lstStyle>
          <a:p>
            <a:endParaRPr lang="en-US"/>
          </a:p>
        </p:txBody>
      </p:sp>
      <p:sp>
        <p:nvSpPr>
          <p:cNvPr id="983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108">
                <a:latin typeface="Arial Black" pitchFamily="34" charset="0"/>
              </a:defRPr>
            </a:lvl1pPr>
          </a:lstStyle>
          <a:p>
            <a:fld id="{54BE24D9-E976-4E65-98A0-3A8F250EA8A5}" type="slidenum">
              <a:rPr lang="en-US"/>
              <a:pPr/>
              <a:t>‹#›</a:t>
            </a:fld>
            <a:endParaRPr lang="en-US"/>
          </a:p>
        </p:txBody>
      </p:sp>
      <p:grpSp>
        <p:nvGrpSpPr>
          <p:cNvPr id="98308" name="Group 4"/>
          <p:cNvGrpSpPr>
            <a:grpSpLocks/>
          </p:cNvGrpSpPr>
          <p:nvPr/>
        </p:nvGrpSpPr>
        <p:grpSpPr bwMode="auto">
          <a:xfrm>
            <a:off x="0" y="0"/>
            <a:ext cx="9144000" cy="546100"/>
            <a:chOff x="0" y="0"/>
            <a:chExt cx="5760" cy="344"/>
          </a:xfrm>
        </p:grpSpPr>
        <p:sp>
          <p:nvSpPr>
            <p:cNvPr id="983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83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GB" sz="2215">
                <a:latin typeface="Times New Roman" pitchFamily="18" charset="0"/>
              </a:endParaRPr>
            </a:p>
          </p:txBody>
        </p:sp>
        <p:sp>
          <p:nvSpPr>
            <p:cNvPr id="983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83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GB">
                <a:solidFill>
                  <a:schemeClr val="accent2"/>
                </a:solidFill>
              </a:endParaRPr>
            </a:p>
          </p:txBody>
        </p:sp>
      </p:grpSp>
      <p:sp>
        <p:nvSpPr>
          <p:cNvPr id="9831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1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108"/>
            </a:lvl1pP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rtl="0" fontAlgn="base">
        <a:spcBef>
          <a:spcPct val="0"/>
        </a:spcBef>
        <a:spcAft>
          <a:spcPct val="0"/>
        </a:spcAft>
        <a:defRPr sz="4062">
          <a:solidFill>
            <a:schemeClr val="tx1"/>
          </a:solidFill>
          <a:latin typeface="+mj-lt"/>
          <a:ea typeface="+mj-ea"/>
          <a:cs typeface="+mj-cs"/>
        </a:defRPr>
      </a:lvl1pPr>
      <a:lvl2pPr algn="l" rtl="0" fontAlgn="base">
        <a:spcBef>
          <a:spcPct val="0"/>
        </a:spcBef>
        <a:spcAft>
          <a:spcPct val="0"/>
        </a:spcAft>
        <a:defRPr sz="4062">
          <a:solidFill>
            <a:schemeClr val="tx1"/>
          </a:solidFill>
          <a:latin typeface="Arial" charset="0"/>
          <a:cs typeface="Arial" charset="0"/>
        </a:defRPr>
      </a:lvl2pPr>
      <a:lvl3pPr algn="l" rtl="0" fontAlgn="base">
        <a:spcBef>
          <a:spcPct val="0"/>
        </a:spcBef>
        <a:spcAft>
          <a:spcPct val="0"/>
        </a:spcAft>
        <a:defRPr sz="4062">
          <a:solidFill>
            <a:schemeClr val="tx1"/>
          </a:solidFill>
          <a:latin typeface="Arial" charset="0"/>
          <a:cs typeface="Arial" charset="0"/>
        </a:defRPr>
      </a:lvl3pPr>
      <a:lvl4pPr algn="l" rtl="0" fontAlgn="base">
        <a:spcBef>
          <a:spcPct val="0"/>
        </a:spcBef>
        <a:spcAft>
          <a:spcPct val="0"/>
        </a:spcAft>
        <a:defRPr sz="4062">
          <a:solidFill>
            <a:schemeClr val="tx1"/>
          </a:solidFill>
          <a:latin typeface="Arial" charset="0"/>
          <a:cs typeface="Arial" charset="0"/>
        </a:defRPr>
      </a:lvl4pPr>
      <a:lvl5pPr algn="l" rtl="0" fontAlgn="base">
        <a:spcBef>
          <a:spcPct val="0"/>
        </a:spcBef>
        <a:spcAft>
          <a:spcPct val="0"/>
        </a:spcAft>
        <a:defRPr sz="4062">
          <a:solidFill>
            <a:schemeClr val="tx1"/>
          </a:solidFill>
          <a:latin typeface="Arial" charset="0"/>
          <a:cs typeface="Arial" charset="0"/>
        </a:defRPr>
      </a:lvl5pPr>
      <a:lvl6pPr marL="422041" algn="l" rtl="0" fontAlgn="base">
        <a:spcBef>
          <a:spcPct val="0"/>
        </a:spcBef>
        <a:spcAft>
          <a:spcPct val="0"/>
        </a:spcAft>
        <a:defRPr sz="4062">
          <a:solidFill>
            <a:schemeClr val="tx1"/>
          </a:solidFill>
          <a:latin typeface="Arial" charset="0"/>
          <a:cs typeface="Arial" charset="0"/>
        </a:defRPr>
      </a:lvl6pPr>
      <a:lvl7pPr marL="844083" algn="l" rtl="0" fontAlgn="base">
        <a:spcBef>
          <a:spcPct val="0"/>
        </a:spcBef>
        <a:spcAft>
          <a:spcPct val="0"/>
        </a:spcAft>
        <a:defRPr sz="4062">
          <a:solidFill>
            <a:schemeClr val="tx1"/>
          </a:solidFill>
          <a:latin typeface="Arial" charset="0"/>
          <a:cs typeface="Arial" charset="0"/>
        </a:defRPr>
      </a:lvl7pPr>
      <a:lvl8pPr marL="1266124" algn="l" rtl="0" fontAlgn="base">
        <a:spcBef>
          <a:spcPct val="0"/>
        </a:spcBef>
        <a:spcAft>
          <a:spcPct val="0"/>
        </a:spcAft>
        <a:defRPr sz="4062">
          <a:solidFill>
            <a:schemeClr val="tx1"/>
          </a:solidFill>
          <a:latin typeface="Arial" charset="0"/>
          <a:cs typeface="Arial" charset="0"/>
        </a:defRPr>
      </a:lvl8pPr>
      <a:lvl9pPr marL="1688165" algn="l" rtl="0" fontAlgn="base">
        <a:spcBef>
          <a:spcPct val="0"/>
        </a:spcBef>
        <a:spcAft>
          <a:spcPct val="0"/>
        </a:spcAft>
        <a:defRPr sz="4062">
          <a:solidFill>
            <a:schemeClr val="tx1"/>
          </a:solidFill>
          <a:latin typeface="Arial" charset="0"/>
          <a:cs typeface="Arial" charset="0"/>
        </a:defRPr>
      </a:lvl9pPr>
    </p:titleStyle>
    <p:bodyStyle>
      <a:lvl1pPr marL="316531" indent="-316531" algn="l" rtl="0" fontAlgn="base">
        <a:spcBef>
          <a:spcPct val="20000"/>
        </a:spcBef>
        <a:spcAft>
          <a:spcPct val="0"/>
        </a:spcAft>
        <a:buClr>
          <a:schemeClr val="bg2"/>
        </a:buClr>
        <a:buSzPct val="75000"/>
        <a:buFont typeface="Wingdings" pitchFamily="2" charset="2"/>
        <a:buChar char="n"/>
        <a:defRPr sz="2954">
          <a:solidFill>
            <a:schemeClr val="tx1"/>
          </a:solidFill>
          <a:latin typeface="+mn-lt"/>
          <a:ea typeface="+mn-ea"/>
          <a:cs typeface="+mn-cs"/>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DESCRIBING DRAGONS</a:t>
            </a:r>
            <a:endParaRPr lang="en-GB" dirty="0"/>
          </a:p>
        </p:txBody>
      </p:sp>
      <p:sp>
        <p:nvSpPr>
          <p:cNvPr id="3" name="Subtitle 2"/>
          <p:cNvSpPr>
            <a:spLocks noGrp="1"/>
          </p:cNvSpPr>
          <p:nvPr>
            <p:ph type="subTitle" idx="1"/>
          </p:nvPr>
        </p:nvSpPr>
        <p:spPr/>
        <p:txBody>
          <a:bodyPr/>
          <a:lstStyle/>
          <a:p>
            <a:r>
              <a:rPr lang="en-GB" dirty="0" smtClean="0"/>
              <a:t>Playing with noun phrases for description</a:t>
            </a:r>
            <a:endParaRPr lang="en-GB" dirty="0"/>
          </a:p>
        </p:txBody>
      </p:sp>
    </p:spTree>
    <p:extLst>
      <p:ext uri="{BB962C8B-B14F-4D97-AF65-F5344CB8AC3E}">
        <p14:creationId xmlns:p14="http://schemas.microsoft.com/office/powerpoint/2010/main" val="873634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itchFamily="34" charset="0"/>
              <a:buChar char="•"/>
            </a:pPr>
            <a:r>
              <a:rPr lang="en-GB" sz="2400" dirty="0" smtClean="0">
                <a:solidFill>
                  <a:schemeClr val="tx1"/>
                </a:solidFill>
              </a:rPr>
              <a:t>Use one noun to modify</a:t>
            </a:r>
          </a:p>
          <a:p>
            <a:pPr marL="0" indent="0"/>
            <a:r>
              <a:rPr lang="en-GB" sz="2400" dirty="0">
                <a:solidFill>
                  <a:schemeClr val="tx1"/>
                </a:solidFill>
              </a:rPr>
              <a:t>a</a:t>
            </a:r>
            <a:r>
              <a:rPr lang="en-GB" sz="2400" dirty="0" smtClean="0">
                <a:solidFill>
                  <a:schemeClr val="tx1"/>
                </a:solidFill>
              </a:rPr>
              <a:t>nother:</a:t>
            </a:r>
          </a:p>
          <a:p>
            <a:pPr marL="0" indent="0"/>
            <a:endParaRPr lang="en-GB" sz="2400" dirty="0" smtClean="0">
              <a:solidFill>
                <a:schemeClr val="tx1"/>
              </a:solidFill>
            </a:endParaRPr>
          </a:p>
          <a:p>
            <a:pPr marL="0" indent="0"/>
            <a:r>
              <a:rPr lang="en-GB" sz="2400" i="1" dirty="0">
                <a:solidFill>
                  <a:schemeClr val="tx1"/>
                </a:solidFill>
              </a:rPr>
              <a:t>t</a:t>
            </a:r>
            <a:r>
              <a:rPr lang="en-GB" sz="2400" i="1" dirty="0" smtClean="0">
                <a:solidFill>
                  <a:schemeClr val="tx1"/>
                </a:solidFill>
              </a:rPr>
              <a:t>he mighty dragon with</a:t>
            </a:r>
          </a:p>
          <a:p>
            <a:pPr marL="0" indent="0"/>
            <a:r>
              <a:rPr lang="en-GB" sz="2400" i="1" dirty="0">
                <a:solidFill>
                  <a:schemeClr val="tx1"/>
                </a:solidFill>
              </a:rPr>
              <a:t>c</a:t>
            </a:r>
            <a:r>
              <a:rPr lang="en-GB" sz="2400" i="1" dirty="0" smtClean="0">
                <a:solidFill>
                  <a:schemeClr val="tx1"/>
                </a:solidFill>
              </a:rPr>
              <a:t>laws of steel </a:t>
            </a:r>
          </a:p>
          <a:p>
            <a:pPr marL="0" indent="0"/>
            <a:endParaRPr lang="en-GB" sz="2400" i="1" dirty="0" smtClean="0">
              <a:solidFill>
                <a:schemeClr val="tx1"/>
              </a:solidFill>
            </a:endParaRPr>
          </a:p>
          <a:p>
            <a:pPr marL="0" indent="0"/>
            <a:r>
              <a:rPr lang="en-GB" sz="2400" i="1" dirty="0" smtClean="0">
                <a:solidFill>
                  <a:schemeClr val="tx1"/>
                </a:solidFill>
              </a:rPr>
              <a:t>a flickering tongue of fire</a:t>
            </a:r>
          </a:p>
          <a:p>
            <a:pPr marL="0" indent="0"/>
            <a:endParaRPr lang="en-GB" sz="2400" i="1" dirty="0" smtClean="0">
              <a:solidFill>
                <a:schemeClr val="tx1"/>
              </a:solidFill>
            </a:endParaRPr>
          </a:p>
          <a:p>
            <a:pPr marL="0" indent="0"/>
            <a:endParaRPr lang="en-GB" sz="2400" dirty="0" smtClean="0">
              <a:solidFill>
                <a:schemeClr val="tx1"/>
              </a:solidFill>
            </a:endParaRPr>
          </a:p>
          <a:p>
            <a:pPr marL="0" indent="0"/>
            <a:endParaRPr lang="en-GB" sz="2600" i="1" dirty="0" smtClean="0">
              <a:solidFill>
                <a:schemeClr val="tx1"/>
              </a:solidFill>
            </a:endParaRPr>
          </a:p>
          <a:p>
            <a:endParaRPr lang="en-GB" dirty="0" smtClean="0">
              <a:solidFill>
                <a:schemeClr val="tx1"/>
              </a:solidFill>
            </a:endParaRPr>
          </a:p>
        </p:txBody>
      </p:sp>
      <p:sp>
        <p:nvSpPr>
          <p:cNvPr id="3" name="Text Placeholder 2"/>
          <p:cNvSpPr>
            <a:spLocks noGrp="1"/>
          </p:cNvSpPr>
          <p:nvPr>
            <p:ph type="body" sz="quarter" idx="11"/>
          </p:nvPr>
        </p:nvSpPr>
        <p:spPr/>
        <p:txBody>
          <a:bodyPr/>
          <a:lstStyle/>
          <a:p>
            <a:r>
              <a:rPr lang="en-GB" dirty="0" smtClean="0"/>
              <a:t>Creating noun phrases for description</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257362"/>
            <a:ext cx="4313560" cy="557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12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itchFamily="34" charset="0"/>
              <a:buChar char="•"/>
            </a:pPr>
            <a:r>
              <a:rPr lang="en-GB" sz="2400" dirty="0" smtClean="0">
                <a:solidFill>
                  <a:schemeClr val="tx1"/>
                </a:solidFill>
              </a:rPr>
              <a:t>Add detail after the noun</a:t>
            </a:r>
          </a:p>
          <a:p>
            <a:pPr marL="0" indent="0"/>
            <a:r>
              <a:rPr lang="en-GB" sz="2400" dirty="0" smtClean="0">
                <a:solidFill>
                  <a:schemeClr val="tx1"/>
                </a:solidFill>
              </a:rPr>
              <a:t>with a relative pronoun </a:t>
            </a:r>
          </a:p>
          <a:p>
            <a:pPr marL="0" indent="0"/>
            <a:r>
              <a:rPr lang="en-GB" sz="2400" b="1" dirty="0" smtClean="0">
                <a:solidFill>
                  <a:schemeClr val="accent2"/>
                </a:solidFill>
              </a:rPr>
              <a:t>who, whose, which, that</a:t>
            </a:r>
          </a:p>
          <a:p>
            <a:pPr marL="0" indent="0"/>
            <a:r>
              <a:rPr lang="en-GB" sz="2400" i="1" dirty="0">
                <a:solidFill>
                  <a:schemeClr val="tx1"/>
                </a:solidFill>
              </a:rPr>
              <a:t>c</a:t>
            </a:r>
            <a:r>
              <a:rPr lang="en-GB" sz="2400" i="1" dirty="0" smtClean="0">
                <a:solidFill>
                  <a:schemeClr val="tx1"/>
                </a:solidFill>
              </a:rPr>
              <a:t>laws that scraped the stony</a:t>
            </a:r>
          </a:p>
          <a:p>
            <a:pPr marL="0" indent="0"/>
            <a:r>
              <a:rPr lang="en-GB" sz="2400" i="1" dirty="0" smtClean="0">
                <a:solidFill>
                  <a:schemeClr val="tx1"/>
                </a:solidFill>
              </a:rPr>
              <a:t>floor</a:t>
            </a:r>
          </a:p>
          <a:p>
            <a:pPr marL="0" indent="0"/>
            <a:r>
              <a:rPr lang="en-GB" sz="2400" i="1" dirty="0" smtClean="0">
                <a:solidFill>
                  <a:schemeClr val="tx1"/>
                </a:solidFill>
              </a:rPr>
              <a:t>his cloak, which was </a:t>
            </a:r>
            <a:r>
              <a:rPr lang="en-GB" sz="2400" i="1" dirty="0" smtClean="0">
                <a:solidFill>
                  <a:schemeClr val="tx1"/>
                </a:solidFill>
              </a:rPr>
              <a:t>woven </a:t>
            </a:r>
          </a:p>
          <a:p>
            <a:pPr marL="0" indent="0"/>
            <a:r>
              <a:rPr lang="en-GB" sz="2400" i="1" dirty="0" smtClean="0">
                <a:solidFill>
                  <a:schemeClr val="tx1"/>
                </a:solidFill>
              </a:rPr>
              <a:t>from magic threads</a:t>
            </a:r>
          </a:p>
          <a:p>
            <a:pPr marL="0" indent="0"/>
            <a:endParaRPr lang="en-GB" sz="2400" dirty="0" smtClean="0">
              <a:solidFill>
                <a:schemeClr val="tx1"/>
              </a:solidFill>
            </a:endParaRPr>
          </a:p>
          <a:p>
            <a:pPr marL="0" indent="0"/>
            <a:endParaRPr lang="en-GB" sz="2600" i="1" dirty="0" smtClean="0">
              <a:solidFill>
                <a:schemeClr val="tx1"/>
              </a:solidFill>
            </a:endParaRPr>
          </a:p>
          <a:p>
            <a:endParaRPr lang="en-GB" dirty="0" smtClean="0">
              <a:solidFill>
                <a:schemeClr val="tx1"/>
              </a:solidFill>
            </a:endParaRPr>
          </a:p>
        </p:txBody>
      </p:sp>
      <p:sp>
        <p:nvSpPr>
          <p:cNvPr id="3" name="Text Placeholder 2"/>
          <p:cNvSpPr>
            <a:spLocks noGrp="1"/>
          </p:cNvSpPr>
          <p:nvPr>
            <p:ph type="body" sz="quarter" idx="11"/>
          </p:nvPr>
        </p:nvSpPr>
        <p:spPr/>
        <p:txBody>
          <a:bodyPr/>
          <a:lstStyle/>
          <a:p>
            <a:r>
              <a:rPr lang="en-GB" dirty="0" smtClean="0"/>
              <a:t>Creating noun phrases for description</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257362"/>
            <a:ext cx="4313560" cy="557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73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400" b="1" dirty="0" smtClean="0">
                <a:solidFill>
                  <a:schemeClr val="tx1"/>
                </a:solidFill>
              </a:rPr>
              <a:t>D</a:t>
            </a:r>
            <a:r>
              <a:rPr lang="en-GB" sz="2400" b="1" dirty="0" smtClean="0">
                <a:solidFill>
                  <a:schemeClr val="tx1"/>
                </a:solidFill>
              </a:rPr>
              <a:t>eterminers and </a:t>
            </a:r>
            <a:r>
              <a:rPr lang="en-GB" sz="2400" b="1" dirty="0" smtClean="0">
                <a:solidFill>
                  <a:schemeClr val="tx1"/>
                </a:solidFill>
              </a:rPr>
              <a:t>adjectives:</a:t>
            </a:r>
          </a:p>
          <a:p>
            <a:pPr marL="342900" indent="-342900">
              <a:buFont typeface="Arial" pitchFamily="34" charset="0"/>
              <a:buChar char="•"/>
            </a:pPr>
            <a:r>
              <a:rPr lang="en-GB" sz="2400" dirty="0">
                <a:solidFill>
                  <a:schemeClr val="tx1"/>
                </a:solidFill>
              </a:rPr>
              <a:t>a</a:t>
            </a:r>
            <a:r>
              <a:rPr lang="en-GB" sz="2400" dirty="0" smtClean="0">
                <a:solidFill>
                  <a:schemeClr val="tx1"/>
                </a:solidFill>
              </a:rPr>
              <a:t>nother fierce creature </a:t>
            </a:r>
          </a:p>
          <a:p>
            <a:pPr marL="342900" indent="-342900">
              <a:buFont typeface="Arial" pitchFamily="34" charset="0"/>
              <a:buChar char="•"/>
            </a:pPr>
            <a:r>
              <a:rPr lang="en-GB" sz="2400" dirty="0">
                <a:solidFill>
                  <a:schemeClr val="tx1"/>
                </a:solidFill>
              </a:rPr>
              <a:t>o</a:t>
            </a:r>
            <a:r>
              <a:rPr lang="en-GB" sz="2400" dirty="0" smtClean="0">
                <a:solidFill>
                  <a:schemeClr val="tx1"/>
                </a:solidFill>
              </a:rPr>
              <a:t>ur brave, determined hero</a:t>
            </a:r>
          </a:p>
          <a:p>
            <a:pPr marL="0" indent="0"/>
            <a:r>
              <a:rPr lang="en-GB" sz="2400" b="1" dirty="0" smtClean="0">
                <a:solidFill>
                  <a:schemeClr val="tx1"/>
                </a:solidFill>
              </a:rPr>
              <a:t>Prepositional phrases:</a:t>
            </a:r>
          </a:p>
          <a:p>
            <a:pPr marL="342900" indent="-342900">
              <a:buFont typeface="Arial" pitchFamily="34" charset="0"/>
              <a:buChar char="•"/>
            </a:pPr>
            <a:r>
              <a:rPr lang="en-GB" sz="2400" dirty="0">
                <a:solidFill>
                  <a:schemeClr val="tx1"/>
                </a:solidFill>
              </a:rPr>
              <a:t>t</a:t>
            </a:r>
            <a:r>
              <a:rPr lang="en-GB" sz="2400" dirty="0" smtClean="0">
                <a:solidFill>
                  <a:schemeClr val="tx1"/>
                </a:solidFill>
              </a:rPr>
              <a:t>he earth under its feet</a:t>
            </a:r>
          </a:p>
          <a:p>
            <a:pPr marL="342900" indent="-342900">
              <a:buFont typeface="Arial" pitchFamily="34" charset="0"/>
              <a:buChar char="•"/>
            </a:pPr>
            <a:r>
              <a:rPr lang="en-GB" sz="2400" dirty="0" smtClean="0">
                <a:solidFill>
                  <a:schemeClr val="tx1"/>
                </a:solidFill>
              </a:rPr>
              <a:t>eyes of fire</a:t>
            </a:r>
          </a:p>
          <a:p>
            <a:pPr marL="0" indent="0"/>
            <a:r>
              <a:rPr lang="en-GB" sz="2400" b="1" dirty="0" smtClean="0">
                <a:solidFill>
                  <a:schemeClr val="tx1"/>
                </a:solidFill>
              </a:rPr>
              <a:t>Relative pronouns:</a:t>
            </a:r>
          </a:p>
          <a:p>
            <a:pPr marL="342900" indent="-342900">
              <a:buFont typeface="Arial" pitchFamily="34" charset="0"/>
              <a:buChar char="•"/>
            </a:pPr>
            <a:r>
              <a:rPr lang="en-GB" sz="2400" dirty="0">
                <a:solidFill>
                  <a:schemeClr val="tx1"/>
                </a:solidFill>
              </a:rPr>
              <a:t>a</a:t>
            </a:r>
            <a:r>
              <a:rPr lang="en-GB" sz="2400" dirty="0" smtClean="0">
                <a:solidFill>
                  <a:schemeClr val="tx1"/>
                </a:solidFill>
              </a:rPr>
              <a:t> tongue that flicked out </a:t>
            </a:r>
          </a:p>
          <a:p>
            <a:pPr marL="342900" indent="-342900">
              <a:buFont typeface="Arial" pitchFamily="34" charset="0"/>
              <a:buChar char="•"/>
            </a:pPr>
            <a:r>
              <a:rPr lang="en-GB" sz="2400" dirty="0">
                <a:solidFill>
                  <a:schemeClr val="tx1"/>
                </a:solidFill>
              </a:rPr>
              <a:t>t</a:t>
            </a:r>
            <a:r>
              <a:rPr lang="en-GB" sz="2400" dirty="0" smtClean="0">
                <a:solidFill>
                  <a:schemeClr val="tx1"/>
                </a:solidFill>
              </a:rPr>
              <a:t>he dragon, which spat flames, </a:t>
            </a:r>
          </a:p>
          <a:p>
            <a:pPr marL="0" indent="0"/>
            <a:endParaRPr lang="en-GB" sz="2400" dirty="0" smtClean="0">
              <a:solidFill>
                <a:schemeClr val="tx1"/>
              </a:solidFill>
            </a:endParaRPr>
          </a:p>
          <a:p>
            <a:pPr marL="0" indent="0"/>
            <a:r>
              <a:rPr lang="en-GB" sz="2400" dirty="0" smtClean="0">
                <a:solidFill>
                  <a:schemeClr val="tx1"/>
                </a:solidFill>
              </a:rPr>
              <a:t> </a:t>
            </a:r>
          </a:p>
          <a:p>
            <a:endParaRPr lang="en-GB" dirty="0"/>
          </a:p>
        </p:txBody>
      </p:sp>
      <p:sp>
        <p:nvSpPr>
          <p:cNvPr id="3" name="Text Placeholder 2"/>
          <p:cNvSpPr>
            <a:spLocks noGrp="1"/>
          </p:cNvSpPr>
          <p:nvPr>
            <p:ph type="body" sz="quarter" idx="11"/>
          </p:nvPr>
        </p:nvSpPr>
        <p:spPr/>
        <p:txBody>
          <a:bodyPr/>
          <a:lstStyle/>
          <a:p>
            <a:r>
              <a:rPr lang="en-GB" dirty="0" smtClean="0"/>
              <a:t>Different ways of creating a noun phrase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96752"/>
            <a:ext cx="4025528" cy="506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4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r>
              <a:rPr lang="en-GB" sz="2400" dirty="0" err="1" smtClean="0">
                <a:solidFill>
                  <a:srgbClr val="FF0000"/>
                </a:solidFill>
              </a:rPr>
              <a:t>Uther</a:t>
            </a:r>
            <a:r>
              <a:rPr lang="en-GB" sz="2400" dirty="0" smtClean="0">
                <a:solidFill>
                  <a:srgbClr val="FF0000"/>
                </a:solidFill>
              </a:rPr>
              <a:t> </a:t>
            </a:r>
            <a:r>
              <a:rPr lang="en-GB" sz="2400" dirty="0" err="1" smtClean="0">
                <a:solidFill>
                  <a:srgbClr val="FF0000"/>
                </a:solidFill>
              </a:rPr>
              <a:t>Pendragon</a:t>
            </a:r>
            <a:r>
              <a:rPr lang="en-GB" sz="2400" dirty="0" smtClean="0">
                <a:solidFill>
                  <a:srgbClr val="FF0000"/>
                </a:solidFill>
              </a:rPr>
              <a:t>, brave and </a:t>
            </a:r>
          </a:p>
          <a:p>
            <a:pPr marL="0" indent="0"/>
            <a:r>
              <a:rPr lang="en-GB" sz="2400" dirty="0" smtClean="0">
                <a:solidFill>
                  <a:srgbClr val="FF0000"/>
                </a:solidFill>
              </a:rPr>
              <a:t>determined</a:t>
            </a:r>
            <a:r>
              <a:rPr lang="en-GB" sz="2400" dirty="0" smtClean="0">
                <a:solidFill>
                  <a:schemeClr val="tx1"/>
                </a:solidFill>
              </a:rPr>
              <a:t>, approached the cavern </a:t>
            </a:r>
          </a:p>
          <a:p>
            <a:pPr marL="0" indent="0"/>
            <a:r>
              <a:rPr lang="en-GB" sz="2400" dirty="0" smtClean="0">
                <a:solidFill>
                  <a:schemeClr val="tx1"/>
                </a:solidFill>
              </a:rPr>
              <a:t>where </a:t>
            </a:r>
            <a:r>
              <a:rPr lang="en-GB" sz="2400" dirty="0" smtClean="0">
                <a:solidFill>
                  <a:srgbClr val="FF0000"/>
                </a:solidFill>
              </a:rPr>
              <a:t>the legendary </a:t>
            </a:r>
            <a:r>
              <a:rPr lang="en-GB" sz="2400" dirty="0" err="1" smtClean="0">
                <a:solidFill>
                  <a:srgbClr val="FF0000"/>
                </a:solidFill>
              </a:rPr>
              <a:t>Kilgharrah</a:t>
            </a:r>
            <a:r>
              <a:rPr lang="en-GB" sz="2400" dirty="0" smtClean="0">
                <a:solidFill>
                  <a:srgbClr val="FF0000"/>
                </a:solidFill>
              </a:rPr>
              <a:t> </a:t>
            </a:r>
            <a:r>
              <a:rPr lang="en-GB" sz="2400" dirty="0" smtClean="0">
                <a:solidFill>
                  <a:schemeClr val="tx1"/>
                </a:solidFill>
              </a:rPr>
              <a:t>dwelt. </a:t>
            </a:r>
          </a:p>
          <a:p>
            <a:pPr marL="0" indent="0"/>
            <a:r>
              <a:rPr lang="en-GB" sz="2400" dirty="0" smtClean="0">
                <a:solidFill>
                  <a:schemeClr val="tx1"/>
                </a:solidFill>
              </a:rPr>
              <a:t>Without warning, </a:t>
            </a:r>
            <a:r>
              <a:rPr lang="en-GB" sz="2400" dirty="0" smtClean="0">
                <a:solidFill>
                  <a:srgbClr val="FF0000"/>
                </a:solidFill>
              </a:rPr>
              <a:t>a terrible creature with </a:t>
            </a:r>
          </a:p>
          <a:p>
            <a:pPr marL="0" indent="0"/>
            <a:r>
              <a:rPr lang="en-GB" sz="2400" dirty="0" smtClean="0">
                <a:solidFill>
                  <a:srgbClr val="FF0000"/>
                </a:solidFill>
              </a:rPr>
              <a:t>eyes of flame </a:t>
            </a:r>
            <a:r>
              <a:rPr lang="en-GB" sz="2400" dirty="0" smtClean="0">
                <a:solidFill>
                  <a:schemeClr val="tx1"/>
                </a:solidFill>
              </a:rPr>
              <a:t>reared up before him. </a:t>
            </a:r>
            <a:r>
              <a:rPr lang="en-GB" sz="2400" dirty="0" smtClean="0">
                <a:solidFill>
                  <a:srgbClr val="FF0000"/>
                </a:solidFill>
              </a:rPr>
              <a:t>An </a:t>
            </a:r>
          </a:p>
          <a:p>
            <a:pPr marL="0" indent="0"/>
            <a:r>
              <a:rPr lang="en-GB" sz="2400" dirty="0">
                <a:solidFill>
                  <a:srgbClr val="FF0000"/>
                </a:solidFill>
              </a:rPr>
              <a:t>a</a:t>
            </a:r>
            <a:r>
              <a:rPr lang="en-GB" sz="2400" dirty="0" smtClean="0">
                <a:solidFill>
                  <a:srgbClr val="FF0000"/>
                </a:solidFill>
              </a:rPr>
              <a:t>rched neck, which was covered in thick</a:t>
            </a:r>
          </a:p>
          <a:p>
            <a:pPr marL="0" indent="0"/>
            <a:r>
              <a:rPr lang="en-GB" sz="2400" dirty="0" smtClean="0">
                <a:solidFill>
                  <a:srgbClr val="FF0000"/>
                </a:solidFill>
              </a:rPr>
              <a:t>scales, </a:t>
            </a:r>
            <a:r>
              <a:rPr lang="en-GB" sz="2400" dirty="0" smtClean="0">
                <a:solidFill>
                  <a:schemeClr val="tx1"/>
                </a:solidFill>
              </a:rPr>
              <a:t>thrashed from side to side as </a:t>
            </a:r>
          </a:p>
          <a:p>
            <a:pPr marL="0" indent="0"/>
            <a:r>
              <a:rPr lang="en-GB" sz="2400" dirty="0" smtClean="0">
                <a:solidFill>
                  <a:srgbClr val="FF0000"/>
                </a:solidFill>
              </a:rPr>
              <a:t>blade-like talons </a:t>
            </a:r>
            <a:r>
              <a:rPr lang="en-GB" sz="2400" dirty="0" smtClean="0">
                <a:solidFill>
                  <a:schemeClr val="tx1"/>
                </a:solidFill>
              </a:rPr>
              <a:t>clawed the ground. </a:t>
            </a:r>
          </a:p>
          <a:p>
            <a:pPr marL="0" indent="0"/>
            <a:r>
              <a:rPr lang="en-GB" sz="2400" dirty="0" smtClean="0">
                <a:solidFill>
                  <a:schemeClr val="tx1"/>
                </a:solidFill>
              </a:rPr>
              <a:t>Could </a:t>
            </a:r>
            <a:r>
              <a:rPr lang="en-GB" sz="2400" dirty="0" smtClean="0">
                <a:solidFill>
                  <a:srgbClr val="FF0000"/>
                </a:solidFill>
              </a:rPr>
              <a:t>the cloak that was woven with </a:t>
            </a:r>
          </a:p>
          <a:p>
            <a:pPr marL="0" indent="0"/>
            <a:r>
              <a:rPr lang="en-GB" sz="2400" dirty="0" smtClean="0">
                <a:solidFill>
                  <a:srgbClr val="FF0000"/>
                </a:solidFill>
              </a:rPr>
              <a:t>magic threads </a:t>
            </a:r>
            <a:r>
              <a:rPr lang="en-GB" sz="2400" dirty="0" smtClean="0">
                <a:solidFill>
                  <a:schemeClr val="tx1"/>
                </a:solidFill>
              </a:rPr>
              <a:t>protect </a:t>
            </a:r>
            <a:r>
              <a:rPr lang="en-GB" sz="2400" dirty="0" err="1" smtClean="0">
                <a:solidFill>
                  <a:schemeClr val="tx1"/>
                </a:solidFill>
              </a:rPr>
              <a:t>Uther</a:t>
            </a:r>
            <a:r>
              <a:rPr lang="en-GB" sz="2400" dirty="0" smtClean="0">
                <a:solidFill>
                  <a:schemeClr val="tx1"/>
                </a:solidFill>
              </a:rPr>
              <a:t> </a:t>
            </a:r>
            <a:r>
              <a:rPr lang="en-GB" sz="2400" dirty="0" err="1" smtClean="0">
                <a:solidFill>
                  <a:schemeClr val="tx1"/>
                </a:solidFill>
              </a:rPr>
              <a:t>Pendragon</a:t>
            </a:r>
            <a:endParaRPr lang="en-GB" sz="2400" dirty="0" smtClean="0">
              <a:solidFill>
                <a:schemeClr val="tx1"/>
              </a:solidFill>
            </a:endParaRPr>
          </a:p>
          <a:p>
            <a:pPr marL="0" indent="0"/>
            <a:r>
              <a:rPr lang="en-GB" sz="2400" dirty="0">
                <a:solidFill>
                  <a:schemeClr val="tx1"/>
                </a:solidFill>
              </a:rPr>
              <a:t>n</a:t>
            </a:r>
            <a:r>
              <a:rPr lang="en-GB" sz="2400" dirty="0" smtClean="0">
                <a:solidFill>
                  <a:schemeClr val="tx1"/>
                </a:solidFill>
              </a:rPr>
              <a:t>ow?</a:t>
            </a:r>
          </a:p>
          <a:p>
            <a:pPr marL="0" indent="0"/>
            <a:endParaRPr lang="en-GB" sz="2400" dirty="0" smtClean="0">
              <a:solidFill>
                <a:schemeClr val="tx1"/>
              </a:solidFill>
            </a:endParaRPr>
          </a:p>
          <a:p>
            <a:pPr marL="0" indent="0"/>
            <a:r>
              <a:rPr lang="en-GB" sz="2400" dirty="0" smtClean="0">
                <a:solidFill>
                  <a:schemeClr val="tx1"/>
                </a:solidFill>
              </a:rPr>
              <a:t>  </a:t>
            </a:r>
          </a:p>
          <a:p>
            <a:pPr marL="0" indent="0"/>
            <a:endParaRPr lang="en-GB" sz="2400" dirty="0" smtClean="0">
              <a:solidFill>
                <a:schemeClr val="tx1"/>
              </a:solidFill>
            </a:endParaRPr>
          </a:p>
          <a:p>
            <a:pPr marL="0" indent="0"/>
            <a:endParaRPr lang="en-GB" sz="2400" dirty="0" smtClean="0">
              <a:solidFill>
                <a:schemeClr val="tx1"/>
              </a:solidFill>
            </a:endParaRPr>
          </a:p>
          <a:p>
            <a:pPr marL="0" indent="0"/>
            <a:r>
              <a:rPr lang="en-GB" sz="2400" dirty="0" smtClean="0">
                <a:solidFill>
                  <a:schemeClr val="tx1"/>
                </a:solidFill>
              </a:rPr>
              <a:t> </a:t>
            </a:r>
          </a:p>
          <a:p>
            <a:endParaRPr lang="en-GB" dirty="0"/>
          </a:p>
        </p:txBody>
      </p:sp>
      <p:sp>
        <p:nvSpPr>
          <p:cNvPr id="3" name="Text Placeholder 2"/>
          <p:cNvSpPr>
            <a:spLocks noGrp="1"/>
          </p:cNvSpPr>
          <p:nvPr>
            <p:ph type="body" sz="quarter" idx="11"/>
          </p:nvPr>
        </p:nvSpPr>
        <p:spPr/>
        <p:txBody>
          <a:bodyPr/>
          <a:lstStyle/>
          <a:p>
            <a:r>
              <a:rPr lang="en-GB" dirty="0" smtClean="0"/>
              <a:t>Using noun phrases in sentences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196752"/>
            <a:ext cx="2945408" cy="506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21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700808"/>
            <a:ext cx="8286750" cy="4714908"/>
          </a:xfrm>
        </p:spPr>
        <p:txBody>
          <a:bodyPr/>
          <a:lstStyle/>
          <a:p>
            <a:r>
              <a:rPr lang="en-GB" sz="2400" dirty="0" smtClean="0">
                <a:solidFill>
                  <a:schemeClr val="tx1"/>
                </a:solidFill>
              </a:rPr>
              <a:t>He stared at the creature in front of him. </a:t>
            </a:r>
          </a:p>
        </p:txBody>
      </p:sp>
      <p:sp>
        <p:nvSpPr>
          <p:cNvPr id="3" name="Text Placeholder 2"/>
          <p:cNvSpPr>
            <a:spLocks noGrp="1"/>
          </p:cNvSpPr>
          <p:nvPr>
            <p:ph type="body" sz="quarter" idx="11"/>
          </p:nvPr>
        </p:nvSpPr>
        <p:spPr/>
        <p:txBody>
          <a:bodyPr/>
          <a:lstStyle/>
          <a:p>
            <a:pPr marL="342900" indent="-342900">
              <a:buFont typeface="Arial" pitchFamily="34" charset="0"/>
              <a:buChar char="•"/>
            </a:pPr>
            <a:r>
              <a:rPr lang="en-GB" sz="2400" dirty="0" smtClean="0"/>
              <a:t>Using noun phrases for description: can you carry on the story by describing the dragon? What do you want your reader to see, think or feel?</a:t>
            </a:r>
            <a:endParaRPr lang="en-GB"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844824"/>
            <a:ext cx="3089424" cy="442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211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1268760"/>
            <a:ext cx="8286750" cy="4714908"/>
          </a:xfrm>
        </p:spPr>
        <p:txBody>
          <a:bodyPr/>
          <a:lstStyle/>
          <a:p>
            <a:pPr marL="457200" indent="-457200">
              <a:buFont typeface="Arial" panose="020B0604020202020204" pitchFamily="34" charset="0"/>
              <a:buChar char="•"/>
            </a:pPr>
            <a:r>
              <a:rPr lang="en-GB" dirty="0" smtClean="0">
                <a:solidFill>
                  <a:schemeClr val="tx1"/>
                </a:solidFill>
              </a:rPr>
              <a:t>Nouns can be expanded in many ways</a:t>
            </a:r>
          </a:p>
          <a:p>
            <a:pPr marL="457200" indent="-457200">
              <a:buFont typeface="Arial" panose="020B0604020202020204" pitchFamily="34" charset="0"/>
              <a:buChar char="•"/>
            </a:pPr>
            <a:r>
              <a:rPr lang="en-GB" dirty="0" smtClean="0">
                <a:solidFill>
                  <a:schemeClr val="tx1"/>
                </a:solidFill>
              </a:rPr>
              <a:t>Additional information can be added before the noun and after the noun (pre and post-modification)</a:t>
            </a:r>
          </a:p>
          <a:p>
            <a:pPr marL="457200" indent="-457200">
              <a:buFont typeface="Arial" panose="020B0604020202020204" pitchFamily="34" charset="0"/>
              <a:buChar char="•"/>
            </a:pPr>
            <a:r>
              <a:rPr lang="en-GB" dirty="0" smtClean="0">
                <a:solidFill>
                  <a:schemeClr val="tx1"/>
                </a:solidFill>
              </a:rPr>
              <a:t>Nouns can be expanded with single words, phrases and clauses</a:t>
            </a:r>
          </a:p>
          <a:p>
            <a:pPr marL="457200" indent="-457200">
              <a:buFont typeface="Arial" panose="020B0604020202020204" pitchFamily="34" charset="0"/>
              <a:buChar char="•"/>
            </a:pPr>
            <a:r>
              <a:rPr lang="en-GB" dirty="0" smtClean="0">
                <a:solidFill>
                  <a:schemeClr val="tx1"/>
                </a:solidFill>
              </a:rPr>
              <a:t>The choice of vocabulary used within a noun phrase determines the mood/picture in the reader’s mind/information conveyed</a:t>
            </a:r>
            <a:endParaRPr lang="en-GB" dirty="0">
              <a:solidFill>
                <a:schemeClr val="tx1"/>
              </a:solidFill>
            </a:endParaRPr>
          </a:p>
        </p:txBody>
      </p:sp>
      <p:sp>
        <p:nvSpPr>
          <p:cNvPr id="3" name="Text Placeholder 2"/>
          <p:cNvSpPr>
            <a:spLocks noGrp="1"/>
          </p:cNvSpPr>
          <p:nvPr>
            <p:ph type="body" sz="quarter" idx="11"/>
          </p:nvPr>
        </p:nvSpPr>
        <p:spPr>
          <a:xfrm>
            <a:off x="395536" y="620688"/>
            <a:ext cx="8286808" cy="500043"/>
          </a:xfrm>
        </p:spPr>
        <p:txBody>
          <a:bodyPr/>
          <a:lstStyle/>
          <a:p>
            <a:r>
              <a:rPr lang="en-GB" dirty="0" smtClean="0"/>
              <a:t>Big Ideas: Noun Phrases</a:t>
            </a:r>
            <a:endParaRPr lang="en-GB" dirty="0"/>
          </a:p>
        </p:txBody>
      </p:sp>
    </p:spTree>
    <p:extLst>
      <p:ext uri="{BB962C8B-B14F-4D97-AF65-F5344CB8AC3E}">
        <p14:creationId xmlns:p14="http://schemas.microsoft.com/office/powerpoint/2010/main" val="1431701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7158" y="480685"/>
            <a:ext cx="8286808" cy="500043"/>
          </a:xfrm>
        </p:spPr>
        <p:txBody>
          <a:bodyPr/>
          <a:lstStyle/>
          <a:p>
            <a:r>
              <a:rPr lang="en-GB" dirty="0" smtClean="0"/>
              <a:t>60 second challenge: list as many objects as you can name in this picture</a:t>
            </a:r>
            <a:endParaRPr lang="en-GB" dirty="0"/>
          </a:p>
          <a:p>
            <a:endParaRPr lang="en-GB"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556793"/>
            <a:ext cx="4896544"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214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itchFamily="34" charset="0"/>
              <a:buChar char="•"/>
            </a:pPr>
            <a:r>
              <a:rPr lang="en-GB" sz="2400" dirty="0" smtClean="0">
                <a:solidFill>
                  <a:schemeClr val="tx1"/>
                </a:solidFill>
              </a:rPr>
              <a:t>Choose a head noun </a:t>
            </a:r>
          </a:p>
          <a:p>
            <a:r>
              <a:rPr lang="en-GB" sz="2400" dirty="0">
                <a:solidFill>
                  <a:schemeClr val="tx1"/>
                </a:solidFill>
              </a:rPr>
              <a:t>t</a:t>
            </a:r>
            <a:r>
              <a:rPr lang="en-GB" sz="2400" dirty="0" smtClean="0">
                <a:solidFill>
                  <a:schemeClr val="tx1"/>
                </a:solidFill>
              </a:rPr>
              <a:t>o describe in more </a:t>
            </a:r>
          </a:p>
          <a:p>
            <a:r>
              <a:rPr lang="en-GB" sz="2400" dirty="0">
                <a:solidFill>
                  <a:schemeClr val="tx1"/>
                </a:solidFill>
              </a:rPr>
              <a:t>d</a:t>
            </a:r>
            <a:r>
              <a:rPr lang="en-GB" sz="2400" dirty="0" smtClean="0">
                <a:solidFill>
                  <a:schemeClr val="tx1"/>
                </a:solidFill>
              </a:rPr>
              <a:t>etail e.g. </a:t>
            </a:r>
            <a:r>
              <a:rPr lang="en-GB" sz="2400" i="1" dirty="0" smtClean="0">
                <a:solidFill>
                  <a:schemeClr val="tx1"/>
                </a:solidFill>
              </a:rPr>
              <a:t>beast</a:t>
            </a:r>
          </a:p>
          <a:p>
            <a:pPr marL="342900" indent="-342900">
              <a:buFont typeface="Arial" pitchFamily="34" charset="0"/>
              <a:buChar char="•"/>
            </a:pPr>
            <a:r>
              <a:rPr lang="en-GB" sz="2400" dirty="0" smtClean="0">
                <a:solidFill>
                  <a:schemeClr val="tx1"/>
                </a:solidFill>
              </a:rPr>
              <a:t>Place a determiner </a:t>
            </a:r>
          </a:p>
          <a:p>
            <a:r>
              <a:rPr lang="en-GB" sz="2400" dirty="0">
                <a:solidFill>
                  <a:schemeClr val="tx1"/>
                </a:solidFill>
              </a:rPr>
              <a:t>a</a:t>
            </a:r>
            <a:r>
              <a:rPr lang="en-GB" sz="2400" dirty="0" smtClean="0">
                <a:solidFill>
                  <a:schemeClr val="tx1"/>
                </a:solidFill>
              </a:rPr>
              <a:t>nd one or two adjectives </a:t>
            </a:r>
          </a:p>
          <a:p>
            <a:r>
              <a:rPr lang="en-GB" sz="2400" dirty="0">
                <a:solidFill>
                  <a:schemeClr val="tx1"/>
                </a:solidFill>
              </a:rPr>
              <a:t>i</a:t>
            </a:r>
            <a:r>
              <a:rPr lang="en-GB" sz="2400" dirty="0" smtClean="0">
                <a:solidFill>
                  <a:schemeClr val="tx1"/>
                </a:solidFill>
              </a:rPr>
              <a:t>n front of the noun e.g.</a:t>
            </a:r>
          </a:p>
          <a:p>
            <a:r>
              <a:rPr lang="en-GB" sz="2600" i="1" dirty="0">
                <a:solidFill>
                  <a:schemeClr val="tx1"/>
                </a:solidFill>
              </a:rPr>
              <a:t>t</a:t>
            </a:r>
            <a:r>
              <a:rPr lang="en-GB" sz="2600" i="1" dirty="0" smtClean="0">
                <a:solidFill>
                  <a:schemeClr val="tx1"/>
                </a:solidFill>
              </a:rPr>
              <a:t>he spitting, snarling </a:t>
            </a:r>
          </a:p>
          <a:p>
            <a:r>
              <a:rPr lang="en-GB" sz="2600" i="1" dirty="0" smtClean="0">
                <a:solidFill>
                  <a:schemeClr val="tx1"/>
                </a:solidFill>
              </a:rPr>
              <a:t>beast</a:t>
            </a:r>
          </a:p>
          <a:p>
            <a:endParaRPr lang="en-GB" dirty="0" smtClean="0">
              <a:solidFill>
                <a:schemeClr val="tx1"/>
              </a:solidFill>
            </a:endParaRPr>
          </a:p>
        </p:txBody>
      </p:sp>
      <p:sp>
        <p:nvSpPr>
          <p:cNvPr id="3" name="Text Placeholder 2"/>
          <p:cNvSpPr>
            <a:spLocks noGrp="1"/>
          </p:cNvSpPr>
          <p:nvPr>
            <p:ph type="body" sz="quarter" idx="11"/>
          </p:nvPr>
        </p:nvSpPr>
        <p:spPr/>
        <p:txBody>
          <a:bodyPr/>
          <a:lstStyle/>
          <a:p>
            <a:r>
              <a:rPr lang="en-GB" dirty="0" smtClean="0"/>
              <a:t>Creating noun phrases for description</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257362"/>
            <a:ext cx="4601592" cy="557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0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itchFamily="34" charset="0"/>
              <a:buChar char="•"/>
            </a:pPr>
            <a:r>
              <a:rPr lang="en-GB" sz="2400" dirty="0" smtClean="0">
                <a:solidFill>
                  <a:schemeClr val="tx1"/>
                </a:solidFill>
              </a:rPr>
              <a:t>Make a new adjective </a:t>
            </a:r>
          </a:p>
          <a:p>
            <a:pPr marL="0" indent="0"/>
            <a:r>
              <a:rPr lang="en-GB" sz="2400" dirty="0">
                <a:solidFill>
                  <a:schemeClr val="tx1"/>
                </a:solidFill>
              </a:rPr>
              <a:t>b</a:t>
            </a:r>
            <a:r>
              <a:rPr lang="en-GB" sz="2400" dirty="0" smtClean="0">
                <a:solidFill>
                  <a:schemeClr val="tx1"/>
                </a:solidFill>
              </a:rPr>
              <a:t>y </a:t>
            </a:r>
            <a:r>
              <a:rPr lang="en-GB" sz="2400" dirty="0" smtClean="0">
                <a:solidFill>
                  <a:schemeClr val="tx1"/>
                </a:solidFill>
              </a:rPr>
              <a:t>using a hyphen:</a:t>
            </a:r>
            <a:endParaRPr lang="en-GB" sz="2400" dirty="0" smtClean="0">
              <a:solidFill>
                <a:schemeClr val="tx1"/>
              </a:solidFill>
            </a:endParaRPr>
          </a:p>
          <a:p>
            <a:r>
              <a:rPr lang="en-GB" sz="2400" i="1" dirty="0">
                <a:solidFill>
                  <a:schemeClr val="tx1"/>
                </a:solidFill>
              </a:rPr>
              <a:t>s</a:t>
            </a:r>
            <a:r>
              <a:rPr lang="en-GB" sz="2400" i="1" dirty="0" smtClean="0">
                <a:solidFill>
                  <a:schemeClr val="tx1"/>
                </a:solidFill>
              </a:rPr>
              <a:t>teel-ribbed skin</a:t>
            </a:r>
          </a:p>
          <a:p>
            <a:r>
              <a:rPr lang="en-GB" sz="2400" i="1" dirty="0" smtClean="0">
                <a:solidFill>
                  <a:schemeClr val="tx1"/>
                </a:solidFill>
              </a:rPr>
              <a:t>sharply-pointed teeth</a:t>
            </a:r>
          </a:p>
          <a:p>
            <a:r>
              <a:rPr lang="en-GB" sz="2400" i="1" dirty="0">
                <a:solidFill>
                  <a:schemeClr val="tx1"/>
                </a:solidFill>
              </a:rPr>
              <a:t>l</a:t>
            </a:r>
            <a:r>
              <a:rPr lang="en-GB" sz="2400" i="1" dirty="0" smtClean="0">
                <a:solidFill>
                  <a:schemeClr val="tx1"/>
                </a:solidFill>
              </a:rPr>
              <a:t>eather-like wings</a:t>
            </a:r>
          </a:p>
          <a:p>
            <a:pPr marL="342900" indent="-342900">
              <a:buFont typeface="Arial" pitchFamily="34" charset="0"/>
              <a:buChar char="•"/>
            </a:pPr>
            <a:r>
              <a:rPr lang="en-GB" sz="2400" dirty="0" smtClean="0">
                <a:solidFill>
                  <a:schemeClr val="tx1"/>
                </a:solidFill>
              </a:rPr>
              <a:t>Try placing a pair of</a:t>
            </a:r>
          </a:p>
          <a:p>
            <a:pPr marL="0" indent="0"/>
            <a:r>
              <a:rPr lang="en-GB" sz="2400" dirty="0" smtClean="0">
                <a:solidFill>
                  <a:schemeClr val="tx1"/>
                </a:solidFill>
              </a:rPr>
              <a:t>adjectives </a:t>
            </a:r>
          </a:p>
          <a:p>
            <a:pPr marL="0" indent="0"/>
            <a:r>
              <a:rPr lang="en-GB" sz="2400" dirty="0" smtClean="0">
                <a:solidFill>
                  <a:schemeClr val="tx1"/>
                </a:solidFill>
              </a:rPr>
              <a:t>after the noun:</a:t>
            </a:r>
          </a:p>
          <a:p>
            <a:pPr marL="0" indent="0"/>
            <a:r>
              <a:rPr lang="en-GB" sz="2400" i="1" dirty="0" smtClean="0">
                <a:solidFill>
                  <a:schemeClr val="tx1"/>
                </a:solidFill>
              </a:rPr>
              <a:t>teeth</a:t>
            </a:r>
            <a:r>
              <a:rPr lang="en-GB" sz="2400" i="1" dirty="0" smtClean="0">
                <a:solidFill>
                  <a:schemeClr val="tx1"/>
                </a:solidFill>
              </a:rPr>
              <a:t>, sharp and pointed,</a:t>
            </a:r>
          </a:p>
          <a:p>
            <a:pPr marL="0" indent="0"/>
            <a:r>
              <a:rPr lang="en-GB" sz="2400" i="1" dirty="0">
                <a:solidFill>
                  <a:schemeClr val="tx1"/>
                </a:solidFill>
              </a:rPr>
              <a:t>s</a:t>
            </a:r>
            <a:r>
              <a:rPr lang="en-GB" sz="2400" i="1" dirty="0" smtClean="0">
                <a:solidFill>
                  <a:schemeClr val="tx1"/>
                </a:solidFill>
              </a:rPr>
              <a:t>kin, ribbed and scaly,</a:t>
            </a:r>
            <a:endParaRPr lang="en-GB" sz="2400" i="1" dirty="0" smtClean="0">
              <a:solidFill>
                <a:schemeClr val="tx1"/>
              </a:solidFill>
            </a:endParaRPr>
          </a:p>
        </p:txBody>
      </p:sp>
      <p:sp>
        <p:nvSpPr>
          <p:cNvPr id="3" name="Text Placeholder 2"/>
          <p:cNvSpPr>
            <a:spLocks noGrp="1"/>
          </p:cNvSpPr>
          <p:nvPr>
            <p:ph type="body" sz="quarter" idx="11"/>
          </p:nvPr>
        </p:nvSpPr>
        <p:spPr/>
        <p:txBody>
          <a:bodyPr/>
          <a:lstStyle/>
          <a:p>
            <a:r>
              <a:rPr lang="en-GB" dirty="0" smtClean="0"/>
              <a:t>Creating noun phrases for description</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257362"/>
            <a:ext cx="4601592" cy="557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97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585432" y="638133"/>
            <a:ext cx="6119812" cy="561975"/>
          </a:xfrm>
        </p:spPr>
        <p:txBody>
          <a:bodyPr/>
          <a:lstStyle/>
          <a:p>
            <a:pPr algn="l"/>
            <a:r>
              <a:rPr lang="en-GB" sz="4000" b="1" dirty="0" smtClean="0"/>
              <a:t>Determiner</a:t>
            </a:r>
            <a:r>
              <a:rPr lang="en-GB" sz="4000" b="1" dirty="0" smtClean="0"/>
              <a:t>s</a:t>
            </a:r>
            <a:endParaRPr lang="en-GB" sz="4000" b="1" dirty="0"/>
          </a:p>
        </p:txBody>
      </p:sp>
      <p:sp>
        <p:nvSpPr>
          <p:cNvPr id="251908" name="Text Box 4"/>
          <p:cNvSpPr txBox="1">
            <a:spLocks noChangeArrowheads="1"/>
          </p:cNvSpPr>
          <p:nvPr/>
        </p:nvSpPr>
        <p:spPr bwMode="auto">
          <a:xfrm rot="-1893808">
            <a:off x="755650" y="2105889"/>
            <a:ext cx="23764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4000"/>
          </a:p>
        </p:txBody>
      </p:sp>
      <p:sp>
        <p:nvSpPr>
          <p:cNvPr id="251909" name="Text Box 5"/>
          <p:cNvSpPr txBox="1">
            <a:spLocks noChangeArrowheads="1"/>
          </p:cNvSpPr>
          <p:nvPr/>
        </p:nvSpPr>
        <p:spPr bwMode="auto">
          <a:xfrm rot="-524769">
            <a:off x="230465" y="1906496"/>
            <a:ext cx="265934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a:solidFill>
                  <a:schemeClr val="accent2"/>
                </a:solidFill>
              </a:rPr>
              <a:t>a</a:t>
            </a:r>
            <a:endParaRPr lang="en-GB" sz="4000" b="1" dirty="0" smtClean="0">
              <a:solidFill>
                <a:schemeClr val="accent2"/>
              </a:solidFill>
            </a:endParaRPr>
          </a:p>
          <a:p>
            <a:pPr>
              <a:spcBef>
                <a:spcPct val="50000"/>
              </a:spcBef>
            </a:pPr>
            <a:r>
              <a:rPr lang="en-GB" sz="4000" b="1" dirty="0" smtClean="0">
                <a:solidFill>
                  <a:schemeClr val="accent2"/>
                </a:solidFill>
              </a:rPr>
              <a:t>this</a:t>
            </a:r>
            <a:endParaRPr lang="en-GB" sz="4000" b="1" dirty="0">
              <a:solidFill>
                <a:schemeClr val="accent2"/>
              </a:solidFill>
            </a:endParaRPr>
          </a:p>
        </p:txBody>
      </p:sp>
      <p:sp>
        <p:nvSpPr>
          <p:cNvPr id="251910" name="Text Box 6"/>
          <p:cNvSpPr txBox="1">
            <a:spLocks noChangeArrowheads="1"/>
          </p:cNvSpPr>
          <p:nvPr/>
        </p:nvSpPr>
        <p:spPr bwMode="auto">
          <a:xfrm rot="182983">
            <a:off x="4343978" y="989362"/>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one</a:t>
            </a:r>
            <a:endParaRPr lang="en-GB" sz="4000" dirty="0">
              <a:solidFill>
                <a:schemeClr val="accent2"/>
              </a:solidFill>
            </a:endParaRPr>
          </a:p>
        </p:txBody>
      </p:sp>
      <p:sp>
        <p:nvSpPr>
          <p:cNvPr id="251911" name="Text Box 7"/>
          <p:cNvSpPr txBox="1">
            <a:spLocks noChangeArrowheads="1"/>
          </p:cNvSpPr>
          <p:nvPr/>
        </p:nvSpPr>
        <p:spPr bwMode="auto">
          <a:xfrm rot="774714">
            <a:off x="2996028" y="4524165"/>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their</a:t>
            </a:r>
            <a:endParaRPr lang="en-GB" sz="4000" b="1" dirty="0">
              <a:solidFill>
                <a:schemeClr val="accent2"/>
              </a:solidFill>
            </a:endParaRPr>
          </a:p>
        </p:txBody>
      </p:sp>
      <p:sp>
        <p:nvSpPr>
          <p:cNvPr id="251912" name="Text Box 8"/>
          <p:cNvSpPr txBox="1">
            <a:spLocks noChangeArrowheads="1"/>
          </p:cNvSpPr>
          <p:nvPr/>
        </p:nvSpPr>
        <p:spPr bwMode="auto">
          <a:xfrm>
            <a:off x="4176627" y="1887654"/>
            <a:ext cx="20340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an</a:t>
            </a:r>
            <a:r>
              <a:rPr lang="en-GB" sz="4000" dirty="0" smtClean="0">
                <a:solidFill>
                  <a:schemeClr val="accent2"/>
                </a:solidFill>
              </a:rPr>
              <a:t> </a:t>
            </a:r>
            <a:endParaRPr lang="en-GB" sz="4000" dirty="0">
              <a:solidFill>
                <a:schemeClr val="accent2"/>
              </a:solidFill>
            </a:endParaRPr>
          </a:p>
        </p:txBody>
      </p:sp>
      <p:sp>
        <p:nvSpPr>
          <p:cNvPr id="251913" name="Text Box 9"/>
          <p:cNvSpPr txBox="1">
            <a:spLocks noChangeArrowheads="1"/>
          </p:cNvSpPr>
          <p:nvPr/>
        </p:nvSpPr>
        <p:spPr bwMode="auto">
          <a:xfrm rot="-345274">
            <a:off x="614221" y="4074732"/>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her</a:t>
            </a:r>
            <a:endParaRPr lang="en-GB" sz="4000" dirty="0">
              <a:solidFill>
                <a:schemeClr val="accent2"/>
              </a:solidFill>
            </a:endParaRPr>
          </a:p>
        </p:txBody>
      </p:sp>
      <p:sp>
        <p:nvSpPr>
          <p:cNvPr id="251914" name="Text Box 10"/>
          <p:cNvSpPr txBox="1">
            <a:spLocks noChangeArrowheads="1"/>
          </p:cNvSpPr>
          <p:nvPr/>
        </p:nvSpPr>
        <p:spPr bwMode="auto">
          <a:xfrm rot="1053910">
            <a:off x="6847368" y="3929474"/>
            <a:ext cx="32999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the</a:t>
            </a:r>
            <a:endParaRPr lang="en-GB" sz="4000" dirty="0">
              <a:solidFill>
                <a:schemeClr val="accent2"/>
              </a:solidFill>
            </a:endParaRPr>
          </a:p>
        </p:txBody>
      </p:sp>
      <p:sp>
        <p:nvSpPr>
          <p:cNvPr id="251915" name="Text Box 11"/>
          <p:cNvSpPr txBox="1">
            <a:spLocks noChangeArrowheads="1"/>
          </p:cNvSpPr>
          <p:nvPr/>
        </p:nvSpPr>
        <p:spPr bwMode="auto">
          <a:xfrm>
            <a:off x="1901615" y="3466449"/>
            <a:ext cx="41244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his</a:t>
            </a:r>
            <a:endParaRPr lang="en-GB" sz="4000" dirty="0">
              <a:solidFill>
                <a:schemeClr val="accent2"/>
              </a:solidFill>
            </a:endParaRPr>
          </a:p>
        </p:txBody>
      </p:sp>
      <p:sp>
        <p:nvSpPr>
          <p:cNvPr id="251916" name="Text Box 12"/>
          <p:cNvSpPr txBox="1">
            <a:spLocks noChangeArrowheads="1"/>
          </p:cNvSpPr>
          <p:nvPr/>
        </p:nvSpPr>
        <p:spPr bwMode="auto">
          <a:xfrm rot="285818">
            <a:off x="6240635" y="1327678"/>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your</a:t>
            </a:r>
            <a:r>
              <a:rPr lang="en-GB" sz="4000" b="1" dirty="0">
                <a:solidFill>
                  <a:schemeClr val="accent2"/>
                </a:solidFill>
              </a:rPr>
              <a:t>	</a:t>
            </a:r>
            <a:r>
              <a:rPr lang="en-GB" sz="4000" dirty="0">
                <a:solidFill>
                  <a:schemeClr val="accent2"/>
                </a:solidFill>
              </a:rPr>
              <a:t> </a:t>
            </a:r>
          </a:p>
        </p:txBody>
      </p:sp>
      <p:sp>
        <p:nvSpPr>
          <p:cNvPr id="251917" name="Text Box 13"/>
          <p:cNvSpPr txBox="1">
            <a:spLocks noChangeArrowheads="1"/>
          </p:cNvSpPr>
          <p:nvPr/>
        </p:nvSpPr>
        <p:spPr bwMode="auto">
          <a:xfrm rot="189324">
            <a:off x="2027534" y="2549902"/>
            <a:ext cx="25663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our</a:t>
            </a:r>
            <a:endParaRPr lang="en-GB" sz="4000" dirty="0">
              <a:solidFill>
                <a:schemeClr val="accent2"/>
              </a:solidFill>
            </a:endParaRPr>
          </a:p>
        </p:txBody>
      </p:sp>
      <p:sp>
        <p:nvSpPr>
          <p:cNvPr id="251918" name="Text Box 14"/>
          <p:cNvSpPr txBox="1">
            <a:spLocks noChangeArrowheads="1"/>
          </p:cNvSpPr>
          <p:nvPr/>
        </p:nvSpPr>
        <p:spPr bwMode="auto">
          <a:xfrm rot="478439">
            <a:off x="5313188" y="4524166"/>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many</a:t>
            </a:r>
            <a:endParaRPr lang="en-GB" sz="4000" dirty="0">
              <a:solidFill>
                <a:schemeClr val="accent2"/>
              </a:solidFill>
            </a:endParaRPr>
          </a:p>
        </p:txBody>
      </p:sp>
      <p:sp>
        <p:nvSpPr>
          <p:cNvPr id="251920" name="Text Box 16"/>
          <p:cNvSpPr txBox="1">
            <a:spLocks noChangeArrowheads="1"/>
          </p:cNvSpPr>
          <p:nvPr/>
        </p:nvSpPr>
        <p:spPr bwMode="auto">
          <a:xfrm rot="641633">
            <a:off x="5325110" y="5602773"/>
            <a:ext cx="20167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some</a:t>
            </a:r>
            <a:endParaRPr lang="en-GB" sz="4000" b="1" dirty="0">
              <a:solidFill>
                <a:schemeClr val="accent2"/>
              </a:solidFill>
            </a:endParaRPr>
          </a:p>
        </p:txBody>
      </p:sp>
      <p:sp>
        <p:nvSpPr>
          <p:cNvPr id="251921" name="Text Box 17"/>
          <p:cNvSpPr txBox="1">
            <a:spLocks noChangeArrowheads="1"/>
          </p:cNvSpPr>
          <p:nvPr/>
        </p:nvSpPr>
        <p:spPr bwMode="auto">
          <a:xfrm rot="-524769">
            <a:off x="1597118" y="1327678"/>
            <a:ext cx="28963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my</a:t>
            </a:r>
            <a:endParaRPr lang="en-GB" sz="4000" b="1" dirty="0">
              <a:solidFill>
                <a:schemeClr val="accent2"/>
              </a:solidFill>
            </a:endParaRPr>
          </a:p>
        </p:txBody>
      </p:sp>
      <p:sp>
        <p:nvSpPr>
          <p:cNvPr id="251922" name="Text Box 18"/>
          <p:cNvSpPr txBox="1">
            <a:spLocks noChangeArrowheads="1"/>
          </p:cNvSpPr>
          <p:nvPr/>
        </p:nvSpPr>
        <p:spPr bwMode="auto">
          <a:xfrm rot="867146">
            <a:off x="6692794" y="2458685"/>
            <a:ext cx="22861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those</a:t>
            </a:r>
            <a:endParaRPr lang="en-GB" sz="4000" b="1" dirty="0">
              <a:solidFill>
                <a:schemeClr val="accent2"/>
              </a:solidFill>
            </a:endParaRPr>
          </a:p>
        </p:txBody>
      </p:sp>
      <p:sp>
        <p:nvSpPr>
          <p:cNvPr id="251924" name="Text Box 20"/>
          <p:cNvSpPr txBox="1">
            <a:spLocks noChangeArrowheads="1"/>
          </p:cNvSpPr>
          <p:nvPr/>
        </p:nvSpPr>
        <p:spPr bwMode="auto">
          <a:xfrm rot="-500896">
            <a:off x="5021779" y="2884098"/>
            <a:ext cx="32069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every</a:t>
            </a:r>
            <a:endParaRPr lang="en-GB" sz="4000" b="1" dirty="0">
              <a:solidFill>
                <a:schemeClr val="accent2"/>
              </a:solidFill>
            </a:endParaRPr>
          </a:p>
        </p:txBody>
      </p:sp>
      <p:sp>
        <p:nvSpPr>
          <p:cNvPr id="22" name="Text Box 16"/>
          <p:cNvSpPr txBox="1">
            <a:spLocks noChangeArrowheads="1"/>
          </p:cNvSpPr>
          <p:nvPr/>
        </p:nvSpPr>
        <p:spPr bwMode="auto">
          <a:xfrm rot="20935754">
            <a:off x="3024129" y="5602773"/>
            <a:ext cx="20167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any</a:t>
            </a:r>
            <a:endParaRPr lang="en-GB" sz="4000" b="1" dirty="0">
              <a:solidFill>
                <a:schemeClr val="accent2"/>
              </a:solidFill>
            </a:endParaRPr>
          </a:p>
        </p:txBody>
      </p:sp>
      <p:sp>
        <p:nvSpPr>
          <p:cNvPr id="23" name="Text Box 20"/>
          <p:cNvSpPr txBox="1">
            <a:spLocks noChangeArrowheads="1"/>
          </p:cNvSpPr>
          <p:nvPr/>
        </p:nvSpPr>
        <p:spPr bwMode="auto">
          <a:xfrm rot="-500896">
            <a:off x="3559584" y="2824599"/>
            <a:ext cx="32069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its</a:t>
            </a:r>
            <a:endParaRPr lang="en-GB" sz="4000" b="1" dirty="0">
              <a:solidFill>
                <a:schemeClr val="accent2"/>
              </a:solidFill>
            </a:endParaRPr>
          </a:p>
        </p:txBody>
      </p:sp>
      <p:sp>
        <p:nvSpPr>
          <p:cNvPr id="2" name="TextBox 1"/>
          <p:cNvSpPr txBox="1"/>
          <p:nvPr/>
        </p:nvSpPr>
        <p:spPr>
          <a:xfrm rot="20870602">
            <a:off x="717811" y="5360813"/>
            <a:ext cx="2072129" cy="707886"/>
          </a:xfrm>
          <a:prstGeom prst="rect">
            <a:avLst/>
          </a:prstGeom>
          <a:noFill/>
        </p:spPr>
        <p:txBody>
          <a:bodyPr wrap="square" rtlCol="0">
            <a:spAutoFit/>
          </a:bodyPr>
          <a:lstStyle/>
          <a:p>
            <a:r>
              <a:rPr lang="en-GB" sz="4000" b="1" dirty="0" smtClean="0">
                <a:solidFill>
                  <a:schemeClr val="accent2"/>
                </a:solidFill>
              </a:rPr>
              <a:t>another</a:t>
            </a:r>
            <a:endParaRPr lang="en-GB" sz="4000" b="1" dirty="0">
              <a:solidFill>
                <a:schemeClr val="accent2"/>
              </a:solidFill>
            </a:endParaRPr>
          </a:p>
        </p:txBody>
      </p:sp>
      <p:sp>
        <p:nvSpPr>
          <p:cNvPr id="24" name="Text Box 14"/>
          <p:cNvSpPr txBox="1">
            <a:spLocks noChangeArrowheads="1"/>
          </p:cNvSpPr>
          <p:nvPr/>
        </p:nvSpPr>
        <p:spPr bwMode="auto">
          <a:xfrm rot="20977211">
            <a:off x="6696376" y="4849994"/>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these</a:t>
            </a:r>
            <a:endParaRPr lang="en-GB" sz="4000" dirty="0">
              <a:solidFill>
                <a:schemeClr val="accent2"/>
              </a:solidFill>
            </a:endParaRPr>
          </a:p>
        </p:txBody>
      </p:sp>
      <p:sp>
        <p:nvSpPr>
          <p:cNvPr id="25" name="Text Box 18"/>
          <p:cNvSpPr txBox="1">
            <a:spLocks noChangeArrowheads="1"/>
          </p:cNvSpPr>
          <p:nvPr/>
        </p:nvSpPr>
        <p:spPr bwMode="auto">
          <a:xfrm rot="21124348">
            <a:off x="6621191" y="483851"/>
            <a:ext cx="22861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that</a:t>
            </a:r>
            <a:endParaRPr lang="en-GB" sz="4000" b="1" dirty="0">
              <a:solidFill>
                <a:schemeClr val="accent2"/>
              </a:solidFill>
            </a:endParaRPr>
          </a:p>
        </p:txBody>
      </p:sp>
    </p:spTree>
    <p:extLst>
      <p:ext uri="{BB962C8B-B14F-4D97-AF65-F5344CB8AC3E}">
        <p14:creationId xmlns:p14="http://schemas.microsoft.com/office/powerpoint/2010/main" val="362158796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itchFamily="34" charset="0"/>
              <a:buChar char="•"/>
            </a:pPr>
            <a:r>
              <a:rPr lang="en-GB" sz="2400" dirty="0" smtClean="0">
                <a:solidFill>
                  <a:schemeClr val="tx1"/>
                </a:solidFill>
              </a:rPr>
              <a:t>Try out different </a:t>
            </a:r>
          </a:p>
          <a:p>
            <a:pPr marL="0" indent="0"/>
            <a:r>
              <a:rPr lang="en-GB" sz="2400" dirty="0" smtClean="0">
                <a:solidFill>
                  <a:schemeClr val="tx1"/>
                </a:solidFill>
              </a:rPr>
              <a:t>d</a:t>
            </a:r>
            <a:r>
              <a:rPr lang="en-GB" sz="2400" dirty="0" smtClean="0">
                <a:solidFill>
                  <a:schemeClr val="tx1"/>
                </a:solidFill>
              </a:rPr>
              <a:t>eterminers:</a:t>
            </a:r>
          </a:p>
          <a:p>
            <a:pPr marL="0" indent="0"/>
            <a:r>
              <a:rPr lang="en-GB" sz="2400" i="1" dirty="0" smtClean="0">
                <a:solidFill>
                  <a:schemeClr val="tx1"/>
                </a:solidFill>
              </a:rPr>
              <a:t>t</a:t>
            </a:r>
            <a:r>
              <a:rPr lang="en-GB" sz="2400" i="1" dirty="0" smtClean="0">
                <a:solidFill>
                  <a:schemeClr val="tx1"/>
                </a:solidFill>
              </a:rPr>
              <a:t>hose terrible claws</a:t>
            </a:r>
          </a:p>
          <a:p>
            <a:pPr marL="0" indent="0"/>
            <a:r>
              <a:rPr lang="en-GB" sz="2400" i="1" dirty="0">
                <a:solidFill>
                  <a:schemeClr val="tx1"/>
                </a:solidFill>
              </a:rPr>
              <a:t>s</a:t>
            </a:r>
            <a:r>
              <a:rPr lang="en-GB" sz="2400" i="1" dirty="0" smtClean="0">
                <a:solidFill>
                  <a:schemeClr val="tx1"/>
                </a:solidFill>
              </a:rPr>
              <a:t>everal spiked horns</a:t>
            </a:r>
          </a:p>
          <a:p>
            <a:pPr marL="0" indent="0"/>
            <a:r>
              <a:rPr lang="en-GB" sz="2400" i="1" dirty="0">
                <a:solidFill>
                  <a:schemeClr val="tx1"/>
                </a:solidFill>
              </a:rPr>
              <a:t>i</a:t>
            </a:r>
            <a:r>
              <a:rPr lang="en-GB" sz="2400" i="1" dirty="0" smtClean="0">
                <a:solidFill>
                  <a:schemeClr val="tx1"/>
                </a:solidFill>
              </a:rPr>
              <a:t>ts neck, strong and scaly,</a:t>
            </a:r>
            <a:endParaRPr lang="en-GB" sz="2400" i="1" dirty="0">
              <a:solidFill>
                <a:schemeClr val="tx1"/>
              </a:solidFill>
            </a:endParaRPr>
          </a:p>
          <a:p>
            <a:pPr marL="0" indent="0"/>
            <a:endParaRPr lang="en-GB" sz="2400" dirty="0" smtClean="0">
              <a:solidFill>
                <a:schemeClr val="tx1"/>
              </a:solidFill>
            </a:endParaRPr>
          </a:p>
          <a:p>
            <a:pPr marL="0" indent="0"/>
            <a:endParaRPr lang="en-GB" sz="2600" i="1" dirty="0" smtClean="0">
              <a:solidFill>
                <a:schemeClr val="tx1"/>
              </a:solidFill>
            </a:endParaRPr>
          </a:p>
          <a:p>
            <a:endParaRPr lang="en-GB" dirty="0" smtClean="0">
              <a:solidFill>
                <a:schemeClr val="tx1"/>
              </a:solidFill>
            </a:endParaRPr>
          </a:p>
        </p:txBody>
      </p:sp>
      <p:sp>
        <p:nvSpPr>
          <p:cNvPr id="3" name="Text Placeholder 2"/>
          <p:cNvSpPr>
            <a:spLocks noGrp="1"/>
          </p:cNvSpPr>
          <p:nvPr>
            <p:ph type="body" sz="quarter" idx="11"/>
          </p:nvPr>
        </p:nvSpPr>
        <p:spPr/>
        <p:txBody>
          <a:bodyPr/>
          <a:lstStyle/>
          <a:p>
            <a:r>
              <a:rPr lang="en-GB" dirty="0" smtClean="0"/>
              <a:t>Creating noun phrases for description</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257362"/>
            <a:ext cx="4601592" cy="557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83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585432" y="638133"/>
            <a:ext cx="6119812" cy="561975"/>
          </a:xfrm>
        </p:spPr>
        <p:txBody>
          <a:bodyPr/>
          <a:lstStyle/>
          <a:p>
            <a:pPr algn="l"/>
            <a:r>
              <a:rPr lang="en-GB" sz="4000" b="1" dirty="0" smtClean="0"/>
              <a:t>Prepositions</a:t>
            </a:r>
            <a:endParaRPr lang="en-GB" sz="4000" b="1" dirty="0"/>
          </a:p>
        </p:txBody>
      </p:sp>
      <p:sp>
        <p:nvSpPr>
          <p:cNvPr id="251908" name="Text Box 4"/>
          <p:cNvSpPr txBox="1">
            <a:spLocks noChangeArrowheads="1"/>
          </p:cNvSpPr>
          <p:nvPr/>
        </p:nvSpPr>
        <p:spPr bwMode="auto">
          <a:xfrm rot="-1893808">
            <a:off x="755650" y="2105889"/>
            <a:ext cx="23764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4000"/>
          </a:p>
        </p:txBody>
      </p:sp>
      <p:sp>
        <p:nvSpPr>
          <p:cNvPr id="251909" name="Text Box 5"/>
          <p:cNvSpPr txBox="1">
            <a:spLocks noChangeArrowheads="1"/>
          </p:cNvSpPr>
          <p:nvPr/>
        </p:nvSpPr>
        <p:spPr bwMode="auto">
          <a:xfrm rot="-524769">
            <a:off x="230465" y="1906496"/>
            <a:ext cx="265934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a:solidFill>
                  <a:schemeClr val="accent2"/>
                </a:solidFill>
              </a:rPr>
              <a:t>o</a:t>
            </a:r>
            <a:r>
              <a:rPr lang="en-GB" sz="4000" b="1" dirty="0" smtClean="0">
                <a:solidFill>
                  <a:schemeClr val="accent2"/>
                </a:solidFill>
              </a:rPr>
              <a:t>n</a:t>
            </a:r>
          </a:p>
          <a:p>
            <a:pPr>
              <a:spcBef>
                <a:spcPct val="50000"/>
              </a:spcBef>
            </a:pPr>
            <a:r>
              <a:rPr lang="en-GB" sz="4000" b="1" dirty="0" smtClean="0">
                <a:solidFill>
                  <a:srgbClr val="00B050"/>
                </a:solidFill>
              </a:rPr>
              <a:t>of</a:t>
            </a:r>
            <a:endParaRPr lang="en-GB" sz="4000" b="1" dirty="0">
              <a:solidFill>
                <a:srgbClr val="00B050"/>
              </a:solidFill>
            </a:endParaRPr>
          </a:p>
        </p:txBody>
      </p:sp>
      <p:sp>
        <p:nvSpPr>
          <p:cNvPr id="251910" name="Text Box 6"/>
          <p:cNvSpPr txBox="1">
            <a:spLocks noChangeArrowheads="1"/>
          </p:cNvSpPr>
          <p:nvPr/>
        </p:nvSpPr>
        <p:spPr bwMode="auto">
          <a:xfrm rot="182983">
            <a:off x="4343978" y="989362"/>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over</a:t>
            </a:r>
            <a:endParaRPr lang="en-GB" sz="4000" dirty="0">
              <a:solidFill>
                <a:schemeClr val="accent2"/>
              </a:solidFill>
            </a:endParaRPr>
          </a:p>
        </p:txBody>
      </p:sp>
      <p:sp>
        <p:nvSpPr>
          <p:cNvPr id="251911" name="Text Box 7"/>
          <p:cNvSpPr txBox="1">
            <a:spLocks noChangeArrowheads="1"/>
          </p:cNvSpPr>
          <p:nvPr/>
        </p:nvSpPr>
        <p:spPr bwMode="auto">
          <a:xfrm rot="774714">
            <a:off x="2996028" y="4524165"/>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a:solidFill>
                  <a:schemeClr val="accent2"/>
                </a:solidFill>
              </a:rPr>
              <a:t>o</a:t>
            </a:r>
            <a:r>
              <a:rPr lang="en-GB" sz="4000" b="1" dirty="0" smtClean="0">
                <a:solidFill>
                  <a:schemeClr val="accent2"/>
                </a:solidFill>
              </a:rPr>
              <a:t>n top of</a:t>
            </a:r>
            <a:endParaRPr lang="en-GB" sz="4000" b="1" dirty="0">
              <a:solidFill>
                <a:schemeClr val="accent2"/>
              </a:solidFill>
            </a:endParaRPr>
          </a:p>
        </p:txBody>
      </p:sp>
      <p:sp>
        <p:nvSpPr>
          <p:cNvPr id="251912" name="Text Box 8"/>
          <p:cNvSpPr txBox="1">
            <a:spLocks noChangeArrowheads="1"/>
          </p:cNvSpPr>
          <p:nvPr/>
        </p:nvSpPr>
        <p:spPr bwMode="auto">
          <a:xfrm>
            <a:off x="4176627" y="1887654"/>
            <a:ext cx="20340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under</a:t>
            </a:r>
            <a:r>
              <a:rPr lang="en-GB" sz="4000" dirty="0" smtClean="0">
                <a:solidFill>
                  <a:schemeClr val="accent2"/>
                </a:solidFill>
              </a:rPr>
              <a:t> </a:t>
            </a:r>
            <a:endParaRPr lang="en-GB" sz="4000" dirty="0">
              <a:solidFill>
                <a:schemeClr val="accent2"/>
              </a:solidFill>
            </a:endParaRPr>
          </a:p>
        </p:txBody>
      </p:sp>
      <p:sp>
        <p:nvSpPr>
          <p:cNvPr id="251913" name="Text Box 9"/>
          <p:cNvSpPr txBox="1">
            <a:spLocks noChangeArrowheads="1"/>
          </p:cNvSpPr>
          <p:nvPr/>
        </p:nvSpPr>
        <p:spPr bwMode="auto">
          <a:xfrm rot="-345274">
            <a:off x="614221" y="4074732"/>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in</a:t>
            </a:r>
            <a:endParaRPr lang="en-GB" sz="4000" dirty="0">
              <a:solidFill>
                <a:schemeClr val="accent2"/>
              </a:solidFill>
            </a:endParaRPr>
          </a:p>
        </p:txBody>
      </p:sp>
      <p:sp>
        <p:nvSpPr>
          <p:cNvPr id="251914" name="Text Box 10"/>
          <p:cNvSpPr txBox="1">
            <a:spLocks noChangeArrowheads="1"/>
          </p:cNvSpPr>
          <p:nvPr/>
        </p:nvSpPr>
        <p:spPr bwMode="auto">
          <a:xfrm rot="1053910">
            <a:off x="6847368" y="3929474"/>
            <a:ext cx="32999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for</a:t>
            </a:r>
            <a:endParaRPr lang="en-GB" sz="4000" dirty="0">
              <a:solidFill>
                <a:schemeClr val="accent2"/>
              </a:solidFill>
            </a:endParaRPr>
          </a:p>
        </p:txBody>
      </p:sp>
      <p:sp>
        <p:nvSpPr>
          <p:cNvPr id="251915" name="Text Box 11"/>
          <p:cNvSpPr txBox="1">
            <a:spLocks noChangeArrowheads="1"/>
          </p:cNvSpPr>
          <p:nvPr/>
        </p:nvSpPr>
        <p:spPr bwMode="auto">
          <a:xfrm>
            <a:off x="1901615" y="3466449"/>
            <a:ext cx="41244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beside</a:t>
            </a:r>
            <a:endParaRPr lang="en-GB" sz="4000" dirty="0">
              <a:solidFill>
                <a:schemeClr val="accent2"/>
              </a:solidFill>
            </a:endParaRPr>
          </a:p>
        </p:txBody>
      </p:sp>
      <p:sp>
        <p:nvSpPr>
          <p:cNvPr id="251916" name="Text Box 12"/>
          <p:cNvSpPr txBox="1">
            <a:spLocks noChangeArrowheads="1"/>
          </p:cNvSpPr>
          <p:nvPr/>
        </p:nvSpPr>
        <p:spPr bwMode="auto">
          <a:xfrm rot="285818">
            <a:off x="6240635" y="1327678"/>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after</a:t>
            </a:r>
            <a:r>
              <a:rPr lang="en-GB" sz="4000" b="1" dirty="0">
                <a:solidFill>
                  <a:schemeClr val="accent2"/>
                </a:solidFill>
              </a:rPr>
              <a:t>	</a:t>
            </a:r>
            <a:r>
              <a:rPr lang="en-GB" sz="4000" dirty="0">
                <a:solidFill>
                  <a:schemeClr val="accent2"/>
                </a:solidFill>
              </a:rPr>
              <a:t> </a:t>
            </a:r>
          </a:p>
        </p:txBody>
      </p:sp>
      <p:sp>
        <p:nvSpPr>
          <p:cNvPr id="251917" name="Text Box 13"/>
          <p:cNvSpPr txBox="1">
            <a:spLocks noChangeArrowheads="1"/>
          </p:cNvSpPr>
          <p:nvPr/>
        </p:nvSpPr>
        <p:spPr bwMode="auto">
          <a:xfrm rot="189324">
            <a:off x="2027534" y="2549902"/>
            <a:ext cx="25663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before</a:t>
            </a:r>
            <a:endParaRPr lang="en-GB" sz="4000" dirty="0">
              <a:solidFill>
                <a:schemeClr val="accent2"/>
              </a:solidFill>
            </a:endParaRPr>
          </a:p>
        </p:txBody>
      </p:sp>
      <p:sp>
        <p:nvSpPr>
          <p:cNvPr id="251918" name="Text Box 14"/>
          <p:cNvSpPr txBox="1">
            <a:spLocks noChangeArrowheads="1"/>
          </p:cNvSpPr>
          <p:nvPr/>
        </p:nvSpPr>
        <p:spPr bwMode="auto">
          <a:xfrm rot="478439">
            <a:off x="5962448" y="4720763"/>
            <a:ext cx="26593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from</a:t>
            </a:r>
            <a:endParaRPr lang="en-GB" sz="4000" dirty="0">
              <a:solidFill>
                <a:schemeClr val="accent2"/>
              </a:solidFill>
            </a:endParaRPr>
          </a:p>
        </p:txBody>
      </p:sp>
      <p:sp>
        <p:nvSpPr>
          <p:cNvPr id="251919" name="Text Box 15"/>
          <p:cNvSpPr txBox="1">
            <a:spLocks noChangeArrowheads="1"/>
          </p:cNvSpPr>
          <p:nvPr/>
        </p:nvSpPr>
        <p:spPr bwMode="auto">
          <a:xfrm rot="-524769">
            <a:off x="246867" y="5123569"/>
            <a:ext cx="31746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between</a:t>
            </a:r>
            <a:endParaRPr lang="en-GB" sz="4000" b="1" dirty="0">
              <a:solidFill>
                <a:schemeClr val="accent2"/>
              </a:solidFill>
            </a:endParaRPr>
          </a:p>
        </p:txBody>
      </p:sp>
      <p:sp>
        <p:nvSpPr>
          <p:cNvPr id="251920" name="Text Box 16"/>
          <p:cNvSpPr txBox="1">
            <a:spLocks noChangeArrowheads="1"/>
          </p:cNvSpPr>
          <p:nvPr/>
        </p:nvSpPr>
        <p:spPr bwMode="auto">
          <a:xfrm rot="641633">
            <a:off x="5325110" y="5602773"/>
            <a:ext cx="20167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at</a:t>
            </a:r>
            <a:endParaRPr lang="en-GB" sz="4000" b="1" dirty="0">
              <a:solidFill>
                <a:schemeClr val="accent2"/>
              </a:solidFill>
            </a:endParaRPr>
          </a:p>
        </p:txBody>
      </p:sp>
      <p:sp>
        <p:nvSpPr>
          <p:cNvPr id="251921" name="Text Box 17"/>
          <p:cNvSpPr txBox="1">
            <a:spLocks noChangeArrowheads="1"/>
          </p:cNvSpPr>
          <p:nvPr/>
        </p:nvSpPr>
        <p:spPr bwMode="auto">
          <a:xfrm rot="-524769">
            <a:off x="1031204" y="1475014"/>
            <a:ext cx="28963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through</a:t>
            </a:r>
            <a:endParaRPr lang="en-GB" sz="4000" b="1" dirty="0">
              <a:solidFill>
                <a:schemeClr val="accent2"/>
              </a:solidFill>
            </a:endParaRPr>
          </a:p>
        </p:txBody>
      </p:sp>
      <p:sp>
        <p:nvSpPr>
          <p:cNvPr id="251922" name="Text Box 18"/>
          <p:cNvSpPr txBox="1">
            <a:spLocks noChangeArrowheads="1"/>
          </p:cNvSpPr>
          <p:nvPr/>
        </p:nvSpPr>
        <p:spPr bwMode="auto">
          <a:xfrm rot="867146">
            <a:off x="6692794" y="2458685"/>
            <a:ext cx="22861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beyond</a:t>
            </a:r>
            <a:endParaRPr lang="en-GB" sz="4000" b="1" dirty="0">
              <a:solidFill>
                <a:schemeClr val="accent2"/>
              </a:solidFill>
            </a:endParaRPr>
          </a:p>
        </p:txBody>
      </p:sp>
      <p:sp>
        <p:nvSpPr>
          <p:cNvPr id="251924" name="Text Box 20"/>
          <p:cNvSpPr txBox="1">
            <a:spLocks noChangeArrowheads="1"/>
          </p:cNvSpPr>
          <p:nvPr/>
        </p:nvSpPr>
        <p:spPr bwMode="auto">
          <a:xfrm rot="-500896">
            <a:off x="5021779" y="2884098"/>
            <a:ext cx="32069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rgbClr val="00B050"/>
                </a:solidFill>
              </a:rPr>
              <a:t>with</a:t>
            </a:r>
            <a:endParaRPr lang="en-GB" sz="4000" b="1" dirty="0">
              <a:solidFill>
                <a:srgbClr val="00B050"/>
              </a:solidFill>
            </a:endParaRPr>
          </a:p>
        </p:txBody>
      </p:sp>
      <p:sp>
        <p:nvSpPr>
          <p:cNvPr id="22" name="Text Box 16"/>
          <p:cNvSpPr txBox="1">
            <a:spLocks noChangeArrowheads="1"/>
          </p:cNvSpPr>
          <p:nvPr/>
        </p:nvSpPr>
        <p:spPr bwMode="auto">
          <a:xfrm rot="20935754">
            <a:off x="3024129" y="5602773"/>
            <a:ext cx="20167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chemeClr val="accent2"/>
                </a:solidFill>
              </a:rPr>
              <a:t>to</a:t>
            </a:r>
            <a:endParaRPr lang="en-GB" sz="4000" b="1" dirty="0">
              <a:solidFill>
                <a:schemeClr val="accent2"/>
              </a:solidFill>
            </a:endParaRPr>
          </a:p>
        </p:txBody>
      </p:sp>
      <p:sp>
        <p:nvSpPr>
          <p:cNvPr id="21" name="Text Box 20"/>
          <p:cNvSpPr txBox="1">
            <a:spLocks noChangeArrowheads="1"/>
          </p:cNvSpPr>
          <p:nvPr/>
        </p:nvSpPr>
        <p:spPr bwMode="auto">
          <a:xfrm rot="-500896">
            <a:off x="6232394" y="5650865"/>
            <a:ext cx="32069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a:solidFill>
                  <a:srgbClr val="00B050"/>
                </a:solidFill>
              </a:rPr>
              <a:t>l</a:t>
            </a:r>
            <a:r>
              <a:rPr lang="en-GB" sz="4000" b="1" dirty="0" smtClean="0">
                <a:solidFill>
                  <a:srgbClr val="00B050"/>
                </a:solidFill>
              </a:rPr>
              <a:t>ike a…</a:t>
            </a:r>
            <a:endParaRPr lang="en-GB" sz="4000" b="1" dirty="0">
              <a:solidFill>
                <a:srgbClr val="00B050"/>
              </a:solidFill>
            </a:endParaRPr>
          </a:p>
        </p:txBody>
      </p:sp>
      <p:sp>
        <p:nvSpPr>
          <p:cNvPr id="23" name="Text Box 20"/>
          <p:cNvSpPr txBox="1">
            <a:spLocks noChangeArrowheads="1"/>
          </p:cNvSpPr>
          <p:nvPr/>
        </p:nvSpPr>
        <p:spPr bwMode="auto">
          <a:xfrm rot="-500896">
            <a:off x="5902625" y="229060"/>
            <a:ext cx="32069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b="1" dirty="0" smtClean="0">
                <a:solidFill>
                  <a:srgbClr val="00B050"/>
                </a:solidFill>
              </a:rPr>
              <a:t>as…as a…</a:t>
            </a:r>
            <a:endParaRPr lang="en-GB" sz="4000" b="1" dirty="0">
              <a:solidFill>
                <a:srgbClr val="00B050"/>
              </a:solidFill>
            </a:endParaRPr>
          </a:p>
        </p:txBody>
      </p:sp>
    </p:spTree>
    <p:extLst>
      <p:ext uri="{BB962C8B-B14F-4D97-AF65-F5344CB8AC3E}">
        <p14:creationId xmlns:p14="http://schemas.microsoft.com/office/powerpoint/2010/main" val="7553395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itchFamily="34" charset="0"/>
              <a:buChar char="•"/>
            </a:pPr>
            <a:r>
              <a:rPr lang="en-GB" sz="2400" dirty="0" smtClean="0">
                <a:solidFill>
                  <a:schemeClr val="tx1"/>
                </a:solidFill>
              </a:rPr>
              <a:t>Add a prepositional</a:t>
            </a:r>
          </a:p>
          <a:p>
            <a:pPr marL="0" indent="0"/>
            <a:r>
              <a:rPr lang="en-GB" sz="2400" dirty="0">
                <a:solidFill>
                  <a:schemeClr val="tx1"/>
                </a:solidFill>
              </a:rPr>
              <a:t>p</a:t>
            </a:r>
            <a:r>
              <a:rPr lang="en-GB" sz="2400" dirty="0" smtClean="0">
                <a:solidFill>
                  <a:schemeClr val="tx1"/>
                </a:solidFill>
              </a:rPr>
              <a:t>hrase e.g. starting ‘with’ </a:t>
            </a:r>
          </a:p>
          <a:p>
            <a:pPr marL="0" indent="0"/>
            <a:r>
              <a:rPr lang="en-GB" sz="2400" dirty="0" smtClean="0">
                <a:solidFill>
                  <a:schemeClr val="tx1"/>
                </a:solidFill>
              </a:rPr>
              <a:t>or ‘of’:</a:t>
            </a:r>
          </a:p>
          <a:p>
            <a:pPr marL="0" indent="0"/>
            <a:r>
              <a:rPr lang="en-GB" sz="2400" i="1" dirty="0">
                <a:solidFill>
                  <a:schemeClr val="tx1"/>
                </a:solidFill>
              </a:rPr>
              <a:t>a</a:t>
            </a:r>
            <a:r>
              <a:rPr lang="en-GB" sz="2400" i="1" dirty="0" smtClean="0">
                <a:solidFill>
                  <a:schemeClr val="tx1"/>
                </a:solidFill>
              </a:rPr>
              <a:t> spitting, snarling beast</a:t>
            </a:r>
          </a:p>
          <a:p>
            <a:pPr marL="0" indent="0"/>
            <a:r>
              <a:rPr lang="en-GB" sz="2400" i="1" dirty="0">
                <a:solidFill>
                  <a:schemeClr val="tx1"/>
                </a:solidFill>
              </a:rPr>
              <a:t>w</a:t>
            </a:r>
            <a:r>
              <a:rPr lang="en-GB" sz="2400" i="1" dirty="0" smtClean="0">
                <a:solidFill>
                  <a:schemeClr val="tx1"/>
                </a:solidFill>
              </a:rPr>
              <a:t>ith a forked tongue</a:t>
            </a:r>
          </a:p>
          <a:p>
            <a:pPr marL="0" indent="0"/>
            <a:endParaRPr lang="en-GB" sz="2400" i="1" dirty="0">
              <a:solidFill>
                <a:schemeClr val="tx1"/>
              </a:solidFill>
            </a:endParaRPr>
          </a:p>
          <a:p>
            <a:pPr marL="0" indent="0"/>
            <a:r>
              <a:rPr lang="en-GB" sz="2400" i="1" dirty="0" smtClean="0">
                <a:solidFill>
                  <a:schemeClr val="tx1"/>
                </a:solidFill>
              </a:rPr>
              <a:t>Merlin’s magic cloak of </a:t>
            </a:r>
          </a:p>
          <a:p>
            <a:pPr marL="0" indent="0"/>
            <a:r>
              <a:rPr lang="en-GB" sz="2400" i="1" dirty="0" smtClean="0">
                <a:solidFill>
                  <a:schemeClr val="tx1"/>
                </a:solidFill>
              </a:rPr>
              <a:t>protection</a:t>
            </a:r>
            <a:endParaRPr lang="en-GB" sz="2600" i="1" dirty="0" smtClean="0">
              <a:solidFill>
                <a:schemeClr val="tx1"/>
              </a:solidFill>
            </a:endParaRPr>
          </a:p>
          <a:p>
            <a:endParaRPr lang="en-GB" dirty="0" smtClean="0">
              <a:solidFill>
                <a:schemeClr val="tx1"/>
              </a:solidFill>
            </a:endParaRPr>
          </a:p>
        </p:txBody>
      </p:sp>
      <p:sp>
        <p:nvSpPr>
          <p:cNvPr id="3" name="Text Placeholder 2"/>
          <p:cNvSpPr>
            <a:spLocks noGrp="1"/>
          </p:cNvSpPr>
          <p:nvPr>
            <p:ph type="body" sz="quarter" idx="11"/>
          </p:nvPr>
        </p:nvSpPr>
        <p:spPr/>
        <p:txBody>
          <a:bodyPr/>
          <a:lstStyle/>
          <a:p>
            <a:r>
              <a:rPr lang="en-GB" dirty="0" smtClean="0"/>
              <a:t>Creating noun phrases for description</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257362"/>
            <a:ext cx="4313560" cy="557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623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itchFamily="34" charset="0"/>
              <a:buChar char="•"/>
            </a:pPr>
            <a:r>
              <a:rPr lang="en-GB" sz="2400" dirty="0" smtClean="0">
                <a:solidFill>
                  <a:schemeClr val="tx1"/>
                </a:solidFill>
              </a:rPr>
              <a:t>Use ‘as’ or ‘like’ to make </a:t>
            </a:r>
          </a:p>
          <a:p>
            <a:pPr marL="0" indent="0"/>
            <a:r>
              <a:rPr lang="en-GB" sz="2400" dirty="0" smtClean="0">
                <a:solidFill>
                  <a:schemeClr val="tx1"/>
                </a:solidFill>
              </a:rPr>
              <a:t>a simile:</a:t>
            </a:r>
          </a:p>
          <a:p>
            <a:pPr marL="0" indent="0"/>
            <a:r>
              <a:rPr lang="en-GB" sz="2400" i="1" dirty="0" smtClean="0">
                <a:solidFill>
                  <a:schemeClr val="tx1"/>
                </a:solidFill>
              </a:rPr>
              <a:t>scales as strong as armour </a:t>
            </a:r>
          </a:p>
          <a:p>
            <a:pPr marL="0" indent="0"/>
            <a:r>
              <a:rPr lang="en-GB" sz="2400" i="1" dirty="0">
                <a:solidFill>
                  <a:schemeClr val="tx1"/>
                </a:solidFill>
              </a:rPr>
              <a:t>s</a:t>
            </a:r>
            <a:r>
              <a:rPr lang="en-GB" sz="2400" i="1" dirty="0" smtClean="0">
                <a:solidFill>
                  <a:schemeClr val="tx1"/>
                </a:solidFill>
              </a:rPr>
              <a:t>cales like chain mail</a:t>
            </a:r>
          </a:p>
          <a:p>
            <a:pPr marL="0" indent="0"/>
            <a:endParaRPr lang="en-GB" sz="2400" dirty="0" smtClean="0">
              <a:solidFill>
                <a:schemeClr val="tx1"/>
              </a:solidFill>
            </a:endParaRPr>
          </a:p>
          <a:p>
            <a:pPr marL="0" indent="0"/>
            <a:endParaRPr lang="en-GB" sz="2600" i="1" dirty="0" smtClean="0">
              <a:solidFill>
                <a:schemeClr val="tx1"/>
              </a:solidFill>
            </a:endParaRPr>
          </a:p>
          <a:p>
            <a:endParaRPr lang="en-GB" dirty="0" smtClean="0">
              <a:solidFill>
                <a:schemeClr val="tx1"/>
              </a:solidFill>
            </a:endParaRPr>
          </a:p>
        </p:txBody>
      </p:sp>
      <p:sp>
        <p:nvSpPr>
          <p:cNvPr id="3" name="Text Placeholder 2"/>
          <p:cNvSpPr>
            <a:spLocks noGrp="1"/>
          </p:cNvSpPr>
          <p:nvPr>
            <p:ph type="body" sz="quarter" idx="11"/>
          </p:nvPr>
        </p:nvSpPr>
        <p:spPr/>
        <p:txBody>
          <a:bodyPr/>
          <a:lstStyle/>
          <a:p>
            <a:r>
              <a:rPr lang="en-GB" dirty="0" smtClean="0"/>
              <a:t>Creating noun phrases for description</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257362"/>
            <a:ext cx="4313560" cy="557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843697"/>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5374</TotalTime>
  <Words>922</Words>
  <Application>Microsoft Office PowerPoint</Application>
  <PresentationFormat>On-screen Show (4:3)</PresentationFormat>
  <Paragraphs>169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Pixel</vt:lpstr>
      <vt:lpstr>DESCRIBING DRAGONS</vt:lpstr>
      <vt:lpstr>PowerPoint Presentation</vt:lpstr>
      <vt:lpstr>PowerPoint Presentation</vt:lpstr>
      <vt:lpstr>PowerPoint Presentation</vt:lpstr>
      <vt:lpstr>Determiners</vt:lpstr>
      <vt:lpstr>PowerPoint Presentation</vt:lpstr>
      <vt:lpstr>Prepositions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Myhill, Debra</dc:creator>
  <cp:lastModifiedBy>helen lines</cp:lastModifiedBy>
  <cp:revision>404</cp:revision>
  <cp:lastPrinted>2016-10-17T09:37:06Z</cp:lastPrinted>
  <dcterms:created xsi:type="dcterms:W3CDTF">2006-06-23T08:27:44Z</dcterms:created>
  <dcterms:modified xsi:type="dcterms:W3CDTF">2017-08-09T11:34:54Z</dcterms:modified>
</cp:coreProperties>
</file>