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9"/>
  </p:notesMasterIdLst>
  <p:sldIdLst>
    <p:sldId id="326" r:id="rId2"/>
    <p:sldId id="324" r:id="rId3"/>
    <p:sldId id="294" r:id="rId4"/>
    <p:sldId id="328" r:id="rId5"/>
    <p:sldId id="323" r:id="rId6"/>
    <p:sldId id="327" r:id="rId7"/>
    <p:sldId id="32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55" autoAdjust="0"/>
    <p:restoredTop sz="66796" autoAdjust="0"/>
  </p:normalViewPr>
  <p:slideViewPr>
    <p:cSldViewPr>
      <p:cViewPr>
        <p:scale>
          <a:sx n="50" d="100"/>
          <a:sy n="50" d="100"/>
        </p:scale>
        <p:origin x="-1142" y="254"/>
      </p:cViewPr>
      <p:guideLst>
        <p:guide orient="horz" pos="2160"/>
        <p:guide pos="2880"/>
      </p:guideLst>
    </p:cSldViewPr>
  </p:slideViewPr>
  <p:outlineViewPr>
    <p:cViewPr>
      <p:scale>
        <a:sx n="33" d="100"/>
        <a:sy n="33" d="100"/>
      </p:scale>
      <p:origin x="0" y="-6114"/>
    </p:cViewPr>
  </p:outlineViewPr>
  <p:notesTextViewPr>
    <p:cViewPr>
      <p:scale>
        <a:sx n="150" d="100"/>
        <a:sy n="150" d="100"/>
      </p:scale>
      <p:origin x="0" y="1910"/>
    </p:cViewPr>
  </p:notesTextViewPr>
  <p:notesViewPr>
    <p:cSldViewPr>
      <p:cViewPr varScale="1">
        <p:scale>
          <a:sx n="41" d="100"/>
          <a:sy n="41" d="100"/>
        </p:scale>
        <p:origin x="-2333"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2C12E7-524B-4420-B4D9-E12ACC26F9C8}" type="datetimeFigureOut">
              <a:rPr lang="en-GB" smtClean="0"/>
              <a:t>10/08/2017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74FECC-01D4-40AE-A387-9252ACBCB6E4}" type="slidenum">
              <a:rPr lang="en-GB" smtClean="0"/>
              <a:t>‹#›</a:t>
            </a:fld>
            <a:endParaRPr lang="en-GB"/>
          </a:p>
        </p:txBody>
      </p:sp>
    </p:spTree>
    <p:extLst>
      <p:ext uri="{BB962C8B-B14F-4D97-AF65-F5344CB8AC3E}">
        <p14:creationId xmlns:p14="http://schemas.microsoft.com/office/powerpoint/2010/main" val="2781888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AQA style exam question in Section A of Paper 1</a:t>
            </a:r>
          </a:p>
          <a:p>
            <a:r>
              <a:rPr lang="en-GB" baseline="0" dirty="0" smtClean="0"/>
              <a:t>Typical rubric: You could include the writer’s choice of:</a:t>
            </a:r>
          </a:p>
          <a:p>
            <a:pPr>
              <a:buFont typeface="Arial" pitchFamily="34" charset="0"/>
              <a:buChar char="•"/>
            </a:pPr>
            <a:r>
              <a:rPr lang="en-GB" baseline="0" dirty="0" smtClean="0"/>
              <a:t>Words and phrases</a:t>
            </a:r>
          </a:p>
          <a:p>
            <a:pPr>
              <a:buFont typeface="Arial" pitchFamily="34" charset="0"/>
              <a:buChar char="•"/>
            </a:pPr>
            <a:r>
              <a:rPr lang="en-GB" baseline="0" dirty="0" smtClean="0"/>
              <a:t>Language features and techniques</a:t>
            </a:r>
          </a:p>
          <a:p>
            <a:pPr>
              <a:buFont typeface="Arial" pitchFamily="34" charset="0"/>
              <a:buChar char="•"/>
            </a:pPr>
            <a:r>
              <a:rPr lang="en-GB" baseline="0" dirty="0" smtClean="0"/>
              <a:t>Sentence forms</a:t>
            </a:r>
          </a:p>
          <a:p>
            <a:pPr>
              <a:buFont typeface="Arial" pitchFamily="34" charset="0"/>
              <a:buNone/>
            </a:pPr>
            <a:r>
              <a:rPr lang="en-GB" baseline="0" dirty="0" smtClean="0"/>
              <a:t>What do you think are the challenges of this kind of question, on an unseen text?</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baseline="0" dirty="0" smtClean="0"/>
              <a:t>Note how abstract and generalised the instruction is. </a:t>
            </a:r>
            <a:r>
              <a:rPr lang="en-US" baseline="0" dirty="0" smtClean="0"/>
              <a:t>How can we make this meaningful for students and support their understanding of how grammar works? </a:t>
            </a:r>
          </a:p>
          <a:p>
            <a:pPr>
              <a:buFont typeface="Arial" pitchFamily="34" charset="0"/>
              <a:buNone/>
            </a:pPr>
            <a:endParaRPr lang="en-GB" baseline="0" dirty="0" smtClean="0"/>
          </a:p>
        </p:txBody>
      </p:sp>
      <p:sp>
        <p:nvSpPr>
          <p:cNvPr id="4" name="Slide Number Placeholder 3"/>
          <p:cNvSpPr>
            <a:spLocks noGrp="1"/>
          </p:cNvSpPr>
          <p:nvPr>
            <p:ph type="sldNum" sz="quarter" idx="10"/>
          </p:nvPr>
        </p:nvSpPr>
        <p:spPr/>
        <p:txBody>
          <a:bodyPr/>
          <a:lstStyle/>
          <a:p>
            <a:fld id="{CE958591-942C-42C8-97FB-9C92D753EA62}"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974FECC-01D4-40AE-A387-9252ACBCB6E4}" type="slidenum">
              <a:rPr lang="en-GB" smtClean="0"/>
              <a:t>2</a:t>
            </a:fld>
            <a:endParaRPr lang="en-GB"/>
          </a:p>
        </p:txBody>
      </p:sp>
    </p:spTree>
    <p:extLst>
      <p:ext uri="{BB962C8B-B14F-4D97-AF65-F5344CB8AC3E}">
        <p14:creationId xmlns:p14="http://schemas.microsoft.com/office/powerpoint/2010/main" val="3073553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An example of discussion focused through the question: should we be frightened or should we have sympathy? Take the time to explore </a:t>
            </a:r>
            <a:r>
              <a:rPr lang="en-US" baseline="0" dirty="0" smtClean="0"/>
              <a:t>context before </a:t>
            </a:r>
            <a:r>
              <a:rPr lang="en-US" baseline="0" dirty="0" smtClean="0"/>
              <a:t>focusing in on grammar features that contribute to our understanding, shown on the next slide. </a:t>
            </a:r>
            <a:endParaRPr lang="en-US" dirty="0" smtClean="0"/>
          </a:p>
        </p:txBody>
      </p:sp>
      <p:sp>
        <p:nvSpPr>
          <p:cNvPr id="4" name="Slide Number Placeholder 3"/>
          <p:cNvSpPr>
            <a:spLocks noGrp="1"/>
          </p:cNvSpPr>
          <p:nvPr>
            <p:ph type="sldNum" sz="quarter" idx="10"/>
          </p:nvPr>
        </p:nvSpPr>
        <p:spPr/>
        <p:txBody>
          <a:bodyPr/>
          <a:lstStyle/>
          <a:p>
            <a:fld id="{CE958591-942C-42C8-97FB-9C92D753EA62}" type="slidenum">
              <a:rPr lang="en-GB" smtClean="0"/>
              <a:pPr/>
              <a:t>3</a:t>
            </a:fld>
            <a:endParaRPr lang="en-GB"/>
          </a:p>
        </p:txBody>
      </p:sp>
    </p:spTree>
    <p:extLst>
      <p:ext uri="{BB962C8B-B14F-4D97-AF65-F5344CB8AC3E}">
        <p14:creationId xmlns:p14="http://schemas.microsoft.com/office/powerpoint/2010/main" val="2636228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GB" baseline="0" dirty="0" smtClean="0"/>
              <a:t>You could do this as a physical card sort or through colour highlighting (as on next slide). Make sure students can see that the description is a series of noun phrases modifying the head noun ‘man’. The determiner ‘a’ has also been highlighted and the choice is worth discussing – why not ‘the’ or ‘this’. Remember context – the young Pip’s first view of a man he does not know, but the choice also helps to make </a:t>
            </a:r>
            <a:r>
              <a:rPr lang="en-GB" baseline="0" dirty="0" err="1" smtClean="0"/>
              <a:t>Magwitch’s</a:t>
            </a:r>
            <a:r>
              <a:rPr lang="en-GB" baseline="0" dirty="0" smtClean="0"/>
              <a:t> situation more universal, strengthening the reader’s view of him as pitiful victim. </a:t>
            </a:r>
          </a:p>
          <a:p>
            <a:r>
              <a:rPr lang="en-GB" baseline="0" dirty="0" smtClean="0"/>
              <a:t>The interpretative work has been done by the teacher here, to focus attention on </a:t>
            </a:r>
            <a:r>
              <a:rPr lang="en-GB" u="sng" baseline="0" dirty="0" smtClean="0"/>
              <a:t>how</a:t>
            </a:r>
            <a:r>
              <a:rPr lang="en-GB" baseline="0" dirty="0" smtClean="0"/>
              <a:t> the effects are created through use of language.</a:t>
            </a:r>
          </a:p>
        </p:txBody>
      </p:sp>
      <p:sp>
        <p:nvSpPr>
          <p:cNvPr id="4" name="Slide Number Placeholder 3"/>
          <p:cNvSpPr>
            <a:spLocks noGrp="1"/>
          </p:cNvSpPr>
          <p:nvPr>
            <p:ph type="sldNum" sz="quarter" idx="10"/>
          </p:nvPr>
        </p:nvSpPr>
        <p:spPr/>
        <p:txBody>
          <a:bodyPr/>
          <a:lstStyle/>
          <a:p>
            <a:fld id="{38A1B173-494A-4405-BE01-BFC9AEC53747}" type="slidenum">
              <a:rPr lang="en-GB" smtClean="0"/>
              <a:pPr/>
              <a:t>4</a:t>
            </a:fld>
            <a:endParaRPr lang="en-GB" dirty="0"/>
          </a:p>
        </p:txBody>
      </p:sp>
    </p:spTree>
    <p:extLst>
      <p:ext uri="{BB962C8B-B14F-4D97-AF65-F5344CB8AC3E}">
        <p14:creationId xmlns:p14="http://schemas.microsoft.com/office/powerpoint/2010/main" val="229760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GB" baseline="0" dirty="0" smtClean="0"/>
              <a:t>Feedback: the colour coding is deliberate here – a useful way of highlighting patterns in the text. What does it make us notice about the balance between the reader’s sympathy and fear? Why is Pip’s mixed reaction important to establish on this first meeting? Note how it encapsulates the nature of the life-long relationship between </a:t>
            </a:r>
            <a:r>
              <a:rPr lang="en-GB" baseline="0" dirty="0" err="1" smtClean="0"/>
              <a:t>Magwitch</a:t>
            </a:r>
            <a:r>
              <a:rPr lang="en-GB" baseline="0" dirty="0" smtClean="0"/>
              <a:t> and Pip.</a:t>
            </a:r>
          </a:p>
          <a:p>
            <a:r>
              <a:rPr lang="en-GB" baseline="0" dirty="0" smtClean="0"/>
              <a:t>You can highlight some of the ways in which noun phrases are structured if you think it’s helpful preparation for students’ follow-up written task, but there’s no need to get bogged down in technicalities: link structure to meaning, for example:</a:t>
            </a:r>
          </a:p>
          <a:p>
            <a:pPr marL="0" indent="0">
              <a:buFont typeface="Arial" pitchFamily="34" charset="0"/>
              <a:buNone/>
            </a:pPr>
            <a:r>
              <a:rPr lang="en-GB" baseline="0" dirty="0" smtClean="0"/>
              <a:t>The detail that modifies ‘a man’ focuses on physical appearance and physical suffering, through prepositional phrases (all in…with…with…with…with) and the repetition is part of Pip’s young voice, noticing these details one by one, </a:t>
            </a:r>
            <a:r>
              <a:rPr lang="en-GB" baseline="0" dirty="0" smtClean="0"/>
              <a:t>as though trying </a:t>
            </a:r>
            <a:r>
              <a:rPr lang="en-GB" baseline="0" dirty="0" smtClean="0"/>
              <a:t>to make sense of </a:t>
            </a:r>
            <a:r>
              <a:rPr lang="en-GB" baseline="0" dirty="0" smtClean="0"/>
              <a:t>them</a:t>
            </a:r>
            <a:endParaRPr lang="en-GB" baseline="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baseline="0" dirty="0" smtClean="0"/>
              <a:t>The detail is created through relative clauses (a man who..; who; whose) and the repetition of this structure emphasises the regularity/universality of the suffering, as do the lists of co-ordinated clauses and choice of lexical verbs: the physical hardship sounds unremitting and severe, a life spent in the harsh outdoors, roaming the countryside: stung by nettles; cut by flints; torn by briars; limped and shivered etc. No surprise that this hardship makes him glare and growl at the world! These actions, and the iron on his leg, are frightening to Pip, but to the reader, they might also be counted as evidence of Dickens’s sympathetic portrayal of </a:t>
            </a:r>
            <a:r>
              <a:rPr lang="en-GB" baseline="0" dirty="0" err="1" smtClean="0"/>
              <a:t>Magwitch</a:t>
            </a:r>
            <a:r>
              <a:rPr lang="en-GB" baseline="0" dirty="0" smtClean="0"/>
              <a:t>.</a:t>
            </a:r>
            <a:r>
              <a:rPr lang="en-GB"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38A1B173-494A-4405-BE01-BFC9AEC53747}" type="slidenum">
              <a:rPr lang="en-GB" smtClean="0"/>
              <a:pPr/>
              <a:t>5</a:t>
            </a:fld>
            <a:endParaRPr lang="en-GB" dirty="0"/>
          </a:p>
        </p:txBody>
      </p:sp>
    </p:spTree>
    <p:extLst>
      <p:ext uri="{BB962C8B-B14F-4D97-AF65-F5344CB8AC3E}">
        <p14:creationId xmlns:p14="http://schemas.microsoft.com/office/powerpoint/2010/main" val="2297604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baseline="0" dirty="0" smtClean="0"/>
              <a:t>Consolidate understanding of what has been discussed by asking students in pairs to speak a short paragraph in answer to the question, focusing on the use of noun phrases to describe </a:t>
            </a:r>
            <a:r>
              <a:rPr lang="en-GB" baseline="0" dirty="0" err="1" smtClean="0"/>
              <a:t>Magwitch</a:t>
            </a:r>
            <a:r>
              <a:rPr lang="en-GB" baseline="0" dirty="0" smtClean="0"/>
              <a:t>. </a:t>
            </a:r>
          </a:p>
          <a:p>
            <a:pPr>
              <a:buFont typeface="Arial" pitchFamily="34" charset="0"/>
              <a:buNone/>
            </a:pPr>
            <a:r>
              <a:rPr lang="en-GB" baseline="0" dirty="0" smtClean="0"/>
              <a:t>Have the previous activities helped them to answer this question more confidently</a:t>
            </a:r>
            <a:r>
              <a:rPr lang="en-GB" baseline="0" dirty="0" smtClean="0"/>
              <a:t>?</a:t>
            </a:r>
          </a:p>
          <a:p>
            <a:pPr>
              <a:buFont typeface="Arial" pitchFamily="34" charset="0"/>
              <a:buNone/>
            </a:pPr>
            <a:r>
              <a:rPr lang="en-GB" baseline="0" dirty="0" smtClean="0"/>
              <a:t>A ‘model’ answer:</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200" kern="1200" dirty="0" smtClean="0">
                <a:solidFill>
                  <a:schemeClr val="tx1"/>
                </a:solidFill>
                <a:effectLst/>
                <a:latin typeface="+mn-lt"/>
                <a:ea typeface="+mn-ea"/>
                <a:cs typeface="+mn-cs"/>
              </a:rPr>
              <a:t>Here Dickens uses minor sentences, with no main verb, in the form of three noun phrases, headed by ‘man’ to present </a:t>
            </a:r>
            <a:r>
              <a:rPr lang="en-GB" sz="1200" kern="1200" dirty="0" err="1" smtClean="0">
                <a:solidFill>
                  <a:schemeClr val="tx1"/>
                </a:solidFill>
                <a:effectLst/>
                <a:latin typeface="+mn-lt"/>
                <a:ea typeface="+mn-ea"/>
                <a:cs typeface="+mn-cs"/>
              </a:rPr>
              <a:t>Magwitch</a:t>
            </a:r>
            <a:r>
              <a:rPr lang="en-GB" sz="1200" kern="1200" dirty="0" smtClean="0">
                <a:solidFill>
                  <a:schemeClr val="tx1"/>
                </a:solidFill>
                <a:effectLst/>
                <a:latin typeface="+mn-lt"/>
                <a:ea typeface="+mn-ea"/>
                <a:cs typeface="+mn-cs"/>
              </a:rPr>
              <a:t> to the reader.  The choice of visual detail offered in the prepositional phrases (with no hat; with broken shoes, with an old rag round his head) suggests he is on the margins of society, and the detail of the ‘great iron on his leg’ invites the reader to infer he is an escaped prisoner.  The third, very extended noun phrase, uses the passive voice to present a character who, whilst ‘fearful’, is also a victim – unpleasant things have happened to him, alongside the unpleasant things we infer he has done.  The counterpointing of verbs which depict his discomfort, or vulnerability, (limped; shivered; chattered) with verbs which suggest aggression (glared; growled; seized) emphasise further Dickens’ initial presentation of </a:t>
            </a:r>
            <a:r>
              <a:rPr lang="en-GB" sz="1200" kern="1200" dirty="0" err="1" smtClean="0">
                <a:solidFill>
                  <a:schemeClr val="tx1"/>
                </a:solidFill>
                <a:effectLst/>
                <a:latin typeface="+mn-lt"/>
                <a:ea typeface="+mn-ea"/>
                <a:cs typeface="+mn-cs"/>
              </a:rPr>
              <a:t>Magwitch</a:t>
            </a:r>
            <a:r>
              <a:rPr lang="en-GB" sz="1200" kern="1200" dirty="0" smtClean="0">
                <a:solidFill>
                  <a:schemeClr val="tx1"/>
                </a:solidFill>
                <a:effectLst/>
                <a:latin typeface="+mn-lt"/>
                <a:ea typeface="+mn-ea"/>
                <a:cs typeface="+mn-cs"/>
              </a:rPr>
              <a:t> as both victim and aggressor, a presentation sustained throughout the novel.  </a:t>
            </a:r>
            <a:endParaRPr lang="en-GB" baseline="0" dirty="0" smtClean="0"/>
          </a:p>
          <a:p>
            <a:pPr>
              <a:buFont typeface="Arial" pitchFamily="34" charset="0"/>
              <a:buNone/>
            </a:pPr>
            <a:endParaRPr lang="en-GB" baseline="0" dirty="0" smtClean="0"/>
          </a:p>
        </p:txBody>
      </p:sp>
      <p:sp>
        <p:nvSpPr>
          <p:cNvPr id="4" name="Slide Number Placeholder 3"/>
          <p:cNvSpPr>
            <a:spLocks noGrp="1"/>
          </p:cNvSpPr>
          <p:nvPr>
            <p:ph type="sldNum" sz="quarter" idx="10"/>
          </p:nvPr>
        </p:nvSpPr>
        <p:spPr/>
        <p:txBody>
          <a:bodyPr/>
          <a:lstStyle/>
          <a:p>
            <a:fld id="{CE958591-942C-42C8-97FB-9C92D753EA62}"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 possible</a:t>
            </a:r>
            <a:r>
              <a:rPr lang="en-GB" baseline="0" dirty="0" smtClean="0"/>
              <a:t> link from reading to </a:t>
            </a:r>
            <a:r>
              <a:rPr lang="en-GB" baseline="0" dirty="0" smtClean="0"/>
              <a:t>writing.</a:t>
            </a:r>
            <a:endParaRPr lang="en-GB" baseline="0" dirty="0" smtClean="0"/>
          </a:p>
          <a:p>
            <a:r>
              <a:rPr lang="en-GB" dirty="0" smtClean="0"/>
              <a:t>AQA exam style question in Section B of Paper 1</a:t>
            </a:r>
          </a:p>
          <a:p>
            <a:r>
              <a:rPr lang="en-GB" dirty="0" smtClean="0"/>
              <a:t>TASK in pairs: Choose one</a:t>
            </a:r>
            <a:r>
              <a:rPr lang="en-GB" baseline="0" dirty="0" smtClean="0"/>
              <a:t> of these characters. </a:t>
            </a:r>
            <a:r>
              <a:rPr lang="en-GB" dirty="0" smtClean="0"/>
              <a:t>Discuss the character/personality/feelings</a:t>
            </a:r>
            <a:r>
              <a:rPr lang="en-GB" baseline="0" dirty="0" smtClean="0"/>
              <a:t> you want to convey and </a:t>
            </a:r>
            <a:r>
              <a:rPr lang="en-GB" dirty="0" smtClean="0"/>
              <a:t>list noun phrases that will convey those</a:t>
            </a:r>
            <a:r>
              <a:rPr lang="en-GB" baseline="0" dirty="0" smtClean="0"/>
              <a:t> things. Can refer directly back to the Great Expectations model and imitate it e.g. an old woman with a ragged shawl and battered hat; a woman who was blind in one eye; whose face was etched with age; who had laboured in fields and toiled at the stove; who had fetched water from the well and harvested the grain; who had brought </a:t>
            </a:r>
            <a:r>
              <a:rPr lang="en-GB" baseline="0" dirty="0" smtClean="0"/>
              <a:t>seven children </a:t>
            </a:r>
            <a:r>
              <a:rPr lang="en-GB" baseline="0" dirty="0" smtClean="0"/>
              <a:t>into the world and seen </a:t>
            </a:r>
            <a:r>
              <a:rPr lang="en-GB" baseline="0" dirty="0" smtClean="0"/>
              <a:t>three die</a:t>
            </a:r>
            <a:r>
              <a:rPr lang="en-GB" baseline="0" dirty="0" smtClean="0"/>
              <a:t>; a woman who squinted and scowled; shrugged and sighed…</a:t>
            </a:r>
          </a:p>
          <a:p>
            <a:r>
              <a:rPr lang="en-GB" baseline="0" dirty="0" smtClean="0"/>
              <a:t>Encourage explanations of </a:t>
            </a:r>
            <a:r>
              <a:rPr lang="en-GB" baseline="0" dirty="0" smtClean="0"/>
              <a:t>students’ own </a:t>
            </a:r>
            <a:r>
              <a:rPr lang="en-GB" baseline="0" dirty="0" smtClean="0"/>
              <a:t>use of language linked to intended meaning and impact on </a:t>
            </a:r>
            <a:r>
              <a:rPr lang="en-GB" baseline="0" dirty="0" smtClean="0"/>
              <a:t>reader e.g. prompting with: what did you want your reader to know about this character? What have you made clear through </a:t>
            </a:r>
            <a:r>
              <a:rPr lang="en-GB" baseline="0" smtClean="0"/>
              <a:t>your description?</a:t>
            </a:r>
            <a:endParaRPr lang="en-GB" dirty="0"/>
          </a:p>
        </p:txBody>
      </p:sp>
      <p:sp>
        <p:nvSpPr>
          <p:cNvPr id="4" name="Slide Number Placeholder 3"/>
          <p:cNvSpPr>
            <a:spLocks noGrp="1"/>
          </p:cNvSpPr>
          <p:nvPr>
            <p:ph type="sldNum" sz="quarter" idx="10"/>
          </p:nvPr>
        </p:nvSpPr>
        <p:spPr/>
        <p:txBody>
          <a:bodyPr/>
          <a:lstStyle/>
          <a:p>
            <a:fld id="{CE958591-942C-42C8-97FB-9C92D753EA62}" type="slidenum">
              <a:rPr lang="en-GB" smtClean="0"/>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D240AE1-4AF7-4A71-A5E6-344505A3C330}" type="datetime1">
              <a:rPr lang="en-GB" smtClean="0"/>
              <a:t>10/08/2017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FE7C87-B167-4862-90FD-B798F43F0AEA}" type="slidenum">
              <a:rPr lang="en-GB" smtClean="0"/>
              <a:t>‹#›</a:t>
            </a:fld>
            <a:endParaRPr lang="en-GB"/>
          </a:p>
        </p:txBody>
      </p:sp>
    </p:spTree>
    <p:extLst>
      <p:ext uri="{BB962C8B-B14F-4D97-AF65-F5344CB8AC3E}">
        <p14:creationId xmlns:p14="http://schemas.microsoft.com/office/powerpoint/2010/main" val="2964568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2DEA95E-0A21-4B6D-AF4D-BFD13FA7D495}" type="datetime1">
              <a:rPr lang="en-GB" smtClean="0"/>
              <a:t>10/08/2017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FE7C87-B167-4862-90FD-B798F43F0AEA}" type="slidenum">
              <a:rPr lang="en-GB" smtClean="0"/>
              <a:t>‹#›</a:t>
            </a:fld>
            <a:endParaRPr lang="en-GB"/>
          </a:p>
        </p:txBody>
      </p:sp>
    </p:spTree>
    <p:extLst>
      <p:ext uri="{BB962C8B-B14F-4D97-AF65-F5344CB8AC3E}">
        <p14:creationId xmlns:p14="http://schemas.microsoft.com/office/powerpoint/2010/main" val="1062495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2AA93C8-E9F9-4F41-A353-CF62ED216773}" type="datetime1">
              <a:rPr lang="en-GB" smtClean="0"/>
              <a:t>10/08/2017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FE7C87-B167-4862-90FD-B798F43F0AEA}" type="slidenum">
              <a:rPr lang="en-GB" smtClean="0"/>
              <a:t>‹#›</a:t>
            </a:fld>
            <a:endParaRPr lang="en-GB"/>
          </a:p>
        </p:txBody>
      </p:sp>
    </p:spTree>
    <p:extLst>
      <p:ext uri="{BB962C8B-B14F-4D97-AF65-F5344CB8AC3E}">
        <p14:creationId xmlns:p14="http://schemas.microsoft.com/office/powerpoint/2010/main" val="3512918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727961-AF91-42C0-8F89-21FFA8E95185}" type="datetime1">
              <a:rPr lang="en-GB" smtClean="0"/>
              <a:t>10/08/2017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FE7C87-B167-4862-90FD-B798F43F0AEA}" type="slidenum">
              <a:rPr lang="en-GB" smtClean="0"/>
              <a:t>‹#›</a:t>
            </a:fld>
            <a:endParaRPr lang="en-GB"/>
          </a:p>
        </p:txBody>
      </p:sp>
    </p:spTree>
    <p:extLst>
      <p:ext uri="{BB962C8B-B14F-4D97-AF65-F5344CB8AC3E}">
        <p14:creationId xmlns:p14="http://schemas.microsoft.com/office/powerpoint/2010/main" val="1198361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9DBBF0-509A-41B1-968A-0BCA06D648CB}" type="datetime1">
              <a:rPr lang="en-GB" smtClean="0"/>
              <a:t>10/08/2017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FE7C87-B167-4862-90FD-B798F43F0AEA}" type="slidenum">
              <a:rPr lang="en-GB" smtClean="0"/>
              <a:t>‹#›</a:t>
            </a:fld>
            <a:endParaRPr lang="en-GB"/>
          </a:p>
        </p:txBody>
      </p:sp>
    </p:spTree>
    <p:extLst>
      <p:ext uri="{BB962C8B-B14F-4D97-AF65-F5344CB8AC3E}">
        <p14:creationId xmlns:p14="http://schemas.microsoft.com/office/powerpoint/2010/main" val="47356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ED1F875-8552-418B-AAB4-113FC5603502}" type="datetime1">
              <a:rPr lang="en-GB" smtClean="0"/>
              <a:t>10/08/2017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FE7C87-B167-4862-90FD-B798F43F0AEA}" type="slidenum">
              <a:rPr lang="en-GB" smtClean="0"/>
              <a:t>‹#›</a:t>
            </a:fld>
            <a:endParaRPr lang="en-GB"/>
          </a:p>
        </p:txBody>
      </p:sp>
    </p:spTree>
    <p:extLst>
      <p:ext uri="{BB962C8B-B14F-4D97-AF65-F5344CB8AC3E}">
        <p14:creationId xmlns:p14="http://schemas.microsoft.com/office/powerpoint/2010/main" val="2735844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06F10D2-AB52-406C-A7B7-FBA65C774BDD}" type="datetime1">
              <a:rPr lang="en-GB" smtClean="0"/>
              <a:t>10/08/2017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FE7C87-B167-4862-90FD-B798F43F0AEA}" type="slidenum">
              <a:rPr lang="en-GB" smtClean="0"/>
              <a:t>‹#›</a:t>
            </a:fld>
            <a:endParaRPr lang="en-GB"/>
          </a:p>
        </p:txBody>
      </p:sp>
    </p:spTree>
    <p:extLst>
      <p:ext uri="{BB962C8B-B14F-4D97-AF65-F5344CB8AC3E}">
        <p14:creationId xmlns:p14="http://schemas.microsoft.com/office/powerpoint/2010/main" val="3529732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730C8A5-7636-4782-8ED1-5E257A8FD429}" type="datetime1">
              <a:rPr lang="en-GB" smtClean="0"/>
              <a:t>10/08/2017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FE7C87-B167-4862-90FD-B798F43F0AEA}" type="slidenum">
              <a:rPr lang="en-GB" smtClean="0"/>
              <a:t>‹#›</a:t>
            </a:fld>
            <a:endParaRPr lang="en-GB"/>
          </a:p>
        </p:txBody>
      </p:sp>
    </p:spTree>
    <p:extLst>
      <p:ext uri="{BB962C8B-B14F-4D97-AF65-F5344CB8AC3E}">
        <p14:creationId xmlns:p14="http://schemas.microsoft.com/office/powerpoint/2010/main" val="1108160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03983-144B-417B-ADFB-49AAFF163704}" type="datetime1">
              <a:rPr lang="en-GB" smtClean="0"/>
              <a:t>10/08/2017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FE7C87-B167-4862-90FD-B798F43F0AEA}" type="slidenum">
              <a:rPr lang="en-GB" smtClean="0"/>
              <a:t>‹#›</a:t>
            </a:fld>
            <a:endParaRPr lang="en-GB"/>
          </a:p>
        </p:txBody>
      </p:sp>
    </p:spTree>
    <p:extLst>
      <p:ext uri="{BB962C8B-B14F-4D97-AF65-F5344CB8AC3E}">
        <p14:creationId xmlns:p14="http://schemas.microsoft.com/office/powerpoint/2010/main" val="206273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4DAF44-868B-4EAA-8566-81EFDCDC0AAF}" type="datetime1">
              <a:rPr lang="en-GB" smtClean="0"/>
              <a:t>10/08/2017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FE7C87-B167-4862-90FD-B798F43F0AEA}" type="slidenum">
              <a:rPr lang="en-GB" smtClean="0"/>
              <a:t>‹#›</a:t>
            </a:fld>
            <a:endParaRPr lang="en-GB"/>
          </a:p>
        </p:txBody>
      </p:sp>
    </p:spTree>
    <p:extLst>
      <p:ext uri="{BB962C8B-B14F-4D97-AF65-F5344CB8AC3E}">
        <p14:creationId xmlns:p14="http://schemas.microsoft.com/office/powerpoint/2010/main" val="227986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C0545-D715-4F7A-8471-7D2282EB635D}" type="datetime1">
              <a:rPr lang="en-GB" smtClean="0"/>
              <a:t>10/08/2017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FE7C87-B167-4862-90FD-B798F43F0AEA}" type="slidenum">
              <a:rPr lang="en-GB" smtClean="0"/>
              <a:t>‹#›</a:t>
            </a:fld>
            <a:endParaRPr lang="en-GB"/>
          </a:p>
        </p:txBody>
      </p:sp>
    </p:spTree>
    <p:extLst>
      <p:ext uri="{BB962C8B-B14F-4D97-AF65-F5344CB8AC3E}">
        <p14:creationId xmlns:p14="http://schemas.microsoft.com/office/powerpoint/2010/main" val="488400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3D1E3-B095-478D-975E-75E8B9D88613}" type="datetime1">
              <a:rPr lang="en-GB" smtClean="0"/>
              <a:t>10/08/2017</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FE7C87-B167-4862-90FD-B798F43F0AEA}" type="slidenum">
              <a:rPr lang="en-GB" smtClean="0"/>
              <a:t>‹#›</a:t>
            </a:fld>
            <a:endParaRPr lang="en-GB"/>
          </a:p>
        </p:txBody>
      </p:sp>
    </p:spTree>
    <p:extLst>
      <p:ext uri="{BB962C8B-B14F-4D97-AF65-F5344CB8AC3E}">
        <p14:creationId xmlns:p14="http://schemas.microsoft.com/office/powerpoint/2010/main" val="1406980181"/>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2057400"/>
            <a:ext cx="8280920" cy="4800600"/>
          </a:xfrm>
        </p:spPr>
        <p:txBody>
          <a:bodyPr>
            <a:normAutofit/>
          </a:bodyPr>
          <a:lstStyle/>
          <a:p>
            <a:pPr>
              <a:buNone/>
            </a:pPr>
            <a:r>
              <a:rPr lang="en-GB" sz="2800" dirty="0" smtClean="0">
                <a:latin typeface="Calibri" pitchFamily="34" charset="0"/>
              </a:rPr>
              <a:t>A fearful man, all in coarse grey, with a great </a:t>
            </a:r>
          </a:p>
          <a:p>
            <a:pPr>
              <a:buNone/>
            </a:pPr>
            <a:r>
              <a:rPr lang="en-GB" sz="2800" dirty="0" smtClean="0">
                <a:latin typeface="Calibri" pitchFamily="34" charset="0"/>
              </a:rPr>
              <a:t>iron on his leg.  A man with no hat, and with </a:t>
            </a:r>
          </a:p>
          <a:p>
            <a:pPr>
              <a:buNone/>
            </a:pPr>
            <a:r>
              <a:rPr lang="en-GB" sz="2800" dirty="0" smtClean="0">
                <a:latin typeface="Calibri" pitchFamily="34" charset="0"/>
              </a:rPr>
              <a:t>broken shoes, and with an old rag tied round his</a:t>
            </a:r>
          </a:p>
          <a:p>
            <a:pPr>
              <a:buNone/>
            </a:pPr>
            <a:r>
              <a:rPr lang="en-GB" sz="2800" dirty="0" smtClean="0">
                <a:latin typeface="Calibri" pitchFamily="34" charset="0"/>
              </a:rPr>
              <a:t>head.  A man who had been soaked in water, and </a:t>
            </a:r>
          </a:p>
          <a:p>
            <a:pPr>
              <a:buNone/>
            </a:pPr>
            <a:r>
              <a:rPr lang="en-GB" sz="2800" dirty="0" smtClean="0">
                <a:latin typeface="Calibri" pitchFamily="34" charset="0"/>
              </a:rPr>
              <a:t>smothered in mud, and lamed by stones, and cut </a:t>
            </a:r>
          </a:p>
          <a:p>
            <a:pPr>
              <a:buNone/>
            </a:pPr>
            <a:r>
              <a:rPr lang="en-GB" sz="2800" dirty="0" smtClean="0">
                <a:latin typeface="Calibri" pitchFamily="34" charset="0"/>
              </a:rPr>
              <a:t>by flints, and stung by nettles, and torn by briars; </a:t>
            </a:r>
          </a:p>
          <a:p>
            <a:pPr>
              <a:buNone/>
            </a:pPr>
            <a:r>
              <a:rPr lang="en-GB" sz="2800" dirty="0" smtClean="0">
                <a:latin typeface="Calibri" pitchFamily="34" charset="0"/>
              </a:rPr>
              <a:t>who limped and shivered, and glared and growled;</a:t>
            </a:r>
          </a:p>
          <a:p>
            <a:pPr>
              <a:buNone/>
            </a:pPr>
            <a:r>
              <a:rPr lang="en-GB" sz="2800" dirty="0" smtClean="0">
                <a:latin typeface="Calibri" pitchFamily="34" charset="0"/>
              </a:rPr>
              <a:t>and whose teeth chattered in his head as he seized</a:t>
            </a:r>
          </a:p>
          <a:p>
            <a:pPr>
              <a:buNone/>
            </a:pPr>
            <a:r>
              <a:rPr lang="en-GB" sz="2800" dirty="0" smtClean="0">
                <a:latin typeface="Calibri" pitchFamily="34" charset="0"/>
              </a:rPr>
              <a:t>me by the chin.</a:t>
            </a:r>
          </a:p>
          <a:p>
            <a:pPr>
              <a:buNone/>
            </a:pPr>
            <a:endParaRPr lang="en-GB" dirty="0"/>
          </a:p>
        </p:txBody>
      </p:sp>
      <p:sp>
        <p:nvSpPr>
          <p:cNvPr id="4" name="TextBox 3"/>
          <p:cNvSpPr txBox="1"/>
          <p:nvPr/>
        </p:nvSpPr>
        <p:spPr>
          <a:xfrm>
            <a:off x="683568" y="332656"/>
            <a:ext cx="7920880" cy="1569660"/>
          </a:xfrm>
          <a:prstGeom prst="rect">
            <a:avLst/>
          </a:prstGeom>
          <a:noFill/>
        </p:spPr>
        <p:txBody>
          <a:bodyPr wrap="square" rtlCol="0">
            <a:spAutoFit/>
          </a:bodyPr>
          <a:lstStyle/>
          <a:p>
            <a:r>
              <a:rPr lang="en-GB" sz="2400" dirty="0" smtClean="0">
                <a:latin typeface="Calibri" pitchFamily="34" charset="0"/>
              </a:rPr>
              <a:t>This extract is from Great Expectations by Charles Dickens, when the narrator (Pip) as a young child meets an escaped convict, </a:t>
            </a:r>
            <a:r>
              <a:rPr lang="en-GB" sz="2400" dirty="0" err="1" smtClean="0">
                <a:latin typeface="Calibri" pitchFamily="34" charset="0"/>
              </a:rPr>
              <a:t>Magwitch</a:t>
            </a:r>
            <a:r>
              <a:rPr lang="en-GB" sz="2400" dirty="0" smtClean="0">
                <a:latin typeface="Calibri" pitchFamily="34" charset="0"/>
              </a:rPr>
              <a:t>, for the first time. How does the writer use language here to describe </a:t>
            </a:r>
            <a:r>
              <a:rPr lang="en-GB" sz="2400" dirty="0" err="1" smtClean="0">
                <a:latin typeface="Calibri" pitchFamily="34" charset="0"/>
              </a:rPr>
              <a:t>Magwitch</a:t>
            </a:r>
            <a:r>
              <a:rPr lang="en-GB" sz="2400" dirty="0" smtClean="0">
                <a:latin typeface="Calibri" pitchFamily="34" charset="0"/>
              </a:rPr>
              <a:t>?</a:t>
            </a:r>
            <a:endParaRPr lang="en-GB" sz="2400" dirty="0"/>
          </a:p>
        </p:txBody>
      </p:sp>
    </p:spTree>
    <p:extLst>
      <p:ext uri="{BB962C8B-B14F-4D97-AF65-F5344CB8AC3E}">
        <p14:creationId xmlns:p14="http://schemas.microsoft.com/office/powerpoint/2010/main" val="3825108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Supporting linguistic analysis</a:t>
            </a:r>
            <a:endParaRPr lang="en-GB" dirty="0"/>
          </a:p>
        </p:txBody>
      </p:sp>
      <p:sp>
        <p:nvSpPr>
          <p:cNvPr id="3" name="Content Placeholder 2"/>
          <p:cNvSpPr>
            <a:spLocks noGrp="1"/>
          </p:cNvSpPr>
          <p:nvPr>
            <p:ph idx="1"/>
          </p:nvPr>
        </p:nvSpPr>
        <p:spPr>
          <a:xfrm>
            <a:off x="395536" y="1340768"/>
            <a:ext cx="8352928" cy="5256584"/>
          </a:xfrm>
        </p:spPr>
        <p:txBody>
          <a:bodyPr>
            <a:normAutofit/>
          </a:bodyPr>
          <a:lstStyle/>
          <a:p>
            <a:r>
              <a:rPr lang="en-GB" sz="2400" dirty="0" smtClean="0"/>
              <a:t>Students often have real difficulty in answering ‘What is the effect of…?’ and this kind of understanding needs careful scaffolding.</a:t>
            </a:r>
          </a:p>
          <a:p>
            <a:r>
              <a:rPr lang="en-GB" sz="2400" dirty="0" smtClean="0"/>
              <a:t>It can be helpful to use prompts that tie to a purpose or that name the effect e.g. </a:t>
            </a:r>
            <a:r>
              <a:rPr lang="en-GB" sz="2400" i="1" dirty="0" smtClean="0"/>
              <a:t>In this first meeting, Magwitch is a frightening figure for Pip yet the reader also has sympathy for the convict. Look at how Dickens uses noun phrases to describe Magwitch and create this mixed picture. Why do you think he wants us to see Magwitch in this way?</a:t>
            </a:r>
          </a:p>
          <a:p>
            <a:r>
              <a:rPr lang="en-GB" sz="2400" dirty="0" smtClean="0"/>
              <a:t>Think about framing your questions to offer this kind of support and about withdrawing that support over time to enable independence.</a:t>
            </a:r>
          </a:p>
          <a:p>
            <a:pPr marL="0" indent="0">
              <a:buNone/>
            </a:pPr>
            <a:endParaRPr lang="en-GB" dirty="0" smtClean="0"/>
          </a:p>
          <a:p>
            <a:endParaRPr lang="en-GB" dirty="0"/>
          </a:p>
        </p:txBody>
      </p:sp>
    </p:spTree>
    <p:extLst>
      <p:ext uri="{BB962C8B-B14F-4D97-AF65-F5344CB8AC3E}">
        <p14:creationId xmlns:p14="http://schemas.microsoft.com/office/powerpoint/2010/main" val="128949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064896" cy="1202485"/>
          </a:xfrm>
        </p:spPr>
        <p:txBody>
          <a:bodyPr>
            <a:normAutofit fontScale="90000"/>
          </a:bodyPr>
          <a:lstStyle/>
          <a:p>
            <a:r>
              <a:rPr lang="en-GB" sz="3200" dirty="0" smtClean="0">
                <a:latin typeface="Calibri" pitchFamily="34" charset="0"/>
              </a:rPr>
              <a:t/>
            </a:r>
            <a:br>
              <a:rPr lang="en-GB" sz="3200" dirty="0" smtClean="0">
                <a:latin typeface="Calibri" pitchFamily="34" charset="0"/>
              </a:rPr>
            </a:br>
            <a:r>
              <a:rPr lang="en-GB" sz="4000" dirty="0" smtClean="0">
                <a:latin typeface="Cambria" panose="02040503050406030204" pitchFamily="18" charset="0"/>
              </a:rPr>
              <a:t>Supporting linguistic analysis </a:t>
            </a:r>
            <a:r>
              <a:rPr lang="en-GB" sz="3200" dirty="0" smtClean="0">
                <a:latin typeface="Calibri" pitchFamily="34" charset="0"/>
              </a:rPr>
              <a:t/>
            </a:r>
            <a:br>
              <a:rPr lang="en-GB" sz="3200" dirty="0" smtClean="0">
                <a:latin typeface="Calibri" pitchFamily="34" charset="0"/>
              </a:rPr>
            </a:br>
            <a:endParaRPr lang="en-GB" sz="3200" dirty="0"/>
          </a:p>
        </p:txBody>
      </p:sp>
      <p:sp>
        <p:nvSpPr>
          <p:cNvPr id="3" name="Content Placeholder 2"/>
          <p:cNvSpPr>
            <a:spLocks noGrp="1"/>
          </p:cNvSpPr>
          <p:nvPr>
            <p:ph idx="1"/>
          </p:nvPr>
        </p:nvSpPr>
        <p:spPr>
          <a:xfrm>
            <a:off x="404044" y="1767648"/>
            <a:ext cx="8748464" cy="4495800"/>
          </a:xfrm>
        </p:spPr>
        <p:txBody>
          <a:bodyPr>
            <a:normAutofit/>
          </a:bodyPr>
          <a:lstStyle/>
          <a:p>
            <a:pPr>
              <a:lnSpc>
                <a:spcPct val="150000"/>
              </a:lnSpc>
              <a:buNone/>
            </a:pPr>
            <a:endParaRPr lang="en-GB" altLang="en-US" sz="2600" dirty="0" smtClean="0">
              <a:latin typeface="Calibri" pitchFamily="34" charset="0"/>
              <a:cs typeface="Arial" panose="020B0604020202020204" pitchFamily="34" charset="0"/>
            </a:endParaRPr>
          </a:p>
          <a:p>
            <a:pPr>
              <a:lnSpc>
                <a:spcPct val="150000"/>
              </a:lnSpc>
              <a:buNone/>
            </a:pPr>
            <a:endParaRPr lang="en-GB" sz="2000" dirty="0" smtClean="0"/>
          </a:p>
        </p:txBody>
      </p:sp>
      <p:sp>
        <p:nvSpPr>
          <p:cNvPr id="8" name="TextBox 7"/>
          <p:cNvSpPr txBox="1"/>
          <p:nvPr/>
        </p:nvSpPr>
        <p:spPr>
          <a:xfrm>
            <a:off x="5652120" y="2204864"/>
            <a:ext cx="3168352" cy="923330"/>
          </a:xfrm>
          <a:prstGeom prst="rect">
            <a:avLst/>
          </a:prstGeom>
          <a:noFill/>
        </p:spPr>
        <p:txBody>
          <a:bodyPr wrap="square" rtlCol="0">
            <a:spAutoFit/>
          </a:bodyPr>
          <a:lstStyle/>
          <a:p>
            <a:endParaRPr lang="en-GB" dirty="0" smtClean="0"/>
          </a:p>
          <a:p>
            <a:endParaRPr lang="en-GB" dirty="0" smtClean="0"/>
          </a:p>
          <a:p>
            <a:endParaRPr lang="en-GB" dirty="0" smtClean="0"/>
          </a:p>
        </p:txBody>
      </p:sp>
      <p:pic>
        <p:nvPicPr>
          <p:cNvPr id="10" name="Picture 9" descr="images.jpg"/>
          <p:cNvPicPr>
            <a:picLocks noChangeAspect="1"/>
          </p:cNvPicPr>
          <p:nvPr/>
        </p:nvPicPr>
        <p:blipFill>
          <a:blip r:embed="rId3" cstate="print"/>
          <a:stretch>
            <a:fillRect/>
          </a:stretch>
        </p:blipFill>
        <p:spPr>
          <a:xfrm>
            <a:off x="75754" y="1052737"/>
            <a:ext cx="2952328" cy="1891283"/>
          </a:xfrm>
          <a:prstGeom prst="rect">
            <a:avLst/>
          </a:prstGeom>
        </p:spPr>
      </p:pic>
      <p:sp>
        <p:nvSpPr>
          <p:cNvPr id="11" name="Content Placeholder 2"/>
          <p:cNvSpPr txBox="1">
            <a:spLocks/>
          </p:cNvSpPr>
          <p:nvPr/>
        </p:nvSpPr>
        <p:spPr>
          <a:xfrm>
            <a:off x="75754" y="3145271"/>
            <a:ext cx="8960742" cy="4152528"/>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GB" sz="2800" b="0" i="0" u="none" strike="noStrike" kern="1200" cap="none" spc="0" normalizeH="0" baseline="0" noProof="0" dirty="0" smtClean="0">
                <a:ln>
                  <a:noFill/>
                </a:ln>
                <a:solidFill>
                  <a:schemeClr val="tx1"/>
                </a:solidFill>
                <a:effectLst/>
                <a:uLnTx/>
                <a:uFillTx/>
                <a:latin typeface="Calibri" pitchFamily="34" charset="0"/>
              </a:rPr>
              <a:t>     </a:t>
            </a:r>
            <a:r>
              <a:rPr kumimoji="0" lang="en-GB" sz="2800" b="0" i="0" u="none" strike="noStrike" kern="1200" cap="none" spc="0" normalizeH="0" baseline="0" noProof="0" dirty="0" smtClean="0">
                <a:ln>
                  <a:noFill/>
                </a:ln>
                <a:solidFill>
                  <a:schemeClr val="tx1"/>
                </a:solidFill>
                <a:effectLst/>
                <a:uLnTx/>
                <a:uFillTx/>
                <a:latin typeface="Franklin Gothic Book" panose="020B0503020102020204" pitchFamily="34" charset="0"/>
              </a:rPr>
              <a:t>A fearful man, all in coarse grey, with a great iron on his leg.  A man with no hat, and with broken shoes, and with an old rag tied round his head.  A man who had been soaked in water, and smothered in mud, and lamed by stones, and cut by flints, and stung by nettles, and torn by briars; who limped and shivered, and glared and growled; and whose teeth chattered in his head as he seized me by the chin.</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GB" sz="29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TextBox 11"/>
          <p:cNvSpPr txBox="1"/>
          <p:nvPr/>
        </p:nvSpPr>
        <p:spPr>
          <a:xfrm>
            <a:off x="3419872" y="908381"/>
            <a:ext cx="5400600" cy="2246769"/>
          </a:xfrm>
          <a:prstGeom prst="rect">
            <a:avLst/>
          </a:prstGeom>
          <a:noFill/>
        </p:spPr>
        <p:txBody>
          <a:bodyPr wrap="square" rtlCol="0">
            <a:spAutoFit/>
          </a:bodyPr>
          <a:lstStyle/>
          <a:p>
            <a:r>
              <a:rPr lang="en-GB" sz="2800" dirty="0" smtClean="0"/>
              <a:t>Look at the way </a:t>
            </a:r>
            <a:r>
              <a:rPr lang="en-GB" sz="2800" dirty="0" err="1" smtClean="0"/>
              <a:t>Magwitch</a:t>
            </a:r>
            <a:r>
              <a:rPr lang="en-GB" sz="2800" dirty="0" smtClean="0"/>
              <a:t> is described when we first meet him in </a:t>
            </a:r>
            <a:r>
              <a:rPr lang="en-GB" sz="2800" i="1" dirty="0" smtClean="0"/>
              <a:t>Great Expectations</a:t>
            </a:r>
            <a:r>
              <a:rPr lang="en-GB" sz="2800" dirty="0" smtClean="0"/>
              <a:t>.</a:t>
            </a:r>
            <a:br>
              <a:rPr lang="en-GB" sz="2800" dirty="0" smtClean="0"/>
            </a:br>
            <a:r>
              <a:rPr lang="en-GB" sz="2800" b="1" dirty="0" smtClean="0"/>
              <a:t>Should we be frightened by him or should we have sympathy for him?</a:t>
            </a:r>
            <a:endParaRPr lang="en-GB" sz="2800" b="1" dirty="0"/>
          </a:p>
        </p:txBody>
      </p:sp>
    </p:spTree>
    <p:extLst>
      <p:ext uri="{BB962C8B-B14F-4D97-AF65-F5344CB8AC3E}">
        <p14:creationId xmlns:p14="http://schemas.microsoft.com/office/powerpoint/2010/main" val="3680115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151931"/>
            <a:ext cx="8712968" cy="1008112"/>
          </a:xfrm>
        </p:spPr>
        <p:txBody>
          <a:bodyPr>
            <a:normAutofit fontScale="90000"/>
          </a:bodyPr>
          <a:lstStyle/>
          <a:p>
            <a:pPr algn="l"/>
            <a:r>
              <a:rPr lang="en-GB" sz="2700" dirty="0" smtClean="0">
                <a:latin typeface="Franklin Gothic Book" panose="020B0503020102020204" pitchFamily="34" charset="0"/>
              </a:rPr>
              <a:t/>
            </a:r>
            <a:br>
              <a:rPr lang="en-GB" sz="2700" dirty="0" smtClean="0">
                <a:latin typeface="Franklin Gothic Book" panose="020B0503020102020204" pitchFamily="34" charset="0"/>
              </a:rPr>
            </a:br>
            <a:r>
              <a:rPr lang="en-GB" sz="2400" dirty="0" smtClean="0">
                <a:latin typeface="Calibri" pitchFamily="34" charset="0"/>
              </a:rPr>
              <a:t/>
            </a:r>
            <a:br>
              <a:rPr lang="en-GB" sz="2400" dirty="0" smtClean="0">
                <a:latin typeface="Calibri" pitchFamily="34" charset="0"/>
              </a:rPr>
            </a:br>
            <a:endParaRPr lang="en-GB" sz="2400" dirty="0">
              <a:latin typeface="Calibri" pitchFamily="34" charset="0"/>
            </a:endParaRPr>
          </a:p>
        </p:txBody>
      </p:sp>
      <p:sp>
        <p:nvSpPr>
          <p:cNvPr id="3" name="Content Placeholder 2"/>
          <p:cNvSpPr>
            <a:spLocks noGrp="1"/>
          </p:cNvSpPr>
          <p:nvPr>
            <p:ph idx="1"/>
          </p:nvPr>
        </p:nvSpPr>
        <p:spPr>
          <a:xfrm>
            <a:off x="0" y="2681129"/>
            <a:ext cx="9144000" cy="4800600"/>
          </a:xfrm>
        </p:spPr>
        <p:txBody>
          <a:bodyPr>
            <a:normAutofit/>
          </a:bodyPr>
          <a:lstStyle/>
          <a:p>
            <a:pPr>
              <a:buNone/>
            </a:pPr>
            <a:r>
              <a:rPr lang="en-GB" sz="2600" i="1" dirty="0" smtClean="0"/>
              <a:t>     </a:t>
            </a:r>
            <a:r>
              <a:rPr lang="en-GB" sz="2600" b="1" u="sng" dirty="0" smtClean="0"/>
              <a:t>A</a:t>
            </a:r>
            <a:r>
              <a:rPr lang="en-GB" sz="2600" dirty="0" smtClean="0"/>
              <a:t> fearful </a:t>
            </a:r>
            <a:r>
              <a:rPr lang="en-GB" sz="2600" b="1" u="sng" dirty="0" smtClean="0"/>
              <a:t>man</a:t>
            </a:r>
            <a:r>
              <a:rPr lang="en-GB" sz="2600" b="1" dirty="0" smtClean="0"/>
              <a:t>, </a:t>
            </a:r>
            <a:r>
              <a:rPr lang="en-GB" sz="2600" dirty="0" smtClean="0"/>
              <a:t>all in coarse grey, with a great iron on his leg.  </a:t>
            </a:r>
            <a:r>
              <a:rPr lang="en-GB" sz="2600" b="1" u="sng" dirty="0" smtClean="0"/>
              <a:t>A man</a:t>
            </a:r>
            <a:r>
              <a:rPr lang="en-GB" sz="2600" u="sng" dirty="0" smtClean="0"/>
              <a:t> </a:t>
            </a:r>
            <a:r>
              <a:rPr lang="en-GB" sz="2600" dirty="0" smtClean="0"/>
              <a:t>with no hat, and with broken shoes, and with an old rag tied round his head.  </a:t>
            </a:r>
            <a:r>
              <a:rPr lang="en-GB" sz="2600" b="1" u="sng" dirty="0" smtClean="0"/>
              <a:t>A man </a:t>
            </a:r>
            <a:r>
              <a:rPr lang="en-GB" sz="2600" dirty="0" smtClean="0"/>
              <a:t>who had been soaked in water, and smothered in mud, and lamed by stones, and cut by flints, and stung by nettles, and torn by briars; who limped and shivered, and glared and growled; and whose teeth chattered in his head as he seized me by the chin.</a:t>
            </a:r>
          </a:p>
          <a:p>
            <a:pPr marL="0" indent="0">
              <a:buNone/>
            </a:pPr>
            <a:endParaRPr lang="en-GB" dirty="0"/>
          </a:p>
        </p:txBody>
      </p:sp>
      <p:pic>
        <p:nvPicPr>
          <p:cNvPr id="5" name="Picture 4" descr="images.jpg"/>
          <p:cNvPicPr>
            <a:picLocks noChangeAspect="1"/>
          </p:cNvPicPr>
          <p:nvPr/>
        </p:nvPicPr>
        <p:blipFill>
          <a:blip r:embed="rId3" cstate="print"/>
          <a:stretch>
            <a:fillRect/>
          </a:stretch>
        </p:blipFill>
        <p:spPr>
          <a:xfrm>
            <a:off x="251520" y="260648"/>
            <a:ext cx="2952328" cy="2232248"/>
          </a:xfrm>
          <a:prstGeom prst="rect">
            <a:avLst/>
          </a:prstGeom>
        </p:spPr>
      </p:pic>
      <p:sp>
        <p:nvSpPr>
          <p:cNvPr id="6" name="TextBox 5"/>
          <p:cNvSpPr txBox="1"/>
          <p:nvPr/>
        </p:nvSpPr>
        <p:spPr>
          <a:xfrm>
            <a:off x="3413026" y="3473"/>
            <a:ext cx="5730974" cy="2677656"/>
          </a:xfrm>
          <a:prstGeom prst="rect">
            <a:avLst/>
          </a:prstGeom>
          <a:noFill/>
        </p:spPr>
        <p:txBody>
          <a:bodyPr wrap="square" rtlCol="0">
            <a:spAutoFit/>
          </a:bodyPr>
          <a:lstStyle/>
          <a:p>
            <a:r>
              <a:rPr lang="en-GB" sz="2400" dirty="0">
                <a:latin typeface="Franklin Gothic Book" panose="020B0503020102020204" pitchFamily="34" charset="0"/>
              </a:rPr>
              <a:t>Look at the way </a:t>
            </a:r>
            <a:r>
              <a:rPr lang="en-GB" sz="2400" dirty="0" err="1">
                <a:latin typeface="Franklin Gothic Book" panose="020B0503020102020204" pitchFamily="34" charset="0"/>
              </a:rPr>
              <a:t>Magwitch</a:t>
            </a:r>
            <a:r>
              <a:rPr lang="en-GB" sz="2400" dirty="0">
                <a:latin typeface="Franklin Gothic Book" panose="020B0503020102020204" pitchFamily="34" charset="0"/>
              </a:rPr>
              <a:t> is described when we first meet him in </a:t>
            </a:r>
            <a:r>
              <a:rPr lang="en-GB" sz="2400" i="1" dirty="0">
                <a:latin typeface="Franklin Gothic Book" panose="020B0503020102020204" pitchFamily="34" charset="0"/>
              </a:rPr>
              <a:t>Great Expectations</a:t>
            </a:r>
            <a:r>
              <a:rPr lang="en-GB" sz="2400" dirty="0" smtClean="0">
                <a:latin typeface="Franklin Gothic Book" panose="020B0503020102020204" pitchFamily="34" charset="0"/>
              </a:rPr>
              <a:t>. Should we be frightened by him or should we have sympathy for him? Sort the noun phrases into those that make him sound frightening and those that make him sound a pitiful victim.</a:t>
            </a:r>
            <a:endParaRPr lang="en-GB" sz="2400" dirty="0"/>
          </a:p>
        </p:txBody>
      </p:sp>
    </p:spTree>
    <p:extLst>
      <p:ext uri="{BB962C8B-B14F-4D97-AF65-F5344CB8AC3E}">
        <p14:creationId xmlns:p14="http://schemas.microsoft.com/office/powerpoint/2010/main" val="3985678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151931"/>
            <a:ext cx="8712968" cy="1008112"/>
          </a:xfrm>
        </p:spPr>
        <p:txBody>
          <a:bodyPr>
            <a:normAutofit fontScale="90000"/>
          </a:bodyPr>
          <a:lstStyle/>
          <a:p>
            <a:pPr algn="l"/>
            <a:r>
              <a:rPr lang="en-GB" sz="2700" dirty="0" smtClean="0">
                <a:latin typeface="Franklin Gothic Book" panose="020B0503020102020204" pitchFamily="34" charset="0"/>
              </a:rPr>
              <a:t/>
            </a:r>
            <a:br>
              <a:rPr lang="en-GB" sz="2700" dirty="0" smtClean="0">
                <a:latin typeface="Franklin Gothic Book" panose="020B0503020102020204" pitchFamily="34" charset="0"/>
              </a:rPr>
            </a:br>
            <a:r>
              <a:rPr lang="en-GB" sz="2400" dirty="0" smtClean="0">
                <a:latin typeface="Calibri" pitchFamily="34" charset="0"/>
              </a:rPr>
              <a:t/>
            </a:r>
            <a:br>
              <a:rPr lang="en-GB" sz="2400" dirty="0" smtClean="0">
                <a:latin typeface="Calibri" pitchFamily="34" charset="0"/>
              </a:rPr>
            </a:br>
            <a:endParaRPr lang="en-GB" sz="2400" dirty="0">
              <a:latin typeface="Calibri" pitchFamily="34" charset="0"/>
            </a:endParaRPr>
          </a:p>
        </p:txBody>
      </p:sp>
      <p:sp>
        <p:nvSpPr>
          <p:cNvPr id="3" name="Content Placeholder 2"/>
          <p:cNvSpPr>
            <a:spLocks noGrp="1"/>
          </p:cNvSpPr>
          <p:nvPr>
            <p:ph idx="1"/>
          </p:nvPr>
        </p:nvSpPr>
        <p:spPr>
          <a:xfrm>
            <a:off x="0" y="2681129"/>
            <a:ext cx="9144000" cy="4800600"/>
          </a:xfrm>
        </p:spPr>
        <p:txBody>
          <a:bodyPr>
            <a:normAutofit/>
          </a:bodyPr>
          <a:lstStyle/>
          <a:p>
            <a:pPr>
              <a:buNone/>
            </a:pPr>
            <a:r>
              <a:rPr lang="en-GB" sz="3000" i="1" dirty="0" smtClean="0">
                <a:latin typeface="Calibri" pitchFamily="34" charset="0"/>
              </a:rPr>
              <a:t>    </a:t>
            </a:r>
            <a:r>
              <a:rPr lang="en-GB" sz="3000" b="1" dirty="0" smtClean="0">
                <a:latin typeface="Franklin Gothic Book" panose="020B0503020102020204" pitchFamily="34" charset="0"/>
              </a:rPr>
              <a:t>A </a:t>
            </a:r>
            <a:r>
              <a:rPr lang="en-GB" sz="3000" b="1" dirty="0" smtClean="0">
                <a:solidFill>
                  <a:srgbClr val="FF0000"/>
                </a:solidFill>
                <a:latin typeface="Franklin Gothic Book" panose="020B0503020102020204" pitchFamily="34" charset="0"/>
              </a:rPr>
              <a:t>fearful </a:t>
            </a:r>
            <a:r>
              <a:rPr lang="en-GB" sz="3000" b="1" dirty="0" smtClean="0">
                <a:latin typeface="Franklin Gothic Book" panose="020B0503020102020204" pitchFamily="34" charset="0"/>
              </a:rPr>
              <a:t>man</a:t>
            </a:r>
            <a:r>
              <a:rPr lang="en-GB" sz="3000" dirty="0" smtClean="0">
                <a:latin typeface="Franklin Gothic Book" panose="020B0503020102020204" pitchFamily="34" charset="0"/>
              </a:rPr>
              <a:t>, </a:t>
            </a:r>
            <a:r>
              <a:rPr lang="en-GB" sz="3000" b="1" dirty="0" smtClean="0">
                <a:solidFill>
                  <a:srgbClr val="FF0000"/>
                </a:solidFill>
                <a:latin typeface="Franklin Gothic Book" panose="020B0503020102020204" pitchFamily="34" charset="0"/>
              </a:rPr>
              <a:t>all in coarse grey, with a great iron on his leg</a:t>
            </a:r>
            <a:r>
              <a:rPr lang="en-GB" sz="3000" dirty="0" smtClean="0">
                <a:latin typeface="Franklin Gothic Book" panose="020B0503020102020204" pitchFamily="34" charset="0"/>
              </a:rPr>
              <a:t>.  </a:t>
            </a:r>
            <a:r>
              <a:rPr lang="en-GB" sz="3000" b="1" dirty="0" smtClean="0">
                <a:latin typeface="Franklin Gothic Book" panose="020B0503020102020204" pitchFamily="34" charset="0"/>
              </a:rPr>
              <a:t>A</a:t>
            </a:r>
            <a:r>
              <a:rPr lang="en-GB" sz="3000" dirty="0" smtClean="0">
                <a:latin typeface="Franklin Gothic Book" panose="020B0503020102020204" pitchFamily="34" charset="0"/>
              </a:rPr>
              <a:t> </a:t>
            </a:r>
            <a:r>
              <a:rPr lang="en-GB" sz="3000" b="1" dirty="0" smtClean="0">
                <a:latin typeface="Franklin Gothic Book" panose="020B0503020102020204" pitchFamily="34" charset="0"/>
              </a:rPr>
              <a:t>man</a:t>
            </a:r>
            <a:r>
              <a:rPr lang="en-GB" sz="3000" dirty="0" smtClean="0">
                <a:latin typeface="Franklin Gothic Book" panose="020B0503020102020204" pitchFamily="34" charset="0"/>
              </a:rPr>
              <a:t> </a:t>
            </a:r>
            <a:r>
              <a:rPr lang="en-GB" sz="3000" b="1" dirty="0" smtClean="0">
                <a:solidFill>
                  <a:srgbClr val="7030A0"/>
                </a:solidFill>
                <a:latin typeface="Franklin Gothic Book" panose="020B0503020102020204" pitchFamily="34" charset="0"/>
              </a:rPr>
              <a:t>with no hat, and with broken shoes, and with an old rag tied round his head</a:t>
            </a:r>
            <a:r>
              <a:rPr lang="en-GB" sz="3000" dirty="0" smtClean="0">
                <a:latin typeface="Franklin Gothic Book" panose="020B0503020102020204" pitchFamily="34" charset="0"/>
              </a:rPr>
              <a:t>.  </a:t>
            </a:r>
            <a:r>
              <a:rPr lang="en-GB" sz="3000" b="1" dirty="0" smtClean="0">
                <a:latin typeface="Franklin Gothic Book" panose="020B0503020102020204" pitchFamily="34" charset="0"/>
              </a:rPr>
              <a:t>A man </a:t>
            </a:r>
            <a:r>
              <a:rPr lang="en-GB" sz="3000" b="1" dirty="0" smtClean="0">
                <a:solidFill>
                  <a:srgbClr val="7030A0"/>
                </a:solidFill>
                <a:latin typeface="Franklin Gothic Book" panose="020B0503020102020204" pitchFamily="34" charset="0"/>
              </a:rPr>
              <a:t>who had been soaked in water, and smothered in mud, and lamed by stones, and cut by flints, and stung by nettles, and torn by briars; who limped and shivered</a:t>
            </a:r>
            <a:r>
              <a:rPr lang="en-GB" sz="3000" dirty="0" smtClean="0">
                <a:latin typeface="Franklin Gothic Book" panose="020B0503020102020204" pitchFamily="34" charset="0"/>
              </a:rPr>
              <a:t>, and </a:t>
            </a:r>
            <a:r>
              <a:rPr lang="en-GB" sz="3000" b="1" dirty="0" smtClean="0">
                <a:solidFill>
                  <a:srgbClr val="FF0000"/>
                </a:solidFill>
                <a:latin typeface="Franklin Gothic Book" panose="020B0503020102020204" pitchFamily="34" charset="0"/>
              </a:rPr>
              <a:t>glared and growled</a:t>
            </a:r>
            <a:r>
              <a:rPr lang="en-GB" sz="3000" dirty="0" smtClean="0">
                <a:latin typeface="Franklin Gothic Book" panose="020B0503020102020204" pitchFamily="34" charset="0"/>
              </a:rPr>
              <a:t>; and </a:t>
            </a:r>
            <a:r>
              <a:rPr lang="en-GB" sz="3000" b="1" dirty="0" smtClean="0">
                <a:solidFill>
                  <a:srgbClr val="7030A0"/>
                </a:solidFill>
                <a:latin typeface="Franklin Gothic Book" panose="020B0503020102020204" pitchFamily="34" charset="0"/>
              </a:rPr>
              <a:t>whose teeth chattered in his head </a:t>
            </a:r>
            <a:r>
              <a:rPr lang="en-GB" sz="3000" b="1" dirty="0" smtClean="0">
                <a:solidFill>
                  <a:srgbClr val="FF0000"/>
                </a:solidFill>
                <a:latin typeface="Franklin Gothic Book" panose="020B0503020102020204" pitchFamily="34" charset="0"/>
              </a:rPr>
              <a:t>as he seized me by the chin.</a:t>
            </a:r>
          </a:p>
          <a:p>
            <a:pPr marL="0" indent="0">
              <a:buNone/>
            </a:pPr>
            <a:endParaRPr lang="en-GB" dirty="0"/>
          </a:p>
        </p:txBody>
      </p:sp>
      <p:pic>
        <p:nvPicPr>
          <p:cNvPr id="5" name="Picture 4" descr="images.jpg"/>
          <p:cNvPicPr>
            <a:picLocks noChangeAspect="1"/>
          </p:cNvPicPr>
          <p:nvPr/>
        </p:nvPicPr>
        <p:blipFill>
          <a:blip r:embed="rId3" cstate="print"/>
          <a:stretch>
            <a:fillRect/>
          </a:stretch>
        </p:blipFill>
        <p:spPr>
          <a:xfrm>
            <a:off x="251520" y="260648"/>
            <a:ext cx="2952328" cy="2232248"/>
          </a:xfrm>
          <a:prstGeom prst="rect">
            <a:avLst/>
          </a:prstGeom>
        </p:spPr>
      </p:pic>
      <p:sp>
        <p:nvSpPr>
          <p:cNvPr id="6" name="TextBox 5"/>
          <p:cNvSpPr txBox="1"/>
          <p:nvPr/>
        </p:nvSpPr>
        <p:spPr>
          <a:xfrm>
            <a:off x="3413026" y="3473"/>
            <a:ext cx="5730974" cy="2677656"/>
          </a:xfrm>
          <a:prstGeom prst="rect">
            <a:avLst/>
          </a:prstGeom>
          <a:noFill/>
        </p:spPr>
        <p:txBody>
          <a:bodyPr wrap="square" rtlCol="0">
            <a:spAutoFit/>
          </a:bodyPr>
          <a:lstStyle/>
          <a:p>
            <a:r>
              <a:rPr lang="en-GB" sz="2400" dirty="0">
                <a:latin typeface="Franklin Gothic Book" panose="020B0503020102020204" pitchFamily="34" charset="0"/>
              </a:rPr>
              <a:t>Look at the way </a:t>
            </a:r>
            <a:r>
              <a:rPr lang="en-GB" sz="2400" dirty="0" err="1">
                <a:latin typeface="Franklin Gothic Book" panose="020B0503020102020204" pitchFamily="34" charset="0"/>
              </a:rPr>
              <a:t>Magwitch</a:t>
            </a:r>
            <a:r>
              <a:rPr lang="en-GB" sz="2400" dirty="0">
                <a:latin typeface="Franklin Gothic Book" panose="020B0503020102020204" pitchFamily="34" charset="0"/>
              </a:rPr>
              <a:t> is described when we first meet him in </a:t>
            </a:r>
            <a:r>
              <a:rPr lang="en-GB" sz="2400" i="1" dirty="0">
                <a:latin typeface="Franklin Gothic Book" panose="020B0503020102020204" pitchFamily="34" charset="0"/>
              </a:rPr>
              <a:t>Great Expectations</a:t>
            </a:r>
            <a:r>
              <a:rPr lang="en-GB" sz="2400" dirty="0" smtClean="0">
                <a:latin typeface="Franklin Gothic Book" panose="020B0503020102020204" pitchFamily="34" charset="0"/>
              </a:rPr>
              <a:t>. Should we be frightened by him or should we have sympathy for him? Sort the noun phrases into those that make him sound frightening and those that make him sound a pitiful victim.</a:t>
            </a:r>
            <a:endParaRPr lang="en-GB" sz="2400" dirty="0"/>
          </a:p>
        </p:txBody>
      </p:sp>
    </p:spTree>
    <p:extLst>
      <p:ext uri="{BB962C8B-B14F-4D97-AF65-F5344CB8AC3E}">
        <p14:creationId xmlns:p14="http://schemas.microsoft.com/office/powerpoint/2010/main" val="286671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057400"/>
            <a:ext cx="7632848" cy="4800600"/>
          </a:xfrm>
        </p:spPr>
        <p:txBody>
          <a:bodyPr>
            <a:normAutofit/>
          </a:bodyPr>
          <a:lstStyle/>
          <a:p>
            <a:pPr>
              <a:buNone/>
            </a:pPr>
            <a:r>
              <a:rPr lang="en-GB" sz="2800" dirty="0" smtClean="0">
                <a:latin typeface="Calibri" pitchFamily="34" charset="0"/>
              </a:rPr>
              <a:t>A fearful man, all in coarse grey, with a great </a:t>
            </a:r>
          </a:p>
          <a:p>
            <a:pPr>
              <a:buNone/>
            </a:pPr>
            <a:r>
              <a:rPr lang="en-GB" sz="2800" dirty="0" smtClean="0">
                <a:latin typeface="Calibri" pitchFamily="34" charset="0"/>
              </a:rPr>
              <a:t>iron on his leg.  A man with no hat, and with </a:t>
            </a:r>
          </a:p>
          <a:p>
            <a:pPr>
              <a:buNone/>
            </a:pPr>
            <a:r>
              <a:rPr lang="en-GB" sz="2800" dirty="0" smtClean="0">
                <a:latin typeface="Calibri" pitchFamily="34" charset="0"/>
              </a:rPr>
              <a:t>broken shoes, and with an old rag tied round his</a:t>
            </a:r>
          </a:p>
          <a:p>
            <a:pPr>
              <a:buNone/>
            </a:pPr>
            <a:r>
              <a:rPr lang="en-GB" sz="2800" dirty="0" smtClean="0">
                <a:latin typeface="Calibri" pitchFamily="34" charset="0"/>
              </a:rPr>
              <a:t>head.  A man who had been soaked in water, and </a:t>
            </a:r>
          </a:p>
          <a:p>
            <a:pPr>
              <a:buNone/>
            </a:pPr>
            <a:r>
              <a:rPr lang="en-GB" sz="2800" dirty="0" smtClean="0">
                <a:latin typeface="Calibri" pitchFamily="34" charset="0"/>
              </a:rPr>
              <a:t>smothered in mud, and lamed by stones, and cut </a:t>
            </a:r>
          </a:p>
          <a:p>
            <a:pPr>
              <a:buNone/>
            </a:pPr>
            <a:r>
              <a:rPr lang="en-GB" sz="2800" dirty="0" smtClean="0">
                <a:latin typeface="Calibri" pitchFamily="34" charset="0"/>
              </a:rPr>
              <a:t>by flints, and stung by nettles, and torn by briars; </a:t>
            </a:r>
          </a:p>
          <a:p>
            <a:pPr>
              <a:buNone/>
            </a:pPr>
            <a:r>
              <a:rPr lang="en-GB" sz="2800" dirty="0" smtClean="0">
                <a:latin typeface="Calibri" pitchFamily="34" charset="0"/>
              </a:rPr>
              <a:t>who limped and shivered, and glared and growled;</a:t>
            </a:r>
          </a:p>
          <a:p>
            <a:pPr>
              <a:buNone/>
            </a:pPr>
            <a:r>
              <a:rPr lang="en-GB" sz="2800" dirty="0" smtClean="0">
                <a:latin typeface="Calibri" pitchFamily="34" charset="0"/>
              </a:rPr>
              <a:t>and whose teeth chattered in his head as he seized</a:t>
            </a:r>
          </a:p>
          <a:p>
            <a:pPr>
              <a:buNone/>
            </a:pPr>
            <a:r>
              <a:rPr lang="en-GB" sz="2800" dirty="0" smtClean="0">
                <a:latin typeface="Calibri" pitchFamily="34" charset="0"/>
              </a:rPr>
              <a:t>me by the chin.</a:t>
            </a:r>
          </a:p>
          <a:p>
            <a:pPr>
              <a:buNone/>
            </a:pPr>
            <a:endParaRPr lang="en-GB" dirty="0"/>
          </a:p>
        </p:txBody>
      </p:sp>
      <p:sp>
        <p:nvSpPr>
          <p:cNvPr id="4" name="TextBox 3"/>
          <p:cNvSpPr txBox="1"/>
          <p:nvPr/>
        </p:nvSpPr>
        <p:spPr>
          <a:xfrm>
            <a:off x="1259632" y="332656"/>
            <a:ext cx="7344816" cy="1569660"/>
          </a:xfrm>
          <a:prstGeom prst="rect">
            <a:avLst/>
          </a:prstGeom>
          <a:noFill/>
        </p:spPr>
        <p:txBody>
          <a:bodyPr wrap="square" rtlCol="0">
            <a:spAutoFit/>
          </a:bodyPr>
          <a:lstStyle/>
          <a:p>
            <a:r>
              <a:rPr lang="en-GB" sz="2400" dirty="0" smtClean="0">
                <a:latin typeface="Calibri" pitchFamily="34" charset="0"/>
              </a:rPr>
              <a:t>This extract is from Great Expectations by Charles Dickens, when the narrator (Pip) as a young child meets an escaped convict, </a:t>
            </a:r>
            <a:r>
              <a:rPr lang="en-GB" sz="2400" dirty="0" err="1" smtClean="0">
                <a:latin typeface="Calibri" pitchFamily="34" charset="0"/>
              </a:rPr>
              <a:t>Magwitch</a:t>
            </a:r>
            <a:r>
              <a:rPr lang="en-GB" sz="2400" dirty="0" smtClean="0">
                <a:latin typeface="Calibri" pitchFamily="34" charset="0"/>
              </a:rPr>
              <a:t>, for the first time. How does the writer use language here to describe </a:t>
            </a:r>
            <a:r>
              <a:rPr lang="en-GB" sz="2400" dirty="0" err="1" smtClean="0">
                <a:latin typeface="Calibri" pitchFamily="34" charset="0"/>
              </a:rPr>
              <a:t>Magwitch</a:t>
            </a:r>
            <a:r>
              <a:rPr lang="en-GB" sz="2400" dirty="0" smtClean="0">
                <a:latin typeface="Calibri" pitchFamily="34" charset="0"/>
              </a:rPr>
              <a:t>?</a:t>
            </a:r>
            <a:endParaRPr lang="en-GB" sz="2400" dirty="0"/>
          </a:p>
        </p:txBody>
      </p:sp>
    </p:spTree>
    <p:extLst>
      <p:ext uri="{BB962C8B-B14F-4D97-AF65-F5344CB8AC3E}">
        <p14:creationId xmlns:p14="http://schemas.microsoft.com/office/powerpoint/2010/main" val="2260266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Documents and Settings\User\My Documents\My Pictures\imagesCA1ZQJL8.jpg"/>
          <p:cNvPicPr>
            <a:picLocks noChangeAspect="1" noChangeArrowheads="1"/>
          </p:cNvPicPr>
          <p:nvPr/>
        </p:nvPicPr>
        <p:blipFill>
          <a:blip r:embed="rId3" cstate="print"/>
          <a:srcRect/>
          <a:stretch>
            <a:fillRect/>
          </a:stretch>
        </p:blipFill>
        <p:spPr bwMode="auto">
          <a:xfrm>
            <a:off x="1187624" y="260648"/>
            <a:ext cx="4176464" cy="3168352"/>
          </a:xfrm>
          <a:prstGeom prst="rect">
            <a:avLst/>
          </a:prstGeom>
          <a:noFill/>
        </p:spPr>
      </p:pic>
      <p:pic>
        <p:nvPicPr>
          <p:cNvPr id="1027" name="Picture 3" descr="C:\Documents and Settings\User\My Documents\My Pictures\2882878240_0950e2d90b.jpg"/>
          <p:cNvPicPr>
            <a:picLocks noGrp="1" noChangeAspect="1" noChangeArrowheads="1"/>
          </p:cNvPicPr>
          <p:nvPr>
            <p:ph idx="1"/>
          </p:nvPr>
        </p:nvPicPr>
        <p:blipFill>
          <a:blip r:embed="rId4" cstate="print"/>
          <a:srcRect/>
          <a:stretch>
            <a:fillRect/>
          </a:stretch>
        </p:blipFill>
        <p:spPr bwMode="auto">
          <a:xfrm>
            <a:off x="4499992" y="3501008"/>
            <a:ext cx="4248472" cy="3024336"/>
          </a:xfrm>
          <a:prstGeom prst="rect">
            <a:avLst/>
          </a:prstGeom>
          <a:noFill/>
        </p:spPr>
      </p:pic>
      <p:sp>
        <p:nvSpPr>
          <p:cNvPr id="9" name="TextBox 8"/>
          <p:cNvSpPr txBox="1"/>
          <p:nvPr/>
        </p:nvSpPr>
        <p:spPr>
          <a:xfrm>
            <a:off x="5652120" y="476672"/>
            <a:ext cx="2736304" cy="2677656"/>
          </a:xfrm>
          <a:prstGeom prst="rect">
            <a:avLst/>
          </a:prstGeom>
          <a:noFill/>
        </p:spPr>
        <p:txBody>
          <a:bodyPr wrap="square" rtlCol="0">
            <a:spAutoFit/>
          </a:bodyPr>
          <a:lstStyle/>
          <a:p>
            <a:r>
              <a:rPr lang="en-GB" sz="2400" dirty="0" smtClean="0">
                <a:latin typeface="Calibri" pitchFamily="34" charset="0"/>
              </a:rPr>
              <a:t>You are going to enter a creative writing competition. Your entry will be judged by a panel of people of your own age. </a:t>
            </a:r>
          </a:p>
        </p:txBody>
      </p:sp>
      <p:sp>
        <p:nvSpPr>
          <p:cNvPr id="10" name="TextBox 9"/>
          <p:cNvSpPr txBox="1"/>
          <p:nvPr/>
        </p:nvSpPr>
        <p:spPr>
          <a:xfrm>
            <a:off x="1115616" y="3573016"/>
            <a:ext cx="3096344" cy="2677656"/>
          </a:xfrm>
          <a:prstGeom prst="rect">
            <a:avLst/>
          </a:prstGeom>
          <a:noFill/>
        </p:spPr>
        <p:txBody>
          <a:bodyPr wrap="square" rtlCol="0">
            <a:spAutoFit/>
          </a:bodyPr>
          <a:lstStyle/>
          <a:p>
            <a:r>
              <a:rPr lang="en-GB" sz="2400" dirty="0" smtClean="0">
                <a:latin typeface="Calibri" pitchFamily="34" charset="0"/>
              </a:rPr>
              <a:t>Choose </a:t>
            </a:r>
            <a:r>
              <a:rPr lang="en-GB" sz="2400" i="1" dirty="0" smtClean="0">
                <a:latin typeface="Calibri" pitchFamily="34" charset="0"/>
              </a:rPr>
              <a:t>one</a:t>
            </a:r>
            <a:r>
              <a:rPr lang="en-GB" sz="2400" dirty="0" smtClean="0">
                <a:latin typeface="Calibri" pitchFamily="34" charset="0"/>
              </a:rPr>
              <a:t> of these people to write about. Write a description of your chosen character that shows what kind of person they are and how you react to them.</a:t>
            </a:r>
            <a:endParaRPr lang="en-GB" sz="2400" dirty="0">
              <a:latin typeface="Calibri" pitchFamily="34" charset="0"/>
            </a:endParaRPr>
          </a:p>
        </p:txBody>
      </p:sp>
    </p:spTree>
    <p:extLst>
      <p:ext uri="{BB962C8B-B14F-4D97-AF65-F5344CB8AC3E}">
        <p14:creationId xmlns:p14="http://schemas.microsoft.com/office/powerpoint/2010/main" val="2447354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1794</TotalTime>
  <Words>1817</Words>
  <Application>Microsoft Office PowerPoint</Application>
  <PresentationFormat>On-screen Show (4:3)</PresentationFormat>
  <Paragraphs>65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Supporting linguistic analysis</vt:lpstr>
      <vt:lpstr> Supporting linguistic analysis  </vt:lpstr>
      <vt:lpstr>  </vt:lpstr>
      <vt:lpstr>  </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Talking Grammar for Writing</dc:title>
  <dc:creator>helen lines</dc:creator>
  <cp:lastModifiedBy>helen lines</cp:lastModifiedBy>
  <cp:revision>143</cp:revision>
  <dcterms:created xsi:type="dcterms:W3CDTF">2016-06-19T09:20:16Z</dcterms:created>
  <dcterms:modified xsi:type="dcterms:W3CDTF">2017-08-10T18:12:20Z</dcterms:modified>
</cp:coreProperties>
</file>