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6"/>
  </p:notesMasterIdLst>
  <p:sldIdLst>
    <p:sldId id="256" r:id="rId2"/>
    <p:sldId id="273" r:id="rId3"/>
    <p:sldId id="278" r:id="rId4"/>
    <p:sldId id="281" r:id="rId5"/>
    <p:sldId id="280" r:id="rId6"/>
    <p:sldId id="282" r:id="rId7"/>
    <p:sldId id="258" r:id="rId8"/>
    <p:sldId id="283" r:id="rId9"/>
    <p:sldId id="286" r:id="rId10"/>
    <p:sldId id="297" r:id="rId11"/>
    <p:sldId id="288" r:id="rId12"/>
    <p:sldId id="294" r:id="rId13"/>
    <p:sldId id="275" r:id="rId14"/>
    <p:sldId id="298" r:id="rId15"/>
    <p:sldId id="285" r:id="rId16"/>
    <p:sldId id="261" r:id="rId17"/>
    <p:sldId id="287" r:id="rId18"/>
    <p:sldId id="292" r:id="rId19"/>
    <p:sldId id="293" r:id="rId20"/>
    <p:sldId id="268" r:id="rId21"/>
    <p:sldId id="269" r:id="rId22"/>
    <p:sldId id="272" r:id="rId23"/>
    <p:sldId id="276" r:id="rId24"/>
    <p:sldId id="296" r:id="rId2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563" autoAdjust="0"/>
  </p:normalViewPr>
  <p:slideViewPr>
    <p:cSldViewPr>
      <p:cViewPr>
        <p:scale>
          <a:sx n="57" d="100"/>
          <a:sy n="57" d="100"/>
        </p:scale>
        <p:origin x="-1061" y="18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283FA93-06F5-4024-A1D3-50EDF4311ECF}" type="datetimeFigureOut">
              <a:rPr lang="en-GB" smtClean="0"/>
              <a:pPr/>
              <a:t>16/05/2017</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D700B1B-7DFA-4CEF-AE94-5DAF7D9F48D9}" type="slidenum">
              <a:rPr lang="en-GB" smtClean="0"/>
              <a:pPr/>
              <a:t>‹#›</a:t>
            </a:fld>
            <a:endParaRPr lang="en-GB"/>
          </a:p>
        </p:txBody>
      </p:sp>
    </p:spTree>
    <p:extLst>
      <p:ext uri="{BB962C8B-B14F-4D97-AF65-F5344CB8AC3E}">
        <p14:creationId xmlns:p14="http://schemas.microsoft.com/office/powerpoint/2010/main" val="28022747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Extract from a</a:t>
            </a:r>
            <a:r>
              <a:rPr lang="en-GB" baseline="0" dirty="0" smtClean="0"/>
              <a:t> Y8 class. The teacher had asked students to sort a list of words into word classes. The following exchange took place over the word ‘hockey’, with students unsure what word class it belonged to.</a:t>
            </a:r>
          </a:p>
          <a:p>
            <a:r>
              <a:rPr lang="en-GB" baseline="0" dirty="0" smtClean="0"/>
              <a:t>Unplanned classroom conversations like this can be useful in revealing students’ grammatical misunderstandings (and for showing how well they can use their grammatical knowledge to reason out problems). The prompt questions ask you to consider this. However, some of the confusion has been caused by presenting words out of context, and by assuming that the students have a linguistic understanding about word classes, when it seems they only have semantic knowledge. The difference is shown on the next slides. </a:t>
            </a:r>
            <a:endParaRPr lang="en-GB" dirty="0"/>
          </a:p>
        </p:txBody>
      </p:sp>
      <p:sp>
        <p:nvSpPr>
          <p:cNvPr id="4" name="Slide Number Placeholder 3"/>
          <p:cNvSpPr>
            <a:spLocks noGrp="1"/>
          </p:cNvSpPr>
          <p:nvPr>
            <p:ph type="sldNum" sz="quarter" idx="10"/>
          </p:nvPr>
        </p:nvSpPr>
        <p:spPr/>
        <p:txBody>
          <a:bodyPr/>
          <a:lstStyle/>
          <a:p>
            <a:fld id="{BD700B1B-7DFA-4CEF-AE94-5DAF7D9F48D9}" type="slidenum">
              <a:rPr lang="en-GB" smtClean="0"/>
              <a:pPr/>
              <a:t>2</a:t>
            </a:fld>
            <a:endParaRPr lang="en-GB"/>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kern="1200" dirty="0" smtClean="0">
                <a:solidFill>
                  <a:schemeClr val="tx1"/>
                </a:solidFill>
                <a:effectLst/>
                <a:latin typeface="+mn-lt"/>
                <a:ea typeface="+mn-ea"/>
                <a:cs typeface="+mn-cs"/>
              </a:rPr>
              <a:t>See</a:t>
            </a:r>
            <a:r>
              <a:rPr lang="en-GB" sz="1200" kern="1200" baseline="0" dirty="0" smtClean="0">
                <a:solidFill>
                  <a:schemeClr val="tx1"/>
                </a:solidFill>
                <a:effectLst/>
                <a:latin typeface="+mn-lt"/>
                <a:ea typeface="+mn-ea"/>
                <a:cs typeface="+mn-cs"/>
              </a:rPr>
              <a:t> the separate PowerPoint on noun phrases which goes into more detail about different ways of forming expanded noun phrases.</a:t>
            </a:r>
            <a:endParaRPr lang="en-GB" sz="1200" kern="1200" dirty="0" smtClean="0">
              <a:solidFill>
                <a:schemeClr val="tx1"/>
              </a:solidFill>
              <a:effectLst/>
              <a:latin typeface="+mn-lt"/>
              <a:ea typeface="+mn-ea"/>
              <a:cs typeface="+mn-cs"/>
            </a:endParaRPr>
          </a:p>
          <a:p>
            <a:endParaRPr lang="en-GB" dirty="0"/>
          </a:p>
        </p:txBody>
      </p:sp>
      <p:sp>
        <p:nvSpPr>
          <p:cNvPr id="4" name="Slide Number Placeholder 3"/>
          <p:cNvSpPr>
            <a:spLocks noGrp="1"/>
          </p:cNvSpPr>
          <p:nvPr>
            <p:ph type="sldNum" sz="quarter" idx="10"/>
          </p:nvPr>
        </p:nvSpPr>
        <p:spPr/>
        <p:txBody>
          <a:bodyPr/>
          <a:lstStyle/>
          <a:p>
            <a:fld id="{97E8A29E-8E0C-4E5C-B32B-87BD0D167F83}" type="slidenum">
              <a:rPr lang="en-GB" smtClean="0"/>
              <a:pPr/>
              <a:t>11</a:t>
            </a:fld>
            <a:endParaRPr lang="en-GB"/>
          </a:p>
        </p:txBody>
      </p:sp>
    </p:spTree>
    <p:extLst>
      <p:ext uri="{BB962C8B-B14F-4D97-AF65-F5344CB8AC3E}">
        <p14:creationId xmlns:p14="http://schemas.microsoft.com/office/powerpoint/2010/main" val="106715402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97E8A29E-8E0C-4E5C-B32B-87BD0D167F83}" type="slidenum">
              <a:rPr lang="en-GB" smtClean="0"/>
              <a:pPr/>
              <a:t>12</a:t>
            </a:fld>
            <a:endParaRPr lang="en-GB"/>
          </a:p>
        </p:txBody>
      </p:sp>
    </p:spTree>
    <p:extLst>
      <p:ext uri="{BB962C8B-B14F-4D97-AF65-F5344CB8AC3E}">
        <p14:creationId xmlns:p14="http://schemas.microsoft.com/office/powerpoint/2010/main" val="106715402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BD700B1B-7DFA-4CEF-AE94-5DAF7D9F48D9}" type="slidenum">
              <a:rPr lang="en-GB" smtClean="0"/>
              <a:pPr/>
              <a:t>13</a:t>
            </a:fld>
            <a:endParaRPr lang="en-GB"/>
          </a:p>
        </p:txBody>
      </p:sp>
    </p:spTree>
    <p:extLst>
      <p:ext uri="{BB962C8B-B14F-4D97-AF65-F5344CB8AC3E}">
        <p14:creationId xmlns:p14="http://schemas.microsoft.com/office/powerpoint/2010/main" val="35579001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sz="1200" dirty="0" smtClean="0">
              <a:latin typeface="Arial" pitchFamily="34" charset="0"/>
              <a:cs typeface="Arial" pitchFamily="34" charset="0"/>
            </a:endParaRPr>
          </a:p>
        </p:txBody>
      </p:sp>
      <p:sp>
        <p:nvSpPr>
          <p:cNvPr id="4" name="Slide Number Placeholder 3"/>
          <p:cNvSpPr>
            <a:spLocks noGrp="1"/>
          </p:cNvSpPr>
          <p:nvPr>
            <p:ph type="sldNum" sz="quarter" idx="10"/>
          </p:nvPr>
        </p:nvSpPr>
        <p:spPr/>
        <p:txBody>
          <a:bodyPr/>
          <a:lstStyle/>
          <a:p>
            <a:fld id="{BD700B1B-7DFA-4CEF-AE94-5DAF7D9F48D9}" type="slidenum">
              <a:rPr lang="en-GB" smtClean="0"/>
              <a:pPr/>
              <a:t>15</a:t>
            </a:fld>
            <a:endParaRPr lang="en-GB"/>
          </a:p>
        </p:txBody>
      </p:sp>
    </p:spTree>
    <p:extLst>
      <p:ext uri="{BB962C8B-B14F-4D97-AF65-F5344CB8AC3E}">
        <p14:creationId xmlns:p14="http://schemas.microsoft.com/office/powerpoint/2010/main" val="390621460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kern="1200" dirty="0" smtClean="0">
                <a:solidFill>
                  <a:schemeClr val="tx1"/>
                </a:solidFill>
                <a:effectLst/>
                <a:latin typeface="+mn-lt"/>
                <a:ea typeface="+mn-ea"/>
                <a:cs typeface="+mn-cs"/>
              </a:rPr>
              <a:t>Note the ‘</a:t>
            </a:r>
            <a:r>
              <a:rPr lang="en-GB" sz="1200" kern="1200" dirty="0" err="1" smtClean="0">
                <a:solidFill>
                  <a:schemeClr val="tx1"/>
                </a:solidFill>
                <a:effectLst/>
                <a:latin typeface="+mn-lt"/>
                <a:ea typeface="+mn-ea"/>
                <a:cs typeface="+mn-cs"/>
              </a:rPr>
              <a:t>er</a:t>
            </a:r>
            <a:r>
              <a:rPr lang="en-GB" sz="1200" kern="1200" dirty="0" smtClean="0">
                <a:solidFill>
                  <a:schemeClr val="tx1"/>
                </a:solidFill>
                <a:effectLst/>
                <a:latin typeface="+mn-lt"/>
                <a:ea typeface="+mn-ea"/>
                <a:cs typeface="+mn-cs"/>
              </a:rPr>
              <a:t>’ and ‘or’</a:t>
            </a:r>
            <a:r>
              <a:rPr lang="en-GB" sz="1200" kern="1200" baseline="0" dirty="0" smtClean="0">
                <a:solidFill>
                  <a:schemeClr val="tx1"/>
                </a:solidFill>
                <a:effectLst/>
                <a:latin typeface="+mn-lt"/>
                <a:ea typeface="+mn-ea"/>
                <a:cs typeface="+mn-cs"/>
              </a:rPr>
              <a:t> noun </a:t>
            </a:r>
            <a:r>
              <a:rPr lang="en-GB" sz="1200" kern="1200" baseline="0" dirty="0" smtClean="0">
                <a:solidFill>
                  <a:schemeClr val="tx1"/>
                </a:solidFill>
                <a:effectLst/>
                <a:latin typeface="+mn-lt"/>
                <a:ea typeface="+mn-ea"/>
                <a:cs typeface="+mn-cs"/>
              </a:rPr>
              <a:t>endings in these examples – a common pattern in kennings that describe an object or person. Students </a:t>
            </a:r>
            <a:r>
              <a:rPr lang="en-GB" sz="1200" kern="1200" baseline="0" dirty="0" smtClean="0">
                <a:solidFill>
                  <a:schemeClr val="tx1"/>
                </a:solidFill>
                <a:effectLst/>
                <a:latin typeface="+mn-lt"/>
                <a:ea typeface="+mn-ea"/>
                <a:cs typeface="+mn-cs"/>
              </a:rPr>
              <a:t>may identify these words ending in </a:t>
            </a:r>
            <a:r>
              <a:rPr lang="en-GB" sz="1200" kern="1200" baseline="0" dirty="0" err="1" smtClean="0">
                <a:solidFill>
                  <a:schemeClr val="tx1"/>
                </a:solidFill>
                <a:effectLst/>
                <a:latin typeface="+mn-lt"/>
                <a:ea typeface="+mn-ea"/>
                <a:cs typeface="+mn-cs"/>
              </a:rPr>
              <a:t>er</a:t>
            </a:r>
            <a:r>
              <a:rPr lang="en-GB" sz="1200" kern="1200" baseline="0" dirty="0" smtClean="0">
                <a:solidFill>
                  <a:schemeClr val="tx1"/>
                </a:solidFill>
                <a:effectLst/>
                <a:latin typeface="+mn-lt"/>
                <a:ea typeface="+mn-ea"/>
                <a:cs typeface="+mn-cs"/>
              </a:rPr>
              <a:t>/or as verbs because they sound like ‘doing words’. However, they are nouns because they can be prefaced with a determiner or take a plural: drinkers; a player; makers; a filler etc</a:t>
            </a:r>
            <a:r>
              <a:rPr lang="en-GB" sz="1200" kern="1200" baseline="0" dirty="0" smtClean="0">
                <a:solidFill>
                  <a:schemeClr val="tx1"/>
                </a:solidFill>
                <a:effectLst/>
                <a:latin typeface="+mn-lt"/>
                <a:ea typeface="+mn-ea"/>
                <a:cs typeface="+mn-cs"/>
              </a:rPr>
              <a:t>.</a:t>
            </a:r>
          </a:p>
          <a:p>
            <a:endParaRPr lang="en-GB" sz="1200" kern="1200" dirty="0" smtClean="0">
              <a:solidFill>
                <a:schemeClr val="tx1"/>
              </a:solidFill>
              <a:effectLst/>
              <a:latin typeface="+mn-lt"/>
              <a:ea typeface="+mn-ea"/>
              <a:cs typeface="+mn-cs"/>
            </a:endParaRPr>
          </a:p>
          <a:p>
            <a:endParaRPr lang="en-GB" dirty="0"/>
          </a:p>
        </p:txBody>
      </p:sp>
      <p:sp>
        <p:nvSpPr>
          <p:cNvPr id="4" name="Slide Number Placeholder 3"/>
          <p:cNvSpPr>
            <a:spLocks noGrp="1"/>
          </p:cNvSpPr>
          <p:nvPr>
            <p:ph type="sldNum" sz="quarter" idx="10"/>
          </p:nvPr>
        </p:nvSpPr>
        <p:spPr/>
        <p:txBody>
          <a:bodyPr/>
          <a:lstStyle/>
          <a:p>
            <a:fld id="{97E8A29E-8E0C-4E5C-B32B-87BD0D167F83}" type="slidenum">
              <a:rPr lang="en-GB" smtClean="0"/>
              <a:pPr/>
              <a:t>16</a:t>
            </a:fld>
            <a:endParaRPr lang="en-GB"/>
          </a:p>
        </p:txBody>
      </p:sp>
    </p:spTree>
    <p:extLst>
      <p:ext uri="{BB962C8B-B14F-4D97-AF65-F5344CB8AC3E}">
        <p14:creationId xmlns:p14="http://schemas.microsoft.com/office/powerpoint/2010/main" val="1067154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Note</a:t>
            </a:r>
            <a:r>
              <a:rPr lang="en-GB" baseline="0" dirty="0" smtClean="0"/>
              <a:t> that there are relatively few adjectives in these texts, and a much greater emphasis on noun choices and patterns in their use </a:t>
            </a:r>
            <a:r>
              <a:rPr lang="en-GB" baseline="0" dirty="0" err="1" smtClean="0"/>
              <a:t>eg</a:t>
            </a:r>
            <a:r>
              <a:rPr lang="en-GB" baseline="0" dirty="0" smtClean="0"/>
              <a:t> in the Green Party manifesto, the widening sphere of </a:t>
            </a:r>
            <a:r>
              <a:rPr lang="en-GB" i="1" baseline="0" dirty="0" smtClean="0"/>
              <a:t>the public – a society – a planet – the world; </a:t>
            </a:r>
            <a:r>
              <a:rPr lang="en-GB" i="0" baseline="0" dirty="0" smtClean="0"/>
              <a:t>in the Shelter text, the juxtaposition of the abstract nouns ‘tragedy’ and ‘disgrace’; the anonymity of ‘one child’ compared with a specific named child, ‘Amy’.</a:t>
            </a:r>
          </a:p>
        </p:txBody>
      </p:sp>
      <p:sp>
        <p:nvSpPr>
          <p:cNvPr id="4" name="Slide Number Placeholder 3"/>
          <p:cNvSpPr>
            <a:spLocks noGrp="1"/>
          </p:cNvSpPr>
          <p:nvPr>
            <p:ph type="sldNum" sz="quarter" idx="10"/>
          </p:nvPr>
        </p:nvSpPr>
        <p:spPr/>
        <p:txBody>
          <a:bodyPr/>
          <a:lstStyle/>
          <a:p>
            <a:fld id="{97E8A29E-8E0C-4E5C-B32B-87BD0D167F83}" type="slidenum">
              <a:rPr lang="en-GB" smtClean="0"/>
              <a:pPr/>
              <a:t>17</a:t>
            </a:fld>
            <a:endParaRPr lang="en-GB"/>
          </a:p>
        </p:txBody>
      </p:sp>
    </p:spTree>
    <p:extLst>
      <p:ext uri="{BB962C8B-B14F-4D97-AF65-F5344CB8AC3E}">
        <p14:creationId xmlns:p14="http://schemas.microsoft.com/office/powerpoint/2010/main" val="106715402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97E8A29E-8E0C-4E5C-B32B-87BD0D167F83}" type="slidenum">
              <a:rPr lang="en-GB" smtClean="0"/>
              <a:pPr/>
              <a:t>18</a:t>
            </a:fld>
            <a:endParaRPr lang="en-GB"/>
          </a:p>
        </p:txBody>
      </p:sp>
    </p:spTree>
    <p:extLst>
      <p:ext uri="{BB962C8B-B14F-4D97-AF65-F5344CB8AC3E}">
        <p14:creationId xmlns:p14="http://schemas.microsoft.com/office/powerpoint/2010/main" val="106715402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97E8A29E-8E0C-4E5C-B32B-87BD0D167F83}" type="slidenum">
              <a:rPr lang="en-GB" smtClean="0"/>
              <a:pPr/>
              <a:t>19</a:t>
            </a:fld>
            <a:endParaRPr lang="en-GB"/>
          </a:p>
        </p:txBody>
      </p:sp>
    </p:spTree>
    <p:extLst>
      <p:ext uri="{BB962C8B-B14F-4D97-AF65-F5344CB8AC3E}">
        <p14:creationId xmlns:p14="http://schemas.microsoft.com/office/powerpoint/2010/main" val="106715402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kern="1200" dirty="0" smtClean="0">
                <a:solidFill>
                  <a:schemeClr val="tx1"/>
                </a:solidFill>
                <a:effectLst/>
                <a:latin typeface="+mn-lt"/>
                <a:ea typeface="+mn-ea"/>
                <a:cs typeface="+mn-cs"/>
              </a:rPr>
              <a:t>You can use this sequence of slides on</a:t>
            </a:r>
            <a:r>
              <a:rPr lang="en-GB" sz="1200" kern="1200" baseline="0" dirty="0" smtClean="0">
                <a:solidFill>
                  <a:schemeClr val="tx1"/>
                </a:solidFill>
                <a:effectLst/>
                <a:latin typeface="+mn-lt"/>
                <a:ea typeface="+mn-ea"/>
                <a:cs typeface="+mn-cs"/>
              </a:rPr>
              <a:t> </a:t>
            </a:r>
            <a:r>
              <a:rPr lang="en-GB" sz="1200" i="1" kern="1200" baseline="0" dirty="0" smtClean="0">
                <a:solidFill>
                  <a:schemeClr val="tx1"/>
                </a:solidFill>
                <a:effectLst/>
                <a:latin typeface="+mn-lt"/>
                <a:ea typeface="+mn-ea"/>
                <a:cs typeface="+mn-cs"/>
              </a:rPr>
              <a:t>Secret Heart </a:t>
            </a:r>
            <a:r>
              <a:rPr lang="en-GB" sz="1200" kern="1200" baseline="0" dirty="0" smtClean="0">
                <a:solidFill>
                  <a:schemeClr val="tx1"/>
                </a:solidFill>
                <a:effectLst/>
                <a:latin typeface="+mn-lt"/>
                <a:ea typeface="+mn-ea"/>
                <a:cs typeface="+mn-cs"/>
              </a:rPr>
              <a:t>to consolidate your own understanding of nouns and adjectives and to c</a:t>
            </a:r>
            <a:r>
              <a:rPr lang="en-GB" sz="1200" kern="1200" dirty="0" smtClean="0">
                <a:solidFill>
                  <a:schemeClr val="tx1"/>
                </a:solidFill>
                <a:effectLst/>
                <a:latin typeface="+mn-lt"/>
                <a:ea typeface="+mn-ea"/>
                <a:cs typeface="+mn-cs"/>
              </a:rPr>
              <a:t>onsider how an extract like this might be analysed in class, to</a:t>
            </a:r>
            <a:r>
              <a:rPr lang="en-GB" sz="1200" kern="1200" baseline="0" dirty="0" smtClean="0">
                <a:solidFill>
                  <a:schemeClr val="tx1"/>
                </a:solidFill>
                <a:effectLst/>
                <a:latin typeface="+mn-lt"/>
                <a:ea typeface="+mn-ea"/>
                <a:cs typeface="+mn-cs"/>
              </a:rPr>
              <a:t> reveal the author’s descriptive craft, and perhaps to serve as a model for students’ own descriptive writing, e.g. in response to the title ‘Nightmare’.</a:t>
            </a:r>
          </a:p>
          <a:p>
            <a:pPr marL="171450" indent="-171450">
              <a:buFont typeface="Arial" pitchFamily="34" charset="0"/>
              <a:buChar char="•"/>
            </a:pPr>
            <a:r>
              <a:rPr lang="en-GB" sz="1200" kern="1200" dirty="0" smtClean="0">
                <a:solidFill>
                  <a:schemeClr val="tx1"/>
                </a:solidFill>
                <a:effectLst/>
                <a:latin typeface="+mn-lt"/>
                <a:ea typeface="+mn-ea"/>
                <a:cs typeface="+mn-cs"/>
              </a:rPr>
              <a:t>Consider</a:t>
            </a:r>
            <a:r>
              <a:rPr lang="en-GB" sz="1200" kern="1200" baseline="0" dirty="0" smtClean="0">
                <a:solidFill>
                  <a:schemeClr val="tx1"/>
                </a:solidFill>
                <a:effectLst/>
                <a:latin typeface="+mn-lt"/>
                <a:ea typeface="+mn-ea"/>
                <a:cs typeface="+mn-cs"/>
              </a:rPr>
              <a:t> the </a:t>
            </a:r>
            <a:r>
              <a:rPr lang="en-GB" sz="1200" kern="1200" dirty="0" smtClean="0">
                <a:solidFill>
                  <a:schemeClr val="tx1"/>
                </a:solidFill>
                <a:effectLst/>
                <a:latin typeface="+mn-lt"/>
                <a:ea typeface="+mn-ea"/>
                <a:cs typeface="+mn-cs"/>
              </a:rPr>
              <a:t>use </a:t>
            </a:r>
            <a:r>
              <a:rPr lang="en-GB" sz="1200" kern="1200" dirty="0" smtClean="0">
                <a:solidFill>
                  <a:schemeClr val="tx1"/>
                </a:solidFill>
                <a:effectLst/>
                <a:latin typeface="+mn-lt"/>
                <a:ea typeface="+mn-ea"/>
                <a:cs typeface="+mn-cs"/>
              </a:rPr>
              <a:t>of nouns and adjectives from an extract by David </a:t>
            </a:r>
            <a:r>
              <a:rPr lang="en-GB" sz="1200" kern="1200" dirty="0" smtClean="0">
                <a:solidFill>
                  <a:schemeClr val="tx1"/>
                </a:solidFill>
                <a:effectLst/>
                <a:latin typeface="+mn-lt"/>
                <a:ea typeface="+mn-ea"/>
                <a:cs typeface="+mn-cs"/>
              </a:rPr>
              <a:t>Almond</a:t>
            </a:r>
            <a:r>
              <a:rPr lang="en-GB" sz="1200" kern="1200" baseline="0" dirty="0" smtClean="0">
                <a:solidFill>
                  <a:schemeClr val="tx1"/>
                </a:solidFill>
                <a:effectLst/>
                <a:latin typeface="+mn-lt"/>
                <a:ea typeface="+mn-ea"/>
                <a:cs typeface="+mn-cs"/>
              </a:rPr>
              <a:t> (shown on the next slide).</a:t>
            </a:r>
            <a:endParaRPr lang="en-GB" sz="1200" kern="1200" dirty="0" smtClean="0">
              <a:solidFill>
                <a:schemeClr val="tx1"/>
              </a:solidFill>
              <a:effectLst/>
              <a:latin typeface="+mn-lt"/>
              <a:ea typeface="+mn-ea"/>
              <a:cs typeface="+mn-cs"/>
            </a:endParaRPr>
          </a:p>
          <a:p>
            <a:pPr marL="171450" indent="-171450">
              <a:buFont typeface="Arial" pitchFamily="34" charset="0"/>
              <a:buChar char="•"/>
            </a:pPr>
            <a:r>
              <a:rPr lang="en-GB" sz="1200" kern="1200" dirty="0" smtClean="0">
                <a:solidFill>
                  <a:schemeClr val="tx1"/>
                </a:solidFill>
                <a:effectLst/>
                <a:latin typeface="+mn-lt"/>
                <a:ea typeface="+mn-ea"/>
                <a:cs typeface="+mn-cs"/>
              </a:rPr>
              <a:t>Note there are more nouns than adjectives. What do </a:t>
            </a:r>
            <a:r>
              <a:rPr lang="en-GB" sz="1200" kern="1200" dirty="0" smtClean="0">
                <a:solidFill>
                  <a:schemeClr val="tx1"/>
                </a:solidFill>
                <a:effectLst/>
                <a:latin typeface="+mn-lt"/>
                <a:ea typeface="+mn-ea"/>
                <a:cs typeface="+mn-cs"/>
              </a:rPr>
              <a:t>the nouns and adjectives suggest the text is </a:t>
            </a:r>
            <a:r>
              <a:rPr lang="en-GB" sz="1200" kern="1200" dirty="0" smtClean="0">
                <a:solidFill>
                  <a:schemeClr val="tx1"/>
                </a:solidFill>
                <a:effectLst/>
                <a:latin typeface="+mn-lt"/>
                <a:ea typeface="+mn-ea"/>
                <a:cs typeface="+mn-cs"/>
              </a:rPr>
              <a:t>about? </a:t>
            </a:r>
            <a:endParaRPr lang="en-GB" sz="1200" kern="1200" dirty="0" smtClean="0">
              <a:solidFill>
                <a:schemeClr val="tx1"/>
              </a:solidFill>
              <a:effectLst/>
              <a:latin typeface="+mn-lt"/>
              <a:ea typeface="+mn-ea"/>
              <a:cs typeface="+mn-cs"/>
            </a:endParaRPr>
          </a:p>
          <a:p>
            <a:pPr marL="171450" indent="-171450">
              <a:buFont typeface="Arial" pitchFamily="34" charset="0"/>
              <a:buChar char="•"/>
            </a:pPr>
            <a:r>
              <a:rPr lang="en-GB" sz="1200" kern="1200" dirty="0" smtClean="0">
                <a:solidFill>
                  <a:schemeClr val="tx1"/>
                </a:solidFill>
                <a:effectLst/>
                <a:latin typeface="+mn-lt"/>
                <a:ea typeface="+mn-ea"/>
                <a:cs typeface="+mn-cs"/>
              </a:rPr>
              <a:t>What is it about the highlighted</a:t>
            </a:r>
            <a:r>
              <a:rPr lang="en-GB" sz="1200" kern="1200" baseline="0" dirty="0" smtClean="0">
                <a:solidFill>
                  <a:schemeClr val="tx1"/>
                </a:solidFill>
                <a:effectLst/>
                <a:latin typeface="+mn-lt"/>
                <a:ea typeface="+mn-ea"/>
                <a:cs typeface="+mn-cs"/>
              </a:rPr>
              <a:t> words that </a:t>
            </a:r>
            <a:r>
              <a:rPr lang="en-GB" sz="1200" kern="1200" dirty="0" smtClean="0">
                <a:solidFill>
                  <a:schemeClr val="tx1"/>
                </a:solidFill>
                <a:effectLst/>
                <a:latin typeface="+mn-lt"/>
                <a:ea typeface="+mn-ea"/>
                <a:cs typeface="+mn-cs"/>
              </a:rPr>
              <a:t>might </a:t>
            </a:r>
            <a:r>
              <a:rPr lang="en-GB" sz="1200" kern="1200" dirty="0" smtClean="0">
                <a:solidFill>
                  <a:schemeClr val="tx1"/>
                </a:solidFill>
                <a:effectLst/>
                <a:latin typeface="+mn-lt"/>
                <a:ea typeface="+mn-ea"/>
                <a:cs typeface="+mn-cs"/>
              </a:rPr>
              <a:t>be </a:t>
            </a:r>
            <a:r>
              <a:rPr lang="en-GB" sz="1200" kern="1200" dirty="0" smtClean="0">
                <a:solidFill>
                  <a:schemeClr val="tx1"/>
                </a:solidFill>
                <a:effectLst/>
                <a:latin typeface="+mn-lt"/>
                <a:ea typeface="+mn-ea"/>
                <a:cs typeface="+mn-cs"/>
              </a:rPr>
              <a:t>problematic</a:t>
            </a:r>
            <a:r>
              <a:rPr lang="en-GB" sz="1200" kern="1200" baseline="0" dirty="0" smtClean="0">
                <a:solidFill>
                  <a:schemeClr val="tx1"/>
                </a:solidFill>
                <a:effectLst/>
                <a:latin typeface="+mn-lt"/>
                <a:ea typeface="+mn-ea"/>
                <a:cs typeface="+mn-cs"/>
              </a:rPr>
              <a:t> for students or cause confusion? </a:t>
            </a:r>
            <a:endParaRPr lang="en-GB" sz="1200" kern="1200" dirty="0" smtClean="0">
              <a:solidFill>
                <a:schemeClr val="tx1"/>
              </a:solidFill>
              <a:effectLst/>
              <a:latin typeface="+mn-lt"/>
              <a:ea typeface="+mn-ea"/>
              <a:cs typeface="+mn-cs"/>
            </a:endParaRPr>
          </a:p>
          <a:p>
            <a:pPr marL="171450" indent="-171450">
              <a:buFont typeface="Arial" pitchFamily="34" charset="0"/>
              <a:buChar char="•"/>
            </a:pPr>
            <a:r>
              <a:rPr lang="en-GB" sz="1200" kern="1200" dirty="0" smtClean="0">
                <a:solidFill>
                  <a:schemeClr val="tx1"/>
                </a:solidFill>
                <a:effectLst/>
                <a:latin typeface="+mn-lt"/>
                <a:ea typeface="+mn-ea"/>
                <a:cs typeface="+mn-cs"/>
              </a:rPr>
              <a:t>Practice:</a:t>
            </a:r>
            <a:r>
              <a:rPr lang="en-GB" sz="1200" kern="1200" baseline="0" dirty="0" smtClean="0">
                <a:solidFill>
                  <a:schemeClr val="tx1"/>
                </a:solidFill>
                <a:effectLst/>
                <a:latin typeface="+mn-lt"/>
                <a:ea typeface="+mn-ea"/>
                <a:cs typeface="+mn-cs"/>
              </a:rPr>
              <a:t> C</a:t>
            </a:r>
            <a:r>
              <a:rPr lang="en-GB" sz="1200" kern="1200" dirty="0" smtClean="0">
                <a:solidFill>
                  <a:schemeClr val="tx1"/>
                </a:solidFill>
                <a:effectLst/>
                <a:latin typeface="+mn-lt"/>
                <a:ea typeface="+mn-ea"/>
                <a:cs typeface="+mn-cs"/>
              </a:rPr>
              <a:t>an </a:t>
            </a:r>
            <a:r>
              <a:rPr lang="en-GB" sz="1200" kern="1200" dirty="0" smtClean="0">
                <a:solidFill>
                  <a:schemeClr val="tx1"/>
                </a:solidFill>
                <a:effectLst/>
                <a:latin typeface="+mn-lt"/>
                <a:ea typeface="+mn-ea"/>
                <a:cs typeface="+mn-cs"/>
              </a:rPr>
              <a:t>you generate sentences in which the highlighted words are acting as nouns or adjectives as </a:t>
            </a:r>
            <a:r>
              <a:rPr lang="en-GB" sz="1200" kern="1200" dirty="0" smtClean="0">
                <a:solidFill>
                  <a:schemeClr val="tx1"/>
                </a:solidFill>
                <a:effectLst/>
                <a:latin typeface="+mn-lt"/>
                <a:ea typeface="+mn-ea"/>
                <a:cs typeface="+mn-cs"/>
              </a:rPr>
              <a:t>designated</a:t>
            </a:r>
            <a:r>
              <a:rPr lang="en-GB" sz="1200" kern="1200" baseline="0" dirty="0" smtClean="0">
                <a:solidFill>
                  <a:schemeClr val="tx1"/>
                </a:solidFill>
                <a:effectLst/>
                <a:latin typeface="+mn-lt"/>
                <a:ea typeface="+mn-ea"/>
                <a:cs typeface="+mn-cs"/>
              </a:rPr>
              <a:t> in the lists?</a:t>
            </a:r>
            <a:endParaRPr lang="en-GB" sz="1200" kern="1200" dirty="0" smtClean="0">
              <a:solidFill>
                <a:schemeClr val="tx1"/>
              </a:solidFill>
              <a:effectLst/>
              <a:latin typeface="+mn-lt"/>
              <a:ea typeface="+mn-ea"/>
              <a:cs typeface="+mn-cs"/>
            </a:endParaRPr>
          </a:p>
          <a:p>
            <a:endParaRPr lang="en-GB" dirty="0"/>
          </a:p>
        </p:txBody>
      </p:sp>
      <p:sp>
        <p:nvSpPr>
          <p:cNvPr id="4" name="Slide Number Placeholder 3"/>
          <p:cNvSpPr>
            <a:spLocks noGrp="1"/>
          </p:cNvSpPr>
          <p:nvPr>
            <p:ph type="sldNum" sz="quarter" idx="10"/>
          </p:nvPr>
        </p:nvSpPr>
        <p:spPr/>
        <p:txBody>
          <a:bodyPr/>
          <a:lstStyle/>
          <a:p>
            <a:fld id="{BD700B1B-7DFA-4CEF-AE94-5DAF7D9F48D9}" type="slidenum">
              <a:rPr lang="en-GB" smtClean="0"/>
              <a:pPr/>
              <a:t>20</a:t>
            </a:fld>
            <a:endParaRPr lang="en-GB"/>
          </a:p>
        </p:txBody>
      </p:sp>
    </p:spTree>
    <p:extLst>
      <p:ext uri="{BB962C8B-B14F-4D97-AF65-F5344CB8AC3E}">
        <p14:creationId xmlns:p14="http://schemas.microsoft.com/office/powerpoint/2010/main" val="288699899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200" kern="1200" dirty="0" smtClean="0">
                <a:solidFill>
                  <a:schemeClr val="tx1"/>
                </a:solidFill>
                <a:effectLst/>
                <a:latin typeface="+mn-lt"/>
                <a:ea typeface="+mn-ea"/>
                <a:cs typeface="+mn-cs"/>
              </a:rPr>
              <a:t>Read through the extract – explain why the adjectives and nouns underlined are adjectives and </a:t>
            </a:r>
            <a:r>
              <a:rPr lang="en-GB" sz="1200" kern="1200" dirty="0" smtClean="0">
                <a:solidFill>
                  <a:schemeClr val="tx1"/>
                </a:solidFill>
                <a:effectLst/>
                <a:latin typeface="+mn-lt"/>
                <a:ea typeface="+mn-ea"/>
                <a:cs typeface="+mn-cs"/>
              </a:rPr>
              <a:t>nouns.</a:t>
            </a:r>
          </a:p>
          <a:p>
            <a:pPr marL="0" marR="0" indent="0" algn="l" defTabSz="914400" rtl="0" eaLnBrk="1" fontAlgn="auto" latinLnBrk="0" hangingPunct="1">
              <a:lnSpc>
                <a:spcPct val="100000"/>
              </a:lnSpc>
              <a:spcBef>
                <a:spcPts val="0"/>
              </a:spcBef>
              <a:spcAft>
                <a:spcPts val="0"/>
              </a:spcAft>
              <a:buClrTx/>
              <a:buSzTx/>
              <a:buFontTx/>
              <a:buNone/>
              <a:tabLst/>
              <a:defRPr/>
            </a:pPr>
            <a:r>
              <a:rPr lang="en-GB" sz="1200" kern="1200" dirty="0" smtClean="0">
                <a:solidFill>
                  <a:schemeClr val="tx1"/>
                </a:solidFill>
                <a:effectLst/>
                <a:latin typeface="+mn-lt"/>
                <a:ea typeface="+mn-ea"/>
                <a:cs typeface="+mn-cs"/>
              </a:rPr>
              <a:t>You could:</a:t>
            </a:r>
          </a:p>
          <a:p>
            <a:pPr marL="171450" marR="0" indent="-171450" algn="l" defTabSz="914400" rtl="0" eaLnBrk="1" fontAlgn="auto" latinLnBrk="0" hangingPunct="1">
              <a:lnSpc>
                <a:spcPct val="100000"/>
              </a:lnSpc>
              <a:spcBef>
                <a:spcPts val="0"/>
              </a:spcBef>
              <a:spcAft>
                <a:spcPts val="0"/>
              </a:spcAft>
              <a:buClrTx/>
              <a:buSzTx/>
              <a:buFont typeface="Arial" pitchFamily="34" charset="0"/>
              <a:buChar char="•"/>
              <a:tabLst/>
              <a:defRPr/>
            </a:pPr>
            <a:r>
              <a:rPr lang="en-GB" sz="1200" kern="1200" dirty="0" smtClean="0">
                <a:solidFill>
                  <a:schemeClr val="tx1"/>
                </a:solidFill>
                <a:effectLst/>
                <a:latin typeface="+mn-lt"/>
                <a:ea typeface="+mn-ea"/>
                <a:cs typeface="+mn-cs"/>
              </a:rPr>
              <a:t>Look</a:t>
            </a:r>
            <a:r>
              <a:rPr lang="en-GB" sz="1200" kern="1200" baseline="0" dirty="0" smtClean="0">
                <a:solidFill>
                  <a:schemeClr val="tx1"/>
                </a:solidFill>
                <a:effectLst/>
                <a:latin typeface="+mn-lt"/>
                <a:ea typeface="+mn-ea"/>
                <a:cs typeface="+mn-cs"/>
              </a:rPr>
              <a:t> at common suffixes for nouns – wildness is an unusual noun but follows a familiar –ness suffix pattern </a:t>
            </a:r>
            <a:r>
              <a:rPr lang="en-GB" sz="1200" kern="1200" baseline="0" dirty="0" err="1" smtClean="0">
                <a:solidFill>
                  <a:schemeClr val="tx1"/>
                </a:solidFill>
                <a:effectLst/>
                <a:latin typeface="+mn-lt"/>
                <a:ea typeface="+mn-ea"/>
                <a:cs typeface="+mn-cs"/>
              </a:rPr>
              <a:t>eg</a:t>
            </a:r>
            <a:r>
              <a:rPr lang="en-GB" sz="1200" kern="1200" baseline="0" dirty="0" smtClean="0">
                <a:solidFill>
                  <a:schemeClr val="tx1"/>
                </a:solidFill>
                <a:effectLst/>
                <a:latin typeface="+mn-lt"/>
                <a:ea typeface="+mn-ea"/>
                <a:cs typeface="+mn-cs"/>
              </a:rPr>
              <a:t> wilderness, recklessness; harshness</a:t>
            </a:r>
          </a:p>
          <a:p>
            <a:pPr marL="171450" marR="0" indent="-171450" algn="l" defTabSz="914400" rtl="0" eaLnBrk="1" fontAlgn="auto" latinLnBrk="0" hangingPunct="1">
              <a:lnSpc>
                <a:spcPct val="100000"/>
              </a:lnSpc>
              <a:spcBef>
                <a:spcPts val="0"/>
              </a:spcBef>
              <a:spcAft>
                <a:spcPts val="0"/>
              </a:spcAft>
              <a:buClrTx/>
              <a:buSzTx/>
              <a:buFont typeface="Arial" pitchFamily="34" charset="0"/>
              <a:buChar char="•"/>
              <a:tabLst/>
              <a:defRPr/>
            </a:pPr>
            <a:r>
              <a:rPr lang="en-GB" sz="1200" kern="1200" baseline="0" dirty="0" smtClean="0">
                <a:solidFill>
                  <a:schemeClr val="tx1"/>
                </a:solidFill>
                <a:effectLst/>
                <a:latin typeface="+mn-lt"/>
                <a:ea typeface="+mn-ea"/>
                <a:cs typeface="+mn-cs"/>
              </a:rPr>
              <a:t>Look at typical positioning of determiner, adjective and </a:t>
            </a:r>
            <a:r>
              <a:rPr lang="en-GB" sz="1200" b="1" kern="1200" baseline="0" dirty="0" smtClean="0">
                <a:solidFill>
                  <a:schemeClr val="tx1"/>
                </a:solidFill>
                <a:effectLst/>
                <a:latin typeface="+mn-lt"/>
                <a:ea typeface="+mn-ea"/>
                <a:cs typeface="+mn-cs"/>
              </a:rPr>
              <a:t>head noun </a:t>
            </a:r>
            <a:r>
              <a:rPr lang="en-GB" sz="1200" kern="1200" baseline="0" dirty="0" smtClean="0">
                <a:solidFill>
                  <a:schemeClr val="tx1"/>
                </a:solidFill>
                <a:effectLst/>
                <a:latin typeface="+mn-lt"/>
                <a:ea typeface="+mn-ea"/>
                <a:cs typeface="+mn-cs"/>
              </a:rPr>
              <a:t>in a pre-modified noun phrase </a:t>
            </a:r>
            <a:r>
              <a:rPr lang="en-GB" sz="1200" kern="1200" baseline="0" dirty="0" err="1" smtClean="0">
                <a:solidFill>
                  <a:schemeClr val="tx1"/>
                </a:solidFill>
                <a:effectLst/>
                <a:latin typeface="+mn-lt"/>
                <a:ea typeface="+mn-ea"/>
                <a:cs typeface="+mn-cs"/>
              </a:rPr>
              <a:t>eg</a:t>
            </a:r>
            <a:r>
              <a:rPr lang="en-GB" sz="1200" kern="1200" baseline="0" dirty="0" smtClean="0">
                <a:solidFill>
                  <a:schemeClr val="tx1"/>
                </a:solidFill>
                <a:effectLst/>
                <a:latin typeface="+mn-lt"/>
                <a:ea typeface="+mn-ea"/>
                <a:cs typeface="+mn-cs"/>
              </a:rPr>
              <a:t> ‘the animal </a:t>
            </a:r>
            <a:r>
              <a:rPr lang="en-GB" sz="1200" b="1" kern="1200" baseline="0" dirty="0" smtClean="0">
                <a:solidFill>
                  <a:schemeClr val="tx1"/>
                </a:solidFill>
                <a:effectLst/>
                <a:latin typeface="+mn-lt"/>
                <a:ea typeface="+mn-ea"/>
                <a:cs typeface="+mn-cs"/>
              </a:rPr>
              <a:t>wildness</a:t>
            </a:r>
            <a:r>
              <a:rPr lang="en-GB" sz="1200" kern="1200" baseline="0" dirty="0" smtClean="0">
                <a:solidFill>
                  <a:schemeClr val="tx1"/>
                </a:solidFill>
                <a:effectLst/>
                <a:latin typeface="+mn-lt"/>
                <a:ea typeface="+mn-ea"/>
                <a:cs typeface="+mn-cs"/>
              </a:rPr>
              <a:t>’ </a:t>
            </a:r>
          </a:p>
          <a:p>
            <a:pPr marL="171450" marR="0" indent="-171450" algn="l" defTabSz="914400" rtl="0" eaLnBrk="1" fontAlgn="auto" latinLnBrk="0" hangingPunct="1">
              <a:lnSpc>
                <a:spcPct val="100000"/>
              </a:lnSpc>
              <a:spcBef>
                <a:spcPts val="0"/>
              </a:spcBef>
              <a:spcAft>
                <a:spcPts val="0"/>
              </a:spcAft>
              <a:buClrTx/>
              <a:buSzTx/>
              <a:buFont typeface="Arial" pitchFamily="34" charset="0"/>
              <a:buChar char="•"/>
              <a:tabLst/>
              <a:defRPr/>
            </a:pPr>
            <a:r>
              <a:rPr lang="en-GB" sz="1200" kern="1200" baseline="0" dirty="0" smtClean="0">
                <a:solidFill>
                  <a:schemeClr val="tx1"/>
                </a:solidFill>
                <a:effectLst/>
                <a:latin typeface="+mn-lt"/>
                <a:ea typeface="+mn-ea"/>
                <a:cs typeface="+mn-cs"/>
              </a:rPr>
              <a:t>Locate the determiners close to or next to nouns or check that you can put a determiner in front of the noun</a:t>
            </a:r>
          </a:p>
          <a:p>
            <a:pPr marL="171450" marR="0" indent="-171450" algn="l" defTabSz="914400" rtl="0" eaLnBrk="1" fontAlgn="auto" latinLnBrk="0" hangingPunct="1">
              <a:lnSpc>
                <a:spcPct val="100000"/>
              </a:lnSpc>
              <a:spcBef>
                <a:spcPts val="0"/>
              </a:spcBef>
              <a:spcAft>
                <a:spcPts val="0"/>
              </a:spcAft>
              <a:buClrTx/>
              <a:buSzTx/>
              <a:buFont typeface="Arial" pitchFamily="34" charset="0"/>
              <a:buChar char="•"/>
              <a:tabLst/>
              <a:defRPr/>
            </a:pPr>
            <a:r>
              <a:rPr lang="en-GB" sz="1200" kern="1200" baseline="0" dirty="0" smtClean="0">
                <a:solidFill>
                  <a:schemeClr val="tx1"/>
                </a:solidFill>
                <a:effectLst/>
                <a:latin typeface="+mn-lt"/>
                <a:ea typeface="+mn-ea"/>
                <a:cs typeface="+mn-cs"/>
              </a:rPr>
              <a:t>Try substitution of similar word classes to check that you are right e.g. ‘curved teeth (curved might look like a verb but is used here as an adjective; compare with ‘the sharp teeth’; ‘the yellow teeth’)</a:t>
            </a:r>
          </a:p>
          <a:p>
            <a:pPr marL="171450" marR="0" indent="-171450" algn="l" defTabSz="914400" rtl="0" eaLnBrk="1" fontAlgn="auto" latinLnBrk="0" hangingPunct="1">
              <a:lnSpc>
                <a:spcPct val="100000"/>
              </a:lnSpc>
              <a:spcBef>
                <a:spcPts val="0"/>
              </a:spcBef>
              <a:spcAft>
                <a:spcPts val="0"/>
              </a:spcAft>
              <a:buClrTx/>
              <a:buSzTx/>
              <a:buFont typeface="Arial" pitchFamily="34" charset="0"/>
              <a:buChar char="•"/>
              <a:tabLst/>
              <a:defRPr/>
            </a:pPr>
            <a:endParaRPr lang="en-GB" sz="1200" kern="1200" dirty="0" smtClean="0">
              <a:solidFill>
                <a:schemeClr val="tx1"/>
              </a:solidFill>
              <a:effectLst/>
              <a:latin typeface="+mn-lt"/>
              <a:ea typeface="+mn-ea"/>
              <a:cs typeface="+mn-cs"/>
            </a:endParaRPr>
          </a:p>
          <a:p>
            <a:endParaRPr lang="en-GB" dirty="0"/>
          </a:p>
        </p:txBody>
      </p:sp>
      <p:sp>
        <p:nvSpPr>
          <p:cNvPr id="4" name="Slide Number Placeholder 3"/>
          <p:cNvSpPr>
            <a:spLocks noGrp="1"/>
          </p:cNvSpPr>
          <p:nvPr>
            <p:ph type="sldNum" sz="quarter" idx="10"/>
          </p:nvPr>
        </p:nvSpPr>
        <p:spPr/>
        <p:txBody>
          <a:bodyPr/>
          <a:lstStyle/>
          <a:p>
            <a:fld id="{BD700B1B-7DFA-4CEF-AE94-5DAF7D9F48D9}" type="slidenum">
              <a:rPr lang="en-GB" smtClean="0"/>
              <a:pPr/>
              <a:t>21</a:t>
            </a:fld>
            <a:endParaRPr lang="en-GB"/>
          </a:p>
        </p:txBody>
      </p:sp>
    </p:spTree>
    <p:extLst>
      <p:ext uri="{BB962C8B-B14F-4D97-AF65-F5344CB8AC3E}">
        <p14:creationId xmlns:p14="http://schemas.microsoft.com/office/powerpoint/2010/main" val="366960254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Non-linguistic semantic definitions are meant as ‘short cuts’ and</a:t>
            </a:r>
            <a:r>
              <a:rPr lang="en-GB" baseline="0" dirty="0" smtClean="0"/>
              <a:t> clarification for students, but on their own are rarely precise enough to be helpful.</a:t>
            </a:r>
            <a:endParaRPr lang="en-GB" dirty="0"/>
          </a:p>
        </p:txBody>
      </p:sp>
      <p:sp>
        <p:nvSpPr>
          <p:cNvPr id="4" name="Slide Number Placeholder 3"/>
          <p:cNvSpPr>
            <a:spLocks noGrp="1"/>
          </p:cNvSpPr>
          <p:nvPr>
            <p:ph type="sldNum" sz="quarter" idx="10"/>
          </p:nvPr>
        </p:nvSpPr>
        <p:spPr/>
        <p:txBody>
          <a:bodyPr/>
          <a:lstStyle/>
          <a:p>
            <a:fld id="{BD700B1B-7DFA-4CEF-AE94-5DAF7D9F48D9}" type="slidenum">
              <a:rPr lang="en-GB" smtClean="0"/>
              <a:pPr/>
              <a:t>3</a:t>
            </a:fld>
            <a:endParaRPr lang="en-GB"/>
          </a:p>
        </p:txBody>
      </p:sp>
    </p:spTree>
    <p:extLst>
      <p:ext uri="{BB962C8B-B14F-4D97-AF65-F5344CB8AC3E}">
        <p14:creationId xmlns:p14="http://schemas.microsoft.com/office/powerpoint/2010/main" val="287108926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dirty="0" smtClean="0"/>
              <a:t>Adjectives into nouns</a:t>
            </a:r>
          </a:p>
          <a:p>
            <a:pPr marL="0" marR="0" indent="0" algn="l" defTabSz="914400" rtl="0" eaLnBrk="1" fontAlgn="auto" latinLnBrk="0" hangingPunct="1">
              <a:lnSpc>
                <a:spcPct val="100000"/>
              </a:lnSpc>
              <a:spcBef>
                <a:spcPts val="0"/>
              </a:spcBef>
              <a:spcAft>
                <a:spcPts val="0"/>
              </a:spcAft>
              <a:buClrTx/>
              <a:buSzTx/>
              <a:buFontTx/>
              <a:buNone/>
              <a:tabLst/>
              <a:defRPr/>
            </a:pPr>
            <a:r>
              <a:rPr lang="en-GB" sz="1200" kern="1200" dirty="0" smtClean="0">
                <a:solidFill>
                  <a:schemeClr val="tx1"/>
                </a:solidFill>
                <a:effectLst/>
                <a:latin typeface="+mn-lt"/>
                <a:ea typeface="+mn-ea"/>
                <a:cs typeface="+mn-cs"/>
              </a:rPr>
              <a:t>Task:  Play around turning the adjectives into nouns (abstract nouns) – tweak the sentences to accommodate the new nouns.  Which ones </a:t>
            </a:r>
            <a:r>
              <a:rPr lang="en-GB" sz="1200" kern="1200" dirty="0" smtClean="0">
                <a:solidFill>
                  <a:schemeClr val="tx1"/>
                </a:solidFill>
                <a:effectLst/>
                <a:latin typeface="+mn-lt"/>
                <a:ea typeface="+mn-ea"/>
                <a:cs typeface="+mn-cs"/>
              </a:rPr>
              <a:t>work/don’t work? </a:t>
            </a:r>
            <a:r>
              <a:rPr lang="en-GB" sz="1200" kern="1200" dirty="0" err="1" smtClean="0">
                <a:solidFill>
                  <a:schemeClr val="tx1"/>
                </a:solidFill>
                <a:effectLst/>
                <a:latin typeface="+mn-lt"/>
                <a:ea typeface="+mn-ea"/>
                <a:cs typeface="+mn-cs"/>
              </a:rPr>
              <a:t>E.g</a:t>
            </a:r>
            <a:r>
              <a:rPr lang="en-GB" sz="1200" kern="1200" dirty="0" smtClean="0">
                <a:solidFill>
                  <a:schemeClr val="tx1"/>
                </a:solidFill>
                <a:effectLst/>
                <a:latin typeface="+mn-lt"/>
                <a:ea typeface="+mn-ea"/>
                <a:cs typeface="+mn-cs"/>
              </a:rPr>
              <a:t>:</a:t>
            </a:r>
          </a:p>
          <a:p>
            <a:pPr marL="0" marR="0" indent="0" algn="l" defTabSz="914400" rtl="0" eaLnBrk="1" fontAlgn="auto" latinLnBrk="0" hangingPunct="1">
              <a:lnSpc>
                <a:spcPct val="100000"/>
              </a:lnSpc>
              <a:spcBef>
                <a:spcPts val="0"/>
              </a:spcBef>
              <a:spcAft>
                <a:spcPts val="0"/>
              </a:spcAft>
              <a:buClrTx/>
              <a:buSzTx/>
              <a:buFontTx/>
              <a:buNone/>
              <a:tabLst/>
              <a:defRPr/>
            </a:pPr>
            <a:r>
              <a:rPr lang="en-GB" sz="1200" kern="1200" dirty="0" smtClean="0">
                <a:solidFill>
                  <a:schemeClr val="tx1"/>
                </a:solidFill>
                <a:effectLst/>
                <a:latin typeface="+mn-lt"/>
                <a:ea typeface="+mn-ea"/>
                <a:cs typeface="+mn-cs"/>
              </a:rPr>
              <a:t>the</a:t>
            </a:r>
            <a:r>
              <a:rPr lang="en-GB" sz="1200" kern="1200" baseline="0" dirty="0" smtClean="0">
                <a:solidFill>
                  <a:schemeClr val="tx1"/>
                </a:solidFill>
                <a:effectLst/>
                <a:latin typeface="+mn-lt"/>
                <a:ea typeface="+mn-ea"/>
                <a:cs typeface="+mn-cs"/>
              </a:rPr>
              <a:t> heat and sourness of its breath; he felt the wildness of an animal on his tongue etc.</a:t>
            </a:r>
            <a:endParaRPr lang="en-GB" sz="1200" kern="1200" dirty="0" smtClean="0">
              <a:solidFill>
                <a:schemeClr val="tx1"/>
              </a:solidFill>
              <a:effectLst/>
              <a:latin typeface="+mn-lt"/>
              <a:ea typeface="+mn-ea"/>
              <a:cs typeface="+mn-cs"/>
            </a:endParaRPr>
          </a:p>
          <a:p>
            <a:endParaRPr lang="en-GB" dirty="0" smtClean="0"/>
          </a:p>
          <a:p>
            <a:endParaRPr lang="en-GB" dirty="0"/>
          </a:p>
        </p:txBody>
      </p:sp>
      <p:sp>
        <p:nvSpPr>
          <p:cNvPr id="4" name="Slide Number Placeholder 3"/>
          <p:cNvSpPr>
            <a:spLocks noGrp="1"/>
          </p:cNvSpPr>
          <p:nvPr>
            <p:ph type="sldNum" sz="quarter" idx="10"/>
          </p:nvPr>
        </p:nvSpPr>
        <p:spPr/>
        <p:txBody>
          <a:bodyPr/>
          <a:lstStyle/>
          <a:p>
            <a:fld id="{BD700B1B-7DFA-4CEF-AE94-5DAF7D9F48D9}" type="slidenum">
              <a:rPr lang="en-GB" smtClean="0"/>
              <a:pPr/>
              <a:t>22</a:t>
            </a:fld>
            <a:endParaRPr lang="en-GB"/>
          </a:p>
        </p:txBody>
      </p:sp>
    </p:spTree>
    <p:extLst>
      <p:ext uri="{BB962C8B-B14F-4D97-AF65-F5344CB8AC3E}">
        <p14:creationId xmlns:p14="http://schemas.microsoft.com/office/powerpoint/2010/main" val="72832021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This</a:t>
            </a:r>
            <a:r>
              <a:rPr lang="en-GB" baseline="0" dirty="0" smtClean="0"/>
              <a:t> is one reason for avoiding simplifications such as ‘non-finite verbs end in –</a:t>
            </a:r>
            <a:r>
              <a:rPr lang="en-GB" baseline="0" dirty="0" err="1" smtClean="0"/>
              <a:t>ing</a:t>
            </a:r>
            <a:r>
              <a:rPr lang="en-GB" baseline="0" dirty="0" smtClean="0"/>
              <a:t> or –</a:t>
            </a:r>
            <a:r>
              <a:rPr lang="en-GB" baseline="0" dirty="0" err="1" smtClean="0"/>
              <a:t>ed</a:t>
            </a:r>
            <a:r>
              <a:rPr lang="en-GB" baseline="0" dirty="0" smtClean="0"/>
              <a:t>’, The flexibility of present participles can be shown through generating examples that imitate the patterns shown, e.g.:</a:t>
            </a:r>
          </a:p>
          <a:p>
            <a:r>
              <a:rPr lang="en-GB" baseline="0" dirty="0" smtClean="0"/>
              <a:t>The frantic breathing/panting/gasping of the tiger’s lungs (nouns)</a:t>
            </a:r>
          </a:p>
          <a:p>
            <a:r>
              <a:rPr lang="en-GB" baseline="0" dirty="0" smtClean="0"/>
              <a:t>The glistening/probing/flaring cruel eyes stared into him (adjectives)</a:t>
            </a:r>
          </a:p>
          <a:p>
            <a:r>
              <a:rPr lang="en-GB" baseline="0" dirty="0" smtClean="0"/>
              <a:t>The cruel eyes were glittering in the darkness/The tiger was sighing painfully (verbs)</a:t>
            </a:r>
            <a:endParaRPr lang="en-GB" dirty="0"/>
          </a:p>
        </p:txBody>
      </p:sp>
      <p:sp>
        <p:nvSpPr>
          <p:cNvPr id="4" name="Slide Number Placeholder 3"/>
          <p:cNvSpPr>
            <a:spLocks noGrp="1"/>
          </p:cNvSpPr>
          <p:nvPr>
            <p:ph type="sldNum" sz="quarter" idx="10"/>
          </p:nvPr>
        </p:nvSpPr>
        <p:spPr/>
        <p:txBody>
          <a:bodyPr/>
          <a:lstStyle/>
          <a:p>
            <a:fld id="{BD700B1B-7DFA-4CEF-AE94-5DAF7D9F48D9}" type="slidenum">
              <a:rPr lang="en-GB" smtClean="0"/>
              <a:pPr/>
              <a:t>23</a:t>
            </a:fld>
            <a:endParaRPr lang="en-GB"/>
          </a:p>
        </p:txBody>
      </p:sp>
    </p:spTree>
    <p:extLst>
      <p:ext uri="{BB962C8B-B14F-4D97-AF65-F5344CB8AC3E}">
        <p14:creationId xmlns:p14="http://schemas.microsoft.com/office/powerpoint/2010/main" val="198363777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What fruitful</a:t>
            </a:r>
            <a:r>
              <a:rPr lang="en-GB" baseline="0" dirty="0" smtClean="0"/>
              <a:t> </a:t>
            </a:r>
            <a:r>
              <a:rPr lang="en-GB" dirty="0" smtClean="0"/>
              <a:t>opportunities can you find in</a:t>
            </a:r>
            <a:r>
              <a:rPr lang="en-GB" baseline="0" dirty="0" smtClean="0"/>
              <a:t> lessons for students to investigate grammatical patterns and puzzles and to explore their understanding of language through talk? </a:t>
            </a:r>
            <a:endParaRPr lang="en-GB" dirty="0"/>
          </a:p>
        </p:txBody>
      </p:sp>
      <p:sp>
        <p:nvSpPr>
          <p:cNvPr id="4" name="Slide Number Placeholder 3"/>
          <p:cNvSpPr>
            <a:spLocks noGrp="1"/>
          </p:cNvSpPr>
          <p:nvPr>
            <p:ph type="sldNum" sz="quarter" idx="10"/>
          </p:nvPr>
        </p:nvSpPr>
        <p:spPr/>
        <p:txBody>
          <a:bodyPr/>
          <a:lstStyle/>
          <a:p>
            <a:fld id="{BD700B1B-7DFA-4CEF-AE94-5DAF7D9F48D9}" type="slidenum">
              <a:rPr lang="en-GB" smtClean="0"/>
              <a:pPr/>
              <a:t>24</a:t>
            </a:fld>
            <a:endParaRPr lang="en-GB"/>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These comments are taken from a three-year study investigating the development of students’ grammatical understanding from Y4-Y6 and from Y7-Y9. </a:t>
            </a:r>
            <a:r>
              <a:rPr lang="en-GB" dirty="0" smtClean="0"/>
              <a:t>It was noticeable in this study how persistent were students’ misunderstandings, for example confusion over whether a noun or a verb was ‘a doing word’. These students</a:t>
            </a:r>
            <a:r>
              <a:rPr lang="en-GB" baseline="0" dirty="0" smtClean="0"/>
              <a:t> only had what they perceived as the ‘</a:t>
            </a:r>
            <a:r>
              <a:rPr lang="en-GB" baseline="0" dirty="0" err="1" smtClean="0"/>
              <a:t>doingness</a:t>
            </a:r>
            <a:r>
              <a:rPr lang="en-GB" baseline="0" dirty="0" smtClean="0"/>
              <a:t>’ of the word to go on in helping them decide, whereas a ‘test’ such as whether there was a determiner preceding the word might have helped them identify it as a noun.</a:t>
            </a:r>
            <a:endParaRPr lang="en-GB" dirty="0"/>
          </a:p>
        </p:txBody>
      </p:sp>
      <p:sp>
        <p:nvSpPr>
          <p:cNvPr id="4" name="Slide Number Placeholder 3"/>
          <p:cNvSpPr>
            <a:spLocks noGrp="1"/>
          </p:cNvSpPr>
          <p:nvPr>
            <p:ph type="sldNum" sz="quarter" idx="10"/>
          </p:nvPr>
        </p:nvSpPr>
        <p:spPr/>
        <p:txBody>
          <a:bodyPr/>
          <a:lstStyle/>
          <a:p>
            <a:fld id="{BD700B1B-7DFA-4CEF-AE94-5DAF7D9F48D9}" type="slidenum">
              <a:rPr lang="en-GB" smtClean="0"/>
              <a:pPr/>
              <a:t>4</a:t>
            </a:fld>
            <a:endParaRPr lang="en-GB"/>
          </a:p>
        </p:txBody>
      </p:sp>
    </p:spTree>
    <p:extLst>
      <p:ext uri="{BB962C8B-B14F-4D97-AF65-F5344CB8AC3E}">
        <p14:creationId xmlns:p14="http://schemas.microsoft.com/office/powerpoint/2010/main" val="287108926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Grammatical</a:t>
            </a:r>
            <a:r>
              <a:rPr lang="en-GB" baseline="0" dirty="0" smtClean="0"/>
              <a:t> explanations emphasise the defining characteristics of a word type and its function within a sentence. These can be ‘tested out’ by applying to examples. Try this yourself on the short extract from ‘</a:t>
            </a:r>
            <a:r>
              <a:rPr lang="en-GB" baseline="0" dirty="0" err="1" smtClean="0"/>
              <a:t>Skellig</a:t>
            </a:r>
            <a:r>
              <a:rPr lang="en-GB" baseline="0" dirty="0" smtClean="0"/>
              <a:t>’ by David Almond.</a:t>
            </a:r>
            <a:endParaRPr lang="en-GB" dirty="0"/>
          </a:p>
        </p:txBody>
      </p:sp>
      <p:sp>
        <p:nvSpPr>
          <p:cNvPr id="4" name="Slide Number Placeholder 3"/>
          <p:cNvSpPr>
            <a:spLocks noGrp="1"/>
          </p:cNvSpPr>
          <p:nvPr>
            <p:ph type="sldNum" sz="quarter" idx="10"/>
          </p:nvPr>
        </p:nvSpPr>
        <p:spPr/>
        <p:txBody>
          <a:bodyPr/>
          <a:lstStyle/>
          <a:p>
            <a:fld id="{BD700B1B-7DFA-4CEF-AE94-5DAF7D9F48D9}" type="slidenum">
              <a:rPr lang="en-GB" smtClean="0"/>
              <a:pPr/>
              <a:t>5</a:t>
            </a:fld>
            <a:endParaRPr lang="en-GB"/>
          </a:p>
        </p:txBody>
      </p:sp>
    </p:spTree>
    <p:extLst>
      <p:ext uri="{BB962C8B-B14F-4D97-AF65-F5344CB8AC3E}">
        <p14:creationId xmlns:p14="http://schemas.microsoft.com/office/powerpoint/2010/main" val="342437597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How would you explain that Sunday</a:t>
            </a:r>
            <a:r>
              <a:rPr lang="en-GB" baseline="0" dirty="0" smtClean="0"/>
              <a:t> is used as an adjective here? Can you suggest a sentence in which Sunday is used as a noun? Or ‘winter’ is used as an adjective? Students may try to identify word types by common endings e.g. (adverbs end in –</a:t>
            </a:r>
            <a:r>
              <a:rPr lang="en-GB" baseline="0" dirty="0" err="1" smtClean="0"/>
              <a:t>ly</a:t>
            </a:r>
            <a:r>
              <a:rPr lang="en-GB" baseline="0" dirty="0" smtClean="0"/>
              <a:t>; adjectives end in –</a:t>
            </a:r>
            <a:r>
              <a:rPr lang="en-GB" baseline="0" dirty="0" err="1" smtClean="0"/>
              <a:t>ing</a:t>
            </a:r>
            <a:r>
              <a:rPr lang="en-GB" baseline="0" dirty="0" smtClean="0"/>
              <a:t>) and not realise these are not fixed rules (love</a:t>
            </a:r>
            <a:r>
              <a:rPr lang="en-GB" b="1" baseline="0" dirty="0" smtClean="0"/>
              <a:t>ly</a:t>
            </a:r>
            <a:r>
              <a:rPr lang="en-GB" baseline="0" dirty="0" smtClean="0"/>
              <a:t> = an adjective; glitter</a:t>
            </a:r>
            <a:r>
              <a:rPr lang="en-GB" b="1" baseline="0" dirty="0" smtClean="0"/>
              <a:t>ing</a:t>
            </a:r>
            <a:r>
              <a:rPr lang="en-GB" baseline="0" dirty="0" smtClean="0"/>
              <a:t> can be both verb and adjective depending on context).</a:t>
            </a:r>
          </a:p>
          <a:p>
            <a:r>
              <a:rPr lang="en-GB" baseline="0" dirty="0" smtClean="0"/>
              <a:t>It is easier to explain the mobility of word classes through linguistic definitions and examples, emphasising the function and position of different types of words, rather than relying solely on semantic definitions. Students can also be encouraged to use linguistic definitions in order to develop grammatical reasoning e.g. explaining that ‘Sunday’ is an adjective in ‘a Sunday afternoon’:</a:t>
            </a:r>
          </a:p>
          <a:p>
            <a:pPr marL="171450" indent="-171450">
              <a:buFont typeface="Arial" pitchFamily="34" charset="0"/>
              <a:buChar char="•"/>
            </a:pPr>
            <a:r>
              <a:rPr lang="en-GB" baseline="0" dirty="0" smtClean="0"/>
              <a:t>by locating ‘afternoon’ as the head noun in the noun phrase ‘a Sunday afternoon’</a:t>
            </a:r>
          </a:p>
          <a:p>
            <a:pPr marL="171450" indent="-171450">
              <a:buFont typeface="Arial" pitchFamily="34" charset="0"/>
              <a:buChar char="•"/>
            </a:pPr>
            <a:r>
              <a:rPr lang="en-GB" baseline="0" dirty="0" smtClean="0"/>
              <a:t>by recognising that nouns are often preceded by a determiner (‘a’)</a:t>
            </a:r>
          </a:p>
          <a:p>
            <a:pPr marL="171450" indent="-171450">
              <a:buFont typeface="Arial" pitchFamily="34" charset="0"/>
              <a:buChar char="•"/>
            </a:pPr>
            <a:r>
              <a:rPr lang="en-GB" baseline="0" dirty="0" smtClean="0"/>
              <a:t>by knowing that adjective(s) are often placed between the determiner and the noun in an expanded noun phrase (a ‘Sunday’ afternoon – compare with ‘a cold afternoon’; ‘a wet afternoon in November’)</a:t>
            </a:r>
            <a:endParaRPr lang="en-GB" dirty="0"/>
          </a:p>
        </p:txBody>
      </p:sp>
      <p:sp>
        <p:nvSpPr>
          <p:cNvPr id="4" name="Slide Number Placeholder 3"/>
          <p:cNvSpPr>
            <a:spLocks noGrp="1"/>
          </p:cNvSpPr>
          <p:nvPr>
            <p:ph type="sldNum" sz="quarter" idx="10"/>
          </p:nvPr>
        </p:nvSpPr>
        <p:spPr/>
        <p:txBody>
          <a:bodyPr/>
          <a:lstStyle/>
          <a:p>
            <a:fld id="{BD700B1B-7DFA-4CEF-AE94-5DAF7D9F48D9}" type="slidenum">
              <a:rPr lang="en-GB" smtClean="0"/>
              <a:pPr/>
              <a:t>6</a:t>
            </a:fld>
            <a:endParaRPr lang="en-GB"/>
          </a:p>
        </p:txBody>
      </p:sp>
    </p:spTree>
    <p:extLst>
      <p:ext uri="{BB962C8B-B14F-4D97-AF65-F5344CB8AC3E}">
        <p14:creationId xmlns:p14="http://schemas.microsoft.com/office/powerpoint/2010/main" val="414736341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Remember that</a:t>
            </a:r>
            <a:r>
              <a:rPr lang="en-GB" baseline="0" dirty="0" smtClean="0"/>
              <a:t> this is checking teacher knowledge, not a suggestion of what to do as a classroom activity. Some suggestions of practical application of this knowledge </a:t>
            </a:r>
            <a:r>
              <a:rPr lang="en-GB" baseline="0" dirty="0" smtClean="0"/>
              <a:t>about nouns is </a:t>
            </a:r>
            <a:r>
              <a:rPr lang="en-GB" baseline="0" dirty="0" smtClean="0"/>
              <a:t>provided on subsequent slides.</a:t>
            </a:r>
            <a:endParaRPr lang="en-GB" dirty="0"/>
          </a:p>
        </p:txBody>
      </p:sp>
      <p:sp>
        <p:nvSpPr>
          <p:cNvPr id="4" name="Slide Number Placeholder 3"/>
          <p:cNvSpPr>
            <a:spLocks noGrp="1"/>
          </p:cNvSpPr>
          <p:nvPr>
            <p:ph type="sldNum" sz="quarter" idx="10"/>
          </p:nvPr>
        </p:nvSpPr>
        <p:spPr/>
        <p:txBody>
          <a:bodyPr/>
          <a:lstStyle/>
          <a:p>
            <a:fld id="{BD700B1B-7DFA-4CEF-AE94-5DAF7D9F48D9}" type="slidenum">
              <a:rPr lang="en-GB" smtClean="0"/>
              <a:pPr/>
              <a:t>7</a:t>
            </a:fld>
            <a:endParaRPr lang="en-GB"/>
          </a:p>
        </p:txBody>
      </p:sp>
    </p:spTree>
    <p:extLst>
      <p:ext uri="{BB962C8B-B14F-4D97-AF65-F5344CB8AC3E}">
        <p14:creationId xmlns:p14="http://schemas.microsoft.com/office/powerpoint/2010/main" val="390621460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dirty="0" smtClean="0"/>
              <a:t>Remember that</a:t>
            </a:r>
            <a:r>
              <a:rPr lang="en-GB" baseline="0" dirty="0" smtClean="0"/>
              <a:t> this is checking teacher knowledge, not a suggestion of what to do as a classroom activity. Some suggestions of practical application of this knowledge is provided on subsequent slides.</a:t>
            </a:r>
            <a:endParaRPr lang="en-GB" dirty="0" smtClean="0"/>
          </a:p>
          <a:p>
            <a:endParaRPr lang="en-GB" sz="1200" dirty="0" smtClean="0">
              <a:latin typeface="Arial" pitchFamily="34" charset="0"/>
              <a:cs typeface="Arial" pitchFamily="34" charset="0"/>
            </a:endParaRPr>
          </a:p>
        </p:txBody>
      </p:sp>
      <p:sp>
        <p:nvSpPr>
          <p:cNvPr id="4" name="Slide Number Placeholder 3"/>
          <p:cNvSpPr>
            <a:spLocks noGrp="1"/>
          </p:cNvSpPr>
          <p:nvPr>
            <p:ph type="sldNum" sz="quarter" idx="10"/>
          </p:nvPr>
        </p:nvSpPr>
        <p:spPr/>
        <p:txBody>
          <a:bodyPr/>
          <a:lstStyle/>
          <a:p>
            <a:fld id="{BD700B1B-7DFA-4CEF-AE94-5DAF7D9F48D9}" type="slidenum">
              <a:rPr lang="en-GB" smtClean="0"/>
              <a:pPr/>
              <a:t>8</a:t>
            </a:fld>
            <a:endParaRPr lang="en-GB"/>
          </a:p>
        </p:txBody>
      </p:sp>
    </p:spTree>
    <p:extLst>
      <p:ext uri="{BB962C8B-B14F-4D97-AF65-F5344CB8AC3E}">
        <p14:creationId xmlns:p14="http://schemas.microsoft.com/office/powerpoint/2010/main" val="390621460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sz="1200" dirty="0" smtClean="0">
              <a:latin typeface="Arial" pitchFamily="34" charset="0"/>
              <a:cs typeface="Arial" pitchFamily="34" charset="0"/>
            </a:endParaRPr>
          </a:p>
        </p:txBody>
      </p:sp>
      <p:sp>
        <p:nvSpPr>
          <p:cNvPr id="4" name="Slide Number Placeholder 3"/>
          <p:cNvSpPr>
            <a:spLocks noGrp="1"/>
          </p:cNvSpPr>
          <p:nvPr>
            <p:ph type="sldNum" sz="quarter" idx="10"/>
          </p:nvPr>
        </p:nvSpPr>
        <p:spPr/>
        <p:txBody>
          <a:bodyPr/>
          <a:lstStyle/>
          <a:p>
            <a:fld id="{BD700B1B-7DFA-4CEF-AE94-5DAF7D9F48D9}" type="slidenum">
              <a:rPr lang="en-GB" smtClean="0"/>
              <a:pPr/>
              <a:t>9</a:t>
            </a:fld>
            <a:endParaRPr lang="en-GB"/>
          </a:p>
        </p:txBody>
      </p:sp>
    </p:spTree>
    <p:extLst>
      <p:ext uri="{BB962C8B-B14F-4D97-AF65-F5344CB8AC3E}">
        <p14:creationId xmlns:p14="http://schemas.microsoft.com/office/powerpoint/2010/main" val="390621460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sz="1200" dirty="0" smtClean="0">
              <a:latin typeface="Arial" pitchFamily="34" charset="0"/>
              <a:cs typeface="Arial" pitchFamily="34" charset="0"/>
            </a:endParaRPr>
          </a:p>
        </p:txBody>
      </p:sp>
      <p:sp>
        <p:nvSpPr>
          <p:cNvPr id="4" name="Slide Number Placeholder 3"/>
          <p:cNvSpPr>
            <a:spLocks noGrp="1"/>
          </p:cNvSpPr>
          <p:nvPr>
            <p:ph type="sldNum" sz="quarter" idx="10"/>
          </p:nvPr>
        </p:nvSpPr>
        <p:spPr/>
        <p:txBody>
          <a:bodyPr/>
          <a:lstStyle/>
          <a:p>
            <a:fld id="{BD700B1B-7DFA-4CEF-AE94-5DAF7D9F48D9}" type="slidenum">
              <a:rPr lang="en-GB" smtClean="0"/>
              <a:pPr/>
              <a:t>10</a:t>
            </a:fld>
            <a:endParaRPr lang="en-GB"/>
          </a:p>
        </p:txBody>
      </p:sp>
    </p:spTree>
    <p:extLst>
      <p:ext uri="{BB962C8B-B14F-4D97-AF65-F5344CB8AC3E}">
        <p14:creationId xmlns:p14="http://schemas.microsoft.com/office/powerpoint/2010/main" val="390621460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extLst/>
          </a:lstStyle>
          <a:p>
            <a:r>
              <a:rPr kumimoji="0" lang="en-US" smtClean="0"/>
              <a:t>Click to edit Master title style</a:t>
            </a:r>
            <a:endParaRPr kumimoji="0" lang="en-US"/>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7" name="Date Placeholder 6"/>
          <p:cNvSpPr>
            <a:spLocks noGrp="1"/>
          </p:cNvSpPr>
          <p:nvPr>
            <p:ph type="dt" sz="half" idx="10"/>
          </p:nvPr>
        </p:nvSpPr>
        <p:spPr/>
        <p:txBody>
          <a:bodyPr/>
          <a:lstStyle>
            <a:extLst/>
          </a:lstStyle>
          <a:p>
            <a:fld id="{DFB44D8A-A436-4AE5-89CC-200F52679F73}" type="datetimeFigureOut">
              <a:rPr lang="en-GB" smtClean="0"/>
              <a:pPr/>
              <a:t>16/05/2017</a:t>
            </a:fld>
            <a:endParaRPr lang="en-GB"/>
          </a:p>
        </p:txBody>
      </p:sp>
      <p:sp>
        <p:nvSpPr>
          <p:cNvPr id="20" name="Footer Placeholder 19"/>
          <p:cNvSpPr>
            <a:spLocks noGrp="1"/>
          </p:cNvSpPr>
          <p:nvPr>
            <p:ph type="ftr" sz="quarter" idx="11"/>
          </p:nvPr>
        </p:nvSpPr>
        <p:spPr/>
        <p:txBody>
          <a:bodyPr/>
          <a:lstStyle>
            <a:extLst/>
          </a:lstStyle>
          <a:p>
            <a:endParaRPr lang="en-GB"/>
          </a:p>
        </p:txBody>
      </p:sp>
      <p:sp>
        <p:nvSpPr>
          <p:cNvPr id="10" name="Slide Number Placeholder 9"/>
          <p:cNvSpPr>
            <a:spLocks noGrp="1"/>
          </p:cNvSpPr>
          <p:nvPr>
            <p:ph type="sldNum" sz="quarter" idx="12"/>
          </p:nvPr>
        </p:nvSpPr>
        <p:spPr/>
        <p:txBody>
          <a:bodyPr/>
          <a:lstStyle>
            <a:extLst/>
          </a:lstStyle>
          <a:p>
            <a:fld id="{FB651B9D-D9E9-4B3E-9857-18C57F6FF7D5}" type="slidenum">
              <a:rPr lang="en-GB" smtClean="0"/>
              <a:pPr/>
              <a:t>‹#›</a:t>
            </a:fld>
            <a:endParaRPr lang="en-GB"/>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DFB44D8A-A436-4AE5-89CC-200F52679F73}" type="datetimeFigureOut">
              <a:rPr lang="en-GB" smtClean="0"/>
              <a:pPr/>
              <a:t>16/05/2017</a:t>
            </a:fld>
            <a:endParaRPr lang="en-GB"/>
          </a:p>
        </p:txBody>
      </p:sp>
      <p:sp>
        <p:nvSpPr>
          <p:cNvPr id="5" name="Footer Placeholder 4"/>
          <p:cNvSpPr>
            <a:spLocks noGrp="1"/>
          </p:cNvSpPr>
          <p:nvPr>
            <p:ph type="ftr" sz="quarter" idx="11"/>
          </p:nvPr>
        </p:nvSpPr>
        <p:spPr/>
        <p:txBody>
          <a:bodyPr/>
          <a:lstStyle>
            <a:extLst/>
          </a:lstStyle>
          <a:p>
            <a:endParaRPr lang="en-GB"/>
          </a:p>
        </p:txBody>
      </p:sp>
      <p:sp>
        <p:nvSpPr>
          <p:cNvPr id="6" name="Slide Number Placeholder 5"/>
          <p:cNvSpPr>
            <a:spLocks noGrp="1"/>
          </p:cNvSpPr>
          <p:nvPr>
            <p:ph type="sldNum" sz="quarter" idx="12"/>
          </p:nvPr>
        </p:nvSpPr>
        <p:spPr/>
        <p:txBody>
          <a:bodyPr/>
          <a:lstStyle>
            <a:extLst/>
          </a:lstStyle>
          <a:p>
            <a:fld id="{FB651B9D-D9E9-4B3E-9857-18C57F6FF7D5}" type="slidenum">
              <a:rPr lang="en-GB" smtClean="0"/>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143000" y="274640"/>
            <a:ext cx="55626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DFB44D8A-A436-4AE5-89CC-200F52679F73}" type="datetimeFigureOut">
              <a:rPr lang="en-GB" smtClean="0"/>
              <a:pPr/>
              <a:t>16/05/2017</a:t>
            </a:fld>
            <a:endParaRPr lang="en-GB"/>
          </a:p>
        </p:txBody>
      </p:sp>
      <p:sp>
        <p:nvSpPr>
          <p:cNvPr id="5" name="Footer Placeholder 4"/>
          <p:cNvSpPr>
            <a:spLocks noGrp="1"/>
          </p:cNvSpPr>
          <p:nvPr>
            <p:ph type="ftr" sz="quarter" idx="11"/>
          </p:nvPr>
        </p:nvSpPr>
        <p:spPr/>
        <p:txBody>
          <a:bodyPr/>
          <a:lstStyle>
            <a:extLst/>
          </a:lstStyle>
          <a:p>
            <a:endParaRPr lang="en-GB"/>
          </a:p>
        </p:txBody>
      </p:sp>
      <p:sp>
        <p:nvSpPr>
          <p:cNvPr id="6" name="Slide Number Placeholder 5"/>
          <p:cNvSpPr>
            <a:spLocks noGrp="1"/>
          </p:cNvSpPr>
          <p:nvPr>
            <p:ph type="sldNum" sz="quarter" idx="12"/>
          </p:nvPr>
        </p:nvSpPr>
        <p:spPr/>
        <p:txBody>
          <a:bodyPr/>
          <a:lstStyle>
            <a:extLst/>
          </a:lstStyle>
          <a:p>
            <a:fld id="{FB651B9D-D9E9-4B3E-9857-18C57F6FF7D5}" type="slidenum">
              <a:rPr lang="en-GB" smtClean="0"/>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DFB44D8A-A436-4AE5-89CC-200F52679F73}" type="datetimeFigureOut">
              <a:rPr lang="en-GB" smtClean="0"/>
              <a:pPr/>
              <a:t>16/05/2017</a:t>
            </a:fld>
            <a:endParaRPr lang="en-GB"/>
          </a:p>
        </p:txBody>
      </p:sp>
      <p:sp>
        <p:nvSpPr>
          <p:cNvPr id="5" name="Footer Placeholder 4"/>
          <p:cNvSpPr>
            <a:spLocks noGrp="1"/>
          </p:cNvSpPr>
          <p:nvPr>
            <p:ph type="ftr" sz="quarter" idx="11"/>
          </p:nvPr>
        </p:nvSpPr>
        <p:spPr/>
        <p:txBody>
          <a:bodyPr/>
          <a:lstStyle>
            <a:extLst/>
          </a:lstStyle>
          <a:p>
            <a:endParaRPr lang="en-GB"/>
          </a:p>
        </p:txBody>
      </p:sp>
      <p:sp>
        <p:nvSpPr>
          <p:cNvPr id="6" name="Slide Number Placeholder 5"/>
          <p:cNvSpPr>
            <a:spLocks noGrp="1"/>
          </p:cNvSpPr>
          <p:nvPr>
            <p:ph type="sldNum" sz="quarter" idx="12"/>
          </p:nvPr>
        </p:nvSpPr>
        <p:spPr/>
        <p:txBody>
          <a:bodyPr/>
          <a:lstStyle>
            <a:extLst/>
          </a:lstStyle>
          <a:p>
            <a:fld id="{FB651B9D-D9E9-4B3E-9857-18C57F6FF7D5}" type="slidenum">
              <a:rPr lang="en-GB" smtClean="0"/>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DFB44D8A-A436-4AE5-89CC-200F52679F73}" type="datetimeFigureOut">
              <a:rPr lang="en-GB" smtClean="0"/>
              <a:pPr/>
              <a:t>16/05/2017</a:t>
            </a:fld>
            <a:endParaRPr lang="en-GB"/>
          </a:p>
        </p:txBody>
      </p:sp>
      <p:sp>
        <p:nvSpPr>
          <p:cNvPr id="5" name="Footer Placeholder 4"/>
          <p:cNvSpPr>
            <a:spLocks noGrp="1"/>
          </p:cNvSpPr>
          <p:nvPr>
            <p:ph type="ftr" sz="quarter" idx="11"/>
          </p:nvPr>
        </p:nvSpPr>
        <p:spPr/>
        <p:txBody>
          <a:bodyPr/>
          <a:lstStyle>
            <a:extLst/>
          </a:lstStyle>
          <a:p>
            <a:endParaRPr lang="en-GB"/>
          </a:p>
        </p:txBody>
      </p:sp>
      <p:sp>
        <p:nvSpPr>
          <p:cNvPr id="6" name="Slide Number Placeholder 5"/>
          <p:cNvSpPr>
            <a:spLocks noGrp="1"/>
          </p:cNvSpPr>
          <p:nvPr>
            <p:ph type="sldNum" sz="quarter" idx="12"/>
          </p:nvPr>
        </p:nvSpPr>
        <p:spPr/>
        <p:txBody>
          <a:bodyPr/>
          <a:lstStyle>
            <a:extLst/>
          </a:lstStyle>
          <a:p>
            <a:fld id="{FB651B9D-D9E9-4B3E-9857-18C57F6FF7D5}" type="slidenum">
              <a:rPr lang="en-GB" smtClean="0"/>
              <a:pPr/>
              <a:t>‹#›</a:t>
            </a:fld>
            <a:endParaRPr lang="en-GB"/>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DFB44D8A-A436-4AE5-89CC-200F52679F73}" type="datetimeFigureOut">
              <a:rPr lang="en-GB" smtClean="0"/>
              <a:pPr/>
              <a:t>16/05/2017</a:t>
            </a:fld>
            <a:endParaRPr lang="en-GB"/>
          </a:p>
        </p:txBody>
      </p:sp>
      <p:sp>
        <p:nvSpPr>
          <p:cNvPr id="6" name="Footer Placeholder 5"/>
          <p:cNvSpPr>
            <a:spLocks noGrp="1"/>
          </p:cNvSpPr>
          <p:nvPr>
            <p:ph type="ftr" sz="quarter" idx="11"/>
          </p:nvPr>
        </p:nvSpPr>
        <p:spPr/>
        <p:txBody>
          <a:bodyPr/>
          <a:lstStyle>
            <a:extLst/>
          </a:lstStyle>
          <a:p>
            <a:endParaRPr lang="en-GB"/>
          </a:p>
        </p:txBody>
      </p:sp>
      <p:sp>
        <p:nvSpPr>
          <p:cNvPr id="7" name="Slide Number Placeholder 6"/>
          <p:cNvSpPr>
            <a:spLocks noGrp="1"/>
          </p:cNvSpPr>
          <p:nvPr>
            <p:ph type="sldNum" sz="quarter" idx="12"/>
          </p:nvPr>
        </p:nvSpPr>
        <p:spPr/>
        <p:txBody>
          <a:bodyPr/>
          <a:lstStyle>
            <a:extLst/>
          </a:lstStyle>
          <a:p>
            <a:fld id="{FB651B9D-D9E9-4B3E-9857-18C57F6FF7D5}" type="slidenum">
              <a:rPr lang="en-GB" smtClean="0"/>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DFB44D8A-A436-4AE5-89CC-200F52679F73}" type="datetimeFigureOut">
              <a:rPr lang="en-GB" smtClean="0"/>
              <a:pPr/>
              <a:t>16/05/2017</a:t>
            </a:fld>
            <a:endParaRPr lang="en-GB"/>
          </a:p>
        </p:txBody>
      </p:sp>
      <p:sp>
        <p:nvSpPr>
          <p:cNvPr id="8" name="Footer Placeholder 7"/>
          <p:cNvSpPr>
            <a:spLocks noGrp="1"/>
          </p:cNvSpPr>
          <p:nvPr>
            <p:ph type="ftr" sz="quarter" idx="11"/>
          </p:nvPr>
        </p:nvSpPr>
        <p:spPr/>
        <p:txBody>
          <a:bodyPr/>
          <a:lstStyle>
            <a:extLst/>
          </a:lstStyle>
          <a:p>
            <a:endParaRPr lang="en-GB"/>
          </a:p>
        </p:txBody>
      </p:sp>
      <p:sp>
        <p:nvSpPr>
          <p:cNvPr id="9" name="Slide Number Placeholder 8"/>
          <p:cNvSpPr>
            <a:spLocks noGrp="1"/>
          </p:cNvSpPr>
          <p:nvPr>
            <p:ph type="sldNum" sz="quarter" idx="12"/>
          </p:nvPr>
        </p:nvSpPr>
        <p:spPr/>
        <p:txBody>
          <a:bodyPr/>
          <a:lstStyle>
            <a:extLst/>
          </a:lstStyle>
          <a:p>
            <a:fld id="{FB651B9D-D9E9-4B3E-9857-18C57F6FF7D5}" type="slidenum">
              <a:rPr lang="en-GB" smtClean="0"/>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DFB44D8A-A436-4AE5-89CC-200F52679F73}" type="datetimeFigureOut">
              <a:rPr lang="en-GB" smtClean="0"/>
              <a:pPr/>
              <a:t>16/05/2017</a:t>
            </a:fld>
            <a:endParaRPr lang="en-GB"/>
          </a:p>
        </p:txBody>
      </p:sp>
      <p:sp>
        <p:nvSpPr>
          <p:cNvPr id="4" name="Footer Placeholder 3"/>
          <p:cNvSpPr>
            <a:spLocks noGrp="1"/>
          </p:cNvSpPr>
          <p:nvPr>
            <p:ph type="ftr" sz="quarter" idx="11"/>
          </p:nvPr>
        </p:nvSpPr>
        <p:spPr/>
        <p:txBody>
          <a:bodyPr/>
          <a:lstStyle>
            <a:extLst/>
          </a:lstStyle>
          <a:p>
            <a:endParaRPr lang="en-GB"/>
          </a:p>
        </p:txBody>
      </p:sp>
      <p:sp>
        <p:nvSpPr>
          <p:cNvPr id="5" name="Slide Number Placeholder 4"/>
          <p:cNvSpPr>
            <a:spLocks noGrp="1"/>
          </p:cNvSpPr>
          <p:nvPr>
            <p:ph type="sldNum" sz="quarter" idx="12"/>
          </p:nvPr>
        </p:nvSpPr>
        <p:spPr/>
        <p:txBody>
          <a:bodyPr/>
          <a:lstStyle>
            <a:extLst/>
          </a:lstStyle>
          <a:p>
            <a:fld id="{FB651B9D-D9E9-4B3E-9857-18C57F6FF7D5}" type="slidenum">
              <a:rPr lang="en-GB" smtClean="0"/>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DFB44D8A-A436-4AE5-89CC-200F52679F73}" type="datetimeFigureOut">
              <a:rPr lang="en-GB" smtClean="0"/>
              <a:pPr/>
              <a:t>16/05/2017</a:t>
            </a:fld>
            <a:endParaRPr lang="en-GB"/>
          </a:p>
        </p:txBody>
      </p:sp>
      <p:sp>
        <p:nvSpPr>
          <p:cNvPr id="3" name="Footer Placeholder 2"/>
          <p:cNvSpPr>
            <a:spLocks noGrp="1"/>
          </p:cNvSpPr>
          <p:nvPr>
            <p:ph type="ftr" sz="quarter" idx="11"/>
          </p:nvPr>
        </p:nvSpPr>
        <p:spPr/>
        <p:txBody>
          <a:bodyPr/>
          <a:lstStyle>
            <a:extLst/>
          </a:lstStyle>
          <a:p>
            <a:endParaRPr lang="en-GB"/>
          </a:p>
        </p:txBody>
      </p:sp>
      <p:sp>
        <p:nvSpPr>
          <p:cNvPr id="4" name="Slide Number Placeholder 3"/>
          <p:cNvSpPr>
            <a:spLocks noGrp="1"/>
          </p:cNvSpPr>
          <p:nvPr>
            <p:ph type="sldNum" sz="quarter" idx="12"/>
          </p:nvPr>
        </p:nvSpPr>
        <p:spPr/>
        <p:txBody>
          <a:bodyPr/>
          <a:lstStyle>
            <a:extLst/>
          </a:lstStyle>
          <a:p>
            <a:fld id="{FB651B9D-D9E9-4B3E-9857-18C57F6FF7D5}" type="slidenum">
              <a:rPr lang="en-GB" smtClean="0"/>
              <a:pPr/>
              <a:t>‹#›</a:t>
            </a:fld>
            <a:endParaRPr lang="en-GB"/>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DFB44D8A-A436-4AE5-89CC-200F52679F73}" type="datetimeFigureOut">
              <a:rPr lang="en-GB" smtClean="0"/>
              <a:pPr/>
              <a:t>16/05/2017</a:t>
            </a:fld>
            <a:endParaRPr lang="en-GB"/>
          </a:p>
        </p:txBody>
      </p:sp>
      <p:sp>
        <p:nvSpPr>
          <p:cNvPr id="6" name="Footer Placeholder 5"/>
          <p:cNvSpPr>
            <a:spLocks noGrp="1"/>
          </p:cNvSpPr>
          <p:nvPr>
            <p:ph type="ftr" sz="quarter" idx="11"/>
          </p:nvPr>
        </p:nvSpPr>
        <p:spPr/>
        <p:txBody>
          <a:bodyPr/>
          <a:lstStyle>
            <a:extLst/>
          </a:lstStyle>
          <a:p>
            <a:endParaRPr lang="en-GB"/>
          </a:p>
        </p:txBody>
      </p:sp>
      <p:sp>
        <p:nvSpPr>
          <p:cNvPr id="7" name="Slide Number Placeholder 6"/>
          <p:cNvSpPr>
            <a:spLocks noGrp="1"/>
          </p:cNvSpPr>
          <p:nvPr>
            <p:ph type="sldNum" sz="quarter" idx="12"/>
          </p:nvPr>
        </p:nvSpPr>
        <p:spPr/>
        <p:txBody>
          <a:bodyPr/>
          <a:lstStyle>
            <a:extLst/>
          </a:lstStyle>
          <a:p>
            <a:fld id="{FB651B9D-D9E9-4B3E-9857-18C57F6FF7D5}" type="slidenum">
              <a:rPr lang="en-GB" smtClean="0"/>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extLst/>
          </a:lstStyle>
          <a:p>
            <a:fld id="{DFB44D8A-A436-4AE5-89CC-200F52679F73}" type="datetimeFigureOut">
              <a:rPr lang="en-GB" smtClean="0"/>
              <a:pPr/>
              <a:t>16/05/2017</a:t>
            </a:fld>
            <a:endParaRPr lang="en-GB"/>
          </a:p>
        </p:txBody>
      </p:sp>
      <p:sp>
        <p:nvSpPr>
          <p:cNvPr id="6" name="Footer Placeholder 5"/>
          <p:cNvSpPr>
            <a:spLocks noGrp="1"/>
          </p:cNvSpPr>
          <p:nvPr>
            <p:ph type="ftr" sz="quarter" idx="11"/>
          </p:nvPr>
        </p:nvSpPr>
        <p:spPr/>
        <p:txBody>
          <a:bodyPr/>
          <a:lstStyle>
            <a:extLst/>
          </a:lstStyle>
          <a:p>
            <a:endParaRPr lang="en-GB"/>
          </a:p>
        </p:txBody>
      </p:sp>
      <p:sp>
        <p:nvSpPr>
          <p:cNvPr id="7" name="Slide Number Placeholder 6"/>
          <p:cNvSpPr>
            <a:spLocks noGrp="1"/>
          </p:cNvSpPr>
          <p:nvPr>
            <p:ph type="sldNum" sz="quarter" idx="12"/>
          </p:nvPr>
        </p:nvSpPr>
        <p:spPr/>
        <p:txBody>
          <a:bodyPr/>
          <a:lstStyle>
            <a:extLst/>
          </a:lstStyle>
          <a:p>
            <a:fld id="{FB651B9D-D9E9-4B3E-9857-18C57F6FF7D5}" type="slidenum">
              <a:rPr lang="en-GB" smtClean="0"/>
              <a:pPr/>
              <a:t>‹#›</a:t>
            </a:fld>
            <a:endParaRPr lang="en-GB"/>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smtClean="0"/>
              <a:t>Click icon to add picture</a:t>
            </a:r>
            <a:endParaRPr kumimoji="0" lang="en-US" dirty="0"/>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extLst/>
          </a:lstStyle>
          <a:p>
            <a:r>
              <a:rPr kumimoji="0" lang="en-US" smtClean="0"/>
              <a:t>Click to edit Master title style</a:t>
            </a:r>
            <a:endParaRPr kumimoji="0" lang="en-US"/>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DFB44D8A-A436-4AE5-89CC-200F52679F73}" type="datetimeFigureOut">
              <a:rPr lang="en-GB" smtClean="0"/>
              <a:pPr/>
              <a:t>16/05/2017</a:t>
            </a:fld>
            <a:endParaRPr lang="en-GB"/>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n-GB"/>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FB651B9D-D9E9-4B3E-9857-18C57F6FF7D5}" type="slidenum">
              <a:rPr lang="en-GB" smtClean="0"/>
              <a:pPr/>
              <a:t>‹#›</a:t>
            </a:fld>
            <a:endParaRPr lang="en-GB"/>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4.xml"/><Relationship Id="rId1" Type="http://schemas.openxmlformats.org/officeDocument/2006/relationships/slideLayout" Target="../slideLayouts/slideLayout4.xml"/><Relationship Id="rId4" Type="http://schemas.openxmlformats.org/officeDocument/2006/relationships/image" Target="../media/image3.png"/></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59632" y="2996952"/>
            <a:ext cx="7704856" cy="1472184"/>
          </a:xfrm>
        </p:spPr>
        <p:txBody>
          <a:bodyPr>
            <a:noAutofit/>
          </a:bodyPr>
          <a:lstStyle/>
          <a:p>
            <a:r>
              <a:rPr lang="en-GB" sz="4800" dirty="0" smtClean="0">
                <a:latin typeface="Arial Narrow" pitchFamily="34" charset="0"/>
              </a:rPr>
              <a:t/>
            </a:r>
            <a:br>
              <a:rPr lang="en-GB" sz="4800" dirty="0" smtClean="0">
                <a:latin typeface="Arial Narrow" pitchFamily="34" charset="0"/>
              </a:rPr>
            </a:br>
            <a:r>
              <a:rPr lang="en-GB" sz="4800" dirty="0">
                <a:latin typeface="Arial Narrow" pitchFamily="34" charset="0"/>
              </a:rPr>
              <a:t/>
            </a:r>
            <a:br>
              <a:rPr lang="en-GB" sz="4800" dirty="0">
                <a:latin typeface="Arial Narrow" pitchFamily="34" charset="0"/>
              </a:rPr>
            </a:br>
            <a:r>
              <a:rPr lang="en-GB" sz="4800" dirty="0" smtClean="0">
                <a:latin typeface="Arial Narrow" pitchFamily="34" charset="0"/>
              </a:rPr>
              <a:t/>
            </a:r>
            <a:br>
              <a:rPr lang="en-GB" sz="4800" dirty="0" smtClean="0">
                <a:latin typeface="Arial Narrow" pitchFamily="34" charset="0"/>
              </a:rPr>
            </a:br>
            <a:r>
              <a:rPr lang="en-GB" sz="4800" dirty="0" smtClean="0">
                <a:latin typeface="Arial" pitchFamily="34" charset="0"/>
                <a:cs typeface="Arial" pitchFamily="34" charset="0"/>
              </a:rPr>
              <a:t>Nouns and adjectives </a:t>
            </a:r>
            <a:endParaRPr lang="en-GB" sz="3600" dirty="0">
              <a:latin typeface="Arial" pitchFamily="34" charset="0"/>
              <a:cs typeface="Arial" pitchFamily="34" charset="0"/>
            </a:endParaRPr>
          </a:p>
        </p:txBody>
      </p:sp>
    </p:spTree>
    <p:extLst>
      <p:ext uri="{BB962C8B-B14F-4D97-AF65-F5344CB8AC3E}">
        <p14:creationId xmlns:p14="http://schemas.microsoft.com/office/powerpoint/2010/main" val="29653631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1331640" y="0"/>
            <a:ext cx="7498080" cy="1143000"/>
          </a:xfrm>
        </p:spPr>
        <p:txBody>
          <a:bodyPr>
            <a:normAutofit/>
          </a:bodyPr>
          <a:lstStyle/>
          <a:p>
            <a:r>
              <a:rPr lang="en-GB" sz="3200" dirty="0" smtClean="0">
                <a:latin typeface="Arial" pitchFamily="34" charset="0"/>
                <a:cs typeface="Arial" pitchFamily="34" charset="0"/>
              </a:rPr>
              <a:t>Collocations </a:t>
            </a:r>
            <a:r>
              <a:rPr lang="en-GB" sz="3200" dirty="0" smtClean="0">
                <a:latin typeface="Arial" pitchFamily="34" charset="0"/>
                <a:cs typeface="Arial" pitchFamily="34" charset="0"/>
              </a:rPr>
              <a:t>and compound nouns</a:t>
            </a:r>
            <a:endParaRPr lang="en-GB" sz="3200" dirty="0" smtClean="0">
              <a:latin typeface="Arial" pitchFamily="34" charset="0"/>
              <a:cs typeface="Arial" pitchFamily="34" charset="0"/>
            </a:endParaRPr>
          </a:p>
        </p:txBody>
      </p:sp>
      <p:sp>
        <p:nvSpPr>
          <p:cNvPr id="5123" name="Content Placeholder 2"/>
          <p:cNvSpPr>
            <a:spLocks noGrp="1"/>
          </p:cNvSpPr>
          <p:nvPr>
            <p:ph sz="half" idx="1"/>
          </p:nvPr>
        </p:nvSpPr>
        <p:spPr>
          <a:xfrm>
            <a:off x="1259632" y="980728"/>
            <a:ext cx="7416824" cy="4807456"/>
          </a:xfrm>
        </p:spPr>
        <p:txBody>
          <a:bodyPr>
            <a:noAutofit/>
          </a:bodyPr>
          <a:lstStyle/>
          <a:p>
            <a:pPr marL="0" indent="0">
              <a:spcBef>
                <a:spcPts val="0"/>
              </a:spcBef>
              <a:buNone/>
              <a:defRPr/>
            </a:pPr>
            <a:r>
              <a:rPr lang="en-GB" sz="2200" dirty="0" smtClean="0">
                <a:latin typeface="Arial" pitchFamily="34" charset="0"/>
                <a:cs typeface="Arial" pitchFamily="34" charset="0"/>
              </a:rPr>
              <a:t>One aspect of vocabulary building </a:t>
            </a:r>
            <a:r>
              <a:rPr lang="en-GB" sz="2200" dirty="0" smtClean="0">
                <a:latin typeface="Arial" pitchFamily="34" charset="0"/>
                <a:cs typeface="Arial" pitchFamily="34" charset="0"/>
              </a:rPr>
              <a:t>is to consider typical </a:t>
            </a:r>
            <a:r>
              <a:rPr lang="en-GB" sz="2200" b="1" dirty="0" smtClean="0">
                <a:latin typeface="Arial" pitchFamily="34" charset="0"/>
                <a:cs typeface="Arial" pitchFamily="34" charset="0"/>
              </a:rPr>
              <a:t>collocations</a:t>
            </a:r>
            <a:r>
              <a:rPr lang="en-GB" sz="2200" dirty="0" smtClean="0">
                <a:latin typeface="Arial" pitchFamily="34" charset="0"/>
                <a:cs typeface="Arial" pitchFamily="34" charset="0"/>
              </a:rPr>
              <a:t> that form the technical vocabulary fo</a:t>
            </a:r>
            <a:r>
              <a:rPr lang="en-GB" sz="2200" dirty="0" smtClean="0">
                <a:latin typeface="Arial" pitchFamily="34" charset="0"/>
                <a:cs typeface="Arial" pitchFamily="34" charset="0"/>
              </a:rPr>
              <a:t>r a topic: these are words that go together to form a distinct entity.</a:t>
            </a:r>
          </a:p>
          <a:p>
            <a:pPr marL="0" indent="0">
              <a:spcBef>
                <a:spcPts val="0"/>
              </a:spcBef>
              <a:buNone/>
              <a:defRPr/>
            </a:pPr>
            <a:r>
              <a:rPr lang="en-GB" sz="2200" dirty="0" smtClean="0">
                <a:latin typeface="Arial" pitchFamily="34" charset="0"/>
                <a:cs typeface="Arial" pitchFamily="34" charset="0"/>
              </a:rPr>
              <a:t>Collocations are often adjective + noun or </a:t>
            </a:r>
            <a:r>
              <a:rPr lang="en-GB" sz="2200" dirty="0" smtClean="0">
                <a:latin typeface="Arial" pitchFamily="34" charset="0"/>
                <a:cs typeface="Arial" pitchFamily="34" charset="0"/>
              </a:rPr>
              <a:t>noun + noun, for example: </a:t>
            </a:r>
            <a:endParaRPr lang="en-GB" sz="2200" dirty="0" smtClean="0">
              <a:latin typeface="Arial" pitchFamily="34" charset="0"/>
              <a:cs typeface="Arial" pitchFamily="34" charset="0"/>
            </a:endParaRPr>
          </a:p>
          <a:p>
            <a:pPr marL="0" indent="0">
              <a:spcBef>
                <a:spcPts val="0"/>
              </a:spcBef>
              <a:buNone/>
              <a:defRPr/>
            </a:pPr>
            <a:endParaRPr lang="en-GB" sz="2200" dirty="0" smtClean="0">
              <a:latin typeface="Arial" pitchFamily="34" charset="0"/>
              <a:cs typeface="Arial" pitchFamily="34" charset="0"/>
            </a:endParaRPr>
          </a:p>
          <a:p>
            <a:pPr marL="0" indent="0">
              <a:spcBef>
                <a:spcPts val="0"/>
              </a:spcBef>
              <a:buNone/>
              <a:defRPr/>
            </a:pPr>
            <a:r>
              <a:rPr lang="en-GB" sz="2200" dirty="0" smtClean="0">
                <a:latin typeface="Arial" pitchFamily="34" charset="0"/>
                <a:cs typeface="Arial" pitchFamily="34" charset="0"/>
              </a:rPr>
              <a:t>g</a:t>
            </a:r>
            <a:r>
              <a:rPr lang="en-GB" sz="2200" dirty="0" smtClean="0">
                <a:latin typeface="Arial" pitchFamily="34" charset="0"/>
                <a:cs typeface="Arial" pitchFamily="34" charset="0"/>
              </a:rPr>
              <a:t>lobal </a:t>
            </a:r>
            <a:r>
              <a:rPr lang="en-GB" sz="2200" dirty="0" smtClean="0">
                <a:latin typeface="Arial" pitchFamily="34" charset="0"/>
                <a:cs typeface="Arial" pitchFamily="34" charset="0"/>
              </a:rPr>
              <a:t>warming </a:t>
            </a:r>
            <a:endParaRPr lang="en-GB" sz="2200" dirty="0" smtClean="0">
              <a:latin typeface="Arial" pitchFamily="34" charset="0"/>
              <a:cs typeface="Arial" pitchFamily="34" charset="0"/>
            </a:endParaRPr>
          </a:p>
          <a:p>
            <a:pPr marL="0" indent="0">
              <a:spcBef>
                <a:spcPts val="0"/>
              </a:spcBef>
              <a:buNone/>
              <a:defRPr/>
            </a:pPr>
            <a:r>
              <a:rPr lang="en-GB" sz="2200" dirty="0">
                <a:latin typeface="Arial" pitchFamily="34" charset="0"/>
                <a:cs typeface="Arial" pitchFamily="34" charset="0"/>
              </a:rPr>
              <a:t>g</a:t>
            </a:r>
            <a:r>
              <a:rPr lang="en-GB" sz="2200" dirty="0" smtClean="0">
                <a:latin typeface="Arial" pitchFamily="34" charset="0"/>
                <a:cs typeface="Arial" pitchFamily="34" charset="0"/>
              </a:rPr>
              <a:t>reenhouse gases</a:t>
            </a:r>
            <a:endParaRPr lang="en-GB" sz="2200" dirty="0" smtClean="0">
              <a:latin typeface="Arial" pitchFamily="34" charset="0"/>
              <a:cs typeface="Arial" pitchFamily="34" charset="0"/>
            </a:endParaRPr>
          </a:p>
          <a:p>
            <a:pPr marL="0" indent="0">
              <a:spcBef>
                <a:spcPts val="0"/>
              </a:spcBef>
              <a:buNone/>
              <a:defRPr/>
            </a:pPr>
            <a:r>
              <a:rPr lang="en-GB" sz="2200" dirty="0">
                <a:latin typeface="Arial" pitchFamily="34" charset="0"/>
                <a:cs typeface="Arial" pitchFamily="34" charset="0"/>
              </a:rPr>
              <a:t>c</a:t>
            </a:r>
            <a:r>
              <a:rPr lang="en-GB" sz="2200" dirty="0" smtClean="0">
                <a:latin typeface="Arial" pitchFamily="34" charset="0"/>
                <a:cs typeface="Arial" pitchFamily="34" charset="0"/>
              </a:rPr>
              <a:t>limate change</a:t>
            </a:r>
          </a:p>
          <a:p>
            <a:pPr marL="0" indent="0">
              <a:spcBef>
                <a:spcPts val="0"/>
              </a:spcBef>
              <a:buNone/>
              <a:defRPr/>
            </a:pPr>
            <a:r>
              <a:rPr lang="en-GB" sz="2200" dirty="0">
                <a:latin typeface="Arial" pitchFamily="34" charset="0"/>
                <a:cs typeface="Arial" pitchFamily="34" charset="0"/>
              </a:rPr>
              <a:t>f</a:t>
            </a:r>
            <a:r>
              <a:rPr lang="en-GB" sz="2200" dirty="0" smtClean="0">
                <a:latin typeface="Arial" pitchFamily="34" charset="0"/>
                <a:cs typeface="Arial" pitchFamily="34" charset="0"/>
              </a:rPr>
              <a:t>atty acids</a:t>
            </a:r>
          </a:p>
          <a:p>
            <a:pPr marL="0" indent="0">
              <a:spcBef>
                <a:spcPts val="0"/>
              </a:spcBef>
              <a:buNone/>
              <a:defRPr/>
            </a:pPr>
            <a:r>
              <a:rPr lang="en-GB" sz="2200" dirty="0">
                <a:latin typeface="Arial" pitchFamily="34" charset="0"/>
                <a:cs typeface="Arial" pitchFamily="34" charset="0"/>
              </a:rPr>
              <a:t>l</a:t>
            </a:r>
            <a:r>
              <a:rPr lang="en-GB" sz="2200" dirty="0" smtClean="0">
                <a:latin typeface="Arial" pitchFamily="34" charset="0"/>
                <a:cs typeface="Arial" pitchFamily="34" charset="0"/>
              </a:rPr>
              <a:t>ife cycle</a:t>
            </a:r>
          </a:p>
          <a:p>
            <a:pPr marL="0" indent="0">
              <a:spcBef>
                <a:spcPts val="0"/>
              </a:spcBef>
              <a:buNone/>
              <a:defRPr/>
            </a:pPr>
            <a:r>
              <a:rPr lang="en-GB" sz="2200" dirty="0">
                <a:latin typeface="Arial" pitchFamily="34" charset="0"/>
                <a:cs typeface="Arial" pitchFamily="34" charset="0"/>
              </a:rPr>
              <a:t>b</a:t>
            </a:r>
            <a:r>
              <a:rPr lang="en-GB" sz="2200" dirty="0" smtClean="0">
                <a:latin typeface="Arial" pitchFamily="34" charset="0"/>
                <a:cs typeface="Arial" pitchFamily="34" charset="0"/>
              </a:rPr>
              <a:t>lood pressure </a:t>
            </a:r>
          </a:p>
          <a:p>
            <a:pPr marL="0" indent="0">
              <a:spcBef>
                <a:spcPts val="0"/>
              </a:spcBef>
              <a:buNone/>
              <a:defRPr/>
            </a:pPr>
            <a:endParaRPr lang="en-GB" sz="2200" dirty="0" smtClean="0">
              <a:latin typeface="Arial" pitchFamily="34" charset="0"/>
              <a:cs typeface="Arial" pitchFamily="34" charset="0"/>
            </a:endParaRPr>
          </a:p>
          <a:p>
            <a:pPr marL="0" indent="0">
              <a:spcBef>
                <a:spcPts val="0"/>
              </a:spcBef>
              <a:buNone/>
              <a:defRPr/>
            </a:pPr>
            <a:endParaRPr lang="en-GB" sz="2200" dirty="0" smtClean="0">
              <a:latin typeface="Arial" pitchFamily="34" charset="0"/>
              <a:cs typeface="Arial" pitchFamily="34" charset="0"/>
            </a:endParaRPr>
          </a:p>
          <a:p>
            <a:pPr marL="0" indent="0">
              <a:spcBef>
                <a:spcPts val="0"/>
              </a:spcBef>
              <a:buNone/>
              <a:defRPr/>
            </a:pPr>
            <a:endParaRPr lang="en-GB" sz="2200" dirty="0" smtClean="0">
              <a:latin typeface="Arial" pitchFamily="34" charset="0"/>
              <a:cs typeface="Arial" pitchFamily="34" charset="0"/>
            </a:endParaRPr>
          </a:p>
          <a:p>
            <a:pPr marL="0" indent="0">
              <a:spcBef>
                <a:spcPts val="0"/>
              </a:spcBef>
              <a:buNone/>
              <a:defRPr/>
            </a:pPr>
            <a:endParaRPr lang="en-GB" sz="2200" dirty="0" smtClean="0">
              <a:latin typeface="Arial" pitchFamily="34" charset="0"/>
              <a:cs typeface="Arial" pitchFamily="34" charset="0"/>
            </a:endParaRPr>
          </a:p>
          <a:p>
            <a:pPr marL="0" indent="0">
              <a:spcBef>
                <a:spcPts val="0"/>
              </a:spcBef>
              <a:buNone/>
              <a:defRPr/>
            </a:pPr>
            <a:endParaRPr lang="en-GB" sz="2200" dirty="0" smtClean="0">
              <a:latin typeface="Arial" pitchFamily="34" charset="0"/>
              <a:cs typeface="Arial" pitchFamily="34" charset="0"/>
            </a:endParaRPr>
          </a:p>
        </p:txBody>
      </p:sp>
    </p:spTree>
    <p:extLst>
      <p:ext uri="{BB962C8B-B14F-4D97-AF65-F5344CB8AC3E}">
        <p14:creationId xmlns:p14="http://schemas.microsoft.com/office/powerpoint/2010/main" val="13116183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87624" y="188640"/>
            <a:ext cx="7498080" cy="1143000"/>
          </a:xfrm>
        </p:spPr>
        <p:txBody>
          <a:bodyPr>
            <a:normAutofit/>
          </a:bodyPr>
          <a:lstStyle/>
          <a:p>
            <a:r>
              <a:rPr lang="en-GB" sz="3200" dirty="0" smtClean="0">
                <a:latin typeface="Arial" pitchFamily="34" charset="0"/>
                <a:cs typeface="Arial" pitchFamily="34" charset="0"/>
              </a:rPr>
              <a:t>Adjectives and nouns for description</a:t>
            </a:r>
            <a:endParaRPr lang="en-GB" sz="3200" dirty="0">
              <a:latin typeface="Arial" pitchFamily="34" charset="0"/>
              <a:cs typeface="Arial" pitchFamily="34" charset="0"/>
            </a:endParaRPr>
          </a:p>
        </p:txBody>
      </p:sp>
      <p:sp>
        <p:nvSpPr>
          <p:cNvPr id="3" name="Content Placeholder 2"/>
          <p:cNvSpPr>
            <a:spLocks noGrp="1"/>
          </p:cNvSpPr>
          <p:nvPr>
            <p:ph sz="half" idx="1"/>
          </p:nvPr>
        </p:nvSpPr>
        <p:spPr>
          <a:xfrm>
            <a:off x="1187624" y="1556792"/>
            <a:ext cx="7560840" cy="4713312"/>
          </a:xfrm>
        </p:spPr>
        <p:txBody>
          <a:bodyPr>
            <a:noAutofit/>
          </a:bodyPr>
          <a:lstStyle/>
          <a:p>
            <a:pPr marL="82296" indent="0">
              <a:lnSpc>
                <a:spcPct val="150000"/>
              </a:lnSpc>
              <a:buNone/>
            </a:pPr>
            <a:r>
              <a:rPr lang="en-US" sz="2400" dirty="0">
                <a:latin typeface="Arial Narrow" pitchFamily="34" charset="0"/>
              </a:rPr>
              <a:t/>
            </a:r>
            <a:br>
              <a:rPr lang="en-US" sz="2400" dirty="0">
                <a:latin typeface="Arial Narrow" pitchFamily="34" charset="0"/>
              </a:rPr>
            </a:br>
            <a:endParaRPr lang="en-GB" sz="2400" dirty="0">
              <a:latin typeface="Arial Narrow" pitchFamily="34" charset="0"/>
            </a:endParaRPr>
          </a:p>
        </p:txBody>
      </p:sp>
      <p:sp>
        <p:nvSpPr>
          <p:cNvPr id="4" name="Content Placeholder 3"/>
          <p:cNvSpPr>
            <a:spLocks noGrp="1"/>
          </p:cNvSpPr>
          <p:nvPr>
            <p:ph sz="half" idx="2"/>
          </p:nvPr>
        </p:nvSpPr>
        <p:spPr>
          <a:xfrm>
            <a:off x="1115616" y="1268760"/>
            <a:ext cx="7776864" cy="5001344"/>
          </a:xfrm>
        </p:spPr>
        <p:txBody>
          <a:bodyPr>
            <a:noAutofit/>
          </a:bodyPr>
          <a:lstStyle/>
          <a:p>
            <a:r>
              <a:rPr lang="en-GB" sz="1800" dirty="0" smtClean="0">
                <a:latin typeface="Arial" pitchFamily="34" charset="0"/>
                <a:cs typeface="Arial" pitchFamily="34" charset="0"/>
              </a:rPr>
              <a:t>Students often think that they can make their writing more descriptive by ‘adding adjectives’. </a:t>
            </a:r>
            <a:r>
              <a:rPr lang="en-GB" sz="1800" dirty="0">
                <a:latin typeface="Arial" pitchFamily="34" charset="0"/>
                <a:cs typeface="Arial" pitchFamily="34" charset="0"/>
              </a:rPr>
              <a:t>Putting </a:t>
            </a:r>
            <a:r>
              <a:rPr lang="en-GB" sz="1800" dirty="0">
                <a:solidFill>
                  <a:srgbClr val="FF0000"/>
                </a:solidFill>
                <a:latin typeface="Arial" pitchFamily="34" charset="0"/>
                <a:cs typeface="Arial" pitchFamily="34" charset="0"/>
              </a:rPr>
              <a:t>adjective(s) </a:t>
            </a:r>
            <a:r>
              <a:rPr lang="en-GB" sz="1800" dirty="0">
                <a:latin typeface="Arial" pitchFamily="34" charset="0"/>
                <a:cs typeface="Arial" pitchFamily="34" charset="0"/>
              </a:rPr>
              <a:t>before the </a:t>
            </a:r>
            <a:r>
              <a:rPr lang="en-GB" sz="1800" b="1" dirty="0">
                <a:latin typeface="Arial" pitchFamily="34" charset="0"/>
                <a:cs typeface="Arial" pitchFamily="34" charset="0"/>
              </a:rPr>
              <a:t>head noun </a:t>
            </a:r>
            <a:r>
              <a:rPr lang="en-GB" sz="1800" dirty="0">
                <a:latin typeface="Arial" pitchFamily="34" charset="0"/>
                <a:cs typeface="Arial" pitchFamily="34" charset="0"/>
              </a:rPr>
              <a:t>(pre-modification) is the simplest way of forming a noun phrase, for example</a:t>
            </a:r>
            <a:r>
              <a:rPr lang="en-GB" sz="1800" dirty="0" smtClean="0">
                <a:latin typeface="Arial" pitchFamily="34" charset="0"/>
                <a:cs typeface="Arial" pitchFamily="34" charset="0"/>
              </a:rPr>
              <a:t>:</a:t>
            </a:r>
          </a:p>
          <a:p>
            <a:pPr marL="82296" indent="0">
              <a:buNone/>
            </a:pPr>
            <a:r>
              <a:rPr lang="en-GB" sz="1800" dirty="0" smtClean="0">
                <a:latin typeface="Arial" pitchFamily="34" charset="0"/>
                <a:cs typeface="Arial" pitchFamily="34" charset="0"/>
              </a:rPr>
              <a:t>A </a:t>
            </a:r>
            <a:r>
              <a:rPr lang="en-GB" sz="1800" dirty="0" smtClean="0">
                <a:solidFill>
                  <a:srgbClr val="FF0000"/>
                </a:solidFill>
                <a:latin typeface="Arial" pitchFamily="34" charset="0"/>
                <a:cs typeface="Arial" pitchFamily="34" charset="0"/>
              </a:rPr>
              <a:t>squat grey </a:t>
            </a:r>
            <a:r>
              <a:rPr lang="en-GB" sz="1800" b="1" dirty="0" smtClean="0">
                <a:latin typeface="Arial" pitchFamily="34" charset="0"/>
                <a:cs typeface="Arial" pitchFamily="34" charset="0"/>
              </a:rPr>
              <a:t>building</a:t>
            </a:r>
            <a:r>
              <a:rPr lang="en-GB" sz="1800" dirty="0" smtClean="0">
                <a:latin typeface="Arial" pitchFamily="34" charset="0"/>
                <a:cs typeface="Arial" pitchFamily="34" charset="0"/>
              </a:rPr>
              <a:t> of only thirty-four storeys.</a:t>
            </a:r>
            <a:endParaRPr lang="en-GB" sz="1800" dirty="0">
              <a:latin typeface="Arial" pitchFamily="34" charset="0"/>
              <a:cs typeface="Arial" pitchFamily="34" charset="0"/>
            </a:endParaRPr>
          </a:p>
          <a:p>
            <a:pPr marL="82296" indent="0">
              <a:buNone/>
            </a:pPr>
            <a:r>
              <a:rPr lang="en-GB" sz="1800" dirty="0">
                <a:latin typeface="Arial" pitchFamily="34" charset="0"/>
                <a:cs typeface="Arial" pitchFamily="34" charset="0"/>
              </a:rPr>
              <a:t>Stone led us down the garden, tugged the door open and shone his </a:t>
            </a:r>
            <a:r>
              <a:rPr lang="en-GB" sz="1800" dirty="0">
                <a:solidFill>
                  <a:srgbClr val="FF0000"/>
                </a:solidFill>
                <a:latin typeface="Arial" pitchFamily="34" charset="0"/>
                <a:cs typeface="Arial" pitchFamily="34" charset="0"/>
              </a:rPr>
              <a:t>little </a:t>
            </a:r>
            <a:r>
              <a:rPr lang="en-GB" sz="1800" b="1" dirty="0">
                <a:latin typeface="Arial" pitchFamily="34" charset="0"/>
                <a:cs typeface="Arial" pitchFamily="34" charset="0"/>
              </a:rPr>
              <a:t>torch</a:t>
            </a:r>
            <a:r>
              <a:rPr lang="en-GB" sz="1800" dirty="0">
                <a:latin typeface="Arial" pitchFamily="34" charset="0"/>
                <a:cs typeface="Arial" pitchFamily="34" charset="0"/>
              </a:rPr>
              <a:t> into the gloom. He looked at me with a </a:t>
            </a:r>
            <a:r>
              <a:rPr lang="en-GB" sz="1800" dirty="0">
                <a:solidFill>
                  <a:srgbClr val="FF0000"/>
                </a:solidFill>
                <a:latin typeface="Arial" pitchFamily="34" charset="0"/>
                <a:cs typeface="Arial" pitchFamily="34" charset="0"/>
              </a:rPr>
              <a:t>stupid</a:t>
            </a:r>
            <a:r>
              <a:rPr lang="en-GB" sz="1800" dirty="0">
                <a:latin typeface="Arial" pitchFamily="34" charset="0"/>
                <a:cs typeface="Arial" pitchFamily="34" charset="0"/>
              </a:rPr>
              <a:t> </a:t>
            </a:r>
            <a:r>
              <a:rPr lang="en-GB" sz="1800" b="1" dirty="0">
                <a:latin typeface="Arial" pitchFamily="34" charset="0"/>
                <a:cs typeface="Arial" pitchFamily="34" charset="0"/>
              </a:rPr>
              <a:t>grin</a:t>
            </a:r>
            <a:r>
              <a:rPr lang="en-GB" sz="1800" dirty="0">
                <a:latin typeface="Arial" pitchFamily="34" charset="0"/>
                <a:cs typeface="Arial" pitchFamily="34" charset="0"/>
              </a:rPr>
              <a:t> on his face. </a:t>
            </a:r>
          </a:p>
          <a:p>
            <a:pPr marL="82296" indent="0">
              <a:buNone/>
            </a:pPr>
            <a:r>
              <a:rPr lang="en-GB" sz="1800" dirty="0">
                <a:latin typeface="Arial" pitchFamily="34" charset="0"/>
                <a:cs typeface="Arial" pitchFamily="34" charset="0"/>
              </a:rPr>
              <a:t>Even here, some of the descriptive ‘work’ is done by determiners: </a:t>
            </a:r>
            <a:r>
              <a:rPr lang="en-GB" sz="1800" b="1" dirty="0">
                <a:solidFill>
                  <a:srgbClr val="FF0000"/>
                </a:solidFill>
                <a:latin typeface="Arial" pitchFamily="34" charset="0"/>
                <a:cs typeface="Arial" pitchFamily="34" charset="0"/>
              </a:rPr>
              <a:t>his</a:t>
            </a:r>
            <a:r>
              <a:rPr lang="en-GB" sz="1800" dirty="0">
                <a:latin typeface="Arial" pitchFamily="34" charset="0"/>
                <a:cs typeface="Arial" pitchFamily="34" charset="0"/>
              </a:rPr>
              <a:t> little torch; </a:t>
            </a:r>
            <a:r>
              <a:rPr lang="en-GB" sz="1800" b="1" dirty="0">
                <a:solidFill>
                  <a:srgbClr val="FF0000"/>
                </a:solidFill>
                <a:latin typeface="Arial" pitchFamily="34" charset="0"/>
                <a:cs typeface="Arial" pitchFamily="34" charset="0"/>
              </a:rPr>
              <a:t>a</a:t>
            </a:r>
            <a:r>
              <a:rPr lang="en-GB" sz="1800" dirty="0">
                <a:latin typeface="Arial" pitchFamily="34" charset="0"/>
                <a:cs typeface="Arial" pitchFamily="34" charset="0"/>
              </a:rPr>
              <a:t> stupid </a:t>
            </a:r>
            <a:r>
              <a:rPr lang="en-GB" sz="1800" dirty="0" smtClean="0">
                <a:latin typeface="Arial" pitchFamily="34" charset="0"/>
                <a:cs typeface="Arial" pitchFamily="34" charset="0"/>
              </a:rPr>
              <a:t>grin, while prepositional phrases create descriptive precision: </a:t>
            </a:r>
            <a:r>
              <a:rPr lang="en-GB" sz="1800" dirty="0" smtClean="0">
                <a:latin typeface="Arial" pitchFamily="34" charset="0"/>
                <a:cs typeface="Arial" pitchFamily="34" charset="0"/>
              </a:rPr>
              <a:t>a building </a:t>
            </a:r>
            <a:r>
              <a:rPr lang="en-GB" sz="1800" b="1" dirty="0" smtClean="0">
                <a:solidFill>
                  <a:srgbClr val="FF0000"/>
                </a:solidFill>
                <a:latin typeface="Arial" pitchFamily="34" charset="0"/>
                <a:cs typeface="Arial" pitchFamily="34" charset="0"/>
              </a:rPr>
              <a:t>of</a:t>
            </a:r>
            <a:r>
              <a:rPr lang="en-GB" sz="1800" dirty="0" smtClean="0">
                <a:solidFill>
                  <a:srgbClr val="FF0000"/>
                </a:solidFill>
                <a:latin typeface="Arial" pitchFamily="34" charset="0"/>
                <a:cs typeface="Arial" pitchFamily="34" charset="0"/>
              </a:rPr>
              <a:t> only thirty-four storeys</a:t>
            </a:r>
            <a:r>
              <a:rPr lang="en-GB" sz="1800" dirty="0" smtClean="0">
                <a:latin typeface="Arial" pitchFamily="34" charset="0"/>
                <a:cs typeface="Arial" pitchFamily="34" charset="0"/>
              </a:rPr>
              <a:t>; the darkness </a:t>
            </a:r>
            <a:r>
              <a:rPr lang="en-GB" sz="1800" b="1" dirty="0" smtClean="0">
                <a:solidFill>
                  <a:srgbClr val="FF0000"/>
                </a:solidFill>
                <a:latin typeface="Arial" pitchFamily="34" charset="0"/>
                <a:cs typeface="Arial" pitchFamily="34" charset="0"/>
              </a:rPr>
              <a:t>behind </a:t>
            </a:r>
            <a:r>
              <a:rPr lang="en-GB" sz="1800" dirty="0" smtClean="0">
                <a:solidFill>
                  <a:srgbClr val="FF0000"/>
                </a:solidFill>
                <a:latin typeface="Arial" pitchFamily="34" charset="0"/>
                <a:cs typeface="Arial" pitchFamily="34" charset="0"/>
              </a:rPr>
              <a:t>the tea chests</a:t>
            </a:r>
            <a:r>
              <a:rPr lang="en-GB" sz="1800" dirty="0" smtClean="0">
                <a:latin typeface="Arial" pitchFamily="34" charset="0"/>
                <a:cs typeface="Arial" pitchFamily="34" charset="0"/>
              </a:rPr>
              <a:t>.</a:t>
            </a:r>
          </a:p>
          <a:p>
            <a:pPr marL="82296" indent="0">
              <a:buNone/>
            </a:pPr>
            <a:r>
              <a:rPr lang="en-GB" sz="1800" dirty="0" smtClean="0">
                <a:latin typeface="Arial" pitchFamily="34" charset="0"/>
                <a:cs typeface="Arial" pitchFamily="34" charset="0"/>
              </a:rPr>
              <a:t>Often, the nouns themselves create the description: </a:t>
            </a:r>
          </a:p>
          <a:p>
            <a:pPr marL="82296" indent="0">
              <a:buNone/>
            </a:pPr>
            <a:r>
              <a:rPr lang="en-GB" sz="1800" dirty="0" smtClean="0">
                <a:latin typeface="Arial" pitchFamily="34" charset="0"/>
                <a:cs typeface="Arial" pitchFamily="34" charset="0"/>
              </a:rPr>
              <a:t>…shone his little torch into the </a:t>
            </a:r>
            <a:r>
              <a:rPr lang="en-GB" sz="1800" dirty="0" smtClean="0">
                <a:solidFill>
                  <a:srgbClr val="FF0000"/>
                </a:solidFill>
                <a:latin typeface="Arial" pitchFamily="34" charset="0"/>
                <a:cs typeface="Arial" pitchFamily="34" charset="0"/>
              </a:rPr>
              <a:t>gloom</a:t>
            </a:r>
            <a:r>
              <a:rPr lang="en-GB" sz="1800" dirty="0" smtClean="0">
                <a:latin typeface="Arial" pitchFamily="34" charset="0"/>
                <a:cs typeface="Arial" pitchFamily="34" charset="0"/>
              </a:rPr>
              <a:t>. He was lying there in the </a:t>
            </a:r>
            <a:r>
              <a:rPr lang="en-GB" sz="1800" dirty="0" smtClean="0">
                <a:solidFill>
                  <a:srgbClr val="FF0000"/>
                </a:solidFill>
                <a:latin typeface="Arial" pitchFamily="34" charset="0"/>
                <a:cs typeface="Arial" pitchFamily="34" charset="0"/>
              </a:rPr>
              <a:t>darkness</a:t>
            </a:r>
            <a:r>
              <a:rPr lang="en-GB" sz="1800" dirty="0" smtClean="0">
                <a:latin typeface="Arial" pitchFamily="34" charset="0"/>
                <a:cs typeface="Arial" pitchFamily="34" charset="0"/>
              </a:rPr>
              <a:t>… in </a:t>
            </a:r>
            <a:r>
              <a:rPr lang="en-GB" sz="1800" dirty="0">
                <a:latin typeface="Arial" pitchFamily="34" charset="0"/>
                <a:cs typeface="Arial" pitchFamily="34" charset="0"/>
              </a:rPr>
              <a:t>the </a:t>
            </a:r>
            <a:r>
              <a:rPr lang="en-GB" sz="1800" dirty="0">
                <a:solidFill>
                  <a:srgbClr val="FF0000"/>
                </a:solidFill>
                <a:latin typeface="Arial" pitchFamily="34" charset="0"/>
                <a:cs typeface="Arial" pitchFamily="34" charset="0"/>
              </a:rPr>
              <a:t>dust</a:t>
            </a:r>
            <a:r>
              <a:rPr lang="en-GB" sz="1800" dirty="0">
                <a:latin typeface="Arial" pitchFamily="34" charset="0"/>
                <a:cs typeface="Arial" pitchFamily="34" charset="0"/>
              </a:rPr>
              <a:t> and</a:t>
            </a:r>
            <a:r>
              <a:rPr lang="en-GB" sz="1800" dirty="0">
                <a:solidFill>
                  <a:srgbClr val="FF0000"/>
                </a:solidFill>
                <a:latin typeface="Arial" pitchFamily="34" charset="0"/>
                <a:cs typeface="Arial" pitchFamily="34" charset="0"/>
              </a:rPr>
              <a:t> </a:t>
            </a:r>
            <a:r>
              <a:rPr lang="en-GB" sz="1800" dirty="0" smtClean="0">
                <a:solidFill>
                  <a:srgbClr val="FF0000"/>
                </a:solidFill>
                <a:latin typeface="Arial" pitchFamily="34" charset="0"/>
                <a:cs typeface="Arial" pitchFamily="34" charset="0"/>
              </a:rPr>
              <a:t>dirt</a:t>
            </a:r>
            <a:r>
              <a:rPr lang="en-GB" sz="1800" dirty="0" smtClean="0">
                <a:latin typeface="Arial" pitchFamily="34" charset="0"/>
                <a:cs typeface="Arial" pitchFamily="34" charset="0"/>
              </a:rPr>
              <a:t>…The place stank of </a:t>
            </a:r>
            <a:r>
              <a:rPr lang="en-GB" sz="1800" dirty="0" smtClean="0">
                <a:solidFill>
                  <a:srgbClr val="FF0000"/>
                </a:solidFill>
                <a:latin typeface="Arial" pitchFamily="34" charset="0"/>
                <a:cs typeface="Arial" pitchFamily="34" charset="0"/>
              </a:rPr>
              <a:t>rot</a:t>
            </a:r>
            <a:r>
              <a:rPr lang="en-GB" sz="1800" dirty="0" smtClean="0">
                <a:latin typeface="Arial" pitchFamily="34" charset="0"/>
                <a:cs typeface="Arial" pitchFamily="34" charset="0"/>
              </a:rPr>
              <a:t> and </a:t>
            </a:r>
            <a:r>
              <a:rPr lang="en-GB" sz="1800" dirty="0" smtClean="0">
                <a:solidFill>
                  <a:srgbClr val="FF0000"/>
                </a:solidFill>
                <a:latin typeface="Arial" pitchFamily="34" charset="0"/>
                <a:cs typeface="Arial" pitchFamily="34" charset="0"/>
              </a:rPr>
              <a:t>dust</a:t>
            </a:r>
            <a:r>
              <a:rPr lang="en-GB" sz="1800" dirty="0" smtClean="0">
                <a:latin typeface="Arial" pitchFamily="34" charset="0"/>
                <a:cs typeface="Arial" pitchFamily="34" charset="0"/>
              </a:rPr>
              <a:t>.</a:t>
            </a:r>
          </a:p>
          <a:p>
            <a:pPr marL="82296" indent="0">
              <a:buNone/>
            </a:pPr>
            <a:r>
              <a:rPr lang="en-GB" sz="1800" dirty="0" smtClean="0">
                <a:latin typeface="Arial" pitchFamily="34" charset="0"/>
                <a:cs typeface="Arial" pitchFamily="34" charset="0"/>
              </a:rPr>
              <a:t>It is helpful for students to see </a:t>
            </a:r>
            <a:r>
              <a:rPr lang="en-GB" sz="1800" dirty="0" smtClean="0">
                <a:latin typeface="Arial" pitchFamily="34" charset="0"/>
                <a:cs typeface="Arial" pitchFamily="34" charset="0"/>
              </a:rPr>
              <a:t>adjective + noun </a:t>
            </a:r>
            <a:r>
              <a:rPr lang="en-GB" sz="1800" dirty="0" smtClean="0">
                <a:latin typeface="Arial" pitchFamily="34" charset="0"/>
                <a:cs typeface="Arial" pitchFamily="34" charset="0"/>
              </a:rPr>
              <a:t>combinations as one choice in descriptive writing, and to build a repertoire of ways of making writing descriptive.</a:t>
            </a:r>
          </a:p>
          <a:p>
            <a:pPr marL="82296" indent="0">
              <a:buNone/>
            </a:pPr>
            <a:endParaRPr lang="en-GB" sz="2000" dirty="0">
              <a:latin typeface="Arial" pitchFamily="34" charset="0"/>
              <a:cs typeface="Arial" pitchFamily="34" charset="0"/>
            </a:endParaRPr>
          </a:p>
          <a:p>
            <a:pPr marL="82296" indent="0">
              <a:buNone/>
            </a:pPr>
            <a:endParaRPr lang="en-GB" sz="2000" dirty="0">
              <a:latin typeface="Arial" pitchFamily="34" charset="0"/>
              <a:cs typeface="Arial" pitchFamily="34" charset="0"/>
            </a:endParaRPr>
          </a:p>
          <a:p>
            <a:pPr marL="82296" indent="0">
              <a:buNone/>
            </a:pPr>
            <a:endParaRPr lang="en-GB" sz="2000" dirty="0">
              <a:latin typeface="Arial" pitchFamily="34" charset="0"/>
              <a:cs typeface="Arial" pitchFamily="34" charset="0"/>
            </a:endParaRPr>
          </a:p>
          <a:p>
            <a:endParaRPr lang="en-GB" sz="2000" dirty="0" smtClean="0">
              <a:latin typeface="Arial" pitchFamily="34" charset="0"/>
              <a:cs typeface="Arial" pitchFamily="34" charset="0"/>
            </a:endParaRPr>
          </a:p>
          <a:p>
            <a:pPr marL="82296" indent="0">
              <a:buNone/>
            </a:pPr>
            <a:endParaRPr lang="en-GB" sz="2000" dirty="0" smtClean="0">
              <a:latin typeface="Arial" pitchFamily="34" charset="0"/>
              <a:cs typeface="Arial" pitchFamily="34" charset="0"/>
            </a:endParaRPr>
          </a:p>
        </p:txBody>
      </p:sp>
    </p:spTree>
    <p:extLst>
      <p:ext uri="{BB962C8B-B14F-4D97-AF65-F5344CB8AC3E}">
        <p14:creationId xmlns:p14="http://schemas.microsoft.com/office/powerpoint/2010/main" val="193860833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87624" y="188640"/>
            <a:ext cx="7498080" cy="1143000"/>
          </a:xfrm>
        </p:spPr>
        <p:txBody>
          <a:bodyPr>
            <a:normAutofit/>
          </a:bodyPr>
          <a:lstStyle/>
          <a:p>
            <a:r>
              <a:rPr lang="en-GB" sz="3200" dirty="0" smtClean="0">
                <a:latin typeface="Arial" pitchFamily="34" charset="0"/>
                <a:cs typeface="Arial" pitchFamily="34" charset="0"/>
              </a:rPr>
              <a:t>Adjectives as complements</a:t>
            </a:r>
            <a:endParaRPr lang="en-GB" sz="3200" dirty="0">
              <a:latin typeface="Arial" pitchFamily="34" charset="0"/>
              <a:cs typeface="Arial" pitchFamily="34" charset="0"/>
            </a:endParaRPr>
          </a:p>
        </p:txBody>
      </p:sp>
      <p:sp>
        <p:nvSpPr>
          <p:cNvPr id="3" name="Content Placeholder 2"/>
          <p:cNvSpPr>
            <a:spLocks noGrp="1"/>
          </p:cNvSpPr>
          <p:nvPr>
            <p:ph sz="half" idx="1"/>
          </p:nvPr>
        </p:nvSpPr>
        <p:spPr>
          <a:xfrm>
            <a:off x="1187624" y="1556792"/>
            <a:ext cx="7560840" cy="4713312"/>
          </a:xfrm>
        </p:spPr>
        <p:txBody>
          <a:bodyPr>
            <a:noAutofit/>
          </a:bodyPr>
          <a:lstStyle/>
          <a:p>
            <a:pPr marL="82296" indent="0">
              <a:lnSpc>
                <a:spcPct val="150000"/>
              </a:lnSpc>
              <a:buNone/>
            </a:pPr>
            <a:r>
              <a:rPr lang="en-US" sz="2400" dirty="0">
                <a:latin typeface="Arial Narrow" pitchFamily="34" charset="0"/>
              </a:rPr>
              <a:t/>
            </a:r>
            <a:br>
              <a:rPr lang="en-US" sz="2400" dirty="0">
                <a:latin typeface="Arial Narrow" pitchFamily="34" charset="0"/>
              </a:rPr>
            </a:br>
            <a:endParaRPr lang="en-GB" sz="2400" dirty="0">
              <a:latin typeface="Arial Narrow" pitchFamily="34" charset="0"/>
            </a:endParaRPr>
          </a:p>
        </p:txBody>
      </p:sp>
      <p:sp>
        <p:nvSpPr>
          <p:cNvPr id="4" name="Content Placeholder 3"/>
          <p:cNvSpPr>
            <a:spLocks noGrp="1"/>
          </p:cNvSpPr>
          <p:nvPr>
            <p:ph sz="half" idx="2"/>
          </p:nvPr>
        </p:nvSpPr>
        <p:spPr>
          <a:xfrm>
            <a:off x="1331640" y="1484784"/>
            <a:ext cx="7560840" cy="5001344"/>
          </a:xfrm>
        </p:spPr>
        <p:txBody>
          <a:bodyPr>
            <a:noAutofit/>
          </a:bodyPr>
          <a:lstStyle/>
          <a:p>
            <a:r>
              <a:rPr lang="en-GB" sz="2000" dirty="0" smtClean="0">
                <a:latin typeface="Arial" pitchFamily="34" charset="0"/>
                <a:cs typeface="Arial" pitchFamily="34" charset="0"/>
              </a:rPr>
              <a:t>Adjectives can be used to complete a clause, as here:</a:t>
            </a:r>
          </a:p>
          <a:p>
            <a:pPr marL="82296" indent="0">
              <a:buNone/>
            </a:pPr>
            <a:r>
              <a:rPr lang="en-GB" sz="2000" dirty="0" smtClean="0">
                <a:latin typeface="Arial" pitchFamily="34" charset="0"/>
                <a:cs typeface="Arial" pitchFamily="34" charset="0"/>
              </a:rPr>
              <a:t>He was </a:t>
            </a:r>
            <a:r>
              <a:rPr lang="en-GB" sz="2000" dirty="0" smtClean="0">
                <a:solidFill>
                  <a:srgbClr val="FF0000"/>
                </a:solidFill>
                <a:latin typeface="Arial" pitchFamily="34" charset="0"/>
                <a:cs typeface="Arial" pitchFamily="34" charset="0"/>
              </a:rPr>
              <a:t>filthy</a:t>
            </a:r>
            <a:r>
              <a:rPr lang="en-GB" sz="2000" dirty="0" smtClean="0">
                <a:latin typeface="Arial" pitchFamily="34" charset="0"/>
                <a:cs typeface="Arial" pitchFamily="34" charset="0"/>
              </a:rPr>
              <a:t> and</a:t>
            </a:r>
            <a:r>
              <a:rPr lang="en-GB" sz="2000" dirty="0" smtClean="0">
                <a:solidFill>
                  <a:srgbClr val="FF0000"/>
                </a:solidFill>
                <a:latin typeface="Arial" pitchFamily="34" charset="0"/>
                <a:cs typeface="Arial" pitchFamily="34" charset="0"/>
              </a:rPr>
              <a:t> pale </a:t>
            </a:r>
            <a:r>
              <a:rPr lang="en-GB" sz="2000" dirty="0" smtClean="0">
                <a:latin typeface="Arial" pitchFamily="34" charset="0"/>
                <a:cs typeface="Arial" pitchFamily="34" charset="0"/>
              </a:rPr>
              <a:t>and </a:t>
            </a:r>
            <a:r>
              <a:rPr lang="en-GB" sz="2000" dirty="0" smtClean="0">
                <a:solidFill>
                  <a:srgbClr val="FF0000"/>
                </a:solidFill>
                <a:latin typeface="Arial" pitchFamily="34" charset="0"/>
                <a:cs typeface="Arial" pitchFamily="34" charset="0"/>
              </a:rPr>
              <a:t>dried out </a:t>
            </a:r>
            <a:r>
              <a:rPr lang="en-GB" sz="2000" dirty="0" smtClean="0">
                <a:latin typeface="Arial" pitchFamily="34" charset="0"/>
                <a:cs typeface="Arial" pitchFamily="34" charset="0"/>
              </a:rPr>
              <a:t>and I thought he was </a:t>
            </a:r>
            <a:r>
              <a:rPr lang="en-GB" sz="2000" dirty="0" smtClean="0">
                <a:solidFill>
                  <a:srgbClr val="FF0000"/>
                </a:solidFill>
                <a:latin typeface="Arial" pitchFamily="34" charset="0"/>
                <a:cs typeface="Arial" pitchFamily="34" charset="0"/>
              </a:rPr>
              <a:t>dead</a:t>
            </a:r>
            <a:r>
              <a:rPr lang="en-GB" sz="2000" dirty="0" smtClean="0">
                <a:latin typeface="Arial" pitchFamily="34" charset="0"/>
                <a:cs typeface="Arial" pitchFamily="34" charset="0"/>
              </a:rPr>
              <a:t>.</a:t>
            </a:r>
          </a:p>
          <a:p>
            <a:pPr marL="82296" indent="0">
              <a:buNone/>
            </a:pPr>
            <a:r>
              <a:rPr lang="en-GB" sz="2000" dirty="0" smtClean="0">
                <a:latin typeface="Arial" pitchFamily="34" charset="0"/>
                <a:cs typeface="Arial" pitchFamily="34" charset="0"/>
              </a:rPr>
              <a:t>Students who think of adjectives as words that are placed before the noun might be confused into thinking that ‘was dead’ is a verb phrase.  How could you help them see that ‘dead’ is an adjective in this instance?</a:t>
            </a:r>
          </a:p>
          <a:p>
            <a:pPr marL="82296" indent="0">
              <a:buNone/>
            </a:pPr>
            <a:r>
              <a:rPr lang="en-GB" sz="2000" dirty="0" smtClean="0">
                <a:latin typeface="Arial" pitchFamily="34" charset="0"/>
                <a:cs typeface="Arial" pitchFamily="34" charset="0"/>
              </a:rPr>
              <a:t>Complements are very often adjectives that ‘complete’ the meaning of a ‘be’ or ‘have’ verb when it is used as a main verb rather than auxiliary verb:</a:t>
            </a:r>
          </a:p>
          <a:p>
            <a:pPr marL="82296" indent="0">
              <a:buNone/>
            </a:pPr>
            <a:r>
              <a:rPr lang="en-GB" sz="2000" dirty="0">
                <a:solidFill>
                  <a:srgbClr val="FF0000"/>
                </a:solidFill>
                <a:latin typeface="Arial" pitchFamily="34" charset="0"/>
                <a:cs typeface="Arial" pitchFamily="34" charset="0"/>
              </a:rPr>
              <a:t>The winter </a:t>
            </a:r>
            <a:r>
              <a:rPr lang="en-GB" sz="2000" u="sng" dirty="0">
                <a:solidFill>
                  <a:srgbClr val="FF0000"/>
                </a:solidFill>
                <a:latin typeface="Arial" pitchFamily="34" charset="0"/>
                <a:cs typeface="Arial" pitchFamily="34" charset="0"/>
              </a:rPr>
              <a:t>was </a:t>
            </a:r>
            <a:r>
              <a:rPr lang="en-GB" sz="2000" u="sng" dirty="0" smtClean="0">
                <a:solidFill>
                  <a:srgbClr val="FF0000"/>
                </a:solidFill>
                <a:latin typeface="Arial" pitchFamily="34" charset="0"/>
                <a:cs typeface="Arial" pitchFamily="34" charset="0"/>
              </a:rPr>
              <a:t>ending</a:t>
            </a:r>
            <a:r>
              <a:rPr lang="en-GB" sz="2000" dirty="0" smtClean="0">
                <a:solidFill>
                  <a:srgbClr val="FF0000"/>
                </a:solidFill>
                <a:latin typeface="Arial" pitchFamily="34" charset="0"/>
                <a:cs typeface="Arial" pitchFamily="34" charset="0"/>
              </a:rPr>
              <a:t>; He </a:t>
            </a:r>
            <a:r>
              <a:rPr lang="en-GB" sz="2000" u="sng" dirty="0" smtClean="0">
                <a:solidFill>
                  <a:srgbClr val="FF0000"/>
                </a:solidFill>
                <a:latin typeface="Arial" pitchFamily="34" charset="0"/>
                <a:cs typeface="Arial" pitchFamily="34" charset="0"/>
              </a:rPr>
              <a:t>was lying </a:t>
            </a:r>
            <a:r>
              <a:rPr lang="en-GB" sz="2000" dirty="0" smtClean="0">
                <a:solidFill>
                  <a:srgbClr val="FF0000"/>
                </a:solidFill>
                <a:latin typeface="Arial" pitchFamily="34" charset="0"/>
                <a:cs typeface="Arial" pitchFamily="34" charset="0"/>
              </a:rPr>
              <a:t>there: </a:t>
            </a:r>
            <a:r>
              <a:rPr lang="en-GB" sz="2000" dirty="0" smtClean="0">
                <a:latin typeface="Arial" pitchFamily="34" charset="0"/>
                <a:cs typeface="Arial" pitchFamily="34" charset="0"/>
              </a:rPr>
              <a:t>‘was’ = auxiliary verb; ‘ending’ and ‘lying’ are part of the verb phrase</a:t>
            </a:r>
          </a:p>
          <a:p>
            <a:pPr marL="82296" indent="0">
              <a:buNone/>
            </a:pPr>
            <a:r>
              <a:rPr lang="en-GB" sz="2000" dirty="0" smtClean="0">
                <a:solidFill>
                  <a:srgbClr val="FF0000"/>
                </a:solidFill>
                <a:latin typeface="Arial" pitchFamily="34" charset="0"/>
                <a:cs typeface="Arial" pitchFamily="34" charset="0"/>
              </a:rPr>
              <a:t>The baby </a:t>
            </a:r>
            <a:r>
              <a:rPr lang="en-GB" sz="2000" u="sng" dirty="0" smtClean="0">
                <a:solidFill>
                  <a:srgbClr val="FF0000"/>
                </a:solidFill>
                <a:latin typeface="Arial" pitchFamily="34" charset="0"/>
                <a:cs typeface="Arial" pitchFamily="34" charset="0"/>
              </a:rPr>
              <a:t>was</a:t>
            </a:r>
            <a:r>
              <a:rPr lang="en-GB" sz="2000" dirty="0" smtClean="0">
                <a:solidFill>
                  <a:srgbClr val="FF0000"/>
                </a:solidFill>
                <a:latin typeface="Arial" pitchFamily="34" charset="0"/>
                <a:cs typeface="Arial" pitchFamily="34" charset="0"/>
              </a:rPr>
              <a:t> ill; We </a:t>
            </a:r>
            <a:r>
              <a:rPr lang="en-GB" sz="2000" u="sng" dirty="0" smtClean="0">
                <a:solidFill>
                  <a:srgbClr val="FF0000"/>
                </a:solidFill>
                <a:latin typeface="Arial" pitchFamily="34" charset="0"/>
                <a:cs typeface="Arial" pitchFamily="34" charset="0"/>
              </a:rPr>
              <a:t>were</a:t>
            </a:r>
            <a:r>
              <a:rPr lang="en-GB" sz="2000" dirty="0" smtClean="0">
                <a:solidFill>
                  <a:srgbClr val="FF0000"/>
                </a:solidFill>
                <a:latin typeface="Arial" pitchFamily="34" charset="0"/>
                <a:cs typeface="Arial" pitchFamily="34" charset="0"/>
              </a:rPr>
              <a:t> afraid: </a:t>
            </a:r>
            <a:r>
              <a:rPr lang="en-GB" sz="2000" dirty="0" smtClean="0">
                <a:latin typeface="Arial" pitchFamily="34" charset="0"/>
                <a:cs typeface="Arial" pitchFamily="34" charset="0"/>
              </a:rPr>
              <a:t>‘was’ = main verb; ‘ill’ and ‘afraid’ are adjective complements.</a:t>
            </a:r>
          </a:p>
          <a:p>
            <a:pPr marL="82296" indent="0">
              <a:buNone/>
            </a:pPr>
            <a:endParaRPr lang="en-GB" sz="2000" dirty="0" smtClean="0">
              <a:latin typeface="Arial" pitchFamily="34" charset="0"/>
              <a:cs typeface="Arial" pitchFamily="34" charset="0"/>
            </a:endParaRPr>
          </a:p>
          <a:p>
            <a:pPr marL="82296" indent="0">
              <a:buNone/>
            </a:pPr>
            <a:endParaRPr lang="en-GB" sz="2000" dirty="0" smtClean="0">
              <a:latin typeface="Arial" pitchFamily="34" charset="0"/>
              <a:cs typeface="Arial" pitchFamily="34" charset="0"/>
            </a:endParaRPr>
          </a:p>
          <a:p>
            <a:pPr marL="82296" indent="0">
              <a:buNone/>
            </a:pPr>
            <a:endParaRPr lang="en-GB" sz="2000" dirty="0" smtClean="0">
              <a:latin typeface="Arial" pitchFamily="34" charset="0"/>
              <a:cs typeface="Arial" pitchFamily="34" charset="0"/>
            </a:endParaRPr>
          </a:p>
          <a:p>
            <a:pPr marL="82296" indent="0">
              <a:buNone/>
            </a:pPr>
            <a:endParaRPr lang="en-GB" sz="2000" dirty="0" smtClean="0">
              <a:latin typeface="Arial" pitchFamily="34" charset="0"/>
              <a:cs typeface="Arial" pitchFamily="34" charset="0"/>
            </a:endParaRPr>
          </a:p>
          <a:p>
            <a:pPr marL="82296" indent="0">
              <a:buNone/>
            </a:pPr>
            <a:endParaRPr lang="en-GB" sz="2000" dirty="0" smtClean="0">
              <a:latin typeface="Arial" pitchFamily="34" charset="0"/>
              <a:cs typeface="Arial" pitchFamily="34" charset="0"/>
            </a:endParaRPr>
          </a:p>
          <a:p>
            <a:endParaRPr lang="en-GB" sz="2000" dirty="0" smtClean="0">
              <a:latin typeface="Arial" pitchFamily="34" charset="0"/>
              <a:cs typeface="Arial" pitchFamily="34" charset="0"/>
            </a:endParaRPr>
          </a:p>
        </p:txBody>
      </p:sp>
    </p:spTree>
    <p:extLst>
      <p:ext uri="{BB962C8B-B14F-4D97-AF65-F5344CB8AC3E}">
        <p14:creationId xmlns:p14="http://schemas.microsoft.com/office/powerpoint/2010/main" val="172153431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200" dirty="0" smtClean="0">
                <a:latin typeface="Arial" pitchFamily="34" charset="0"/>
                <a:cs typeface="Arial" pitchFamily="34" charset="0"/>
              </a:rPr>
              <a:t>Suffixes to create adjectives</a:t>
            </a:r>
            <a:endParaRPr lang="en-GB" sz="3200" dirty="0">
              <a:latin typeface="Arial" pitchFamily="34" charset="0"/>
              <a:cs typeface="Arial" pitchFamily="34" charset="0"/>
            </a:endParaRPr>
          </a:p>
        </p:txBody>
      </p:sp>
      <p:sp>
        <p:nvSpPr>
          <p:cNvPr id="4" name="Content Placeholder 3"/>
          <p:cNvSpPr>
            <a:spLocks noGrp="1"/>
          </p:cNvSpPr>
          <p:nvPr>
            <p:ph sz="half" idx="2"/>
          </p:nvPr>
        </p:nvSpPr>
        <p:spPr>
          <a:xfrm>
            <a:off x="1475656" y="1412776"/>
            <a:ext cx="7488832" cy="4663440"/>
          </a:xfrm>
        </p:spPr>
        <p:txBody>
          <a:bodyPr>
            <a:normAutofit/>
          </a:bodyPr>
          <a:lstStyle/>
          <a:p>
            <a:pPr marL="82296" indent="0">
              <a:buNone/>
            </a:pPr>
            <a:r>
              <a:rPr lang="en-GB" sz="2200" b="1" dirty="0" smtClean="0">
                <a:solidFill>
                  <a:schemeClr val="accent1">
                    <a:lumMod val="75000"/>
                  </a:schemeClr>
                </a:solidFill>
                <a:latin typeface="Arial" pitchFamily="34" charset="0"/>
                <a:cs typeface="Arial" pitchFamily="34" charset="0"/>
              </a:rPr>
              <a:t>Adjectives: </a:t>
            </a:r>
            <a:r>
              <a:rPr lang="en-GB" sz="2200" dirty="0">
                <a:latin typeface="Arial" pitchFamily="34" charset="0"/>
                <a:cs typeface="Arial" pitchFamily="34" charset="0"/>
              </a:rPr>
              <a:t>There are </a:t>
            </a:r>
            <a:r>
              <a:rPr lang="en-GB" sz="2200" dirty="0" smtClean="0">
                <a:latin typeface="Arial" pitchFamily="34" charset="0"/>
                <a:cs typeface="Arial" pitchFamily="34" charset="0"/>
              </a:rPr>
              <a:t>several suffixes which </a:t>
            </a:r>
            <a:r>
              <a:rPr lang="en-GB" sz="2200" dirty="0">
                <a:latin typeface="Arial" pitchFamily="34" charset="0"/>
                <a:cs typeface="Arial" pitchFamily="34" charset="0"/>
              </a:rPr>
              <a:t>create adjectives from other word </a:t>
            </a:r>
            <a:r>
              <a:rPr lang="en-GB" sz="2200" dirty="0" smtClean="0">
                <a:latin typeface="Arial" pitchFamily="34" charset="0"/>
                <a:cs typeface="Arial" pitchFamily="34" charset="0"/>
              </a:rPr>
              <a:t>classes, </a:t>
            </a:r>
            <a:r>
              <a:rPr lang="en-GB" sz="2200" dirty="0" smtClean="0">
                <a:latin typeface="Arial" pitchFamily="34" charset="0"/>
                <a:cs typeface="Arial" pitchFamily="34" charset="0"/>
              </a:rPr>
              <a:t>and which can be taught as part of vocabulary building, for </a:t>
            </a:r>
            <a:r>
              <a:rPr lang="en-GB" sz="2200" dirty="0" smtClean="0">
                <a:latin typeface="Arial" pitchFamily="34" charset="0"/>
                <a:cs typeface="Arial" pitchFamily="34" charset="0"/>
              </a:rPr>
              <a:t>example:</a:t>
            </a:r>
            <a:r>
              <a:rPr lang="en-GB" sz="2000" dirty="0">
                <a:latin typeface="Arial" pitchFamily="34" charset="0"/>
                <a:cs typeface="Arial" pitchFamily="34" charset="0"/>
              </a:rPr>
              <a:t/>
            </a:r>
            <a:br>
              <a:rPr lang="en-GB" sz="2000" dirty="0">
                <a:latin typeface="Arial" pitchFamily="34" charset="0"/>
                <a:cs typeface="Arial" pitchFamily="34" charset="0"/>
              </a:rPr>
            </a:br>
            <a:endParaRPr lang="en-GB" sz="2000" b="1" dirty="0">
              <a:solidFill>
                <a:schemeClr val="accent1">
                  <a:lumMod val="75000"/>
                </a:schemeClr>
              </a:solidFill>
              <a:latin typeface="Arial" pitchFamily="34" charset="0"/>
              <a:cs typeface="Arial" pitchFamily="34" charset="0"/>
            </a:endParaRPr>
          </a:p>
        </p:txBody>
      </p:sp>
      <p:graphicFrame>
        <p:nvGraphicFramePr>
          <p:cNvPr id="7" name="Table 6"/>
          <p:cNvGraphicFramePr>
            <a:graphicFrameLocks noGrp="1"/>
          </p:cNvGraphicFramePr>
          <p:nvPr>
            <p:extLst>
              <p:ext uri="{D42A27DB-BD31-4B8C-83A1-F6EECF244321}">
                <p14:modId xmlns:p14="http://schemas.microsoft.com/office/powerpoint/2010/main" val="473467774"/>
              </p:ext>
            </p:extLst>
          </p:nvPr>
        </p:nvGraphicFramePr>
        <p:xfrm>
          <a:off x="2051720" y="2420888"/>
          <a:ext cx="6552728" cy="3542796"/>
        </p:xfrm>
        <a:graphic>
          <a:graphicData uri="http://schemas.openxmlformats.org/drawingml/2006/table">
            <a:tbl>
              <a:tblPr/>
              <a:tblGrid>
                <a:gridCol w="1872208"/>
                <a:gridCol w="4680520"/>
              </a:tblGrid>
              <a:tr h="590466">
                <a:tc>
                  <a:txBody>
                    <a:bodyPr/>
                    <a:lstStyle/>
                    <a:p>
                      <a:r>
                        <a:rPr lang="en-GB" sz="2400" dirty="0">
                          <a:latin typeface="Arial" pitchFamily="34" charset="0"/>
                          <a:cs typeface="Arial" pitchFamily="34" charset="0"/>
                        </a:rPr>
                        <a:t>-al</a:t>
                      </a:r>
                    </a:p>
                  </a:txBody>
                  <a:tcPr anchor="ctr">
                    <a:lnL>
                      <a:noFill/>
                    </a:lnL>
                    <a:lnR>
                      <a:noFill/>
                    </a:lnR>
                    <a:lnT>
                      <a:noFill/>
                    </a:lnT>
                    <a:lnB>
                      <a:noFill/>
                    </a:lnB>
                  </a:tcPr>
                </a:tc>
                <a:tc>
                  <a:txBody>
                    <a:bodyPr/>
                    <a:lstStyle/>
                    <a:p>
                      <a:r>
                        <a:rPr lang="en-GB" sz="2400" dirty="0" smtClean="0">
                          <a:latin typeface="Arial" pitchFamily="34" charset="0"/>
                          <a:cs typeface="Arial" pitchFamily="34" charset="0"/>
                        </a:rPr>
                        <a:t>comical, fanatical</a:t>
                      </a:r>
                      <a:endParaRPr lang="en-GB" sz="2400" dirty="0">
                        <a:latin typeface="Arial" pitchFamily="34" charset="0"/>
                        <a:cs typeface="Arial" pitchFamily="34" charset="0"/>
                      </a:endParaRPr>
                    </a:p>
                  </a:txBody>
                  <a:tcPr anchor="ctr">
                    <a:lnL>
                      <a:noFill/>
                    </a:lnL>
                    <a:lnR>
                      <a:noFill/>
                    </a:lnR>
                    <a:lnT>
                      <a:noFill/>
                    </a:lnT>
                    <a:lnB>
                      <a:noFill/>
                    </a:lnB>
                  </a:tcPr>
                </a:tc>
              </a:tr>
              <a:tr h="590466">
                <a:tc>
                  <a:txBody>
                    <a:bodyPr/>
                    <a:lstStyle/>
                    <a:p>
                      <a:r>
                        <a:rPr lang="en-GB" sz="2400" dirty="0">
                          <a:latin typeface="Arial" pitchFamily="34" charset="0"/>
                          <a:cs typeface="Arial" pitchFamily="34" charset="0"/>
                        </a:rPr>
                        <a:t>-</a:t>
                      </a:r>
                      <a:r>
                        <a:rPr lang="en-GB" sz="2400" dirty="0" err="1">
                          <a:latin typeface="Arial" pitchFamily="34" charset="0"/>
                          <a:cs typeface="Arial" pitchFamily="34" charset="0"/>
                        </a:rPr>
                        <a:t>ic</a:t>
                      </a:r>
                      <a:endParaRPr lang="en-GB" sz="2400" dirty="0">
                        <a:latin typeface="Arial" pitchFamily="34" charset="0"/>
                        <a:cs typeface="Arial" pitchFamily="34" charset="0"/>
                      </a:endParaRPr>
                    </a:p>
                  </a:txBody>
                  <a:tcPr anchor="ctr">
                    <a:lnL>
                      <a:noFill/>
                    </a:lnL>
                    <a:lnR>
                      <a:noFill/>
                    </a:lnR>
                    <a:lnT>
                      <a:noFill/>
                    </a:lnT>
                    <a:lnB>
                      <a:noFill/>
                    </a:lnB>
                  </a:tcPr>
                </a:tc>
                <a:tc>
                  <a:txBody>
                    <a:bodyPr/>
                    <a:lstStyle/>
                    <a:p>
                      <a:r>
                        <a:rPr lang="en-GB" sz="2400" dirty="0" smtClean="0">
                          <a:latin typeface="Arial" pitchFamily="34" charset="0"/>
                          <a:cs typeface="Arial" pitchFamily="34" charset="0"/>
                        </a:rPr>
                        <a:t>phobic, graphic</a:t>
                      </a:r>
                      <a:endParaRPr lang="en-GB" sz="2400" dirty="0">
                        <a:latin typeface="Arial" pitchFamily="34" charset="0"/>
                        <a:cs typeface="Arial" pitchFamily="34" charset="0"/>
                      </a:endParaRPr>
                    </a:p>
                  </a:txBody>
                  <a:tcPr anchor="ctr">
                    <a:lnL>
                      <a:noFill/>
                    </a:lnL>
                    <a:lnR>
                      <a:noFill/>
                    </a:lnR>
                    <a:lnT>
                      <a:noFill/>
                    </a:lnT>
                    <a:lnB>
                      <a:noFill/>
                    </a:lnB>
                  </a:tcPr>
                </a:tc>
              </a:tr>
              <a:tr h="590466">
                <a:tc>
                  <a:txBody>
                    <a:bodyPr/>
                    <a:lstStyle/>
                    <a:p>
                      <a:r>
                        <a:rPr lang="en-GB" sz="2400" dirty="0">
                          <a:latin typeface="Arial" pitchFamily="34" charset="0"/>
                          <a:cs typeface="Arial" pitchFamily="34" charset="0"/>
                        </a:rPr>
                        <a:t>-able</a:t>
                      </a:r>
                    </a:p>
                  </a:txBody>
                  <a:tcPr anchor="ctr">
                    <a:lnL>
                      <a:noFill/>
                    </a:lnL>
                    <a:lnR>
                      <a:noFill/>
                    </a:lnR>
                    <a:lnT>
                      <a:noFill/>
                    </a:lnT>
                    <a:lnB>
                      <a:noFill/>
                    </a:lnB>
                  </a:tcPr>
                </a:tc>
                <a:tc>
                  <a:txBody>
                    <a:bodyPr/>
                    <a:lstStyle/>
                    <a:p>
                      <a:r>
                        <a:rPr lang="en-GB" sz="2400" dirty="0" smtClean="0">
                          <a:latin typeface="Arial" pitchFamily="34" charset="0"/>
                          <a:cs typeface="Arial" pitchFamily="34" charset="0"/>
                        </a:rPr>
                        <a:t>comfortable, fashionable</a:t>
                      </a:r>
                      <a:endParaRPr lang="en-GB" sz="2400" dirty="0">
                        <a:latin typeface="Arial" pitchFamily="34" charset="0"/>
                        <a:cs typeface="Arial" pitchFamily="34" charset="0"/>
                      </a:endParaRPr>
                    </a:p>
                  </a:txBody>
                  <a:tcPr anchor="ctr">
                    <a:lnL>
                      <a:noFill/>
                    </a:lnL>
                    <a:lnR>
                      <a:noFill/>
                    </a:lnR>
                    <a:lnT>
                      <a:noFill/>
                    </a:lnT>
                    <a:lnB>
                      <a:noFill/>
                    </a:lnB>
                  </a:tcPr>
                </a:tc>
              </a:tr>
              <a:tr h="590466">
                <a:tc>
                  <a:txBody>
                    <a:bodyPr/>
                    <a:lstStyle/>
                    <a:p>
                      <a:r>
                        <a:rPr lang="en-GB" sz="2400" dirty="0" smtClean="0">
                          <a:latin typeface="Arial" pitchFamily="34" charset="0"/>
                          <a:cs typeface="Arial" pitchFamily="34" charset="0"/>
                        </a:rPr>
                        <a:t>- </a:t>
                      </a:r>
                      <a:r>
                        <a:rPr lang="en-GB" sz="2400" dirty="0" err="1" smtClean="0">
                          <a:latin typeface="Arial" pitchFamily="34" charset="0"/>
                          <a:cs typeface="Arial" pitchFamily="34" charset="0"/>
                        </a:rPr>
                        <a:t>ing</a:t>
                      </a:r>
                      <a:endParaRPr lang="en-GB" sz="2400" dirty="0">
                        <a:latin typeface="Arial" pitchFamily="34" charset="0"/>
                        <a:cs typeface="Arial" pitchFamily="34" charset="0"/>
                      </a:endParaRPr>
                    </a:p>
                  </a:txBody>
                  <a:tcPr anchor="ctr">
                    <a:lnL>
                      <a:noFill/>
                    </a:lnL>
                    <a:lnR>
                      <a:noFill/>
                    </a:lnR>
                    <a:lnT>
                      <a:noFill/>
                    </a:lnT>
                    <a:lnB>
                      <a:noFill/>
                    </a:lnB>
                  </a:tcPr>
                </a:tc>
                <a:tc>
                  <a:txBody>
                    <a:bodyPr/>
                    <a:lstStyle/>
                    <a:p>
                      <a:r>
                        <a:rPr lang="en-GB" sz="2400" dirty="0" smtClean="0">
                          <a:latin typeface="Arial" pitchFamily="34" charset="0"/>
                          <a:cs typeface="Arial" pitchFamily="34" charset="0"/>
                        </a:rPr>
                        <a:t>glittering, sparkling</a:t>
                      </a:r>
                      <a:endParaRPr lang="en-GB" sz="2400" dirty="0">
                        <a:latin typeface="Arial" pitchFamily="34" charset="0"/>
                        <a:cs typeface="Arial" pitchFamily="34" charset="0"/>
                      </a:endParaRPr>
                    </a:p>
                  </a:txBody>
                  <a:tcPr anchor="ctr">
                    <a:lnL>
                      <a:noFill/>
                    </a:lnL>
                    <a:lnR>
                      <a:noFill/>
                    </a:lnR>
                    <a:lnT>
                      <a:noFill/>
                    </a:lnT>
                    <a:lnB>
                      <a:noFill/>
                    </a:lnB>
                  </a:tcPr>
                </a:tc>
              </a:tr>
              <a:tr h="590466">
                <a:tc>
                  <a:txBody>
                    <a:bodyPr/>
                    <a:lstStyle/>
                    <a:p>
                      <a:r>
                        <a:rPr lang="en-GB" sz="2400" dirty="0">
                          <a:latin typeface="Arial" pitchFamily="34" charset="0"/>
                          <a:cs typeface="Arial" pitchFamily="34" charset="0"/>
                        </a:rPr>
                        <a:t>-</a:t>
                      </a:r>
                      <a:r>
                        <a:rPr lang="en-GB" sz="2400" dirty="0" err="1">
                          <a:latin typeface="Arial" pitchFamily="34" charset="0"/>
                          <a:cs typeface="Arial" pitchFamily="34" charset="0"/>
                        </a:rPr>
                        <a:t>ive</a:t>
                      </a:r>
                      <a:endParaRPr lang="en-GB" sz="2400" dirty="0">
                        <a:latin typeface="Arial" pitchFamily="34" charset="0"/>
                        <a:cs typeface="Arial" pitchFamily="34" charset="0"/>
                      </a:endParaRPr>
                    </a:p>
                  </a:txBody>
                  <a:tcPr anchor="ctr">
                    <a:lnL>
                      <a:noFill/>
                    </a:lnL>
                    <a:lnR>
                      <a:noFill/>
                    </a:lnR>
                    <a:lnT>
                      <a:noFill/>
                    </a:lnT>
                    <a:lnB>
                      <a:noFill/>
                    </a:lnB>
                  </a:tcPr>
                </a:tc>
                <a:tc>
                  <a:txBody>
                    <a:bodyPr/>
                    <a:lstStyle/>
                    <a:p>
                      <a:r>
                        <a:rPr lang="en-GB" sz="2400" dirty="0" smtClean="0">
                          <a:latin typeface="Arial" pitchFamily="34" charset="0"/>
                          <a:cs typeface="Arial" pitchFamily="34" charset="0"/>
                        </a:rPr>
                        <a:t>attractive, festive</a:t>
                      </a:r>
                      <a:endParaRPr lang="en-GB" sz="2400" dirty="0">
                        <a:latin typeface="Arial" pitchFamily="34" charset="0"/>
                        <a:cs typeface="Arial" pitchFamily="34" charset="0"/>
                      </a:endParaRPr>
                    </a:p>
                  </a:txBody>
                  <a:tcPr anchor="ctr">
                    <a:lnL>
                      <a:noFill/>
                    </a:lnL>
                    <a:lnR>
                      <a:noFill/>
                    </a:lnR>
                    <a:lnT>
                      <a:noFill/>
                    </a:lnT>
                    <a:lnB>
                      <a:noFill/>
                    </a:lnB>
                  </a:tcPr>
                </a:tc>
              </a:tr>
              <a:tr h="590466">
                <a:tc>
                  <a:txBody>
                    <a:bodyPr/>
                    <a:lstStyle/>
                    <a:p>
                      <a:r>
                        <a:rPr lang="en-GB" sz="2400" dirty="0">
                          <a:latin typeface="Arial" pitchFamily="34" charset="0"/>
                          <a:cs typeface="Arial" pitchFamily="34" charset="0"/>
                        </a:rPr>
                        <a:t>-</a:t>
                      </a:r>
                      <a:r>
                        <a:rPr lang="en-GB" sz="2400" dirty="0" smtClean="0">
                          <a:latin typeface="Arial" pitchFamily="34" charset="0"/>
                          <a:cs typeface="Arial" pitchFamily="34" charset="0"/>
                        </a:rPr>
                        <a:t>y</a:t>
                      </a:r>
                      <a:endParaRPr lang="en-GB" sz="2400" dirty="0">
                        <a:latin typeface="Arial" pitchFamily="34" charset="0"/>
                        <a:cs typeface="Arial" pitchFamily="34" charset="0"/>
                      </a:endParaRPr>
                    </a:p>
                  </a:txBody>
                  <a:tcPr anchor="ctr">
                    <a:lnL>
                      <a:noFill/>
                    </a:lnL>
                    <a:lnR>
                      <a:noFill/>
                    </a:lnR>
                    <a:lnT>
                      <a:noFill/>
                    </a:lnT>
                    <a:lnB>
                      <a:noFill/>
                    </a:lnB>
                  </a:tcPr>
                </a:tc>
                <a:tc>
                  <a:txBody>
                    <a:bodyPr/>
                    <a:lstStyle/>
                    <a:p>
                      <a:r>
                        <a:rPr lang="en-GB" sz="2400" dirty="0" smtClean="0">
                          <a:latin typeface="Arial" pitchFamily="34" charset="0"/>
                          <a:cs typeface="Arial" pitchFamily="34" charset="0"/>
                        </a:rPr>
                        <a:t>muddy, fatty</a:t>
                      </a:r>
                      <a:endParaRPr lang="en-GB" sz="2400" dirty="0">
                        <a:latin typeface="Arial" pitchFamily="34" charset="0"/>
                        <a:cs typeface="Arial" pitchFamily="34" charset="0"/>
                      </a:endParaRPr>
                    </a:p>
                  </a:txBody>
                  <a:tcPr anchor="ctr">
                    <a:lnL>
                      <a:noFill/>
                    </a:lnL>
                    <a:lnR>
                      <a:noFill/>
                    </a:lnR>
                    <a:lnT>
                      <a:noFill/>
                    </a:lnT>
                    <a:lnB>
                      <a:noFill/>
                    </a:lnB>
                  </a:tcPr>
                </a:tc>
              </a:tr>
            </a:tbl>
          </a:graphicData>
        </a:graphic>
      </p:graphicFrame>
    </p:spTree>
    <p:extLst>
      <p:ext uri="{BB962C8B-B14F-4D97-AF65-F5344CB8AC3E}">
        <p14:creationId xmlns:p14="http://schemas.microsoft.com/office/powerpoint/2010/main" val="91736775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59632" y="2996952"/>
            <a:ext cx="7704856" cy="1472184"/>
          </a:xfrm>
        </p:spPr>
        <p:txBody>
          <a:bodyPr>
            <a:noAutofit/>
          </a:bodyPr>
          <a:lstStyle/>
          <a:p>
            <a:r>
              <a:rPr lang="en-GB" sz="4800" dirty="0" smtClean="0">
                <a:latin typeface="Arial Narrow" pitchFamily="34" charset="0"/>
              </a:rPr>
              <a:t/>
            </a:r>
            <a:br>
              <a:rPr lang="en-GB" sz="4800" dirty="0" smtClean="0">
                <a:latin typeface="Arial Narrow" pitchFamily="34" charset="0"/>
              </a:rPr>
            </a:br>
            <a:r>
              <a:rPr lang="en-GB" sz="4800" dirty="0">
                <a:latin typeface="Arial Narrow" pitchFamily="34" charset="0"/>
              </a:rPr>
              <a:t/>
            </a:r>
            <a:br>
              <a:rPr lang="en-GB" sz="4800" dirty="0">
                <a:latin typeface="Arial Narrow" pitchFamily="34" charset="0"/>
              </a:rPr>
            </a:br>
            <a:r>
              <a:rPr lang="en-GB" sz="4800" dirty="0" smtClean="0">
                <a:latin typeface="Arial" pitchFamily="34" charset="0"/>
                <a:cs typeface="Arial" pitchFamily="34" charset="0"/>
              </a:rPr>
              <a:t>Using knowledge of nouns and adjectives: classroom example</a:t>
            </a:r>
            <a:r>
              <a:rPr lang="en-GB" sz="4800" dirty="0" smtClean="0">
                <a:latin typeface="Arial" pitchFamily="34" charset="0"/>
                <a:cs typeface="Arial" pitchFamily="34" charset="0"/>
              </a:rPr>
              <a:t>s </a:t>
            </a:r>
            <a:endParaRPr lang="en-GB" sz="3600" dirty="0">
              <a:latin typeface="Arial" pitchFamily="34" charset="0"/>
              <a:cs typeface="Arial" pitchFamily="34" charset="0"/>
            </a:endParaRPr>
          </a:p>
        </p:txBody>
      </p:sp>
    </p:spTree>
    <p:extLst>
      <p:ext uri="{BB962C8B-B14F-4D97-AF65-F5344CB8AC3E}">
        <p14:creationId xmlns:p14="http://schemas.microsoft.com/office/powerpoint/2010/main" val="128801909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1331640" y="0"/>
            <a:ext cx="7498080" cy="1143000"/>
          </a:xfrm>
        </p:spPr>
        <p:txBody>
          <a:bodyPr>
            <a:normAutofit/>
          </a:bodyPr>
          <a:lstStyle/>
          <a:p>
            <a:r>
              <a:rPr lang="en-GB" sz="3200" dirty="0" smtClean="0">
                <a:latin typeface="Arial" pitchFamily="34" charset="0"/>
                <a:cs typeface="Arial" pitchFamily="34" charset="0"/>
              </a:rPr>
              <a:t>Proper nouns for characterisation</a:t>
            </a:r>
            <a:endParaRPr lang="en-GB" sz="3200" dirty="0" smtClean="0">
              <a:latin typeface="Arial" pitchFamily="34" charset="0"/>
              <a:cs typeface="Arial" pitchFamily="34" charset="0"/>
            </a:endParaRPr>
          </a:p>
        </p:txBody>
      </p:sp>
      <p:sp>
        <p:nvSpPr>
          <p:cNvPr id="5123" name="Content Placeholder 2"/>
          <p:cNvSpPr>
            <a:spLocks noGrp="1"/>
          </p:cNvSpPr>
          <p:nvPr>
            <p:ph sz="half" idx="1"/>
          </p:nvPr>
        </p:nvSpPr>
        <p:spPr>
          <a:xfrm>
            <a:off x="1259632" y="1052736"/>
            <a:ext cx="7416824" cy="4807456"/>
          </a:xfrm>
        </p:spPr>
        <p:txBody>
          <a:bodyPr>
            <a:noAutofit/>
          </a:bodyPr>
          <a:lstStyle/>
          <a:p>
            <a:r>
              <a:rPr lang="en-GB" sz="1800" dirty="0" smtClean="0">
                <a:latin typeface="Arial" pitchFamily="34" charset="0"/>
                <a:cs typeface="Arial" pitchFamily="34" charset="0"/>
              </a:rPr>
              <a:t>Focusing on authors’ choices of proper nouns to create character, </a:t>
            </a:r>
            <a:r>
              <a:rPr lang="en-GB" sz="1800" dirty="0" err="1" smtClean="0">
                <a:latin typeface="Arial" pitchFamily="34" charset="0"/>
                <a:cs typeface="Arial" pitchFamily="34" charset="0"/>
              </a:rPr>
              <a:t>e.g</a:t>
            </a:r>
            <a:r>
              <a:rPr lang="en-GB" sz="1800" dirty="0" smtClean="0">
                <a:latin typeface="Arial" pitchFamily="34" charset="0"/>
                <a:cs typeface="Arial" pitchFamily="34" charset="0"/>
              </a:rPr>
              <a:t>: the names of the giants in Roald Dahl’s The </a:t>
            </a:r>
            <a:r>
              <a:rPr lang="en-GB" sz="1800" i="1" dirty="0" smtClean="0">
                <a:latin typeface="Arial" pitchFamily="34" charset="0"/>
                <a:cs typeface="Arial" pitchFamily="34" charset="0"/>
              </a:rPr>
              <a:t>BFG</a:t>
            </a:r>
            <a:r>
              <a:rPr lang="en-GB" sz="1800" dirty="0" smtClean="0">
                <a:latin typeface="Arial" pitchFamily="34" charset="0"/>
                <a:cs typeface="Arial" pitchFamily="34" charset="0"/>
              </a:rPr>
              <a:t>. What do we imagine/visualise about the giants from these names?</a:t>
            </a:r>
          </a:p>
          <a:p>
            <a:pPr marL="82296" indent="0" algn="ctr">
              <a:spcBef>
                <a:spcPts val="0"/>
              </a:spcBef>
              <a:buNone/>
            </a:pPr>
            <a:r>
              <a:rPr lang="en-GB" sz="1800" i="1" dirty="0">
                <a:latin typeface="Arial" pitchFamily="34" charset="0"/>
                <a:cs typeface="Arial" pitchFamily="34" charset="0"/>
              </a:rPr>
              <a:t>Butcher </a:t>
            </a:r>
            <a:r>
              <a:rPr lang="en-GB" sz="1800" i="1" dirty="0" smtClean="0">
                <a:latin typeface="Arial" pitchFamily="34" charset="0"/>
                <a:cs typeface="Arial" pitchFamily="34" charset="0"/>
              </a:rPr>
              <a:t>Boy, </a:t>
            </a:r>
            <a:r>
              <a:rPr lang="en-GB" sz="1800" i="1" dirty="0" err="1" smtClean="0">
                <a:latin typeface="Arial" pitchFamily="34" charset="0"/>
                <a:cs typeface="Arial" pitchFamily="34" charset="0"/>
              </a:rPr>
              <a:t>Bloodbottler</a:t>
            </a:r>
            <a:r>
              <a:rPr lang="en-GB" sz="1800" i="1" dirty="0" smtClean="0">
                <a:latin typeface="Arial" pitchFamily="34" charset="0"/>
                <a:cs typeface="Arial" pitchFamily="34" charset="0"/>
              </a:rPr>
              <a:t>, </a:t>
            </a:r>
            <a:r>
              <a:rPr lang="en-GB" sz="1800" i="1" dirty="0" err="1" smtClean="0">
                <a:latin typeface="Arial" pitchFamily="34" charset="0"/>
                <a:cs typeface="Arial" pitchFamily="34" charset="0"/>
              </a:rPr>
              <a:t>Maidmasher</a:t>
            </a:r>
            <a:r>
              <a:rPr lang="en-GB" sz="1800" i="1" dirty="0" smtClean="0">
                <a:latin typeface="Arial" pitchFamily="34" charset="0"/>
                <a:cs typeface="Arial" pitchFamily="34" charset="0"/>
              </a:rPr>
              <a:t>, </a:t>
            </a:r>
            <a:r>
              <a:rPr lang="en-GB" sz="1800" i="1" dirty="0" err="1" smtClean="0">
                <a:latin typeface="Arial" pitchFamily="34" charset="0"/>
                <a:cs typeface="Arial" pitchFamily="34" charset="0"/>
              </a:rPr>
              <a:t>Gizzardgulper</a:t>
            </a:r>
            <a:r>
              <a:rPr lang="en-GB" sz="1800" i="1" dirty="0" smtClean="0">
                <a:latin typeface="Arial" pitchFamily="34" charset="0"/>
                <a:cs typeface="Arial" pitchFamily="34" charset="0"/>
              </a:rPr>
              <a:t>; </a:t>
            </a:r>
            <a:r>
              <a:rPr lang="en-GB" sz="1800" i="1" dirty="0" err="1" smtClean="0">
                <a:latin typeface="Arial" pitchFamily="34" charset="0"/>
                <a:cs typeface="Arial" pitchFamily="34" charset="0"/>
              </a:rPr>
              <a:t>Meatdripper</a:t>
            </a:r>
            <a:r>
              <a:rPr lang="en-GB" sz="1800" i="1" dirty="0" smtClean="0">
                <a:latin typeface="Arial" pitchFamily="34" charset="0"/>
                <a:cs typeface="Arial" pitchFamily="34" charset="0"/>
              </a:rPr>
              <a:t>, </a:t>
            </a:r>
            <a:r>
              <a:rPr lang="en-GB" sz="1800" i="1" dirty="0" err="1" smtClean="0">
                <a:latin typeface="Arial" pitchFamily="34" charset="0"/>
                <a:cs typeface="Arial" pitchFamily="34" charset="0"/>
              </a:rPr>
              <a:t>Childchewer</a:t>
            </a:r>
            <a:r>
              <a:rPr lang="en-GB" sz="1800" i="1" dirty="0" smtClean="0">
                <a:latin typeface="Arial" pitchFamily="34" charset="0"/>
                <a:cs typeface="Arial" pitchFamily="34" charset="0"/>
              </a:rPr>
              <a:t>, </a:t>
            </a:r>
            <a:r>
              <a:rPr lang="en-GB" sz="1800" i="1" dirty="0" err="1" smtClean="0">
                <a:latin typeface="Arial" pitchFamily="34" charset="0"/>
                <a:cs typeface="Arial" pitchFamily="34" charset="0"/>
              </a:rPr>
              <a:t>Manhugger</a:t>
            </a:r>
            <a:r>
              <a:rPr lang="en-GB" sz="1800" i="1" dirty="0" smtClean="0">
                <a:latin typeface="Arial" pitchFamily="34" charset="0"/>
                <a:cs typeface="Arial" pitchFamily="34" charset="0"/>
              </a:rPr>
              <a:t>, </a:t>
            </a:r>
            <a:r>
              <a:rPr lang="en-GB" sz="1800" i="1" dirty="0" err="1" smtClean="0">
                <a:latin typeface="Arial" pitchFamily="34" charset="0"/>
                <a:cs typeface="Arial" pitchFamily="34" charset="0"/>
              </a:rPr>
              <a:t>Bonecruncher</a:t>
            </a:r>
            <a:r>
              <a:rPr lang="en-GB" sz="1800" i="1" dirty="0" smtClean="0">
                <a:latin typeface="Arial" pitchFamily="34" charset="0"/>
                <a:cs typeface="Arial" pitchFamily="34" charset="0"/>
              </a:rPr>
              <a:t>, </a:t>
            </a:r>
            <a:endParaRPr lang="en-GB" sz="1800" i="1" dirty="0">
              <a:latin typeface="Arial" pitchFamily="34" charset="0"/>
              <a:cs typeface="Arial" pitchFamily="34" charset="0"/>
            </a:endParaRPr>
          </a:p>
          <a:p>
            <a:pPr marL="82296" indent="0" algn="ctr">
              <a:spcBef>
                <a:spcPts val="0"/>
              </a:spcBef>
              <a:buNone/>
            </a:pPr>
            <a:r>
              <a:rPr lang="en-GB" sz="1800" i="1" dirty="0" err="1" smtClean="0">
                <a:latin typeface="Arial" pitchFamily="34" charset="0"/>
                <a:cs typeface="Arial" pitchFamily="34" charset="0"/>
              </a:rPr>
              <a:t>Fleshlumpeater</a:t>
            </a:r>
            <a:r>
              <a:rPr lang="en-GB" sz="1800" i="1" dirty="0" smtClean="0">
                <a:latin typeface="Arial" pitchFamily="34" charset="0"/>
                <a:cs typeface="Arial" pitchFamily="34" charset="0"/>
              </a:rPr>
              <a:t>.</a:t>
            </a:r>
          </a:p>
          <a:p>
            <a:pPr marL="82296" indent="0">
              <a:spcBef>
                <a:spcPts val="0"/>
              </a:spcBef>
              <a:buNone/>
            </a:pPr>
            <a:r>
              <a:rPr lang="en-GB" sz="1800" dirty="0" smtClean="0">
                <a:latin typeface="Arial" pitchFamily="34" charset="0"/>
                <a:cs typeface="Arial" pitchFamily="34" charset="0"/>
              </a:rPr>
              <a:t>Other examples: </a:t>
            </a:r>
          </a:p>
          <a:p>
            <a:pPr marL="82296" indent="0">
              <a:spcBef>
                <a:spcPts val="0"/>
              </a:spcBef>
              <a:buNone/>
            </a:pPr>
            <a:r>
              <a:rPr lang="en-US" sz="1800" i="1" dirty="0" err="1" smtClean="0">
                <a:latin typeface="Arial" pitchFamily="34" charset="0"/>
                <a:cs typeface="Arial" pitchFamily="34" charset="0"/>
              </a:rPr>
              <a:t>Mr</a:t>
            </a:r>
            <a:r>
              <a:rPr lang="en-US" sz="1800" i="1" dirty="0" smtClean="0">
                <a:latin typeface="Arial" pitchFamily="34" charset="0"/>
                <a:cs typeface="Arial" pitchFamily="34" charset="0"/>
              </a:rPr>
              <a:t> </a:t>
            </a:r>
            <a:r>
              <a:rPr lang="en-US" sz="1800" i="1" dirty="0">
                <a:latin typeface="Arial" pitchFamily="34" charset="0"/>
                <a:cs typeface="Arial" pitchFamily="34" charset="0"/>
              </a:rPr>
              <a:t>and Mrs </a:t>
            </a:r>
            <a:r>
              <a:rPr lang="en-US" sz="1800" i="1" dirty="0" err="1">
                <a:latin typeface="Arial" pitchFamily="34" charset="0"/>
                <a:cs typeface="Arial" pitchFamily="34" charset="0"/>
              </a:rPr>
              <a:t>Dursley</a:t>
            </a:r>
            <a:r>
              <a:rPr lang="en-US" sz="1800" i="1" dirty="0">
                <a:latin typeface="Arial" pitchFamily="34" charset="0"/>
                <a:cs typeface="Arial" pitchFamily="34" charset="0"/>
              </a:rPr>
              <a:t>, of number four, Privet Drive, were proud to say that they were perfectly normal, thank you very much.  They were the last people you’d expect to be involved in anything strange or mysterious, because they just didn’t hold with such things</a:t>
            </a:r>
            <a:r>
              <a:rPr lang="en-US" sz="1800" dirty="0" smtClean="0">
                <a:latin typeface="Arial" pitchFamily="34" charset="0"/>
                <a:cs typeface="Arial" pitchFamily="34" charset="0"/>
              </a:rPr>
              <a:t>. (J.K. Rowling)</a:t>
            </a:r>
          </a:p>
          <a:p>
            <a:pPr marL="82296" indent="0">
              <a:spcBef>
                <a:spcPts val="0"/>
              </a:spcBef>
              <a:buNone/>
            </a:pPr>
            <a:endParaRPr lang="en-US" sz="1800" dirty="0" smtClean="0">
              <a:latin typeface="Arial" pitchFamily="34" charset="0"/>
              <a:cs typeface="Arial" pitchFamily="34" charset="0"/>
            </a:endParaRPr>
          </a:p>
          <a:p>
            <a:pPr marL="82296" indent="0">
              <a:spcBef>
                <a:spcPts val="0"/>
              </a:spcBef>
              <a:buNone/>
            </a:pPr>
            <a:r>
              <a:rPr lang="en-US" sz="1800" i="1" dirty="0" smtClean="0">
                <a:latin typeface="Arial" pitchFamily="34" charset="0"/>
                <a:cs typeface="Arial" pitchFamily="34" charset="0"/>
              </a:rPr>
              <a:t>Oh! But he was a tight-fisted hand at the grind-stone, Scrooge! a squeezing, wrenching, grasping, scraping, clutching, covetous, old sinner! </a:t>
            </a:r>
            <a:r>
              <a:rPr lang="en-US" sz="1800" dirty="0" smtClean="0">
                <a:latin typeface="Arial" pitchFamily="34" charset="0"/>
                <a:cs typeface="Arial" pitchFamily="34" charset="0"/>
              </a:rPr>
              <a:t>(Charles Dickens)</a:t>
            </a:r>
          </a:p>
          <a:p>
            <a:pPr marL="82296" indent="0">
              <a:spcBef>
                <a:spcPts val="0"/>
              </a:spcBef>
              <a:buNone/>
            </a:pPr>
            <a:endParaRPr lang="en-US" sz="1800" dirty="0" smtClean="0">
              <a:latin typeface="Arial" pitchFamily="34" charset="0"/>
              <a:cs typeface="Arial" pitchFamily="34" charset="0"/>
            </a:endParaRPr>
          </a:p>
          <a:p>
            <a:pPr>
              <a:spcBef>
                <a:spcPts val="0"/>
              </a:spcBef>
            </a:pPr>
            <a:r>
              <a:rPr lang="en-GB" sz="1800" dirty="0">
                <a:latin typeface="Arial" pitchFamily="34" charset="0"/>
                <a:cs typeface="Arial" pitchFamily="34" charset="0"/>
              </a:rPr>
              <a:t>Try generating a list of names for </a:t>
            </a:r>
            <a:r>
              <a:rPr lang="en-GB" sz="1800" dirty="0" smtClean="0">
                <a:latin typeface="Arial" pitchFamily="34" charset="0"/>
                <a:cs typeface="Arial" pitchFamily="34" charset="0"/>
              </a:rPr>
              <a:t>teachers and a name for the school they teach in. </a:t>
            </a:r>
            <a:r>
              <a:rPr lang="en-GB" sz="1800" dirty="0">
                <a:latin typeface="Arial" pitchFamily="34" charset="0"/>
                <a:cs typeface="Arial" pitchFamily="34" charset="0"/>
              </a:rPr>
              <a:t>What </a:t>
            </a:r>
            <a:r>
              <a:rPr lang="en-GB" sz="1800" dirty="0" smtClean="0">
                <a:latin typeface="Arial" pitchFamily="34" charset="0"/>
                <a:cs typeface="Arial" pitchFamily="34" charset="0"/>
              </a:rPr>
              <a:t>do you want your reader to imagine/visualise about them from your choice of proper nouns? </a:t>
            </a:r>
            <a:endParaRPr lang="en-GB" sz="1800" dirty="0">
              <a:latin typeface="Arial" pitchFamily="34" charset="0"/>
              <a:cs typeface="Arial" pitchFamily="34" charset="0"/>
            </a:endParaRPr>
          </a:p>
          <a:p>
            <a:pPr marL="82296" indent="0">
              <a:spcBef>
                <a:spcPts val="0"/>
              </a:spcBef>
              <a:buNone/>
            </a:pPr>
            <a:endParaRPr lang="en-GB" sz="2000" dirty="0">
              <a:latin typeface="Arial" pitchFamily="34" charset="0"/>
              <a:cs typeface="Arial" pitchFamily="34" charset="0"/>
            </a:endParaRPr>
          </a:p>
          <a:p>
            <a:endParaRPr lang="en-GB" sz="2000" dirty="0"/>
          </a:p>
          <a:p>
            <a:pPr marL="82296" indent="0">
              <a:buNone/>
            </a:pPr>
            <a:endParaRPr lang="en-GB" sz="2000" dirty="0">
              <a:latin typeface="Arial" pitchFamily="34" charset="0"/>
              <a:cs typeface="Arial" pitchFamily="34" charset="0"/>
            </a:endParaRPr>
          </a:p>
          <a:p>
            <a:pPr marL="0" indent="0">
              <a:buNone/>
              <a:defRPr/>
            </a:pPr>
            <a:endParaRPr lang="en-GB" sz="2000" dirty="0" smtClean="0">
              <a:latin typeface="Arial" pitchFamily="34" charset="0"/>
              <a:cs typeface="Arial" pitchFamily="34" charset="0"/>
            </a:endParaRPr>
          </a:p>
        </p:txBody>
      </p:sp>
    </p:spTree>
    <p:extLst>
      <p:ext uri="{BB962C8B-B14F-4D97-AF65-F5344CB8AC3E}">
        <p14:creationId xmlns:p14="http://schemas.microsoft.com/office/powerpoint/2010/main" val="139151744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87624" y="188640"/>
            <a:ext cx="7498080" cy="1143000"/>
          </a:xfrm>
        </p:spPr>
        <p:txBody>
          <a:bodyPr>
            <a:normAutofit/>
          </a:bodyPr>
          <a:lstStyle/>
          <a:p>
            <a:r>
              <a:rPr lang="en-GB" sz="3200" dirty="0" smtClean="0">
                <a:latin typeface="Arial" pitchFamily="34" charset="0"/>
                <a:cs typeface="Arial" pitchFamily="34" charset="0"/>
              </a:rPr>
              <a:t>Poems with compound nouns: kennings</a:t>
            </a:r>
            <a:endParaRPr lang="en-GB" sz="3200" dirty="0">
              <a:latin typeface="Arial" pitchFamily="34" charset="0"/>
              <a:cs typeface="Arial" pitchFamily="34" charset="0"/>
            </a:endParaRPr>
          </a:p>
        </p:txBody>
      </p:sp>
      <p:sp>
        <p:nvSpPr>
          <p:cNvPr id="3" name="Content Placeholder 2"/>
          <p:cNvSpPr>
            <a:spLocks noGrp="1"/>
          </p:cNvSpPr>
          <p:nvPr>
            <p:ph sz="half" idx="1"/>
          </p:nvPr>
        </p:nvSpPr>
        <p:spPr>
          <a:xfrm>
            <a:off x="1043608" y="1196752"/>
            <a:ext cx="3888432" cy="5073352"/>
          </a:xfrm>
        </p:spPr>
        <p:txBody>
          <a:bodyPr>
            <a:noAutofit/>
          </a:bodyPr>
          <a:lstStyle/>
          <a:p>
            <a:pPr marL="82296" indent="0">
              <a:lnSpc>
                <a:spcPct val="150000"/>
              </a:lnSpc>
              <a:buNone/>
            </a:pPr>
            <a:r>
              <a:rPr lang="en-US" sz="2200" dirty="0" smtClean="0">
                <a:latin typeface="Arial" pitchFamily="34" charset="0"/>
                <a:cs typeface="Arial" pitchFamily="34" charset="0"/>
              </a:rPr>
              <a:t>A bird-dresser </a:t>
            </a:r>
            <a:r>
              <a:rPr lang="en-US" sz="2200" dirty="0">
                <a:latin typeface="Arial" pitchFamily="34" charset="0"/>
                <a:cs typeface="Arial" pitchFamily="34" charset="0"/>
              </a:rPr>
              <a:t/>
            </a:r>
            <a:br>
              <a:rPr lang="en-US" sz="2200" dirty="0">
                <a:latin typeface="Arial" pitchFamily="34" charset="0"/>
                <a:cs typeface="Arial" pitchFamily="34" charset="0"/>
              </a:rPr>
            </a:br>
            <a:r>
              <a:rPr lang="en-US" sz="2200" dirty="0">
                <a:latin typeface="Arial" pitchFamily="34" charset="0"/>
                <a:cs typeface="Arial" pitchFamily="34" charset="0"/>
              </a:rPr>
              <a:t>a wind-presser </a:t>
            </a:r>
            <a:br>
              <a:rPr lang="en-US" sz="2200" dirty="0">
                <a:latin typeface="Arial" pitchFamily="34" charset="0"/>
                <a:cs typeface="Arial" pitchFamily="34" charset="0"/>
              </a:rPr>
            </a:br>
            <a:r>
              <a:rPr lang="en-US" sz="2200" dirty="0">
                <a:latin typeface="Arial" pitchFamily="34" charset="0"/>
                <a:cs typeface="Arial" pitchFamily="34" charset="0"/>
              </a:rPr>
              <a:t>a pillow-filler </a:t>
            </a:r>
            <a:br>
              <a:rPr lang="en-US" sz="2200" dirty="0">
                <a:latin typeface="Arial" pitchFamily="34" charset="0"/>
                <a:cs typeface="Arial" pitchFamily="34" charset="0"/>
              </a:rPr>
            </a:br>
            <a:r>
              <a:rPr lang="en-US" sz="2200" dirty="0">
                <a:latin typeface="Arial" pitchFamily="34" charset="0"/>
                <a:cs typeface="Arial" pitchFamily="34" charset="0"/>
              </a:rPr>
              <a:t>a poet-</a:t>
            </a:r>
            <a:r>
              <a:rPr lang="en-US" sz="2200" dirty="0" err="1">
                <a:latin typeface="Arial" pitchFamily="34" charset="0"/>
                <a:cs typeface="Arial" pitchFamily="34" charset="0"/>
              </a:rPr>
              <a:t>quiller</a:t>
            </a:r>
            <a:r>
              <a:rPr lang="en-US" sz="2200" dirty="0">
                <a:latin typeface="Arial" pitchFamily="34" charset="0"/>
                <a:cs typeface="Arial" pitchFamily="34" charset="0"/>
              </a:rPr>
              <a:t> </a:t>
            </a:r>
            <a:br>
              <a:rPr lang="en-US" sz="2200" dirty="0">
                <a:latin typeface="Arial" pitchFamily="34" charset="0"/>
                <a:cs typeface="Arial" pitchFamily="34" charset="0"/>
              </a:rPr>
            </a:br>
            <a:r>
              <a:rPr lang="en-US" sz="2200" dirty="0">
                <a:latin typeface="Arial" pitchFamily="34" charset="0"/>
                <a:cs typeface="Arial" pitchFamily="34" charset="0"/>
              </a:rPr>
              <a:t>an arrow-aimer </a:t>
            </a:r>
            <a:br>
              <a:rPr lang="en-US" sz="2200" dirty="0">
                <a:latin typeface="Arial" pitchFamily="34" charset="0"/>
                <a:cs typeface="Arial" pitchFamily="34" charset="0"/>
              </a:rPr>
            </a:br>
            <a:r>
              <a:rPr lang="en-US" sz="2200" dirty="0">
                <a:latin typeface="Arial" pitchFamily="34" charset="0"/>
                <a:cs typeface="Arial" pitchFamily="34" charset="0"/>
              </a:rPr>
              <a:t>a dust tamer </a:t>
            </a:r>
            <a:br>
              <a:rPr lang="en-US" sz="2200" dirty="0">
                <a:latin typeface="Arial" pitchFamily="34" charset="0"/>
                <a:cs typeface="Arial" pitchFamily="34" charset="0"/>
              </a:rPr>
            </a:br>
            <a:r>
              <a:rPr lang="en-US" sz="2200" dirty="0">
                <a:latin typeface="Arial" pitchFamily="34" charset="0"/>
                <a:cs typeface="Arial" pitchFamily="34" charset="0"/>
              </a:rPr>
              <a:t>a cobweb-breaker </a:t>
            </a:r>
            <a:br>
              <a:rPr lang="en-US" sz="2200" dirty="0">
                <a:latin typeface="Arial" pitchFamily="34" charset="0"/>
                <a:cs typeface="Arial" pitchFamily="34" charset="0"/>
              </a:rPr>
            </a:br>
            <a:r>
              <a:rPr lang="en-US" sz="2200" dirty="0">
                <a:latin typeface="Arial" pitchFamily="34" charset="0"/>
                <a:cs typeface="Arial" pitchFamily="34" charset="0"/>
              </a:rPr>
              <a:t>a tickle-maker </a:t>
            </a:r>
            <a:br>
              <a:rPr lang="en-US" sz="2200" dirty="0">
                <a:latin typeface="Arial" pitchFamily="34" charset="0"/>
                <a:cs typeface="Arial" pitchFamily="34" charset="0"/>
              </a:rPr>
            </a:br>
            <a:r>
              <a:rPr lang="en-US" sz="2200" i="1" dirty="0" smtClean="0">
                <a:latin typeface="Arial" pitchFamily="34" charset="0"/>
                <a:cs typeface="Arial" pitchFamily="34" charset="0"/>
              </a:rPr>
              <a:t>Tony </a:t>
            </a:r>
            <a:r>
              <a:rPr lang="en-US" sz="2200" i="1" dirty="0" err="1" smtClean="0">
                <a:latin typeface="Arial" pitchFamily="34" charset="0"/>
                <a:cs typeface="Arial" pitchFamily="34" charset="0"/>
              </a:rPr>
              <a:t>Mitton</a:t>
            </a:r>
            <a:r>
              <a:rPr lang="en-US" sz="2400" dirty="0">
                <a:latin typeface="Arial Narrow" pitchFamily="34" charset="0"/>
              </a:rPr>
              <a:t/>
            </a:r>
            <a:br>
              <a:rPr lang="en-US" sz="2400" dirty="0">
                <a:latin typeface="Arial Narrow" pitchFamily="34" charset="0"/>
              </a:rPr>
            </a:br>
            <a:endParaRPr lang="en-GB" sz="2400" dirty="0">
              <a:latin typeface="Arial Narrow" pitchFamily="34" charset="0"/>
            </a:endParaRPr>
          </a:p>
        </p:txBody>
      </p:sp>
      <p:sp>
        <p:nvSpPr>
          <p:cNvPr id="4" name="Content Placeholder 3"/>
          <p:cNvSpPr>
            <a:spLocks noGrp="1"/>
          </p:cNvSpPr>
          <p:nvPr>
            <p:ph sz="half" idx="2"/>
          </p:nvPr>
        </p:nvSpPr>
        <p:spPr>
          <a:xfrm>
            <a:off x="4644008" y="1268760"/>
            <a:ext cx="4248472" cy="5217368"/>
          </a:xfrm>
        </p:spPr>
        <p:txBody>
          <a:bodyPr>
            <a:noAutofit/>
          </a:bodyPr>
          <a:lstStyle/>
          <a:p>
            <a:pPr marL="82296" indent="0">
              <a:buNone/>
            </a:pPr>
            <a:r>
              <a:rPr lang="en-GB" sz="2200" dirty="0">
                <a:latin typeface="Arial" pitchFamily="34" charset="0"/>
                <a:cs typeface="Arial" pitchFamily="34" charset="0"/>
              </a:rPr>
              <a:t>Thought-Catcher</a:t>
            </a:r>
          </a:p>
          <a:p>
            <a:pPr marL="82296" indent="0">
              <a:buNone/>
            </a:pPr>
            <a:r>
              <a:rPr lang="en-GB" sz="2200" dirty="0">
                <a:latin typeface="Arial" pitchFamily="34" charset="0"/>
                <a:cs typeface="Arial" pitchFamily="34" charset="0"/>
              </a:rPr>
              <a:t>Talk-Monitor</a:t>
            </a:r>
          </a:p>
          <a:p>
            <a:pPr marL="82296" indent="0">
              <a:buNone/>
            </a:pPr>
            <a:r>
              <a:rPr lang="en-GB" sz="2200" dirty="0">
                <a:latin typeface="Arial" pitchFamily="34" charset="0"/>
                <a:cs typeface="Arial" pitchFamily="34" charset="0"/>
              </a:rPr>
              <a:t>Register-Taker</a:t>
            </a:r>
          </a:p>
          <a:p>
            <a:pPr marL="82296" indent="0">
              <a:buNone/>
            </a:pPr>
            <a:r>
              <a:rPr lang="en-GB" sz="2200" dirty="0">
                <a:latin typeface="Arial" pitchFamily="34" charset="0"/>
                <a:cs typeface="Arial" pitchFamily="34" charset="0"/>
              </a:rPr>
              <a:t>Power-Tripper</a:t>
            </a:r>
          </a:p>
          <a:p>
            <a:pPr marL="82296" indent="0">
              <a:buNone/>
            </a:pPr>
            <a:r>
              <a:rPr lang="en-GB" sz="2200" dirty="0">
                <a:latin typeface="Arial" pitchFamily="34" charset="0"/>
                <a:cs typeface="Arial" pitchFamily="34" charset="0"/>
              </a:rPr>
              <a:t>Grade-Maker</a:t>
            </a:r>
          </a:p>
          <a:p>
            <a:pPr marL="82296" indent="0">
              <a:buNone/>
            </a:pPr>
            <a:r>
              <a:rPr lang="en-GB" sz="2200" dirty="0">
                <a:latin typeface="Arial" pitchFamily="34" charset="0"/>
                <a:cs typeface="Arial" pitchFamily="34" charset="0"/>
              </a:rPr>
              <a:t>Coffee-Drinker</a:t>
            </a:r>
          </a:p>
          <a:p>
            <a:pPr marL="82296" indent="0">
              <a:buNone/>
            </a:pPr>
            <a:r>
              <a:rPr lang="en-GB" sz="2200" dirty="0">
                <a:latin typeface="Arial" pitchFamily="34" charset="0"/>
                <a:cs typeface="Arial" pitchFamily="34" charset="0"/>
              </a:rPr>
              <a:t>Card-Player</a:t>
            </a:r>
          </a:p>
          <a:p>
            <a:pPr marL="82296" indent="0">
              <a:buNone/>
            </a:pPr>
            <a:r>
              <a:rPr lang="en-GB" sz="2200" dirty="0">
                <a:latin typeface="Arial" pitchFamily="34" charset="0"/>
                <a:cs typeface="Arial" pitchFamily="34" charset="0"/>
              </a:rPr>
              <a:t>Bad-Dresser</a:t>
            </a:r>
          </a:p>
          <a:p>
            <a:pPr marL="82296" indent="0">
              <a:buNone/>
            </a:pPr>
            <a:r>
              <a:rPr lang="en-GB" sz="2200" dirty="0">
                <a:latin typeface="Arial" pitchFamily="34" charset="0"/>
                <a:cs typeface="Arial" pitchFamily="34" charset="0"/>
              </a:rPr>
              <a:t>Sweet-Talker</a:t>
            </a:r>
          </a:p>
          <a:p>
            <a:pPr marL="82296" indent="0">
              <a:buNone/>
            </a:pPr>
            <a:r>
              <a:rPr lang="en-GB" sz="2200" dirty="0">
                <a:latin typeface="Arial" pitchFamily="34" charset="0"/>
                <a:cs typeface="Arial" pitchFamily="34" charset="0"/>
              </a:rPr>
              <a:t>Life-Saver</a:t>
            </a:r>
          </a:p>
          <a:p>
            <a:pPr marL="82296" indent="0">
              <a:buNone/>
            </a:pPr>
            <a:r>
              <a:rPr lang="en-GB" sz="2200" dirty="0">
                <a:latin typeface="Arial" pitchFamily="34" charset="0"/>
                <a:cs typeface="Arial" pitchFamily="34" charset="0"/>
              </a:rPr>
              <a:t>Laughter-Giver</a:t>
            </a:r>
            <a:r>
              <a:rPr lang="en-GB" sz="2200" i="1" dirty="0">
                <a:latin typeface="Arial" pitchFamily="34" charset="0"/>
                <a:cs typeface="Arial" pitchFamily="34" charset="0"/>
              </a:rPr>
              <a:t> </a:t>
            </a:r>
            <a:endParaRPr lang="en-GB" sz="2200" dirty="0">
              <a:latin typeface="Arial" pitchFamily="34" charset="0"/>
              <a:cs typeface="Arial" pitchFamily="34" charset="0"/>
            </a:endParaRPr>
          </a:p>
          <a:p>
            <a:pPr marL="82296" indent="0">
              <a:buNone/>
            </a:pPr>
            <a:r>
              <a:rPr lang="en-GB" sz="2200" i="1" dirty="0">
                <a:latin typeface="Arial" pitchFamily="34" charset="0"/>
                <a:cs typeface="Arial" pitchFamily="34" charset="0"/>
              </a:rPr>
              <a:t> </a:t>
            </a:r>
            <a:r>
              <a:rPr lang="en-GB" sz="2200" i="1" dirty="0" smtClean="0">
                <a:latin typeface="Arial" pitchFamily="34" charset="0"/>
                <a:cs typeface="Arial" pitchFamily="34" charset="0"/>
              </a:rPr>
              <a:t>Kristin </a:t>
            </a:r>
            <a:r>
              <a:rPr lang="en-GB" sz="2200" i="1" dirty="0">
                <a:latin typeface="Arial" pitchFamily="34" charset="0"/>
                <a:cs typeface="Arial" pitchFamily="34" charset="0"/>
              </a:rPr>
              <a:t>Hammett</a:t>
            </a:r>
            <a:endParaRPr lang="en-GB" sz="2200" dirty="0">
              <a:latin typeface="Arial" pitchFamily="34" charset="0"/>
              <a:cs typeface="Arial" pitchFamily="34" charset="0"/>
            </a:endParaRPr>
          </a:p>
          <a:p>
            <a:pPr marL="82296" indent="0">
              <a:buNone/>
            </a:pPr>
            <a:r>
              <a:rPr lang="en-GB" sz="2400" dirty="0"/>
              <a:t> </a:t>
            </a:r>
          </a:p>
          <a:p>
            <a:endParaRPr lang="en-GB" sz="2400" dirty="0"/>
          </a:p>
        </p:txBody>
      </p:sp>
      <p:pic>
        <p:nvPicPr>
          <p:cNvPr id="3074"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275856" y="2780928"/>
            <a:ext cx="1152525" cy="1533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075" name="Picture 3"/>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736269" y="1916832"/>
            <a:ext cx="1792469" cy="28451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2552575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07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07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87624" y="188640"/>
            <a:ext cx="7498080" cy="1143000"/>
          </a:xfrm>
        </p:spPr>
        <p:txBody>
          <a:bodyPr>
            <a:normAutofit/>
          </a:bodyPr>
          <a:lstStyle/>
          <a:p>
            <a:r>
              <a:rPr lang="en-GB" sz="3200" dirty="0" smtClean="0">
                <a:latin typeface="Arial" pitchFamily="34" charset="0"/>
                <a:cs typeface="Arial" pitchFamily="34" charset="0"/>
              </a:rPr>
              <a:t>Abstract and concrete nouns in charity campaigns and political speeches</a:t>
            </a:r>
            <a:endParaRPr lang="en-GB" sz="3200" dirty="0">
              <a:latin typeface="Arial" pitchFamily="34" charset="0"/>
              <a:cs typeface="Arial" pitchFamily="34" charset="0"/>
            </a:endParaRPr>
          </a:p>
        </p:txBody>
      </p:sp>
      <p:sp>
        <p:nvSpPr>
          <p:cNvPr id="3" name="Content Placeholder 2"/>
          <p:cNvSpPr>
            <a:spLocks noGrp="1"/>
          </p:cNvSpPr>
          <p:nvPr>
            <p:ph sz="half" idx="1"/>
          </p:nvPr>
        </p:nvSpPr>
        <p:spPr>
          <a:xfrm>
            <a:off x="1187624" y="1556792"/>
            <a:ext cx="7560840" cy="4713312"/>
          </a:xfrm>
        </p:spPr>
        <p:txBody>
          <a:bodyPr>
            <a:noAutofit/>
          </a:bodyPr>
          <a:lstStyle/>
          <a:p>
            <a:pPr marL="82296" indent="0">
              <a:lnSpc>
                <a:spcPct val="150000"/>
              </a:lnSpc>
              <a:buNone/>
            </a:pPr>
            <a:r>
              <a:rPr lang="en-US" sz="2400" dirty="0">
                <a:latin typeface="Arial Narrow" pitchFamily="34" charset="0"/>
              </a:rPr>
              <a:t/>
            </a:r>
            <a:br>
              <a:rPr lang="en-US" sz="2400" dirty="0">
                <a:latin typeface="Arial Narrow" pitchFamily="34" charset="0"/>
              </a:rPr>
            </a:br>
            <a:endParaRPr lang="en-GB" sz="2400" dirty="0">
              <a:latin typeface="Arial Narrow" pitchFamily="34" charset="0"/>
            </a:endParaRPr>
          </a:p>
        </p:txBody>
      </p:sp>
      <p:sp>
        <p:nvSpPr>
          <p:cNvPr id="4" name="Content Placeholder 3"/>
          <p:cNvSpPr>
            <a:spLocks noGrp="1"/>
          </p:cNvSpPr>
          <p:nvPr>
            <p:ph sz="half" idx="2"/>
          </p:nvPr>
        </p:nvSpPr>
        <p:spPr>
          <a:xfrm>
            <a:off x="1331640" y="1484784"/>
            <a:ext cx="7560840" cy="5001344"/>
          </a:xfrm>
        </p:spPr>
        <p:txBody>
          <a:bodyPr>
            <a:noAutofit/>
          </a:bodyPr>
          <a:lstStyle/>
          <a:p>
            <a:r>
              <a:rPr lang="en-GB" sz="2000" dirty="0" smtClean="0">
                <a:latin typeface="Arial" pitchFamily="34" charset="0"/>
                <a:cs typeface="Arial" pitchFamily="34" charset="0"/>
              </a:rPr>
              <a:t>Investigate the balance and contrast between concrete and abstract nouns in charity campaign literature, political speeches and manifestos. What work is done by the different types of nouns? </a:t>
            </a:r>
          </a:p>
          <a:p>
            <a:pPr marL="82296" indent="0">
              <a:buNone/>
            </a:pPr>
            <a:r>
              <a:rPr lang="en-GB" sz="2000" dirty="0" smtClean="0">
                <a:latin typeface="Arial" pitchFamily="34" charset="0"/>
                <a:cs typeface="Arial" pitchFamily="34" charset="0"/>
              </a:rPr>
              <a:t>Examples: </a:t>
            </a:r>
          </a:p>
          <a:p>
            <a:pPr marL="82296" indent="0">
              <a:buNone/>
            </a:pPr>
            <a:r>
              <a:rPr lang="en-GB" sz="2000" i="1" dirty="0">
                <a:latin typeface="Arial" pitchFamily="34" charset="0"/>
                <a:cs typeface="Arial" pitchFamily="34" charset="0"/>
              </a:rPr>
              <a:t>Imagine a political system that puts the public first. Imagine an economy that gives everyone their fair share. Imagine a society capable of supporting everyone’s needs. Imagine a planet protected from the threat of climate change now and for the generations to come. That’s the world we want to create and we believe </a:t>
            </a:r>
            <a:r>
              <a:rPr lang="en-GB" sz="2000" i="1" dirty="0" smtClean="0">
                <a:latin typeface="Arial" pitchFamily="34" charset="0"/>
                <a:cs typeface="Arial" pitchFamily="34" charset="0"/>
              </a:rPr>
              <a:t>we </a:t>
            </a:r>
            <a:r>
              <a:rPr lang="en-GB" sz="2000" i="1" dirty="0">
                <a:latin typeface="Arial" pitchFamily="34" charset="0"/>
                <a:cs typeface="Arial" pitchFamily="34" charset="0"/>
              </a:rPr>
              <a:t>have the means to do it</a:t>
            </a:r>
            <a:r>
              <a:rPr lang="en-GB" sz="2000" i="1" dirty="0" smtClean="0">
                <a:latin typeface="Arial" pitchFamily="34" charset="0"/>
                <a:cs typeface="Arial" pitchFamily="34" charset="0"/>
              </a:rPr>
              <a:t>. </a:t>
            </a:r>
            <a:r>
              <a:rPr lang="en-GB" sz="2000" dirty="0" smtClean="0">
                <a:latin typeface="Arial" pitchFamily="34" charset="0"/>
                <a:cs typeface="Arial" pitchFamily="34" charset="0"/>
              </a:rPr>
              <a:t>(Green Party Manifesto)</a:t>
            </a:r>
          </a:p>
          <a:p>
            <a:pPr marL="82296" indent="0">
              <a:buNone/>
            </a:pPr>
            <a:r>
              <a:rPr lang="en-GB" sz="2000" i="1" dirty="0" smtClean="0">
                <a:latin typeface="Arial" pitchFamily="34" charset="0"/>
                <a:cs typeface="Arial" pitchFamily="34" charset="0"/>
              </a:rPr>
              <a:t>One child waking up homeless on Christmas morning is a tragedy. 80,000 of them is a disgrace. Our helpline will be open throughout Christmas - helping children like Amy find proper homes. </a:t>
            </a:r>
            <a:r>
              <a:rPr lang="en-GB" sz="2000" dirty="0" smtClean="0">
                <a:latin typeface="Arial" pitchFamily="34" charset="0"/>
                <a:cs typeface="Arial" pitchFamily="34" charset="0"/>
              </a:rPr>
              <a:t>(Shelter)</a:t>
            </a:r>
          </a:p>
          <a:p>
            <a:pPr marL="82296" indent="0">
              <a:buNone/>
            </a:pPr>
            <a:endParaRPr lang="en-GB" sz="2000" dirty="0">
              <a:latin typeface="Arial" pitchFamily="34" charset="0"/>
              <a:cs typeface="Arial" pitchFamily="34" charset="0"/>
            </a:endParaRPr>
          </a:p>
        </p:txBody>
      </p:sp>
    </p:spTree>
    <p:extLst>
      <p:ext uri="{BB962C8B-B14F-4D97-AF65-F5344CB8AC3E}">
        <p14:creationId xmlns:p14="http://schemas.microsoft.com/office/powerpoint/2010/main" val="808081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87624" y="188640"/>
            <a:ext cx="7498080" cy="1143000"/>
          </a:xfrm>
        </p:spPr>
        <p:txBody>
          <a:bodyPr>
            <a:normAutofit/>
          </a:bodyPr>
          <a:lstStyle/>
          <a:p>
            <a:r>
              <a:rPr lang="en-GB" sz="3200" dirty="0" smtClean="0">
                <a:latin typeface="Arial" pitchFamily="34" charset="0"/>
                <a:cs typeface="Arial" pitchFamily="34" charset="0"/>
              </a:rPr>
              <a:t>Noun </a:t>
            </a:r>
            <a:r>
              <a:rPr lang="en-GB" sz="3200" dirty="0" smtClean="0">
                <a:latin typeface="Arial" pitchFamily="34" charset="0"/>
                <a:cs typeface="Arial" pitchFamily="34" charset="0"/>
              </a:rPr>
              <a:t>and adjective choices </a:t>
            </a:r>
            <a:r>
              <a:rPr lang="en-GB" sz="3200" dirty="0" smtClean="0">
                <a:latin typeface="Arial" pitchFamily="34" charset="0"/>
                <a:cs typeface="Arial" pitchFamily="34" charset="0"/>
              </a:rPr>
              <a:t>for establishing setting and genre </a:t>
            </a:r>
            <a:endParaRPr lang="en-GB" sz="3200" dirty="0">
              <a:latin typeface="Arial" pitchFamily="34" charset="0"/>
              <a:cs typeface="Arial" pitchFamily="34" charset="0"/>
            </a:endParaRPr>
          </a:p>
        </p:txBody>
      </p:sp>
      <p:sp>
        <p:nvSpPr>
          <p:cNvPr id="3" name="Content Placeholder 2"/>
          <p:cNvSpPr>
            <a:spLocks noGrp="1"/>
          </p:cNvSpPr>
          <p:nvPr>
            <p:ph sz="half" idx="1"/>
          </p:nvPr>
        </p:nvSpPr>
        <p:spPr>
          <a:xfrm>
            <a:off x="1187624" y="1556792"/>
            <a:ext cx="7560840" cy="4713312"/>
          </a:xfrm>
        </p:spPr>
        <p:txBody>
          <a:bodyPr>
            <a:noAutofit/>
          </a:bodyPr>
          <a:lstStyle/>
          <a:p>
            <a:pPr marL="82296" indent="0">
              <a:lnSpc>
                <a:spcPct val="150000"/>
              </a:lnSpc>
              <a:buNone/>
            </a:pPr>
            <a:r>
              <a:rPr lang="en-US" sz="2400" dirty="0">
                <a:latin typeface="Arial Narrow" pitchFamily="34" charset="0"/>
              </a:rPr>
              <a:t/>
            </a:r>
            <a:br>
              <a:rPr lang="en-US" sz="2400" dirty="0">
                <a:latin typeface="Arial Narrow" pitchFamily="34" charset="0"/>
              </a:rPr>
            </a:br>
            <a:endParaRPr lang="en-GB" sz="2400" dirty="0">
              <a:latin typeface="Arial Narrow" pitchFamily="34" charset="0"/>
            </a:endParaRPr>
          </a:p>
        </p:txBody>
      </p:sp>
      <p:sp>
        <p:nvSpPr>
          <p:cNvPr id="4" name="Content Placeholder 3"/>
          <p:cNvSpPr>
            <a:spLocks noGrp="1"/>
          </p:cNvSpPr>
          <p:nvPr>
            <p:ph sz="half" idx="2"/>
          </p:nvPr>
        </p:nvSpPr>
        <p:spPr>
          <a:xfrm>
            <a:off x="1331640" y="1484784"/>
            <a:ext cx="7560840" cy="5001344"/>
          </a:xfrm>
        </p:spPr>
        <p:txBody>
          <a:bodyPr>
            <a:noAutofit/>
          </a:bodyPr>
          <a:lstStyle/>
          <a:p>
            <a:pPr>
              <a:buNone/>
            </a:pPr>
            <a:r>
              <a:rPr lang="en-GB" altLang="en-US" sz="2000" dirty="0" smtClean="0">
                <a:latin typeface="Arial" pitchFamily="34" charset="0"/>
                <a:cs typeface="Arial" pitchFamily="34" charset="0"/>
              </a:rPr>
              <a:t>    A </a:t>
            </a:r>
            <a:r>
              <a:rPr lang="en-GB" altLang="en-US" sz="2000" dirty="0">
                <a:solidFill>
                  <a:srgbClr val="FF0000"/>
                </a:solidFill>
                <a:latin typeface="Arial" pitchFamily="34" charset="0"/>
                <a:cs typeface="Arial" pitchFamily="34" charset="0"/>
              </a:rPr>
              <a:t>squat grey </a:t>
            </a:r>
            <a:r>
              <a:rPr lang="en-GB" altLang="en-US" sz="2000" dirty="0">
                <a:latin typeface="Arial" pitchFamily="34" charset="0"/>
                <a:cs typeface="Arial" pitchFamily="34" charset="0"/>
              </a:rPr>
              <a:t>building of only thirty-four </a:t>
            </a:r>
            <a:r>
              <a:rPr lang="en-GB" altLang="en-US" sz="2000" dirty="0" smtClean="0">
                <a:latin typeface="Arial" pitchFamily="34" charset="0"/>
                <a:cs typeface="Arial" pitchFamily="34" charset="0"/>
              </a:rPr>
              <a:t>storeys</a:t>
            </a:r>
            <a:r>
              <a:rPr lang="en-GB" altLang="en-US" sz="2000" dirty="0">
                <a:latin typeface="Arial" pitchFamily="34" charset="0"/>
                <a:cs typeface="Arial" pitchFamily="34" charset="0"/>
              </a:rPr>
              <a:t>. </a:t>
            </a:r>
            <a:r>
              <a:rPr lang="en-GB" altLang="en-US" sz="2000" dirty="0" smtClean="0">
                <a:latin typeface="Arial" pitchFamily="34" charset="0"/>
                <a:cs typeface="Arial" pitchFamily="34" charset="0"/>
              </a:rPr>
              <a:t>Over the </a:t>
            </a:r>
            <a:r>
              <a:rPr lang="en-GB" altLang="en-US" sz="2000" dirty="0">
                <a:latin typeface="Arial" pitchFamily="34" charset="0"/>
                <a:cs typeface="Arial" pitchFamily="34" charset="0"/>
              </a:rPr>
              <a:t>main entrance the words, </a:t>
            </a:r>
            <a:r>
              <a:rPr lang="en-GB" altLang="en-US" sz="2000" dirty="0">
                <a:solidFill>
                  <a:srgbClr val="00B0F0"/>
                </a:solidFill>
                <a:latin typeface="Arial" pitchFamily="34" charset="0"/>
                <a:cs typeface="Arial" pitchFamily="34" charset="0"/>
              </a:rPr>
              <a:t>CENTRAL LONDON </a:t>
            </a:r>
            <a:r>
              <a:rPr lang="en-GB" altLang="en-US" sz="2000" dirty="0" smtClean="0">
                <a:solidFill>
                  <a:srgbClr val="00B0F0"/>
                </a:solidFill>
                <a:latin typeface="Arial" pitchFamily="34" charset="0"/>
                <a:cs typeface="Arial" pitchFamily="34" charset="0"/>
              </a:rPr>
              <a:t>HATCHERY </a:t>
            </a:r>
            <a:r>
              <a:rPr lang="en-GB" altLang="en-US" sz="2000" dirty="0">
                <a:solidFill>
                  <a:srgbClr val="00B0F0"/>
                </a:solidFill>
                <a:latin typeface="Arial" pitchFamily="34" charset="0"/>
                <a:cs typeface="Arial" pitchFamily="34" charset="0"/>
              </a:rPr>
              <a:t>AND CONDITIONING CENTRE</a:t>
            </a:r>
            <a:r>
              <a:rPr lang="en-GB" altLang="en-US" sz="2000" dirty="0">
                <a:latin typeface="Arial" pitchFamily="34" charset="0"/>
                <a:cs typeface="Arial" pitchFamily="34" charset="0"/>
              </a:rPr>
              <a:t>, and, in a </a:t>
            </a:r>
            <a:r>
              <a:rPr lang="en-GB" altLang="en-US" sz="2000" dirty="0" smtClean="0">
                <a:latin typeface="Arial" pitchFamily="34" charset="0"/>
                <a:cs typeface="Arial" pitchFamily="34" charset="0"/>
              </a:rPr>
              <a:t>shield</a:t>
            </a:r>
            <a:r>
              <a:rPr lang="en-GB" altLang="en-US" sz="2000" dirty="0">
                <a:latin typeface="Arial" pitchFamily="34" charset="0"/>
                <a:cs typeface="Arial" pitchFamily="34" charset="0"/>
              </a:rPr>
              <a:t>, the World State's motto, </a:t>
            </a:r>
            <a:r>
              <a:rPr lang="en-GB" altLang="en-US" sz="2000" dirty="0">
                <a:solidFill>
                  <a:srgbClr val="7030A0"/>
                </a:solidFill>
                <a:latin typeface="Arial" pitchFamily="34" charset="0"/>
                <a:cs typeface="Arial" pitchFamily="34" charset="0"/>
              </a:rPr>
              <a:t>COMMUNITY, </a:t>
            </a:r>
            <a:r>
              <a:rPr lang="en-GB" altLang="en-US" sz="2000" dirty="0" smtClean="0">
                <a:solidFill>
                  <a:srgbClr val="7030A0"/>
                </a:solidFill>
                <a:latin typeface="Arial" pitchFamily="34" charset="0"/>
                <a:cs typeface="Arial" pitchFamily="34" charset="0"/>
              </a:rPr>
              <a:t>IDENTITY</a:t>
            </a:r>
            <a:r>
              <a:rPr lang="en-GB" altLang="en-US" sz="2000" dirty="0">
                <a:solidFill>
                  <a:srgbClr val="7030A0"/>
                </a:solidFill>
                <a:latin typeface="Arial" pitchFamily="34" charset="0"/>
                <a:cs typeface="Arial" pitchFamily="34" charset="0"/>
              </a:rPr>
              <a:t>, STABILITY.</a:t>
            </a:r>
          </a:p>
          <a:p>
            <a:pPr>
              <a:buNone/>
            </a:pPr>
            <a:r>
              <a:rPr lang="en-GB" altLang="en-US" sz="2000" dirty="0">
                <a:latin typeface="Arial" pitchFamily="34" charset="0"/>
                <a:cs typeface="Arial" pitchFamily="34" charset="0"/>
              </a:rPr>
              <a:t>                                     </a:t>
            </a:r>
            <a:r>
              <a:rPr lang="en-GB" altLang="en-US" sz="2000" dirty="0" smtClean="0">
                <a:latin typeface="Arial" pitchFamily="34" charset="0"/>
                <a:cs typeface="Arial" pitchFamily="34" charset="0"/>
              </a:rPr>
              <a:t>       Aldous </a:t>
            </a:r>
            <a:r>
              <a:rPr lang="en-GB" altLang="en-US" sz="2000" dirty="0">
                <a:latin typeface="Arial" pitchFamily="34" charset="0"/>
                <a:cs typeface="Arial" pitchFamily="34" charset="0"/>
              </a:rPr>
              <a:t>Huxley, </a:t>
            </a:r>
            <a:r>
              <a:rPr lang="en-GB" altLang="en-US" sz="2000" i="1" dirty="0">
                <a:latin typeface="Arial" pitchFamily="34" charset="0"/>
                <a:cs typeface="Arial" pitchFamily="34" charset="0"/>
              </a:rPr>
              <a:t>Brave New </a:t>
            </a:r>
            <a:r>
              <a:rPr lang="en-GB" altLang="en-US" sz="2000" i="1" dirty="0" smtClean="0">
                <a:latin typeface="Arial" pitchFamily="34" charset="0"/>
                <a:cs typeface="Arial" pitchFamily="34" charset="0"/>
              </a:rPr>
              <a:t>World</a:t>
            </a:r>
          </a:p>
          <a:p>
            <a:pPr>
              <a:buNone/>
            </a:pPr>
            <a:endParaRPr lang="en-GB" altLang="en-US" sz="2000" dirty="0">
              <a:latin typeface="Arial" pitchFamily="34" charset="0"/>
              <a:cs typeface="Arial" pitchFamily="34" charset="0"/>
            </a:endParaRPr>
          </a:p>
          <a:p>
            <a:pPr marL="342900" indent="-342900">
              <a:spcBef>
                <a:spcPct val="0"/>
              </a:spcBef>
              <a:buClrTx/>
              <a:buSzTx/>
              <a:defRPr/>
            </a:pPr>
            <a:r>
              <a:rPr lang="en-GB" altLang="en-US" sz="2000" dirty="0" smtClean="0">
                <a:latin typeface="Arial" pitchFamily="34" charset="0"/>
                <a:cs typeface="Arial" pitchFamily="34" charset="0"/>
              </a:rPr>
              <a:t>The focus is on noun choices because there are no verbs in these two opening sentences to Huxley’s dystopian novel. </a:t>
            </a:r>
            <a:endParaRPr lang="en-GB" altLang="en-US" sz="2000" dirty="0" smtClean="0">
              <a:latin typeface="Arial" pitchFamily="34" charset="0"/>
              <a:cs typeface="Arial" pitchFamily="34" charset="0"/>
            </a:endParaRPr>
          </a:p>
          <a:p>
            <a:pPr marL="342900" indent="-342900">
              <a:spcBef>
                <a:spcPct val="0"/>
              </a:spcBef>
              <a:buClrTx/>
              <a:buSzTx/>
              <a:defRPr/>
            </a:pPr>
            <a:r>
              <a:rPr lang="en-GB" altLang="en-US" sz="2000" dirty="0" smtClean="0">
                <a:latin typeface="Arial" pitchFamily="34" charset="0"/>
                <a:cs typeface="Arial" pitchFamily="34" charset="0"/>
              </a:rPr>
              <a:t>What picture is created through the choice of </a:t>
            </a:r>
            <a:r>
              <a:rPr lang="en-GB" altLang="en-US" sz="2000" dirty="0" smtClean="0">
                <a:solidFill>
                  <a:srgbClr val="FF0000"/>
                </a:solidFill>
                <a:latin typeface="Arial" pitchFamily="34" charset="0"/>
                <a:cs typeface="Arial" pitchFamily="34" charset="0"/>
              </a:rPr>
              <a:t>adjectives</a:t>
            </a:r>
            <a:r>
              <a:rPr lang="en-GB" altLang="en-US" sz="2000" dirty="0" smtClean="0">
                <a:latin typeface="Arial" pitchFamily="34" charset="0"/>
                <a:cs typeface="Arial" pitchFamily="34" charset="0"/>
              </a:rPr>
              <a:t>?</a:t>
            </a:r>
            <a:endParaRPr lang="en-GB" altLang="en-US" sz="2000" dirty="0" smtClean="0">
              <a:latin typeface="Arial" pitchFamily="34" charset="0"/>
              <a:cs typeface="Arial" pitchFamily="34" charset="0"/>
            </a:endParaRPr>
          </a:p>
          <a:p>
            <a:pPr marL="342900" indent="-342900">
              <a:spcBef>
                <a:spcPct val="0"/>
              </a:spcBef>
              <a:buClrTx/>
              <a:buSzTx/>
              <a:defRPr/>
            </a:pPr>
            <a:r>
              <a:rPr lang="en-GB" altLang="en-US" sz="2000" dirty="0" smtClean="0">
                <a:latin typeface="Arial" pitchFamily="34" charset="0"/>
                <a:cs typeface="Arial" pitchFamily="34" charset="0"/>
              </a:rPr>
              <a:t>What do you notice about </a:t>
            </a:r>
            <a:r>
              <a:rPr lang="en-GB" altLang="en-US" sz="2000" dirty="0">
                <a:latin typeface="Arial" pitchFamily="34" charset="0"/>
                <a:cs typeface="Arial" pitchFamily="34" charset="0"/>
              </a:rPr>
              <a:t>the choice of </a:t>
            </a:r>
            <a:r>
              <a:rPr lang="en-GB" altLang="en-US" sz="2000" dirty="0" smtClean="0">
                <a:solidFill>
                  <a:srgbClr val="7030A0"/>
                </a:solidFill>
                <a:latin typeface="Arial" pitchFamily="34" charset="0"/>
                <a:cs typeface="Arial" pitchFamily="34" charset="0"/>
              </a:rPr>
              <a:t>abstract </a:t>
            </a:r>
            <a:r>
              <a:rPr lang="en-GB" altLang="en-US" sz="2000" dirty="0">
                <a:solidFill>
                  <a:srgbClr val="7030A0"/>
                </a:solidFill>
                <a:latin typeface="Arial" pitchFamily="34" charset="0"/>
                <a:cs typeface="Arial" pitchFamily="34" charset="0"/>
              </a:rPr>
              <a:t>nouns </a:t>
            </a:r>
            <a:r>
              <a:rPr lang="en-GB" altLang="en-US" sz="2000" dirty="0">
                <a:latin typeface="Arial" pitchFamily="34" charset="0"/>
                <a:cs typeface="Arial" pitchFamily="34" charset="0"/>
              </a:rPr>
              <a:t>in the </a:t>
            </a:r>
            <a:r>
              <a:rPr lang="en-GB" altLang="en-US" sz="2000" dirty="0" smtClean="0">
                <a:latin typeface="Arial" pitchFamily="34" charset="0"/>
                <a:cs typeface="Arial" pitchFamily="34" charset="0"/>
              </a:rPr>
              <a:t>motto</a:t>
            </a:r>
            <a:r>
              <a:rPr lang="en-GB" altLang="en-US" sz="2000" dirty="0">
                <a:latin typeface="Arial" pitchFamily="34" charset="0"/>
                <a:cs typeface="Arial" pitchFamily="34" charset="0"/>
              </a:rPr>
              <a:t>?</a:t>
            </a:r>
            <a:r>
              <a:rPr lang="en-GB" altLang="en-US" sz="2000" dirty="0" smtClean="0">
                <a:latin typeface="Arial" pitchFamily="34" charset="0"/>
                <a:cs typeface="Arial" pitchFamily="34" charset="0"/>
              </a:rPr>
              <a:t> What is both normal and abnormal in the choice of </a:t>
            </a:r>
            <a:r>
              <a:rPr lang="en-GB" altLang="en-US" sz="2000" dirty="0" smtClean="0">
                <a:solidFill>
                  <a:srgbClr val="00B0F0"/>
                </a:solidFill>
                <a:latin typeface="Arial" pitchFamily="34" charset="0"/>
                <a:cs typeface="Arial" pitchFamily="34" charset="0"/>
              </a:rPr>
              <a:t>concrete nouns</a:t>
            </a:r>
            <a:r>
              <a:rPr lang="en-GB" altLang="en-US" sz="2000" dirty="0" smtClean="0">
                <a:latin typeface="Arial" pitchFamily="34" charset="0"/>
                <a:cs typeface="Arial" pitchFamily="34" charset="0"/>
              </a:rPr>
              <a:t> describing the building’s function?</a:t>
            </a:r>
          </a:p>
          <a:p>
            <a:pPr marL="342900" indent="-342900">
              <a:spcBef>
                <a:spcPct val="0"/>
              </a:spcBef>
              <a:buClrTx/>
              <a:buSzTx/>
              <a:defRPr/>
            </a:pPr>
            <a:r>
              <a:rPr lang="en-GB" altLang="en-US" sz="2000" dirty="0" smtClean="0">
                <a:latin typeface="Arial" pitchFamily="34" charset="0"/>
                <a:cs typeface="Arial" pitchFamily="34" charset="0"/>
              </a:rPr>
              <a:t>What view of society is given to us through these choices? Would you want to live in this society?</a:t>
            </a:r>
            <a:endParaRPr lang="en-GB" altLang="en-US" sz="2000" dirty="0">
              <a:latin typeface="Arial" pitchFamily="34" charset="0"/>
              <a:cs typeface="Arial" pitchFamily="34" charset="0"/>
            </a:endParaRPr>
          </a:p>
          <a:p>
            <a:pPr marL="82296" indent="0">
              <a:spcBef>
                <a:spcPct val="0"/>
              </a:spcBef>
              <a:buNone/>
            </a:pPr>
            <a:endParaRPr lang="en-US" sz="2000" dirty="0">
              <a:latin typeface="Arial" pitchFamily="34" charset="0"/>
              <a:cs typeface="Arial" pitchFamily="34" charset="0"/>
            </a:endParaRPr>
          </a:p>
          <a:p>
            <a:pPr>
              <a:lnSpc>
                <a:spcPct val="150000"/>
              </a:lnSpc>
              <a:buNone/>
            </a:pPr>
            <a:endParaRPr lang="en-GB" altLang="en-US" sz="2000" dirty="0">
              <a:latin typeface="Arial" pitchFamily="34" charset="0"/>
              <a:cs typeface="Arial" pitchFamily="34" charset="0"/>
            </a:endParaRPr>
          </a:p>
        </p:txBody>
      </p:sp>
    </p:spTree>
    <p:extLst>
      <p:ext uri="{BB962C8B-B14F-4D97-AF65-F5344CB8AC3E}">
        <p14:creationId xmlns:p14="http://schemas.microsoft.com/office/powerpoint/2010/main" val="358316923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87624" y="188640"/>
            <a:ext cx="7956376" cy="1143000"/>
          </a:xfrm>
        </p:spPr>
        <p:txBody>
          <a:bodyPr>
            <a:noAutofit/>
          </a:bodyPr>
          <a:lstStyle/>
          <a:p>
            <a:r>
              <a:rPr lang="en-GB" sz="3200" dirty="0" smtClean="0">
                <a:latin typeface="Arial" pitchFamily="34" charset="0"/>
                <a:cs typeface="Arial" pitchFamily="34" charset="0"/>
              </a:rPr>
              <a:t>Other contexts for a focus on </a:t>
            </a:r>
            <a:r>
              <a:rPr lang="en-GB" sz="3200" dirty="0" smtClean="0">
                <a:latin typeface="Arial" pitchFamily="34" charset="0"/>
                <a:cs typeface="Arial" pitchFamily="34" charset="0"/>
              </a:rPr>
              <a:t>nouns</a:t>
            </a:r>
            <a:endParaRPr lang="en-GB" sz="3200" dirty="0">
              <a:latin typeface="Arial" pitchFamily="34" charset="0"/>
              <a:cs typeface="Arial" pitchFamily="34" charset="0"/>
            </a:endParaRPr>
          </a:p>
        </p:txBody>
      </p:sp>
      <p:sp>
        <p:nvSpPr>
          <p:cNvPr id="3" name="Content Placeholder 2"/>
          <p:cNvSpPr>
            <a:spLocks noGrp="1"/>
          </p:cNvSpPr>
          <p:nvPr>
            <p:ph sz="half" idx="1"/>
          </p:nvPr>
        </p:nvSpPr>
        <p:spPr>
          <a:xfrm>
            <a:off x="1187624" y="1556792"/>
            <a:ext cx="7560840" cy="4713312"/>
          </a:xfrm>
        </p:spPr>
        <p:txBody>
          <a:bodyPr>
            <a:noAutofit/>
          </a:bodyPr>
          <a:lstStyle/>
          <a:p>
            <a:pPr marL="82296" indent="0">
              <a:lnSpc>
                <a:spcPct val="150000"/>
              </a:lnSpc>
              <a:buNone/>
            </a:pPr>
            <a:r>
              <a:rPr lang="en-US" sz="2400" dirty="0">
                <a:latin typeface="Arial Narrow" pitchFamily="34" charset="0"/>
              </a:rPr>
              <a:t/>
            </a:r>
            <a:br>
              <a:rPr lang="en-US" sz="2400" dirty="0">
                <a:latin typeface="Arial Narrow" pitchFamily="34" charset="0"/>
              </a:rPr>
            </a:br>
            <a:endParaRPr lang="en-GB" sz="2400" dirty="0">
              <a:latin typeface="Arial Narrow" pitchFamily="34" charset="0"/>
            </a:endParaRPr>
          </a:p>
        </p:txBody>
      </p:sp>
      <p:sp>
        <p:nvSpPr>
          <p:cNvPr id="4" name="Content Placeholder 3"/>
          <p:cNvSpPr>
            <a:spLocks noGrp="1"/>
          </p:cNvSpPr>
          <p:nvPr>
            <p:ph sz="half" idx="2"/>
          </p:nvPr>
        </p:nvSpPr>
        <p:spPr>
          <a:xfrm>
            <a:off x="1331640" y="1484784"/>
            <a:ext cx="7560840" cy="5001344"/>
          </a:xfrm>
        </p:spPr>
        <p:txBody>
          <a:bodyPr>
            <a:noAutofit/>
          </a:bodyPr>
          <a:lstStyle/>
          <a:p>
            <a:r>
              <a:rPr lang="en-GB" altLang="en-US" sz="2000" dirty="0" smtClean="0">
                <a:latin typeface="Arial" pitchFamily="34" charset="0"/>
                <a:cs typeface="Arial" pitchFamily="34" charset="0"/>
              </a:rPr>
              <a:t> </a:t>
            </a:r>
            <a:r>
              <a:rPr lang="en-GB" altLang="en-US" sz="2200" dirty="0" smtClean="0">
                <a:latin typeface="Arial" pitchFamily="34" charset="0"/>
                <a:cs typeface="Arial" pitchFamily="34" charset="0"/>
              </a:rPr>
              <a:t>Choosing appropriate technical vocabulary in order to ‘sound like an expert’ in a non-fiction text, e.g. </a:t>
            </a:r>
            <a:r>
              <a:rPr lang="en-GB" altLang="en-US" sz="2200" i="1" dirty="0" smtClean="0">
                <a:latin typeface="Arial" pitchFamily="34" charset="0"/>
                <a:cs typeface="Arial" pitchFamily="34" charset="0"/>
              </a:rPr>
              <a:t>life cycle; chrysalis; metamorphosis; larvae</a:t>
            </a:r>
          </a:p>
          <a:p>
            <a:r>
              <a:rPr lang="en-GB" altLang="en-US" sz="2200" dirty="0" smtClean="0">
                <a:latin typeface="Arial" pitchFamily="34" charset="0"/>
                <a:cs typeface="Arial" pitchFamily="34" charset="0"/>
              </a:rPr>
              <a:t>Choosing appropriate vocabulary for historical authenticity in a fictional narrative, e.g. </a:t>
            </a:r>
            <a:r>
              <a:rPr lang="en-GB" altLang="en-US" sz="2200" i="1" dirty="0" smtClean="0">
                <a:latin typeface="Arial" pitchFamily="34" charset="0"/>
                <a:cs typeface="Arial" pitchFamily="34" charset="0"/>
              </a:rPr>
              <a:t>trenches; bayonet; rifle; no-man’s-land; puttees; </a:t>
            </a:r>
            <a:r>
              <a:rPr lang="en-GB" altLang="en-US" sz="2200" i="1" dirty="0" err="1" smtClean="0">
                <a:latin typeface="Arial" pitchFamily="34" charset="0"/>
                <a:cs typeface="Arial" pitchFamily="34" charset="0"/>
              </a:rPr>
              <a:t>trenchfoot</a:t>
            </a:r>
            <a:r>
              <a:rPr lang="en-GB" altLang="en-US" sz="2200" i="1" dirty="0" smtClean="0">
                <a:latin typeface="Arial" pitchFamily="34" charset="0"/>
                <a:cs typeface="Arial" pitchFamily="34" charset="0"/>
              </a:rPr>
              <a:t>; desertion; officer; private</a:t>
            </a:r>
          </a:p>
          <a:p>
            <a:r>
              <a:rPr lang="en-GB" altLang="en-US" sz="2200" dirty="0" smtClean="0">
                <a:latin typeface="Arial" pitchFamily="34" charset="0"/>
                <a:cs typeface="Arial" pitchFamily="34" charset="0"/>
              </a:rPr>
              <a:t>Choosing synonyms for nouns to avoid repetition and to create cohesion in an argument or information text, e.g. </a:t>
            </a:r>
            <a:r>
              <a:rPr lang="en-GB" altLang="en-US" sz="2200" i="1" dirty="0" smtClean="0">
                <a:latin typeface="Arial" pitchFamily="34" charset="0"/>
                <a:cs typeface="Arial" pitchFamily="34" charset="0"/>
              </a:rPr>
              <a:t>young people; school students; pupils; learners; youth youngsters; teenagers; juveniles; adolescents; minors.</a:t>
            </a:r>
            <a:endParaRPr lang="en-GB" altLang="en-US" sz="2200" i="1" dirty="0">
              <a:latin typeface="Arial" pitchFamily="34" charset="0"/>
              <a:cs typeface="Arial" pitchFamily="34" charset="0"/>
            </a:endParaRPr>
          </a:p>
        </p:txBody>
      </p:sp>
    </p:spTree>
    <p:extLst>
      <p:ext uri="{BB962C8B-B14F-4D97-AF65-F5344CB8AC3E}">
        <p14:creationId xmlns:p14="http://schemas.microsoft.com/office/powerpoint/2010/main" val="327846009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15616" y="1340768"/>
            <a:ext cx="7772400" cy="4752528"/>
          </a:xfrm>
        </p:spPr>
        <p:txBody>
          <a:bodyPr>
            <a:normAutofit fontScale="92500" lnSpcReduction="10000"/>
          </a:bodyPr>
          <a:lstStyle/>
          <a:p>
            <a:pPr lvl="0">
              <a:spcBef>
                <a:spcPts val="1200"/>
              </a:spcBef>
              <a:buNone/>
            </a:pPr>
            <a:r>
              <a:rPr lang="en-US" sz="2400" i="1" dirty="0" smtClean="0">
                <a:solidFill>
                  <a:srgbClr val="000000"/>
                </a:solidFill>
                <a:latin typeface="Arial" pitchFamily="34" charset="0"/>
                <a:cs typeface="Arial" pitchFamily="34" charset="0"/>
              </a:rPr>
              <a:t>T: </a:t>
            </a:r>
            <a:r>
              <a:rPr lang="en-US" sz="2200" i="1" dirty="0" smtClean="0">
                <a:solidFill>
                  <a:srgbClr val="000000"/>
                </a:solidFill>
                <a:latin typeface="Arial" pitchFamily="34" charset="0"/>
                <a:cs typeface="Arial" pitchFamily="34" charset="0"/>
              </a:rPr>
              <a:t>What </a:t>
            </a:r>
            <a:r>
              <a:rPr lang="en-US" sz="2200" i="1" dirty="0">
                <a:solidFill>
                  <a:srgbClr val="000000"/>
                </a:solidFill>
                <a:latin typeface="Arial" pitchFamily="34" charset="0"/>
                <a:cs typeface="Arial" pitchFamily="34" charset="0"/>
              </a:rPr>
              <a:t>are the rules for whether it is a noun or a verb or something else?</a:t>
            </a:r>
          </a:p>
          <a:p>
            <a:pPr lvl="0">
              <a:spcBef>
                <a:spcPts val="1200"/>
              </a:spcBef>
              <a:buNone/>
            </a:pPr>
            <a:r>
              <a:rPr lang="en-US" sz="2200" dirty="0" smtClean="0">
                <a:solidFill>
                  <a:srgbClr val="000000"/>
                </a:solidFill>
                <a:latin typeface="Arial" pitchFamily="34" charset="0"/>
                <a:cs typeface="Arial" pitchFamily="34" charset="0"/>
              </a:rPr>
              <a:t>S1: </a:t>
            </a:r>
            <a:r>
              <a:rPr lang="en-GB" sz="2200" i="1" dirty="0">
                <a:solidFill>
                  <a:srgbClr val="000000"/>
                </a:solidFill>
                <a:latin typeface="Arial" pitchFamily="34" charset="0"/>
                <a:cs typeface="Arial" pitchFamily="34" charset="0"/>
              </a:rPr>
              <a:t>It’s if you can touch it.</a:t>
            </a:r>
          </a:p>
          <a:p>
            <a:pPr lvl="0">
              <a:spcBef>
                <a:spcPts val="1200"/>
              </a:spcBef>
              <a:buNone/>
            </a:pPr>
            <a:r>
              <a:rPr lang="en-GB" sz="2200" dirty="0" smtClean="0">
                <a:solidFill>
                  <a:srgbClr val="000000"/>
                </a:solidFill>
                <a:latin typeface="Arial" pitchFamily="34" charset="0"/>
                <a:cs typeface="Arial" pitchFamily="34" charset="0"/>
              </a:rPr>
              <a:t>S2: </a:t>
            </a:r>
            <a:r>
              <a:rPr lang="en-GB" sz="2200" i="1" dirty="0">
                <a:solidFill>
                  <a:srgbClr val="000000"/>
                </a:solidFill>
                <a:latin typeface="Arial" pitchFamily="34" charset="0"/>
                <a:cs typeface="Arial" pitchFamily="34" charset="0"/>
              </a:rPr>
              <a:t>Can you touch it?</a:t>
            </a:r>
          </a:p>
          <a:p>
            <a:pPr lvl="0">
              <a:spcBef>
                <a:spcPts val="1200"/>
              </a:spcBef>
              <a:buNone/>
            </a:pPr>
            <a:r>
              <a:rPr lang="en-GB" sz="2200" dirty="0" smtClean="0">
                <a:solidFill>
                  <a:srgbClr val="000000"/>
                </a:solidFill>
                <a:latin typeface="Arial" pitchFamily="34" charset="0"/>
                <a:cs typeface="Arial" pitchFamily="34" charset="0"/>
              </a:rPr>
              <a:t>S3: </a:t>
            </a:r>
            <a:r>
              <a:rPr lang="en-GB" sz="2200" i="1" dirty="0">
                <a:solidFill>
                  <a:srgbClr val="000000"/>
                </a:solidFill>
                <a:latin typeface="Arial" pitchFamily="34" charset="0"/>
                <a:cs typeface="Arial" pitchFamily="34" charset="0"/>
              </a:rPr>
              <a:t>Can you go to it?</a:t>
            </a:r>
          </a:p>
          <a:p>
            <a:pPr lvl="0">
              <a:spcBef>
                <a:spcPts val="1200"/>
              </a:spcBef>
              <a:buNone/>
            </a:pPr>
            <a:r>
              <a:rPr lang="en-US" sz="2200" dirty="0">
                <a:solidFill>
                  <a:srgbClr val="000000"/>
                </a:solidFill>
                <a:latin typeface="Arial" pitchFamily="34" charset="0"/>
                <a:cs typeface="Arial" pitchFamily="34" charset="0"/>
              </a:rPr>
              <a:t>T: </a:t>
            </a:r>
            <a:r>
              <a:rPr lang="en-US" sz="2200" i="1" dirty="0">
                <a:solidFill>
                  <a:srgbClr val="000000"/>
                </a:solidFill>
                <a:latin typeface="Arial" pitchFamily="34" charset="0"/>
                <a:cs typeface="Arial" pitchFamily="34" charset="0"/>
              </a:rPr>
              <a:t>Can you touch hockey? But </a:t>
            </a:r>
            <a:r>
              <a:rPr lang="en-US" sz="2200" dirty="0">
                <a:solidFill>
                  <a:srgbClr val="000000"/>
                </a:solidFill>
                <a:latin typeface="Arial" pitchFamily="34" charset="0"/>
                <a:cs typeface="Arial" pitchFamily="34" charset="0"/>
              </a:rPr>
              <a:t>hockey</a:t>
            </a:r>
            <a:r>
              <a:rPr lang="en-US" sz="2200" i="1" dirty="0">
                <a:solidFill>
                  <a:srgbClr val="000000"/>
                </a:solidFill>
                <a:latin typeface="Arial" pitchFamily="34" charset="0"/>
                <a:cs typeface="Arial" pitchFamily="34" charset="0"/>
              </a:rPr>
              <a:t> is a noun</a:t>
            </a:r>
            <a:r>
              <a:rPr lang="en-US" sz="2200" dirty="0">
                <a:solidFill>
                  <a:srgbClr val="000000"/>
                </a:solidFill>
                <a:latin typeface="Arial" pitchFamily="34" charset="0"/>
                <a:cs typeface="Arial" pitchFamily="34" charset="0"/>
              </a:rPr>
              <a:t>.</a:t>
            </a:r>
          </a:p>
          <a:p>
            <a:pPr lvl="0">
              <a:spcBef>
                <a:spcPts val="1200"/>
              </a:spcBef>
              <a:buNone/>
            </a:pPr>
            <a:r>
              <a:rPr lang="en-US" sz="2200" dirty="0" smtClean="0">
                <a:solidFill>
                  <a:srgbClr val="000000"/>
                </a:solidFill>
                <a:latin typeface="Arial" pitchFamily="34" charset="0"/>
                <a:cs typeface="Arial" pitchFamily="34" charset="0"/>
              </a:rPr>
              <a:t>S4: </a:t>
            </a:r>
            <a:r>
              <a:rPr lang="en-GB" sz="2200" i="1" dirty="0">
                <a:solidFill>
                  <a:srgbClr val="000000"/>
                </a:solidFill>
                <a:latin typeface="Arial" pitchFamily="34" charset="0"/>
                <a:cs typeface="Arial" pitchFamily="34" charset="0"/>
              </a:rPr>
              <a:t>You </a:t>
            </a:r>
            <a:r>
              <a:rPr lang="en-GB" sz="2200" i="1" u="sng" dirty="0">
                <a:solidFill>
                  <a:srgbClr val="000000"/>
                </a:solidFill>
                <a:latin typeface="Arial" pitchFamily="34" charset="0"/>
                <a:cs typeface="Arial" pitchFamily="34" charset="0"/>
              </a:rPr>
              <a:t>play</a:t>
            </a:r>
            <a:r>
              <a:rPr lang="en-GB" sz="2200" i="1" dirty="0">
                <a:solidFill>
                  <a:srgbClr val="000000"/>
                </a:solidFill>
                <a:latin typeface="Arial" pitchFamily="34" charset="0"/>
                <a:cs typeface="Arial" pitchFamily="34" charset="0"/>
              </a:rPr>
              <a:t> hockey so it must be a doing word.</a:t>
            </a:r>
          </a:p>
          <a:p>
            <a:pPr lvl="0">
              <a:spcBef>
                <a:spcPts val="1200"/>
              </a:spcBef>
              <a:buNone/>
            </a:pPr>
            <a:r>
              <a:rPr lang="en-GB" sz="2200" dirty="0">
                <a:solidFill>
                  <a:srgbClr val="000000"/>
                </a:solidFill>
                <a:latin typeface="Arial" pitchFamily="34" charset="0"/>
                <a:cs typeface="Arial" pitchFamily="34" charset="0"/>
              </a:rPr>
              <a:t>T:  </a:t>
            </a:r>
            <a:r>
              <a:rPr lang="en-US" sz="2200" i="1" dirty="0">
                <a:solidFill>
                  <a:srgbClr val="000000"/>
                </a:solidFill>
                <a:latin typeface="Arial" pitchFamily="34" charset="0"/>
                <a:cs typeface="Arial" pitchFamily="34" charset="0"/>
              </a:rPr>
              <a:t>Is </a:t>
            </a:r>
            <a:r>
              <a:rPr lang="en-US" sz="2200" dirty="0">
                <a:solidFill>
                  <a:srgbClr val="000000"/>
                </a:solidFill>
                <a:latin typeface="Arial" pitchFamily="34" charset="0"/>
                <a:cs typeface="Arial" pitchFamily="34" charset="0"/>
              </a:rPr>
              <a:t>her</a:t>
            </a:r>
            <a:r>
              <a:rPr lang="en-US" sz="2200" i="1" dirty="0">
                <a:solidFill>
                  <a:srgbClr val="000000"/>
                </a:solidFill>
                <a:latin typeface="Arial" pitchFamily="34" charset="0"/>
                <a:cs typeface="Arial" pitchFamily="34" charset="0"/>
              </a:rPr>
              <a:t> a noun?</a:t>
            </a:r>
          </a:p>
          <a:p>
            <a:pPr lvl="0">
              <a:spcBef>
                <a:spcPts val="1200"/>
              </a:spcBef>
              <a:buNone/>
            </a:pPr>
            <a:r>
              <a:rPr lang="en-GB" sz="2200" dirty="0" smtClean="0">
                <a:solidFill>
                  <a:srgbClr val="000000"/>
                </a:solidFill>
                <a:latin typeface="Arial" pitchFamily="34" charset="0"/>
                <a:cs typeface="Arial" pitchFamily="34" charset="0"/>
              </a:rPr>
              <a:t>S1: </a:t>
            </a:r>
            <a:r>
              <a:rPr lang="en-GB" sz="2200" i="1" dirty="0">
                <a:solidFill>
                  <a:srgbClr val="000000"/>
                </a:solidFill>
                <a:latin typeface="Arial" pitchFamily="34" charset="0"/>
                <a:cs typeface="Arial" pitchFamily="34" charset="0"/>
              </a:rPr>
              <a:t>Yes, you can touch </a:t>
            </a:r>
            <a:r>
              <a:rPr lang="en-GB" sz="2200" dirty="0">
                <a:solidFill>
                  <a:srgbClr val="000000"/>
                </a:solidFill>
                <a:latin typeface="Arial" pitchFamily="34" charset="0"/>
                <a:cs typeface="Arial" pitchFamily="34" charset="0"/>
              </a:rPr>
              <a:t>her.</a:t>
            </a:r>
          </a:p>
          <a:p>
            <a:pPr lvl="0">
              <a:spcBef>
                <a:spcPts val="1200"/>
              </a:spcBef>
              <a:buNone/>
            </a:pPr>
            <a:r>
              <a:rPr lang="en-GB" sz="2200" dirty="0">
                <a:solidFill>
                  <a:srgbClr val="000000"/>
                </a:solidFill>
                <a:latin typeface="Arial" pitchFamily="34" charset="0"/>
                <a:cs typeface="Arial" pitchFamily="34" charset="0"/>
              </a:rPr>
              <a:t>T: </a:t>
            </a:r>
            <a:r>
              <a:rPr lang="en-US" sz="2200" i="1" dirty="0">
                <a:solidFill>
                  <a:srgbClr val="000000"/>
                </a:solidFill>
                <a:latin typeface="Arial" pitchFamily="34" charset="0"/>
                <a:cs typeface="Arial" pitchFamily="34" charset="0"/>
              </a:rPr>
              <a:t>Can </a:t>
            </a:r>
            <a:r>
              <a:rPr lang="en-US" sz="2200" dirty="0">
                <a:solidFill>
                  <a:srgbClr val="000000"/>
                </a:solidFill>
                <a:latin typeface="Arial" pitchFamily="34" charset="0"/>
                <a:cs typeface="Arial" pitchFamily="34" charset="0"/>
              </a:rPr>
              <a:t>safe</a:t>
            </a:r>
            <a:r>
              <a:rPr lang="en-US" sz="2200" i="1" dirty="0">
                <a:solidFill>
                  <a:srgbClr val="000000"/>
                </a:solidFill>
                <a:latin typeface="Arial" pitchFamily="34" charset="0"/>
                <a:cs typeface="Arial" pitchFamily="34" charset="0"/>
              </a:rPr>
              <a:t> be a noun?</a:t>
            </a:r>
          </a:p>
          <a:p>
            <a:pPr lvl="0">
              <a:spcBef>
                <a:spcPts val="1200"/>
              </a:spcBef>
              <a:buNone/>
            </a:pPr>
            <a:r>
              <a:rPr lang="en-US" sz="2200" dirty="0" smtClean="0">
                <a:solidFill>
                  <a:srgbClr val="000000"/>
                </a:solidFill>
                <a:latin typeface="Arial" pitchFamily="34" charset="0"/>
                <a:cs typeface="Arial" pitchFamily="34" charset="0"/>
              </a:rPr>
              <a:t>S1: </a:t>
            </a:r>
            <a:r>
              <a:rPr lang="en-GB" sz="2200" dirty="0">
                <a:solidFill>
                  <a:srgbClr val="000000"/>
                </a:solidFill>
                <a:latin typeface="Arial" pitchFamily="34" charset="0"/>
                <a:cs typeface="Arial" pitchFamily="34" charset="0"/>
              </a:rPr>
              <a:t>Safe</a:t>
            </a:r>
            <a:r>
              <a:rPr lang="en-GB" sz="2200" i="1" dirty="0">
                <a:solidFill>
                  <a:srgbClr val="000000"/>
                </a:solidFill>
                <a:latin typeface="Arial" pitchFamily="34" charset="0"/>
                <a:cs typeface="Arial" pitchFamily="34" charset="0"/>
              </a:rPr>
              <a:t> is a feeling not a thing.</a:t>
            </a:r>
          </a:p>
          <a:p>
            <a:endParaRPr lang="en-GB" dirty="0"/>
          </a:p>
        </p:txBody>
      </p:sp>
      <p:sp>
        <p:nvSpPr>
          <p:cNvPr id="8" name="Title 1"/>
          <p:cNvSpPr>
            <a:spLocks noGrp="1"/>
          </p:cNvSpPr>
          <p:nvPr>
            <p:ph type="title"/>
          </p:nvPr>
        </p:nvSpPr>
        <p:spPr>
          <a:xfrm>
            <a:off x="1399024" y="404664"/>
            <a:ext cx="7498080" cy="936104"/>
          </a:xfrm>
        </p:spPr>
        <p:txBody>
          <a:bodyPr>
            <a:normAutofit/>
          </a:bodyPr>
          <a:lstStyle/>
          <a:p>
            <a:r>
              <a:rPr lang="en-GB" sz="3200" dirty="0" smtClean="0">
                <a:latin typeface="Arial" pitchFamily="34" charset="0"/>
                <a:cs typeface="Arial" pitchFamily="34" charset="0"/>
              </a:rPr>
              <a:t>Grammar Talk</a:t>
            </a:r>
          </a:p>
        </p:txBody>
      </p:sp>
      <p:sp>
        <p:nvSpPr>
          <p:cNvPr id="6" name="Rounded Rectangular Callout 5"/>
          <p:cNvSpPr/>
          <p:nvPr/>
        </p:nvSpPr>
        <p:spPr>
          <a:xfrm>
            <a:off x="6552220" y="1988840"/>
            <a:ext cx="2160240" cy="1269341"/>
          </a:xfrm>
          <a:prstGeom prst="wedgeRoundRect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latin typeface="Arial Narrow" pitchFamily="34" charset="0"/>
              </a:rPr>
              <a:t>What is causing the confusion here ?</a:t>
            </a:r>
            <a:endParaRPr lang="en-GB" dirty="0">
              <a:latin typeface="Arial Narrow" pitchFamily="34" charset="0"/>
            </a:endParaRPr>
          </a:p>
        </p:txBody>
      </p:sp>
      <p:sp>
        <p:nvSpPr>
          <p:cNvPr id="9" name="Rounded Rectangular Callout 8"/>
          <p:cNvSpPr/>
          <p:nvPr/>
        </p:nvSpPr>
        <p:spPr>
          <a:xfrm>
            <a:off x="6644934" y="4149080"/>
            <a:ext cx="2520280" cy="1069973"/>
          </a:xfrm>
          <a:prstGeom prst="wedgeRoundRect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latin typeface="Arial Narrow" pitchFamily="34" charset="0"/>
              </a:rPr>
              <a:t>Is this kind of talk helpful ?</a:t>
            </a:r>
            <a:endParaRPr lang="en-GB" dirty="0">
              <a:latin typeface="Arial Narrow" pitchFamily="34" charset="0"/>
            </a:endParaRPr>
          </a:p>
        </p:txBody>
      </p:sp>
      <p:sp>
        <p:nvSpPr>
          <p:cNvPr id="10" name="Rounded Rectangular Callout 9"/>
          <p:cNvSpPr/>
          <p:nvPr/>
        </p:nvSpPr>
        <p:spPr>
          <a:xfrm>
            <a:off x="4716016" y="4361490"/>
            <a:ext cx="1656184" cy="1080120"/>
          </a:xfrm>
          <a:prstGeom prst="wedgeRoundRect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latin typeface="Arial Narrow" pitchFamily="34" charset="0"/>
              </a:rPr>
              <a:t>What would you have said ?</a:t>
            </a:r>
            <a:endParaRPr lang="en-GB" dirty="0">
              <a:latin typeface="Arial Narrow" pitchFamily="34" charset="0"/>
            </a:endParaRPr>
          </a:p>
        </p:txBody>
      </p:sp>
      <p:sp>
        <p:nvSpPr>
          <p:cNvPr id="11" name="Rounded Rectangular Callout 10"/>
          <p:cNvSpPr/>
          <p:nvPr/>
        </p:nvSpPr>
        <p:spPr>
          <a:xfrm>
            <a:off x="6227676" y="5441610"/>
            <a:ext cx="1656184" cy="936104"/>
          </a:xfrm>
          <a:prstGeom prst="wedgeRoundRect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latin typeface="Arial Narrow" pitchFamily="34" charset="0"/>
              </a:rPr>
              <a:t>What might you do next ?</a:t>
            </a:r>
            <a:endParaRPr lang="en-GB" dirty="0">
              <a:latin typeface="Arial Narrow" pitchFamily="34" charset="0"/>
            </a:endParaRPr>
          </a:p>
        </p:txBody>
      </p:sp>
    </p:spTree>
    <p:extLst>
      <p:ext uri="{BB962C8B-B14F-4D97-AF65-F5344CB8AC3E}">
        <p14:creationId xmlns:p14="http://schemas.microsoft.com/office/powerpoint/2010/main" val="9909373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0" animBg="1"/>
      <p:bldP spid="11"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6148" y="0"/>
            <a:ext cx="7890080" cy="1143000"/>
          </a:xfrm>
        </p:spPr>
        <p:txBody>
          <a:bodyPr>
            <a:noAutofit/>
          </a:bodyPr>
          <a:lstStyle/>
          <a:p>
            <a:r>
              <a:rPr lang="en-GB" sz="3200" dirty="0">
                <a:latin typeface="Arial" pitchFamily="34" charset="0"/>
                <a:cs typeface="Arial" pitchFamily="34" charset="0"/>
              </a:rPr>
              <a:t>Noun and adjective choices for </a:t>
            </a:r>
            <a:r>
              <a:rPr lang="en-GB" sz="3200" dirty="0" smtClean="0">
                <a:latin typeface="Arial" pitchFamily="34" charset="0"/>
                <a:cs typeface="Arial" pitchFamily="34" charset="0"/>
              </a:rPr>
              <a:t>description: analysing the author’s craft</a:t>
            </a:r>
            <a:endParaRPr lang="en-GB" sz="3200" dirty="0">
              <a:solidFill>
                <a:srgbClr val="C00000"/>
              </a:solidFill>
              <a:effectLst>
                <a:outerShdw blurRad="38100" dist="38100" dir="2700000" algn="tl">
                  <a:srgbClr val="000000">
                    <a:alpha val="43137"/>
                  </a:srgbClr>
                </a:outerShdw>
              </a:effectLst>
              <a:latin typeface="Arial" pitchFamily="34" charset="0"/>
              <a:cs typeface="Arial" pitchFamily="34" charset="0"/>
            </a:endParaRPr>
          </a:p>
        </p:txBody>
      </p:sp>
      <p:sp>
        <p:nvSpPr>
          <p:cNvPr id="5" name="Content Placeholder 4"/>
          <p:cNvSpPr>
            <a:spLocks noGrp="1"/>
          </p:cNvSpPr>
          <p:nvPr>
            <p:ph sz="half" idx="1"/>
          </p:nvPr>
        </p:nvSpPr>
        <p:spPr>
          <a:xfrm>
            <a:off x="1397460" y="1196752"/>
            <a:ext cx="4038600" cy="4853136"/>
          </a:xfrm>
        </p:spPr>
        <p:txBody>
          <a:bodyPr>
            <a:normAutofit fontScale="70000" lnSpcReduction="20000"/>
          </a:bodyPr>
          <a:lstStyle/>
          <a:p>
            <a:pPr marL="0" indent="0">
              <a:lnSpc>
                <a:spcPct val="160000"/>
              </a:lnSpc>
              <a:spcBef>
                <a:spcPts val="0"/>
              </a:spcBef>
              <a:buNone/>
            </a:pPr>
            <a:r>
              <a:rPr lang="en-GB" sz="3100" u="sng" dirty="0" smtClean="0">
                <a:latin typeface="Arial" pitchFamily="34" charset="0"/>
                <a:cs typeface="Arial" pitchFamily="34" charset="0"/>
              </a:rPr>
              <a:t>Nouns:</a:t>
            </a:r>
          </a:p>
          <a:p>
            <a:pPr marL="0" indent="0">
              <a:lnSpc>
                <a:spcPct val="160000"/>
              </a:lnSpc>
              <a:spcBef>
                <a:spcPts val="0"/>
              </a:spcBef>
              <a:buNone/>
            </a:pPr>
            <a:r>
              <a:rPr lang="en-GB" sz="3100" dirty="0" smtClean="0">
                <a:latin typeface="Arial" pitchFamily="34" charset="0"/>
                <a:cs typeface="Arial" pitchFamily="34" charset="0"/>
              </a:rPr>
              <a:t>tiger</a:t>
            </a:r>
            <a:r>
              <a:rPr lang="en-GB" sz="3100" dirty="0" smtClean="0">
                <a:latin typeface="Arial" pitchFamily="34" charset="0"/>
                <a:cs typeface="Arial" pitchFamily="34" charset="0"/>
              </a:rPr>
              <a:t>; night; breath; stench; pelt; odour; streets; window; dreams; </a:t>
            </a:r>
            <a:r>
              <a:rPr lang="en-GB" sz="3100" u="sng" dirty="0" smtClean="0">
                <a:solidFill>
                  <a:srgbClr val="7030A0"/>
                </a:solidFill>
                <a:latin typeface="Arial" pitchFamily="34" charset="0"/>
                <a:cs typeface="Arial" pitchFamily="34" charset="0"/>
              </a:rPr>
              <a:t>wildness</a:t>
            </a:r>
            <a:r>
              <a:rPr lang="en-GB" sz="3100" dirty="0" smtClean="0">
                <a:latin typeface="Arial" pitchFamily="34" charset="0"/>
                <a:cs typeface="Arial" pitchFamily="34" charset="0"/>
              </a:rPr>
              <a:t>; tongue; nostrils; tiger; footpads; stairs; breath; </a:t>
            </a:r>
            <a:r>
              <a:rPr lang="en-GB" sz="3100" u="sng" dirty="0" smtClean="0">
                <a:solidFill>
                  <a:srgbClr val="7030A0"/>
                </a:solidFill>
                <a:latin typeface="Arial" pitchFamily="34" charset="0"/>
                <a:cs typeface="Arial" pitchFamily="34" charset="0"/>
              </a:rPr>
              <a:t>sighing</a:t>
            </a:r>
            <a:r>
              <a:rPr lang="en-GB" sz="3100" dirty="0" smtClean="0">
                <a:latin typeface="Arial" pitchFamily="34" charset="0"/>
                <a:cs typeface="Arial" pitchFamily="34" charset="0"/>
              </a:rPr>
              <a:t>; lungs; rattle; throat; bedroom; head; eyes; tongue; sandpaper; arm; mouth; teeth; tiger</a:t>
            </a:r>
          </a:p>
          <a:p>
            <a:endParaRPr lang="en-GB" dirty="0"/>
          </a:p>
        </p:txBody>
      </p:sp>
      <p:sp>
        <p:nvSpPr>
          <p:cNvPr id="6" name="Content Placeholder 5"/>
          <p:cNvSpPr>
            <a:spLocks noGrp="1"/>
          </p:cNvSpPr>
          <p:nvPr>
            <p:ph sz="half" idx="2"/>
          </p:nvPr>
        </p:nvSpPr>
        <p:spPr>
          <a:xfrm>
            <a:off x="5371492" y="1177903"/>
            <a:ext cx="3657600" cy="4663440"/>
          </a:xfrm>
        </p:spPr>
        <p:txBody>
          <a:bodyPr>
            <a:normAutofit fontScale="70000" lnSpcReduction="20000"/>
          </a:bodyPr>
          <a:lstStyle/>
          <a:p>
            <a:pPr marL="0" indent="0">
              <a:lnSpc>
                <a:spcPct val="160000"/>
              </a:lnSpc>
              <a:spcBef>
                <a:spcPts val="0"/>
              </a:spcBef>
              <a:buNone/>
            </a:pPr>
            <a:r>
              <a:rPr lang="en-GB" sz="3100" u="sng" dirty="0" smtClean="0">
                <a:latin typeface="Arial" pitchFamily="34" charset="0"/>
                <a:cs typeface="Arial" pitchFamily="34" charset="0"/>
              </a:rPr>
              <a:t>Adjectives:</a:t>
            </a:r>
          </a:p>
          <a:p>
            <a:pPr marL="0" indent="0">
              <a:lnSpc>
                <a:spcPct val="160000"/>
              </a:lnSpc>
              <a:spcBef>
                <a:spcPts val="0"/>
              </a:spcBef>
              <a:buNone/>
            </a:pPr>
            <a:r>
              <a:rPr lang="en-GB" sz="3100" dirty="0" smtClean="0">
                <a:latin typeface="Arial" pitchFamily="34" charset="0"/>
                <a:cs typeface="Arial" pitchFamily="34" charset="0"/>
              </a:rPr>
              <a:t>hot</a:t>
            </a:r>
            <a:r>
              <a:rPr lang="en-GB" sz="3100" dirty="0" smtClean="0">
                <a:latin typeface="Arial" pitchFamily="34" charset="0"/>
                <a:cs typeface="Arial" pitchFamily="34" charset="0"/>
              </a:rPr>
              <a:t>; sour; open; </a:t>
            </a:r>
            <a:r>
              <a:rPr lang="en-GB" sz="3100" u="sng" dirty="0" smtClean="0">
                <a:solidFill>
                  <a:srgbClr val="7030A0"/>
                </a:solidFill>
                <a:latin typeface="Arial" pitchFamily="34" charset="0"/>
                <a:cs typeface="Arial" pitchFamily="34" charset="0"/>
              </a:rPr>
              <a:t>animal</a:t>
            </a:r>
            <a:r>
              <a:rPr lang="en-GB" sz="3100" dirty="0" smtClean="0">
                <a:latin typeface="Arial" pitchFamily="34" charset="0"/>
                <a:cs typeface="Arial" pitchFamily="34" charset="0"/>
              </a:rPr>
              <a:t>; long; slow; distant; huge; </a:t>
            </a:r>
            <a:r>
              <a:rPr lang="en-GB" sz="3100" u="sng" dirty="0" smtClean="0">
                <a:solidFill>
                  <a:srgbClr val="7030A0"/>
                </a:solidFill>
                <a:latin typeface="Arial" pitchFamily="34" charset="0"/>
                <a:cs typeface="Arial" pitchFamily="34" charset="0"/>
              </a:rPr>
              <a:t>glittering</a:t>
            </a:r>
            <a:r>
              <a:rPr lang="en-GB" sz="3100" u="sng" dirty="0" smtClean="0">
                <a:latin typeface="Arial" pitchFamily="34" charset="0"/>
                <a:cs typeface="Arial" pitchFamily="34" charset="0"/>
              </a:rPr>
              <a:t>; </a:t>
            </a:r>
            <a:r>
              <a:rPr lang="en-GB" sz="3100" dirty="0" smtClean="0">
                <a:latin typeface="Arial" pitchFamily="34" charset="0"/>
                <a:cs typeface="Arial" pitchFamily="34" charset="0"/>
              </a:rPr>
              <a:t>cruel; hot; harsh; wide open; </a:t>
            </a:r>
            <a:r>
              <a:rPr lang="en-GB" sz="3100" u="sng" dirty="0" smtClean="0">
                <a:solidFill>
                  <a:srgbClr val="7030A0"/>
                </a:solidFill>
                <a:latin typeface="Arial" pitchFamily="34" charset="0"/>
                <a:cs typeface="Arial" pitchFamily="34" charset="0"/>
              </a:rPr>
              <a:t>curved</a:t>
            </a:r>
          </a:p>
          <a:p>
            <a:endParaRPr lang="en-GB" dirty="0"/>
          </a:p>
        </p:txBody>
      </p:sp>
      <p:sp>
        <p:nvSpPr>
          <p:cNvPr id="3" name="TextBox 2"/>
          <p:cNvSpPr txBox="1"/>
          <p:nvPr/>
        </p:nvSpPr>
        <p:spPr>
          <a:xfrm>
            <a:off x="5364088" y="3789040"/>
            <a:ext cx="3631232" cy="2862322"/>
          </a:xfrm>
          <a:prstGeom prst="rect">
            <a:avLst/>
          </a:prstGeom>
          <a:solidFill>
            <a:schemeClr val="bg2">
              <a:lumMod val="90000"/>
            </a:schemeClr>
          </a:solidFill>
        </p:spPr>
        <p:txBody>
          <a:bodyPr wrap="square" rtlCol="0">
            <a:spAutoFit/>
          </a:bodyPr>
          <a:lstStyle/>
          <a:p>
            <a:r>
              <a:rPr lang="en-GB" dirty="0" smtClean="0">
                <a:latin typeface="Arial" pitchFamily="34" charset="0"/>
                <a:cs typeface="Arial" pitchFamily="34" charset="0"/>
              </a:rPr>
              <a:t>These are the nouns and adjectives used in an extract from </a:t>
            </a:r>
            <a:r>
              <a:rPr lang="en-GB" i="1" dirty="0" smtClean="0">
                <a:latin typeface="Arial" pitchFamily="34" charset="0"/>
                <a:cs typeface="Arial" pitchFamily="34" charset="0"/>
              </a:rPr>
              <a:t>Secret Heart </a:t>
            </a:r>
            <a:r>
              <a:rPr lang="en-GB" dirty="0" smtClean="0">
                <a:latin typeface="Arial" pitchFamily="34" charset="0"/>
                <a:cs typeface="Arial" pitchFamily="34" charset="0"/>
              </a:rPr>
              <a:t>by David Almond. </a:t>
            </a:r>
          </a:p>
          <a:p>
            <a:pPr marL="285750" indent="-285750">
              <a:buFont typeface="Arial" pitchFamily="34" charset="0"/>
              <a:buChar char="•"/>
            </a:pPr>
            <a:r>
              <a:rPr lang="en-GB" dirty="0" smtClean="0">
                <a:latin typeface="Arial" pitchFamily="34" charset="0"/>
                <a:cs typeface="Arial" pitchFamily="34" charset="0"/>
              </a:rPr>
              <a:t>What </a:t>
            </a:r>
            <a:r>
              <a:rPr lang="en-GB" dirty="0">
                <a:latin typeface="Arial" pitchFamily="34" charset="0"/>
                <a:cs typeface="Arial" pitchFamily="34" charset="0"/>
              </a:rPr>
              <a:t>do you think </a:t>
            </a:r>
            <a:r>
              <a:rPr lang="en-GB" dirty="0" smtClean="0">
                <a:latin typeface="Arial" pitchFamily="34" charset="0"/>
                <a:cs typeface="Arial" pitchFamily="34" charset="0"/>
              </a:rPr>
              <a:t>is being described? </a:t>
            </a:r>
          </a:p>
          <a:p>
            <a:pPr marL="285750" indent="-285750">
              <a:buFont typeface="Arial" pitchFamily="34" charset="0"/>
              <a:buChar char="•"/>
            </a:pPr>
            <a:r>
              <a:rPr lang="en-GB" dirty="0" smtClean="0">
                <a:latin typeface="Arial" pitchFamily="34" charset="0"/>
                <a:cs typeface="Arial" pitchFamily="34" charset="0"/>
              </a:rPr>
              <a:t>Are you surprised that there are more nouns than adjectives?</a:t>
            </a:r>
          </a:p>
          <a:p>
            <a:pPr marL="285750" indent="-285750">
              <a:buFont typeface="Arial" pitchFamily="34" charset="0"/>
              <a:buChar char="•"/>
            </a:pPr>
            <a:r>
              <a:rPr lang="en-GB" dirty="0">
                <a:latin typeface="Arial" pitchFamily="34" charset="0"/>
                <a:cs typeface="Arial" pitchFamily="34" charset="0"/>
              </a:rPr>
              <a:t>What </a:t>
            </a:r>
            <a:r>
              <a:rPr lang="en-GB" dirty="0" smtClean="0">
                <a:latin typeface="Arial" pitchFamily="34" charset="0"/>
                <a:cs typeface="Arial" pitchFamily="34" charset="0"/>
              </a:rPr>
              <a:t>might puzzle students about </a:t>
            </a:r>
            <a:r>
              <a:rPr lang="en-GB" dirty="0">
                <a:latin typeface="Arial" pitchFamily="34" charset="0"/>
                <a:cs typeface="Arial" pitchFamily="34" charset="0"/>
              </a:rPr>
              <a:t>the highlighted words</a:t>
            </a:r>
            <a:r>
              <a:rPr lang="en-GB" dirty="0" smtClean="0">
                <a:latin typeface="Arial" pitchFamily="34" charset="0"/>
                <a:cs typeface="Arial" pitchFamily="34" charset="0"/>
              </a:rPr>
              <a:t>?</a:t>
            </a:r>
            <a:endParaRPr lang="en-GB" dirty="0">
              <a:latin typeface="Arial" pitchFamily="34" charset="0"/>
              <a:cs typeface="Arial" pitchFamily="34" charset="0"/>
            </a:endParaRPr>
          </a:p>
        </p:txBody>
      </p:sp>
    </p:spTree>
    <p:extLst>
      <p:ext uri="{BB962C8B-B14F-4D97-AF65-F5344CB8AC3E}">
        <p14:creationId xmlns:p14="http://schemas.microsoft.com/office/powerpoint/2010/main" val="215423269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2"/>
          <p:cNvSpPr>
            <a:spLocks noGrp="1"/>
          </p:cNvSpPr>
          <p:nvPr>
            <p:ph idx="1"/>
          </p:nvPr>
        </p:nvSpPr>
        <p:spPr>
          <a:xfrm>
            <a:off x="1187674" y="692696"/>
            <a:ext cx="7920880" cy="5904656"/>
          </a:xfrm>
        </p:spPr>
        <p:txBody>
          <a:bodyPr>
            <a:noAutofit/>
          </a:bodyPr>
          <a:lstStyle/>
          <a:p>
            <a:pPr marL="0" indent="0">
              <a:buNone/>
            </a:pPr>
            <a:r>
              <a:rPr lang="en-GB" sz="2200" i="1" dirty="0">
                <a:latin typeface="Arial" pitchFamily="34" charset="0"/>
                <a:cs typeface="Arial" pitchFamily="34" charset="0"/>
              </a:rPr>
              <a:t>The </a:t>
            </a:r>
            <a:r>
              <a:rPr lang="en-GB" sz="2200" i="1" dirty="0">
                <a:solidFill>
                  <a:srgbClr val="FF0000"/>
                </a:solidFill>
                <a:latin typeface="Arial" pitchFamily="34" charset="0"/>
                <a:cs typeface="Arial" pitchFamily="34" charset="0"/>
              </a:rPr>
              <a:t>tiger</a:t>
            </a:r>
            <a:r>
              <a:rPr lang="en-GB" sz="2200" i="1" dirty="0">
                <a:latin typeface="Arial" pitchFamily="34" charset="0"/>
                <a:cs typeface="Arial" pitchFamily="34" charset="0"/>
              </a:rPr>
              <a:t> padded through the </a:t>
            </a:r>
            <a:r>
              <a:rPr lang="en-GB" sz="2200" i="1" dirty="0">
                <a:solidFill>
                  <a:srgbClr val="FF0000"/>
                </a:solidFill>
                <a:latin typeface="Arial" pitchFamily="34" charset="0"/>
                <a:cs typeface="Arial" pitchFamily="34" charset="0"/>
              </a:rPr>
              <a:t>night.  Joe Maloney </a:t>
            </a:r>
            <a:r>
              <a:rPr lang="en-GB" sz="2200" i="1" dirty="0">
                <a:latin typeface="Arial" pitchFamily="34" charset="0"/>
                <a:cs typeface="Arial" pitchFamily="34" charset="0"/>
              </a:rPr>
              <a:t>smelt it, the </a:t>
            </a:r>
            <a:r>
              <a:rPr lang="en-GB" sz="2200" i="1" dirty="0">
                <a:solidFill>
                  <a:srgbClr val="0070C0"/>
                </a:solidFill>
                <a:latin typeface="Arial" pitchFamily="34" charset="0"/>
                <a:cs typeface="Arial" pitchFamily="34" charset="0"/>
              </a:rPr>
              <a:t>hot,</a:t>
            </a:r>
            <a:r>
              <a:rPr lang="en-GB" sz="2200" i="1" dirty="0">
                <a:solidFill>
                  <a:srgbClr val="FF0000"/>
                </a:solidFill>
                <a:latin typeface="Arial" pitchFamily="34" charset="0"/>
                <a:cs typeface="Arial" pitchFamily="34" charset="0"/>
              </a:rPr>
              <a:t> </a:t>
            </a:r>
            <a:r>
              <a:rPr lang="en-GB" sz="2200" i="1" dirty="0">
                <a:solidFill>
                  <a:srgbClr val="0070C0"/>
                </a:solidFill>
                <a:latin typeface="Arial" pitchFamily="34" charset="0"/>
                <a:cs typeface="Arial" pitchFamily="34" charset="0"/>
              </a:rPr>
              <a:t>sour</a:t>
            </a:r>
            <a:r>
              <a:rPr lang="en-GB" sz="2200" i="1" dirty="0">
                <a:latin typeface="Arial" pitchFamily="34" charset="0"/>
                <a:cs typeface="Arial" pitchFamily="34" charset="0"/>
              </a:rPr>
              <a:t> </a:t>
            </a:r>
            <a:r>
              <a:rPr lang="en-GB" sz="2200" i="1" dirty="0">
                <a:solidFill>
                  <a:srgbClr val="FF0000"/>
                </a:solidFill>
                <a:latin typeface="Arial" pitchFamily="34" charset="0"/>
                <a:cs typeface="Arial" pitchFamily="34" charset="0"/>
              </a:rPr>
              <a:t>breath</a:t>
            </a:r>
            <a:r>
              <a:rPr lang="en-GB" sz="2200" i="1" dirty="0">
                <a:latin typeface="Arial" pitchFamily="34" charset="0"/>
                <a:cs typeface="Arial" pitchFamily="34" charset="0"/>
              </a:rPr>
              <a:t>, the </a:t>
            </a:r>
            <a:r>
              <a:rPr lang="en-GB" sz="2200" i="1" dirty="0">
                <a:solidFill>
                  <a:srgbClr val="FF0000"/>
                </a:solidFill>
                <a:latin typeface="Arial" pitchFamily="34" charset="0"/>
                <a:cs typeface="Arial" pitchFamily="34" charset="0"/>
              </a:rPr>
              <a:t>stench</a:t>
            </a:r>
            <a:r>
              <a:rPr lang="en-GB" sz="2200" i="1" dirty="0">
                <a:solidFill>
                  <a:srgbClr val="00B050"/>
                </a:solidFill>
                <a:latin typeface="Arial" pitchFamily="34" charset="0"/>
                <a:cs typeface="Arial" pitchFamily="34" charset="0"/>
              </a:rPr>
              <a:t> </a:t>
            </a:r>
            <a:r>
              <a:rPr lang="en-GB" sz="2200" i="1" dirty="0">
                <a:latin typeface="Arial" pitchFamily="34" charset="0"/>
                <a:cs typeface="Arial" pitchFamily="34" charset="0"/>
              </a:rPr>
              <a:t>of its </a:t>
            </a:r>
            <a:r>
              <a:rPr lang="en-GB" sz="2200" i="1" dirty="0">
                <a:solidFill>
                  <a:srgbClr val="FF0000"/>
                </a:solidFill>
                <a:latin typeface="Arial" pitchFamily="34" charset="0"/>
                <a:cs typeface="Arial" pitchFamily="34" charset="0"/>
              </a:rPr>
              <a:t>pelt</a:t>
            </a:r>
            <a:r>
              <a:rPr lang="en-GB" sz="2200" i="1" dirty="0">
                <a:latin typeface="Arial" pitchFamily="34" charset="0"/>
                <a:cs typeface="Arial" pitchFamily="34" charset="0"/>
              </a:rPr>
              <a:t>.  The </a:t>
            </a:r>
            <a:r>
              <a:rPr lang="en-GB" sz="2200" i="1" dirty="0">
                <a:solidFill>
                  <a:srgbClr val="FF0000"/>
                </a:solidFill>
                <a:latin typeface="Arial" pitchFamily="34" charset="0"/>
                <a:cs typeface="Arial" pitchFamily="34" charset="0"/>
              </a:rPr>
              <a:t>odour </a:t>
            </a:r>
            <a:r>
              <a:rPr lang="en-GB" sz="2200" i="1" dirty="0">
                <a:latin typeface="Arial" pitchFamily="34" charset="0"/>
                <a:cs typeface="Arial" pitchFamily="34" charset="0"/>
              </a:rPr>
              <a:t>crept through the </a:t>
            </a:r>
            <a:r>
              <a:rPr lang="en-GB" sz="2200" i="1" dirty="0">
                <a:solidFill>
                  <a:srgbClr val="FF0000"/>
                </a:solidFill>
                <a:latin typeface="Arial" pitchFamily="34" charset="0"/>
                <a:cs typeface="Arial" pitchFamily="34" charset="0"/>
              </a:rPr>
              <a:t>streets</a:t>
            </a:r>
            <a:r>
              <a:rPr lang="en-GB" sz="2200" i="1" dirty="0">
                <a:solidFill>
                  <a:srgbClr val="00B050"/>
                </a:solidFill>
                <a:latin typeface="Arial" pitchFamily="34" charset="0"/>
                <a:cs typeface="Arial" pitchFamily="34" charset="0"/>
              </a:rPr>
              <a:t>, </a:t>
            </a:r>
            <a:r>
              <a:rPr lang="en-GB" sz="2200" i="1" dirty="0">
                <a:latin typeface="Arial" pitchFamily="34" charset="0"/>
                <a:cs typeface="Arial" pitchFamily="34" charset="0"/>
              </a:rPr>
              <a:t>through his </a:t>
            </a:r>
            <a:r>
              <a:rPr lang="en-GB" sz="2200" i="1" dirty="0">
                <a:solidFill>
                  <a:srgbClr val="0070C0"/>
                </a:solidFill>
                <a:latin typeface="Arial" pitchFamily="34" charset="0"/>
                <a:cs typeface="Arial" pitchFamily="34" charset="0"/>
              </a:rPr>
              <a:t>open </a:t>
            </a:r>
            <a:r>
              <a:rPr lang="en-GB" sz="2200" i="1" dirty="0">
                <a:solidFill>
                  <a:srgbClr val="FF0000"/>
                </a:solidFill>
                <a:latin typeface="Arial" pitchFamily="34" charset="0"/>
                <a:cs typeface="Arial" pitchFamily="34" charset="0"/>
              </a:rPr>
              <a:t>window</a:t>
            </a:r>
            <a:r>
              <a:rPr lang="en-GB" sz="2200" i="1" dirty="0">
                <a:latin typeface="Arial" pitchFamily="34" charset="0"/>
                <a:cs typeface="Arial" pitchFamily="34" charset="0"/>
              </a:rPr>
              <a:t> and into his </a:t>
            </a:r>
            <a:r>
              <a:rPr lang="en-GB" sz="2200" i="1" dirty="0">
                <a:solidFill>
                  <a:srgbClr val="FF0000"/>
                </a:solidFill>
                <a:latin typeface="Arial" pitchFamily="34" charset="0"/>
                <a:cs typeface="Arial" pitchFamily="34" charset="0"/>
              </a:rPr>
              <a:t>dreams.</a:t>
            </a:r>
            <a:r>
              <a:rPr lang="en-GB" sz="2200" i="1" dirty="0">
                <a:latin typeface="Arial" pitchFamily="34" charset="0"/>
                <a:cs typeface="Arial" pitchFamily="34" charset="0"/>
              </a:rPr>
              <a:t>  He felt the </a:t>
            </a:r>
            <a:r>
              <a:rPr lang="en-GB" sz="2200" i="1" u="sng" dirty="0">
                <a:solidFill>
                  <a:srgbClr val="0070C0"/>
                </a:solidFill>
                <a:latin typeface="Arial" pitchFamily="34" charset="0"/>
                <a:cs typeface="Arial" pitchFamily="34" charset="0"/>
              </a:rPr>
              <a:t>animal</a:t>
            </a:r>
            <a:r>
              <a:rPr lang="en-GB" sz="2200" i="1" u="sng" dirty="0">
                <a:latin typeface="Arial" pitchFamily="34" charset="0"/>
                <a:cs typeface="Arial" pitchFamily="34" charset="0"/>
              </a:rPr>
              <a:t> </a:t>
            </a:r>
            <a:r>
              <a:rPr lang="en-GB" sz="2200" i="1" u="sng" dirty="0">
                <a:solidFill>
                  <a:srgbClr val="FF0000"/>
                </a:solidFill>
                <a:latin typeface="Arial" pitchFamily="34" charset="0"/>
                <a:cs typeface="Arial" pitchFamily="34" charset="0"/>
              </a:rPr>
              <a:t>wildness</a:t>
            </a:r>
            <a:r>
              <a:rPr lang="en-GB" sz="2200" i="1" u="sng" dirty="0">
                <a:latin typeface="Arial" pitchFamily="34" charset="0"/>
                <a:cs typeface="Arial" pitchFamily="34" charset="0"/>
              </a:rPr>
              <a:t> </a:t>
            </a:r>
            <a:r>
              <a:rPr lang="en-GB" sz="2200" i="1" dirty="0">
                <a:latin typeface="Arial" pitchFamily="34" charset="0"/>
                <a:cs typeface="Arial" pitchFamily="34" charset="0"/>
              </a:rPr>
              <a:t>on his </a:t>
            </a:r>
            <a:r>
              <a:rPr lang="en-GB" sz="2200" i="1" dirty="0">
                <a:solidFill>
                  <a:srgbClr val="FF0000"/>
                </a:solidFill>
                <a:latin typeface="Arial" pitchFamily="34" charset="0"/>
                <a:cs typeface="Arial" pitchFamily="34" charset="0"/>
              </a:rPr>
              <a:t>tongue</a:t>
            </a:r>
            <a:r>
              <a:rPr lang="en-GB" sz="2200" i="1" dirty="0">
                <a:latin typeface="Arial" pitchFamily="34" charset="0"/>
                <a:cs typeface="Arial" pitchFamily="34" charset="0"/>
              </a:rPr>
              <a:t>, in his </a:t>
            </a:r>
            <a:r>
              <a:rPr lang="en-GB" sz="2200" i="1" dirty="0">
                <a:solidFill>
                  <a:srgbClr val="FF0000"/>
                </a:solidFill>
                <a:latin typeface="Arial" pitchFamily="34" charset="0"/>
                <a:cs typeface="Arial" pitchFamily="34" charset="0"/>
              </a:rPr>
              <a:t>nostrils</a:t>
            </a:r>
            <a:r>
              <a:rPr lang="en-GB" sz="2200" i="1" dirty="0">
                <a:latin typeface="Arial" pitchFamily="34" charset="0"/>
                <a:cs typeface="Arial" pitchFamily="34" charset="0"/>
              </a:rPr>
              <a:t>.  The </a:t>
            </a:r>
            <a:r>
              <a:rPr lang="en-GB" sz="2200" i="1" dirty="0">
                <a:solidFill>
                  <a:srgbClr val="FF0000"/>
                </a:solidFill>
                <a:latin typeface="Arial" pitchFamily="34" charset="0"/>
                <a:cs typeface="Arial" pitchFamily="34" charset="0"/>
              </a:rPr>
              <a:t>tiger</a:t>
            </a:r>
            <a:r>
              <a:rPr lang="en-GB" sz="2200" i="1" dirty="0">
                <a:latin typeface="Arial" pitchFamily="34" charset="0"/>
                <a:cs typeface="Arial" pitchFamily="34" charset="0"/>
              </a:rPr>
              <a:t> moved as if it knew him, as if it was drawn to him.  </a:t>
            </a:r>
            <a:r>
              <a:rPr lang="en-GB" sz="2200" i="1" dirty="0">
                <a:solidFill>
                  <a:srgbClr val="FF0000"/>
                </a:solidFill>
                <a:latin typeface="Arial" pitchFamily="34" charset="0"/>
                <a:cs typeface="Arial" pitchFamily="34" charset="0"/>
              </a:rPr>
              <a:t>Joe</a:t>
            </a:r>
            <a:r>
              <a:rPr lang="en-GB" sz="2200" i="1" dirty="0">
                <a:latin typeface="Arial" pitchFamily="34" charset="0"/>
                <a:cs typeface="Arial" pitchFamily="34" charset="0"/>
              </a:rPr>
              <a:t> heard its </a:t>
            </a:r>
            <a:r>
              <a:rPr lang="en-GB" sz="2200" i="1" dirty="0">
                <a:solidFill>
                  <a:srgbClr val="FF0000"/>
                </a:solidFill>
                <a:latin typeface="Arial" pitchFamily="34" charset="0"/>
                <a:cs typeface="Arial" pitchFamily="34" charset="0"/>
              </a:rPr>
              <a:t>footpads</a:t>
            </a:r>
            <a:r>
              <a:rPr lang="en-GB" sz="2200" i="1" dirty="0">
                <a:latin typeface="Arial" pitchFamily="34" charset="0"/>
                <a:cs typeface="Arial" pitchFamily="34" charset="0"/>
              </a:rPr>
              <a:t> on the </a:t>
            </a:r>
            <a:r>
              <a:rPr lang="en-GB" sz="2200" i="1" dirty="0">
                <a:solidFill>
                  <a:srgbClr val="FF0000"/>
                </a:solidFill>
                <a:latin typeface="Arial" pitchFamily="34" charset="0"/>
                <a:cs typeface="Arial" pitchFamily="34" charset="0"/>
              </a:rPr>
              <a:t>stairs</a:t>
            </a:r>
            <a:r>
              <a:rPr lang="en-GB" sz="2200" i="1" dirty="0">
                <a:latin typeface="Arial" pitchFamily="34" charset="0"/>
                <a:cs typeface="Arial" pitchFamily="34" charset="0"/>
              </a:rPr>
              <a:t>.  He heard its </a:t>
            </a:r>
            <a:r>
              <a:rPr lang="en-GB" sz="2200" i="1" dirty="0">
                <a:solidFill>
                  <a:srgbClr val="0070C0"/>
                </a:solidFill>
                <a:latin typeface="Arial" pitchFamily="34" charset="0"/>
                <a:cs typeface="Arial" pitchFamily="34" charset="0"/>
              </a:rPr>
              <a:t>long slow </a:t>
            </a:r>
            <a:r>
              <a:rPr lang="en-GB" sz="2200" i="1" dirty="0">
                <a:solidFill>
                  <a:srgbClr val="FF0000"/>
                </a:solidFill>
                <a:latin typeface="Arial" pitchFamily="34" charset="0"/>
                <a:cs typeface="Arial" pitchFamily="34" charset="0"/>
              </a:rPr>
              <a:t>breath</a:t>
            </a:r>
            <a:r>
              <a:rPr lang="en-GB" sz="2200" i="1" dirty="0">
                <a:latin typeface="Arial" pitchFamily="34" charset="0"/>
                <a:cs typeface="Arial" pitchFamily="34" charset="0"/>
              </a:rPr>
              <a:t>, the </a:t>
            </a:r>
            <a:r>
              <a:rPr lang="en-GB" sz="2200" i="1" dirty="0">
                <a:solidFill>
                  <a:srgbClr val="0070C0"/>
                </a:solidFill>
                <a:latin typeface="Arial" pitchFamily="34" charset="0"/>
                <a:cs typeface="Arial" pitchFamily="34" charset="0"/>
              </a:rPr>
              <a:t>distant</a:t>
            </a:r>
            <a:r>
              <a:rPr lang="en-GB" sz="2200" i="1" dirty="0">
                <a:latin typeface="Arial" pitchFamily="34" charset="0"/>
                <a:cs typeface="Arial" pitchFamily="34" charset="0"/>
              </a:rPr>
              <a:t> </a:t>
            </a:r>
            <a:r>
              <a:rPr lang="en-GB" sz="2200" i="1" u="sng" dirty="0">
                <a:solidFill>
                  <a:srgbClr val="FF0000"/>
                </a:solidFill>
                <a:latin typeface="Arial" pitchFamily="34" charset="0"/>
                <a:cs typeface="Arial" pitchFamily="34" charset="0"/>
              </a:rPr>
              <a:t>sighing</a:t>
            </a:r>
            <a:r>
              <a:rPr lang="en-GB" sz="2200" i="1" dirty="0">
                <a:solidFill>
                  <a:srgbClr val="00B050"/>
                </a:solidFill>
                <a:latin typeface="Arial" pitchFamily="34" charset="0"/>
                <a:cs typeface="Arial" pitchFamily="34" charset="0"/>
              </a:rPr>
              <a:t> </a:t>
            </a:r>
            <a:r>
              <a:rPr lang="en-GB" sz="2200" i="1" dirty="0">
                <a:latin typeface="Arial" pitchFamily="34" charset="0"/>
                <a:cs typeface="Arial" pitchFamily="34" charset="0"/>
              </a:rPr>
              <a:t>in its </a:t>
            </a:r>
            <a:r>
              <a:rPr lang="en-GB" sz="2200" i="1" dirty="0">
                <a:solidFill>
                  <a:srgbClr val="FF0000"/>
                </a:solidFill>
                <a:latin typeface="Arial" pitchFamily="34" charset="0"/>
                <a:cs typeface="Arial" pitchFamily="34" charset="0"/>
              </a:rPr>
              <a:t>lungs</a:t>
            </a:r>
            <a:r>
              <a:rPr lang="en-GB" sz="2200" i="1" dirty="0">
                <a:latin typeface="Arial" pitchFamily="34" charset="0"/>
                <a:cs typeface="Arial" pitchFamily="34" charset="0"/>
              </a:rPr>
              <a:t>, the</a:t>
            </a:r>
            <a:r>
              <a:rPr lang="en-GB" sz="2200" i="1" dirty="0">
                <a:solidFill>
                  <a:srgbClr val="00B050"/>
                </a:solidFill>
                <a:latin typeface="Arial" pitchFamily="34" charset="0"/>
                <a:cs typeface="Arial" pitchFamily="34" charset="0"/>
              </a:rPr>
              <a:t> </a:t>
            </a:r>
            <a:r>
              <a:rPr lang="en-GB" sz="2200" i="1" dirty="0">
                <a:solidFill>
                  <a:srgbClr val="FF0000"/>
                </a:solidFill>
                <a:latin typeface="Arial" pitchFamily="34" charset="0"/>
                <a:cs typeface="Arial" pitchFamily="34" charset="0"/>
              </a:rPr>
              <a:t>rattle</a:t>
            </a:r>
            <a:r>
              <a:rPr lang="en-GB" sz="2200" i="1" dirty="0">
                <a:solidFill>
                  <a:srgbClr val="00B050"/>
                </a:solidFill>
                <a:latin typeface="Arial" pitchFamily="34" charset="0"/>
                <a:cs typeface="Arial" pitchFamily="34" charset="0"/>
              </a:rPr>
              <a:t> </a:t>
            </a:r>
            <a:r>
              <a:rPr lang="en-GB" sz="2200" i="1" dirty="0">
                <a:latin typeface="Arial" pitchFamily="34" charset="0"/>
                <a:cs typeface="Arial" pitchFamily="34" charset="0"/>
              </a:rPr>
              <a:t>in its </a:t>
            </a:r>
            <a:r>
              <a:rPr lang="en-GB" sz="2200" i="1" dirty="0">
                <a:solidFill>
                  <a:srgbClr val="FF0000"/>
                </a:solidFill>
                <a:latin typeface="Arial" pitchFamily="34" charset="0"/>
                <a:cs typeface="Arial" pitchFamily="34" charset="0"/>
              </a:rPr>
              <a:t>throat</a:t>
            </a:r>
            <a:r>
              <a:rPr lang="en-GB" sz="2200" i="1" dirty="0">
                <a:latin typeface="Arial" pitchFamily="34" charset="0"/>
                <a:cs typeface="Arial" pitchFamily="34" charset="0"/>
              </a:rPr>
              <a:t>.  It came inside.  It filled the </a:t>
            </a:r>
            <a:r>
              <a:rPr lang="en-GB" sz="2200" i="1" dirty="0">
                <a:solidFill>
                  <a:srgbClr val="FF0000"/>
                </a:solidFill>
                <a:latin typeface="Arial" pitchFamily="34" charset="0"/>
                <a:cs typeface="Arial" pitchFamily="34" charset="0"/>
              </a:rPr>
              <a:t>bedroom</a:t>
            </a:r>
            <a:r>
              <a:rPr lang="en-GB" sz="2200" i="1" dirty="0">
                <a:latin typeface="Arial" pitchFamily="34" charset="0"/>
                <a:cs typeface="Arial" pitchFamily="34" charset="0"/>
              </a:rPr>
              <a:t>.  The </a:t>
            </a:r>
            <a:r>
              <a:rPr lang="en-GB" sz="2200" i="1" dirty="0">
                <a:solidFill>
                  <a:srgbClr val="0070C0"/>
                </a:solidFill>
                <a:latin typeface="Arial" pitchFamily="34" charset="0"/>
                <a:cs typeface="Arial" pitchFamily="34" charset="0"/>
              </a:rPr>
              <a:t>huge</a:t>
            </a:r>
            <a:r>
              <a:rPr lang="en-GB" sz="2200" i="1" dirty="0">
                <a:latin typeface="Arial" pitchFamily="34" charset="0"/>
                <a:cs typeface="Arial" pitchFamily="34" charset="0"/>
              </a:rPr>
              <a:t> </a:t>
            </a:r>
            <a:r>
              <a:rPr lang="en-GB" sz="2200" i="1" dirty="0">
                <a:solidFill>
                  <a:srgbClr val="FF0000"/>
                </a:solidFill>
                <a:latin typeface="Arial" pitchFamily="34" charset="0"/>
                <a:cs typeface="Arial" pitchFamily="34" charset="0"/>
              </a:rPr>
              <a:t>head</a:t>
            </a:r>
            <a:r>
              <a:rPr lang="en-GB" sz="2200" i="1" dirty="0">
                <a:latin typeface="Arial" pitchFamily="34" charset="0"/>
                <a:cs typeface="Arial" pitchFamily="34" charset="0"/>
              </a:rPr>
              <a:t> hung over him.  The </a:t>
            </a:r>
            <a:r>
              <a:rPr lang="en-GB" sz="2200" i="1" u="sng" dirty="0">
                <a:solidFill>
                  <a:srgbClr val="0070C0"/>
                </a:solidFill>
                <a:latin typeface="Arial" pitchFamily="34" charset="0"/>
                <a:cs typeface="Arial" pitchFamily="34" charset="0"/>
              </a:rPr>
              <a:t>glittering </a:t>
            </a:r>
            <a:r>
              <a:rPr lang="en-GB" sz="2200" i="1" dirty="0">
                <a:solidFill>
                  <a:srgbClr val="0070C0"/>
                </a:solidFill>
                <a:latin typeface="Arial" pitchFamily="34" charset="0"/>
                <a:cs typeface="Arial" pitchFamily="34" charset="0"/>
              </a:rPr>
              <a:t>cruel </a:t>
            </a:r>
            <a:r>
              <a:rPr lang="en-GB" sz="2200" i="1" dirty="0">
                <a:solidFill>
                  <a:srgbClr val="FF0000"/>
                </a:solidFill>
                <a:latin typeface="Arial" pitchFamily="34" charset="0"/>
                <a:cs typeface="Arial" pitchFamily="34" charset="0"/>
              </a:rPr>
              <a:t>eyes</a:t>
            </a:r>
            <a:r>
              <a:rPr lang="en-GB" sz="2200" i="1" dirty="0">
                <a:latin typeface="Arial" pitchFamily="34" charset="0"/>
                <a:cs typeface="Arial" pitchFamily="34" charset="0"/>
              </a:rPr>
              <a:t> stared into him.  The </a:t>
            </a:r>
            <a:r>
              <a:rPr lang="en-GB" sz="2200" i="1" dirty="0">
                <a:solidFill>
                  <a:srgbClr val="0070C0"/>
                </a:solidFill>
                <a:latin typeface="Arial" pitchFamily="34" charset="0"/>
                <a:cs typeface="Arial" pitchFamily="34" charset="0"/>
              </a:rPr>
              <a:t>hot </a:t>
            </a:r>
            <a:r>
              <a:rPr lang="en-GB" sz="2200" i="1" dirty="0">
                <a:solidFill>
                  <a:srgbClr val="FF0000"/>
                </a:solidFill>
                <a:latin typeface="Arial" pitchFamily="34" charset="0"/>
                <a:cs typeface="Arial" pitchFamily="34" charset="0"/>
              </a:rPr>
              <a:t>tongue</a:t>
            </a:r>
            <a:r>
              <a:rPr lang="en-GB" sz="2200" i="1" dirty="0">
                <a:latin typeface="Arial" pitchFamily="34" charset="0"/>
                <a:cs typeface="Arial" pitchFamily="34" charset="0"/>
              </a:rPr>
              <a:t>, </a:t>
            </a:r>
            <a:r>
              <a:rPr lang="en-GB" sz="2200" i="1" dirty="0">
                <a:solidFill>
                  <a:srgbClr val="0070C0"/>
                </a:solidFill>
                <a:latin typeface="Arial" pitchFamily="34" charset="0"/>
                <a:cs typeface="Arial" pitchFamily="34" charset="0"/>
              </a:rPr>
              <a:t>harsh</a:t>
            </a:r>
            <a:r>
              <a:rPr lang="en-GB" sz="2200" i="1" dirty="0">
                <a:solidFill>
                  <a:srgbClr val="00B050"/>
                </a:solidFill>
                <a:latin typeface="Arial" pitchFamily="34" charset="0"/>
                <a:cs typeface="Arial" pitchFamily="34" charset="0"/>
              </a:rPr>
              <a:t> </a:t>
            </a:r>
            <a:r>
              <a:rPr lang="en-GB" sz="2200" i="1" dirty="0">
                <a:latin typeface="Arial" pitchFamily="34" charset="0"/>
                <a:cs typeface="Arial" pitchFamily="34" charset="0"/>
              </a:rPr>
              <a:t>as </a:t>
            </a:r>
            <a:r>
              <a:rPr lang="en-GB" sz="2200" i="1" dirty="0">
                <a:solidFill>
                  <a:srgbClr val="FF0000"/>
                </a:solidFill>
                <a:latin typeface="Arial" pitchFamily="34" charset="0"/>
                <a:cs typeface="Arial" pitchFamily="34" charset="0"/>
              </a:rPr>
              <a:t>sandpaper</a:t>
            </a:r>
            <a:r>
              <a:rPr lang="en-GB" sz="2200" i="1" dirty="0">
                <a:latin typeface="Arial" pitchFamily="34" charset="0"/>
                <a:cs typeface="Arial" pitchFamily="34" charset="0"/>
              </a:rPr>
              <a:t>, licked his </a:t>
            </a:r>
            <a:r>
              <a:rPr lang="en-GB" sz="2200" i="1" dirty="0">
                <a:solidFill>
                  <a:srgbClr val="FF0000"/>
                </a:solidFill>
                <a:latin typeface="Arial" pitchFamily="34" charset="0"/>
                <a:cs typeface="Arial" pitchFamily="34" charset="0"/>
              </a:rPr>
              <a:t>arm</a:t>
            </a:r>
            <a:r>
              <a:rPr lang="en-GB" sz="2200" i="1" dirty="0">
                <a:latin typeface="Arial" pitchFamily="34" charset="0"/>
                <a:cs typeface="Arial" pitchFamily="34" charset="0"/>
              </a:rPr>
              <a:t>.  The </a:t>
            </a:r>
            <a:r>
              <a:rPr lang="en-GB" sz="2200" i="1" dirty="0">
                <a:solidFill>
                  <a:srgbClr val="FF0000"/>
                </a:solidFill>
                <a:latin typeface="Arial" pitchFamily="34" charset="0"/>
                <a:cs typeface="Arial" pitchFamily="34" charset="0"/>
              </a:rPr>
              <a:t>mouth </a:t>
            </a:r>
            <a:r>
              <a:rPr lang="en-GB" sz="2200" i="1" dirty="0">
                <a:latin typeface="Arial" pitchFamily="34" charset="0"/>
                <a:cs typeface="Arial" pitchFamily="34" charset="0"/>
              </a:rPr>
              <a:t>was </a:t>
            </a:r>
            <a:r>
              <a:rPr lang="en-GB" sz="2200" i="1" dirty="0">
                <a:solidFill>
                  <a:srgbClr val="0070C0"/>
                </a:solidFill>
                <a:latin typeface="Arial" pitchFamily="34" charset="0"/>
                <a:cs typeface="Arial" pitchFamily="34" charset="0"/>
              </a:rPr>
              <a:t>wide</a:t>
            </a:r>
            <a:r>
              <a:rPr lang="en-GB" sz="2200" i="1" dirty="0">
                <a:solidFill>
                  <a:srgbClr val="FF0000"/>
                </a:solidFill>
                <a:latin typeface="Arial" pitchFamily="34" charset="0"/>
                <a:cs typeface="Arial" pitchFamily="34" charset="0"/>
              </a:rPr>
              <a:t> </a:t>
            </a:r>
            <a:r>
              <a:rPr lang="en-GB" sz="2200" i="1" dirty="0">
                <a:solidFill>
                  <a:srgbClr val="0070C0"/>
                </a:solidFill>
                <a:latin typeface="Arial" pitchFamily="34" charset="0"/>
                <a:cs typeface="Arial" pitchFamily="34" charset="0"/>
              </a:rPr>
              <a:t>open</a:t>
            </a:r>
            <a:r>
              <a:rPr lang="en-GB" sz="2200" i="1" dirty="0">
                <a:latin typeface="Arial" pitchFamily="34" charset="0"/>
                <a:cs typeface="Arial" pitchFamily="34" charset="0"/>
              </a:rPr>
              <a:t>, the </a:t>
            </a:r>
            <a:r>
              <a:rPr lang="en-GB" sz="2200" i="1" u="sng" dirty="0">
                <a:solidFill>
                  <a:srgbClr val="0070C0"/>
                </a:solidFill>
                <a:latin typeface="Arial" pitchFamily="34" charset="0"/>
                <a:cs typeface="Arial" pitchFamily="34" charset="0"/>
              </a:rPr>
              <a:t>curved </a:t>
            </a:r>
            <a:r>
              <a:rPr lang="en-GB" sz="2200" i="1" dirty="0">
                <a:solidFill>
                  <a:srgbClr val="FF0000"/>
                </a:solidFill>
                <a:latin typeface="Arial" pitchFamily="34" charset="0"/>
                <a:cs typeface="Arial" pitchFamily="34" charset="0"/>
              </a:rPr>
              <a:t>teeth </a:t>
            </a:r>
            <a:r>
              <a:rPr lang="en-GB" sz="2200" i="1" dirty="0">
                <a:latin typeface="Arial" pitchFamily="34" charset="0"/>
                <a:cs typeface="Arial" pitchFamily="34" charset="0"/>
              </a:rPr>
              <a:t>were poised to close on him.  He prepared to die.  Then someone somewhere called:</a:t>
            </a:r>
            <a:endParaRPr lang="en-GB" sz="2200" dirty="0">
              <a:latin typeface="Arial" pitchFamily="34" charset="0"/>
              <a:cs typeface="Arial" pitchFamily="34" charset="0"/>
            </a:endParaRPr>
          </a:p>
          <a:p>
            <a:pPr marL="0" indent="0">
              <a:buNone/>
            </a:pPr>
            <a:r>
              <a:rPr lang="en-GB" sz="2200" i="1" dirty="0">
                <a:latin typeface="Arial" pitchFamily="34" charset="0"/>
                <a:cs typeface="Arial" pitchFamily="34" charset="0"/>
              </a:rPr>
              <a:t>‘</a:t>
            </a:r>
            <a:r>
              <a:rPr lang="en-GB" sz="2200" i="1" dirty="0">
                <a:solidFill>
                  <a:srgbClr val="FF0000"/>
                </a:solidFill>
                <a:latin typeface="Arial" pitchFamily="34" charset="0"/>
                <a:cs typeface="Arial" pitchFamily="34" charset="0"/>
              </a:rPr>
              <a:t>Tiger! Tiger! Tiger! Tiger</a:t>
            </a:r>
            <a:r>
              <a:rPr lang="en-GB" sz="2200" i="1" dirty="0" smtClean="0">
                <a:solidFill>
                  <a:srgbClr val="FF0000"/>
                </a:solidFill>
                <a:latin typeface="Arial" pitchFamily="34" charset="0"/>
                <a:cs typeface="Arial" pitchFamily="34" charset="0"/>
              </a:rPr>
              <a:t>!’</a:t>
            </a:r>
            <a:r>
              <a:rPr lang="en-GB" sz="2200" dirty="0" smtClean="0">
                <a:solidFill>
                  <a:srgbClr val="FF0000"/>
                </a:solidFill>
                <a:latin typeface="Arial" pitchFamily="34" charset="0"/>
                <a:cs typeface="Arial" pitchFamily="34" charset="0"/>
              </a:rPr>
              <a:t>               </a:t>
            </a:r>
            <a:endParaRPr lang="en-GB" sz="2400" dirty="0" smtClean="0">
              <a:latin typeface="Arial Narrow" pitchFamily="34" charset="0"/>
            </a:endParaRPr>
          </a:p>
          <a:p>
            <a:pPr marL="0" indent="0" algn="r">
              <a:buNone/>
            </a:pPr>
            <a:r>
              <a:rPr lang="en-GB" sz="2200" dirty="0" smtClean="0">
                <a:latin typeface="Arial" pitchFamily="34" charset="0"/>
                <a:cs typeface="Arial" pitchFamily="34" charset="0"/>
              </a:rPr>
              <a:t>From </a:t>
            </a:r>
            <a:r>
              <a:rPr lang="en-GB" sz="2200" i="1" dirty="0" smtClean="0">
                <a:latin typeface="Arial" pitchFamily="34" charset="0"/>
                <a:cs typeface="Arial" pitchFamily="34" charset="0"/>
              </a:rPr>
              <a:t>Secret Heart </a:t>
            </a:r>
            <a:r>
              <a:rPr lang="en-GB" sz="2200" dirty="0" smtClean="0">
                <a:latin typeface="Arial" pitchFamily="34" charset="0"/>
                <a:cs typeface="Arial" pitchFamily="34" charset="0"/>
              </a:rPr>
              <a:t>by David Almond</a:t>
            </a:r>
            <a:endParaRPr lang="en-GB" sz="2200" dirty="0">
              <a:latin typeface="Arial" pitchFamily="34" charset="0"/>
              <a:cs typeface="Arial" pitchFamily="34" charset="0"/>
            </a:endParaRPr>
          </a:p>
          <a:p>
            <a:pPr marL="342900" indent="-342900"/>
            <a:r>
              <a:rPr lang="en-GB" sz="2200" dirty="0" smtClean="0">
                <a:latin typeface="Arial" pitchFamily="34" charset="0"/>
                <a:cs typeface="Arial" pitchFamily="34" charset="0"/>
              </a:rPr>
              <a:t>Explain why the underlined blue words are adjectives and the underlined red words are nouns. How can you be sure?</a:t>
            </a:r>
            <a:endParaRPr lang="en-GB" sz="2200" dirty="0">
              <a:latin typeface="Arial" pitchFamily="34" charset="0"/>
              <a:cs typeface="Arial" pitchFamily="34" charset="0"/>
            </a:endParaRPr>
          </a:p>
        </p:txBody>
      </p:sp>
    </p:spTree>
    <p:extLst>
      <p:ext uri="{BB962C8B-B14F-4D97-AF65-F5344CB8AC3E}">
        <p14:creationId xmlns:p14="http://schemas.microsoft.com/office/powerpoint/2010/main" val="115906228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72051ED8-246A-4ED7-BA39-F0E168D1450D}" type="slidenum">
              <a:rPr lang="en-GB" smtClean="0"/>
              <a:pPr/>
              <a:t>22</a:t>
            </a:fld>
            <a:endParaRPr lang="en-GB" dirty="0"/>
          </a:p>
        </p:txBody>
      </p:sp>
      <p:sp>
        <p:nvSpPr>
          <p:cNvPr id="6" name="Content Placeholder 2"/>
          <p:cNvSpPr>
            <a:spLocks noGrp="1"/>
          </p:cNvSpPr>
          <p:nvPr>
            <p:ph idx="1"/>
          </p:nvPr>
        </p:nvSpPr>
        <p:spPr>
          <a:xfrm>
            <a:off x="1223120" y="1916832"/>
            <a:ext cx="7920880" cy="4824536"/>
          </a:xfrm>
        </p:spPr>
        <p:txBody>
          <a:bodyPr>
            <a:noAutofit/>
          </a:bodyPr>
          <a:lstStyle/>
          <a:p>
            <a:pPr marL="0" indent="0">
              <a:buNone/>
            </a:pPr>
            <a:r>
              <a:rPr lang="en-GB" sz="2200" i="1" dirty="0">
                <a:latin typeface="Arial" pitchFamily="34" charset="0"/>
                <a:cs typeface="Arial" pitchFamily="34" charset="0"/>
              </a:rPr>
              <a:t>The tiger padded through the night.  Joe Maloney smelt it, the </a:t>
            </a:r>
            <a:r>
              <a:rPr lang="en-GB" sz="2200" i="1" dirty="0">
                <a:solidFill>
                  <a:srgbClr val="00B0F0"/>
                </a:solidFill>
                <a:latin typeface="Arial" pitchFamily="34" charset="0"/>
                <a:cs typeface="Arial" pitchFamily="34" charset="0"/>
              </a:rPr>
              <a:t>hot, sour</a:t>
            </a:r>
            <a:r>
              <a:rPr lang="en-GB" sz="2200" i="1" dirty="0">
                <a:latin typeface="Arial" pitchFamily="34" charset="0"/>
                <a:cs typeface="Arial" pitchFamily="34" charset="0"/>
              </a:rPr>
              <a:t> breath, the stench of its pelt.  The odour crept through the streets, through his </a:t>
            </a:r>
            <a:r>
              <a:rPr lang="en-GB" sz="2200" i="1" dirty="0">
                <a:solidFill>
                  <a:srgbClr val="00B0F0"/>
                </a:solidFill>
                <a:latin typeface="Arial" pitchFamily="34" charset="0"/>
                <a:cs typeface="Arial" pitchFamily="34" charset="0"/>
              </a:rPr>
              <a:t>open</a:t>
            </a:r>
            <a:r>
              <a:rPr lang="en-GB" sz="2200" i="1" dirty="0">
                <a:latin typeface="Arial" pitchFamily="34" charset="0"/>
                <a:cs typeface="Arial" pitchFamily="34" charset="0"/>
              </a:rPr>
              <a:t> window and into his dreams.  He felt the </a:t>
            </a:r>
            <a:r>
              <a:rPr lang="en-GB" sz="2200" i="1" dirty="0">
                <a:solidFill>
                  <a:srgbClr val="00B0F0"/>
                </a:solidFill>
                <a:latin typeface="Arial" pitchFamily="34" charset="0"/>
                <a:cs typeface="Arial" pitchFamily="34" charset="0"/>
              </a:rPr>
              <a:t>animal </a:t>
            </a:r>
            <a:r>
              <a:rPr lang="en-GB" sz="2200" i="1" dirty="0">
                <a:latin typeface="Arial" pitchFamily="34" charset="0"/>
                <a:cs typeface="Arial" pitchFamily="34" charset="0"/>
              </a:rPr>
              <a:t>wildness on his tongue, in his nostrils.  The tiger moved as if it knew him, as if it was drawn to him.  Joe heard its footpads on the stairs.  He heard its </a:t>
            </a:r>
            <a:r>
              <a:rPr lang="en-GB" sz="2200" i="1" dirty="0">
                <a:solidFill>
                  <a:srgbClr val="00B0F0"/>
                </a:solidFill>
                <a:latin typeface="Arial" pitchFamily="34" charset="0"/>
                <a:cs typeface="Arial" pitchFamily="34" charset="0"/>
              </a:rPr>
              <a:t>long slow </a:t>
            </a:r>
            <a:r>
              <a:rPr lang="en-GB" sz="2200" i="1" dirty="0">
                <a:latin typeface="Arial" pitchFamily="34" charset="0"/>
                <a:cs typeface="Arial" pitchFamily="34" charset="0"/>
              </a:rPr>
              <a:t>breath, the </a:t>
            </a:r>
            <a:r>
              <a:rPr lang="en-GB" sz="2200" i="1" dirty="0">
                <a:solidFill>
                  <a:srgbClr val="00B0F0"/>
                </a:solidFill>
                <a:latin typeface="Arial" pitchFamily="34" charset="0"/>
                <a:cs typeface="Arial" pitchFamily="34" charset="0"/>
              </a:rPr>
              <a:t>distant </a:t>
            </a:r>
            <a:r>
              <a:rPr lang="en-GB" sz="2200" i="1" dirty="0">
                <a:latin typeface="Arial" pitchFamily="34" charset="0"/>
                <a:cs typeface="Arial" pitchFamily="34" charset="0"/>
              </a:rPr>
              <a:t>sighing in its lungs, the rattle in its throat.  It came inside.  It filled the bedroom.  The </a:t>
            </a:r>
            <a:r>
              <a:rPr lang="en-GB" sz="2200" i="1" dirty="0">
                <a:solidFill>
                  <a:srgbClr val="00B0F0"/>
                </a:solidFill>
                <a:latin typeface="Arial" pitchFamily="34" charset="0"/>
                <a:cs typeface="Arial" pitchFamily="34" charset="0"/>
              </a:rPr>
              <a:t>huge</a:t>
            </a:r>
            <a:r>
              <a:rPr lang="en-GB" sz="2200" i="1" dirty="0">
                <a:latin typeface="Arial" pitchFamily="34" charset="0"/>
                <a:cs typeface="Arial" pitchFamily="34" charset="0"/>
              </a:rPr>
              <a:t> head hung over him.  The </a:t>
            </a:r>
            <a:r>
              <a:rPr lang="en-GB" sz="2200" i="1" dirty="0">
                <a:solidFill>
                  <a:srgbClr val="00B0F0"/>
                </a:solidFill>
                <a:latin typeface="Arial" pitchFamily="34" charset="0"/>
                <a:cs typeface="Arial" pitchFamily="34" charset="0"/>
              </a:rPr>
              <a:t>glittering cruel </a:t>
            </a:r>
            <a:r>
              <a:rPr lang="en-GB" sz="2200" i="1" dirty="0">
                <a:latin typeface="Arial" pitchFamily="34" charset="0"/>
                <a:cs typeface="Arial" pitchFamily="34" charset="0"/>
              </a:rPr>
              <a:t>eyes stared into him.  The </a:t>
            </a:r>
            <a:r>
              <a:rPr lang="en-GB" sz="2200" i="1" dirty="0">
                <a:solidFill>
                  <a:srgbClr val="00B0F0"/>
                </a:solidFill>
                <a:latin typeface="Arial" pitchFamily="34" charset="0"/>
                <a:cs typeface="Arial" pitchFamily="34" charset="0"/>
              </a:rPr>
              <a:t>hot</a:t>
            </a:r>
            <a:r>
              <a:rPr lang="en-GB" sz="2200" i="1" dirty="0">
                <a:latin typeface="Arial" pitchFamily="34" charset="0"/>
                <a:cs typeface="Arial" pitchFamily="34" charset="0"/>
              </a:rPr>
              <a:t> tongue, </a:t>
            </a:r>
            <a:r>
              <a:rPr lang="en-GB" sz="2200" i="1" dirty="0">
                <a:solidFill>
                  <a:srgbClr val="00B0F0"/>
                </a:solidFill>
                <a:latin typeface="Arial" pitchFamily="34" charset="0"/>
                <a:cs typeface="Arial" pitchFamily="34" charset="0"/>
              </a:rPr>
              <a:t>harsh</a:t>
            </a:r>
            <a:r>
              <a:rPr lang="en-GB" sz="2200" i="1" dirty="0">
                <a:solidFill>
                  <a:srgbClr val="00B050"/>
                </a:solidFill>
                <a:latin typeface="Arial" pitchFamily="34" charset="0"/>
                <a:cs typeface="Arial" pitchFamily="34" charset="0"/>
              </a:rPr>
              <a:t> </a:t>
            </a:r>
            <a:r>
              <a:rPr lang="en-GB" sz="2200" i="1" dirty="0">
                <a:latin typeface="Arial" pitchFamily="34" charset="0"/>
                <a:cs typeface="Arial" pitchFamily="34" charset="0"/>
              </a:rPr>
              <a:t>as sandpaper, licked his arm.  The mouth was </a:t>
            </a:r>
            <a:r>
              <a:rPr lang="en-GB" sz="2200" i="1" dirty="0">
                <a:solidFill>
                  <a:srgbClr val="00B0F0"/>
                </a:solidFill>
                <a:latin typeface="Arial" pitchFamily="34" charset="0"/>
                <a:cs typeface="Arial" pitchFamily="34" charset="0"/>
              </a:rPr>
              <a:t>wide open</a:t>
            </a:r>
            <a:r>
              <a:rPr lang="en-GB" sz="2200" i="1" dirty="0">
                <a:latin typeface="Arial" pitchFamily="34" charset="0"/>
                <a:cs typeface="Arial" pitchFamily="34" charset="0"/>
              </a:rPr>
              <a:t>, the </a:t>
            </a:r>
            <a:r>
              <a:rPr lang="en-GB" sz="2200" i="1" dirty="0">
                <a:solidFill>
                  <a:srgbClr val="00B0F0"/>
                </a:solidFill>
                <a:latin typeface="Arial" pitchFamily="34" charset="0"/>
                <a:cs typeface="Arial" pitchFamily="34" charset="0"/>
              </a:rPr>
              <a:t>curved</a:t>
            </a:r>
            <a:r>
              <a:rPr lang="en-GB" sz="2200" i="1" dirty="0">
                <a:latin typeface="Arial" pitchFamily="34" charset="0"/>
                <a:cs typeface="Arial" pitchFamily="34" charset="0"/>
              </a:rPr>
              <a:t> teeth were poised to close on him.  He prepared to die.  Then someone somewhere called:</a:t>
            </a:r>
            <a:endParaRPr lang="en-GB" sz="2200" dirty="0">
              <a:latin typeface="Arial" pitchFamily="34" charset="0"/>
              <a:cs typeface="Arial" pitchFamily="34" charset="0"/>
            </a:endParaRPr>
          </a:p>
          <a:p>
            <a:pPr marL="0" indent="0">
              <a:buNone/>
            </a:pPr>
            <a:r>
              <a:rPr lang="en-GB" sz="2200" i="1" dirty="0">
                <a:latin typeface="Arial" pitchFamily="34" charset="0"/>
                <a:cs typeface="Arial" pitchFamily="34" charset="0"/>
              </a:rPr>
              <a:t>‘Tiger! Tiger! Tiger! Tiger!’</a:t>
            </a:r>
            <a:endParaRPr lang="en-GB" sz="2200" dirty="0">
              <a:latin typeface="Arial" pitchFamily="34" charset="0"/>
              <a:cs typeface="Arial" pitchFamily="34" charset="0"/>
            </a:endParaRPr>
          </a:p>
          <a:p>
            <a:pPr marL="0" indent="0">
              <a:buNone/>
            </a:pPr>
            <a:r>
              <a:rPr lang="en-GB" sz="2200" i="1" dirty="0">
                <a:latin typeface="Arial" pitchFamily="34" charset="0"/>
                <a:cs typeface="Arial" pitchFamily="34" charset="0"/>
              </a:rPr>
              <a:t>And it was gone.</a:t>
            </a:r>
            <a:r>
              <a:rPr lang="en-GB" sz="2200" dirty="0">
                <a:latin typeface="Arial" pitchFamily="34" charset="0"/>
                <a:cs typeface="Arial" pitchFamily="34" charset="0"/>
              </a:rPr>
              <a:t>  </a:t>
            </a:r>
            <a:endParaRPr lang="en-GB" sz="2200" dirty="0" smtClean="0">
              <a:latin typeface="Arial" pitchFamily="34" charset="0"/>
              <a:cs typeface="Arial" pitchFamily="34" charset="0"/>
            </a:endParaRPr>
          </a:p>
          <a:p>
            <a:pPr marL="0" indent="0">
              <a:buNone/>
            </a:pPr>
            <a:endParaRPr lang="en-GB" sz="2200" dirty="0">
              <a:latin typeface="Arial Narrow" pitchFamily="34" charset="0"/>
            </a:endParaRPr>
          </a:p>
          <a:p>
            <a:pPr marL="0" indent="0">
              <a:buNone/>
            </a:pPr>
            <a:endParaRPr lang="en-GB" sz="2200" dirty="0">
              <a:latin typeface="Arial Narrow" pitchFamily="34" charset="0"/>
            </a:endParaRPr>
          </a:p>
        </p:txBody>
      </p:sp>
      <p:sp>
        <p:nvSpPr>
          <p:cNvPr id="5" name="Title 1"/>
          <p:cNvSpPr>
            <a:spLocks noGrp="1"/>
          </p:cNvSpPr>
          <p:nvPr>
            <p:ph type="title"/>
          </p:nvPr>
        </p:nvSpPr>
        <p:spPr>
          <a:xfrm>
            <a:off x="1043608" y="188640"/>
            <a:ext cx="7498080" cy="1143000"/>
          </a:xfrm>
        </p:spPr>
        <p:txBody>
          <a:bodyPr>
            <a:normAutofit/>
          </a:bodyPr>
          <a:lstStyle/>
          <a:p>
            <a:r>
              <a:rPr lang="en-GB" sz="3200" dirty="0" smtClean="0">
                <a:latin typeface="Arial" pitchFamily="34" charset="0"/>
                <a:cs typeface="Arial" pitchFamily="34" charset="0"/>
              </a:rPr>
              <a:t>Creating nouns from adjectives</a:t>
            </a:r>
          </a:p>
        </p:txBody>
      </p:sp>
      <p:sp>
        <p:nvSpPr>
          <p:cNvPr id="3" name="TextBox 2"/>
          <p:cNvSpPr txBox="1"/>
          <p:nvPr/>
        </p:nvSpPr>
        <p:spPr>
          <a:xfrm>
            <a:off x="1835695" y="1124744"/>
            <a:ext cx="6940785" cy="646331"/>
          </a:xfrm>
          <a:prstGeom prst="rect">
            <a:avLst/>
          </a:prstGeom>
          <a:solidFill>
            <a:schemeClr val="accent1">
              <a:lumMod val="40000"/>
              <a:lumOff val="60000"/>
            </a:schemeClr>
          </a:solidFill>
        </p:spPr>
        <p:txBody>
          <a:bodyPr wrap="square" rtlCol="0">
            <a:spAutoFit/>
          </a:bodyPr>
          <a:lstStyle/>
          <a:p>
            <a:r>
              <a:rPr lang="en-GB" dirty="0" smtClean="0">
                <a:latin typeface="Arial" pitchFamily="34" charset="0"/>
                <a:cs typeface="Arial" pitchFamily="34" charset="0"/>
              </a:rPr>
              <a:t>Joe Maloney smelt it, the heat and sourness of its breath, the stench of its pelt</a:t>
            </a:r>
            <a:endParaRPr lang="en-GB" dirty="0">
              <a:latin typeface="Arial" pitchFamily="34" charset="0"/>
              <a:cs typeface="Arial" pitchFamily="34" charset="0"/>
            </a:endParaRPr>
          </a:p>
        </p:txBody>
      </p:sp>
    </p:spTree>
    <p:extLst>
      <p:ext uri="{BB962C8B-B14F-4D97-AF65-F5344CB8AC3E}">
        <p14:creationId xmlns:p14="http://schemas.microsoft.com/office/powerpoint/2010/main" val="37996150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200" dirty="0" smtClean="0">
                <a:latin typeface="Arial" pitchFamily="34" charset="0"/>
                <a:cs typeface="Arial" pitchFamily="34" charset="0"/>
              </a:rPr>
              <a:t>‘</a:t>
            </a:r>
            <a:r>
              <a:rPr lang="en-GB" sz="3200" dirty="0" err="1" smtClean="0">
                <a:latin typeface="Arial" pitchFamily="34" charset="0"/>
                <a:cs typeface="Arial" pitchFamily="34" charset="0"/>
              </a:rPr>
              <a:t>ing</a:t>
            </a:r>
            <a:r>
              <a:rPr lang="en-GB" sz="3200" dirty="0" smtClean="0">
                <a:latin typeface="Arial" pitchFamily="34" charset="0"/>
                <a:cs typeface="Arial" pitchFamily="34" charset="0"/>
              </a:rPr>
              <a:t>’ words: present participles</a:t>
            </a:r>
            <a:endParaRPr lang="en-GB" sz="3200" dirty="0">
              <a:latin typeface="Arial" pitchFamily="34" charset="0"/>
              <a:cs typeface="Arial" pitchFamily="34" charset="0"/>
            </a:endParaRPr>
          </a:p>
        </p:txBody>
      </p:sp>
      <p:sp>
        <p:nvSpPr>
          <p:cNvPr id="3" name="Content Placeholder 2"/>
          <p:cNvSpPr>
            <a:spLocks noGrp="1"/>
          </p:cNvSpPr>
          <p:nvPr>
            <p:ph idx="1"/>
          </p:nvPr>
        </p:nvSpPr>
        <p:spPr>
          <a:xfrm>
            <a:off x="1259632" y="1412776"/>
            <a:ext cx="7704856" cy="4800600"/>
          </a:xfrm>
        </p:spPr>
        <p:txBody>
          <a:bodyPr>
            <a:normAutofit fontScale="92500" lnSpcReduction="10000"/>
          </a:bodyPr>
          <a:lstStyle/>
          <a:p>
            <a:pPr>
              <a:lnSpc>
                <a:spcPct val="150000"/>
              </a:lnSpc>
            </a:pPr>
            <a:r>
              <a:rPr lang="en-GB" sz="2400" dirty="0">
                <a:latin typeface="Arial" pitchFamily="34" charset="0"/>
                <a:cs typeface="Arial" pitchFamily="34" charset="0"/>
              </a:rPr>
              <a:t>the distant </a:t>
            </a:r>
            <a:r>
              <a:rPr lang="en-GB" sz="2400" b="1" dirty="0">
                <a:solidFill>
                  <a:srgbClr val="FF0000"/>
                </a:solidFill>
                <a:latin typeface="Arial" pitchFamily="34" charset="0"/>
                <a:cs typeface="Arial" pitchFamily="34" charset="0"/>
              </a:rPr>
              <a:t>sighing</a:t>
            </a:r>
            <a:r>
              <a:rPr lang="en-GB" sz="2400" b="1" dirty="0">
                <a:solidFill>
                  <a:schemeClr val="accent1">
                    <a:lumMod val="75000"/>
                  </a:schemeClr>
                </a:solidFill>
                <a:latin typeface="Arial" pitchFamily="34" charset="0"/>
                <a:cs typeface="Arial" pitchFamily="34" charset="0"/>
              </a:rPr>
              <a:t> </a:t>
            </a:r>
            <a:r>
              <a:rPr lang="en-GB" sz="2400" dirty="0">
                <a:latin typeface="Arial" pitchFamily="34" charset="0"/>
                <a:cs typeface="Arial" pitchFamily="34" charset="0"/>
              </a:rPr>
              <a:t>in its </a:t>
            </a:r>
            <a:r>
              <a:rPr lang="en-GB" sz="2400" dirty="0" smtClean="0">
                <a:latin typeface="Arial" pitchFamily="34" charset="0"/>
                <a:cs typeface="Arial" pitchFamily="34" charset="0"/>
              </a:rPr>
              <a:t>lungs </a:t>
            </a:r>
            <a:r>
              <a:rPr lang="en-GB" sz="2400" dirty="0" smtClean="0">
                <a:solidFill>
                  <a:schemeClr val="accent1">
                    <a:lumMod val="75000"/>
                  </a:schemeClr>
                </a:solidFill>
                <a:latin typeface="Arial" pitchFamily="34" charset="0"/>
                <a:cs typeface="Arial" pitchFamily="34" charset="0"/>
              </a:rPr>
              <a:t>(noun)</a:t>
            </a:r>
          </a:p>
          <a:p>
            <a:pPr>
              <a:lnSpc>
                <a:spcPct val="150000"/>
              </a:lnSpc>
            </a:pPr>
            <a:r>
              <a:rPr lang="en-GB" sz="2400" dirty="0">
                <a:latin typeface="Arial" pitchFamily="34" charset="0"/>
                <a:cs typeface="Arial" pitchFamily="34" charset="0"/>
              </a:rPr>
              <a:t>The </a:t>
            </a:r>
            <a:r>
              <a:rPr lang="en-GB" sz="2400" b="1" dirty="0">
                <a:solidFill>
                  <a:srgbClr val="0070C0"/>
                </a:solidFill>
                <a:latin typeface="Arial" pitchFamily="34" charset="0"/>
                <a:cs typeface="Arial" pitchFamily="34" charset="0"/>
              </a:rPr>
              <a:t>glittering</a:t>
            </a:r>
            <a:r>
              <a:rPr lang="en-GB" sz="2400" dirty="0">
                <a:latin typeface="Arial" pitchFamily="34" charset="0"/>
                <a:cs typeface="Arial" pitchFamily="34" charset="0"/>
              </a:rPr>
              <a:t> cruel </a:t>
            </a:r>
            <a:r>
              <a:rPr lang="en-GB" sz="2400" dirty="0" smtClean="0">
                <a:latin typeface="Arial" pitchFamily="34" charset="0"/>
                <a:cs typeface="Arial" pitchFamily="34" charset="0"/>
              </a:rPr>
              <a:t>eyes stared </a:t>
            </a:r>
            <a:r>
              <a:rPr lang="en-GB" sz="2400" dirty="0">
                <a:latin typeface="Arial" pitchFamily="34" charset="0"/>
                <a:cs typeface="Arial" pitchFamily="34" charset="0"/>
              </a:rPr>
              <a:t>into </a:t>
            </a:r>
            <a:r>
              <a:rPr lang="en-GB" sz="2400" dirty="0" smtClean="0">
                <a:latin typeface="Arial" pitchFamily="34" charset="0"/>
                <a:cs typeface="Arial" pitchFamily="34" charset="0"/>
              </a:rPr>
              <a:t>him </a:t>
            </a:r>
            <a:r>
              <a:rPr lang="en-GB" sz="2400" dirty="0" smtClean="0">
                <a:solidFill>
                  <a:schemeClr val="accent1">
                    <a:lumMod val="75000"/>
                  </a:schemeClr>
                </a:solidFill>
                <a:latin typeface="Arial" pitchFamily="34" charset="0"/>
                <a:cs typeface="Arial" pitchFamily="34" charset="0"/>
              </a:rPr>
              <a:t>(adjective)</a:t>
            </a:r>
          </a:p>
          <a:p>
            <a:pPr>
              <a:lnSpc>
                <a:spcPct val="150000"/>
              </a:lnSpc>
            </a:pPr>
            <a:endParaRPr lang="en-GB" sz="2400" dirty="0">
              <a:solidFill>
                <a:schemeClr val="accent1">
                  <a:lumMod val="75000"/>
                </a:schemeClr>
              </a:solidFill>
              <a:latin typeface="Arial" pitchFamily="34" charset="0"/>
              <a:cs typeface="Arial" pitchFamily="34" charset="0"/>
            </a:endParaRPr>
          </a:p>
          <a:p>
            <a:pPr marL="82296" indent="0">
              <a:lnSpc>
                <a:spcPct val="150000"/>
              </a:lnSpc>
              <a:buNone/>
            </a:pPr>
            <a:r>
              <a:rPr lang="en-GB" sz="2400" dirty="0" smtClean="0">
                <a:latin typeface="Arial" pitchFamily="34" charset="0"/>
                <a:cs typeface="Arial" pitchFamily="34" charset="0"/>
              </a:rPr>
              <a:t>Present participles can be different word classes, depending on how they are used in a sentence. They can be:</a:t>
            </a:r>
          </a:p>
          <a:p>
            <a:pPr>
              <a:lnSpc>
                <a:spcPct val="150000"/>
              </a:lnSpc>
            </a:pPr>
            <a:r>
              <a:rPr lang="en-GB" sz="2400" dirty="0" smtClean="0">
                <a:latin typeface="Arial" pitchFamily="34" charset="0"/>
                <a:cs typeface="Arial" pitchFamily="34" charset="0"/>
              </a:rPr>
              <a:t>A noun</a:t>
            </a:r>
          </a:p>
          <a:p>
            <a:pPr>
              <a:lnSpc>
                <a:spcPct val="150000"/>
              </a:lnSpc>
            </a:pPr>
            <a:r>
              <a:rPr lang="en-GB" sz="2400" dirty="0" smtClean="0">
                <a:latin typeface="Arial" pitchFamily="34" charset="0"/>
                <a:cs typeface="Arial" pitchFamily="34" charset="0"/>
              </a:rPr>
              <a:t>An adjective</a:t>
            </a:r>
          </a:p>
          <a:p>
            <a:pPr>
              <a:lnSpc>
                <a:spcPct val="150000"/>
              </a:lnSpc>
            </a:pPr>
            <a:r>
              <a:rPr lang="en-GB" sz="2400" dirty="0" smtClean="0">
                <a:latin typeface="Arial" pitchFamily="34" charset="0"/>
                <a:cs typeface="Arial" pitchFamily="34" charset="0"/>
              </a:rPr>
              <a:t>A verb</a:t>
            </a:r>
            <a:endParaRPr lang="en-GB" sz="2400" dirty="0">
              <a:latin typeface="Arial" pitchFamily="34" charset="0"/>
              <a:cs typeface="Arial" pitchFamily="34" charset="0"/>
            </a:endParaRPr>
          </a:p>
        </p:txBody>
      </p:sp>
    </p:spTree>
    <p:extLst>
      <p:ext uri="{BB962C8B-B14F-4D97-AF65-F5344CB8AC3E}">
        <p14:creationId xmlns:p14="http://schemas.microsoft.com/office/powerpoint/2010/main" val="339970716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20080" y="1484784"/>
            <a:ext cx="7772400" cy="4752528"/>
          </a:xfrm>
        </p:spPr>
        <p:txBody>
          <a:bodyPr>
            <a:normAutofit fontScale="92500" lnSpcReduction="10000"/>
          </a:bodyPr>
          <a:lstStyle/>
          <a:p>
            <a:pPr lvl="0">
              <a:spcBef>
                <a:spcPts val="1200"/>
              </a:spcBef>
              <a:buNone/>
            </a:pPr>
            <a:r>
              <a:rPr lang="en-US" sz="2400" i="1" dirty="0" smtClean="0">
                <a:solidFill>
                  <a:srgbClr val="000000"/>
                </a:solidFill>
                <a:latin typeface="Arial" pitchFamily="34" charset="0"/>
                <a:cs typeface="Arial" pitchFamily="34" charset="0"/>
              </a:rPr>
              <a:t>T: </a:t>
            </a:r>
            <a:r>
              <a:rPr lang="en-US" sz="2200" i="1" dirty="0" smtClean="0">
                <a:solidFill>
                  <a:srgbClr val="000000"/>
                </a:solidFill>
                <a:latin typeface="Arial" pitchFamily="34" charset="0"/>
                <a:cs typeface="Arial" pitchFamily="34" charset="0"/>
              </a:rPr>
              <a:t>What </a:t>
            </a:r>
            <a:r>
              <a:rPr lang="en-US" sz="2200" i="1" dirty="0">
                <a:solidFill>
                  <a:srgbClr val="000000"/>
                </a:solidFill>
                <a:latin typeface="Arial" pitchFamily="34" charset="0"/>
                <a:cs typeface="Arial" pitchFamily="34" charset="0"/>
              </a:rPr>
              <a:t>are the rules for whether it is a noun or a verb or something else?</a:t>
            </a:r>
          </a:p>
          <a:p>
            <a:pPr lvl="0">
              <a:spcBef>
                <a:spcPts val="1200"/>
              </a:spcBef>
              <a:buNone/>
            </a:pPr>
            <a:r>
              <a:rPr lang="en-US" sz="2200" dirty="0">
                <a:solidFill>
                  <a:srgbClr val="000000"/>
                </a:solidFill>
                <a:latin typeface="Arial" pitchFamily="34" charset="0"/>
                <a:cs typeface="Arial" pitchFamily="34" charset="0"/>
              </a:rPr>
              <a:t>S: </a:t>
            </a:r>
            <a:r>
              <a:rPr lang="en-GB" sz="2200" i="1" dirty="0">
                <a:solidFill>
                  <a:srgbClr val="000000"/>
                </a:solidFill>
                <a:latin typeface="Arial" pitchFamily="34" charset="0"/>
                <a:cs typeface="Arial" pitchFamily="34" charset="0"/>
              </a:rPr>
              <a:t>It’s if you can touch it.</a:t>
            </a:r>
          </a:p>
          <a:p>
            <a:pPr lvl="0">
              <a:spcBef>
                <a:spcPts val="1200"/>
              </a:spcBef>
              <a:buNone/>
            </a:pPr>
            <a:r>
              <a:rPr lang="en-GB" sz="2200" dirty="0">
                <a:solidFill>
                  <a:srgbClr val="000000"/>
                </a:solidFill>
                <a:latin typeface="Arial" pitchFamily="34" charset="0"/>
                <a:cs typeface="Arial" pitchFamily="34" charset="0"/>
              </a:rPr>
              <a:t>S: </a:t>
            </a:r>
            <a:r>
              <a:rPr lang="en-GB" sz="2200" i="1" dirty="0">
                <a:solidFill>
                  <a:srgbClr val="000000"/>
                </a:solidFill>
                <a:latin typeface="Arial" pitchFamily="34" charset="0"/>
                <a:cs typeface="Arial" pitchFamily="34" charset="0"/>
              </a:rPr>
              <a:t>Can you touch it?</a:t>
            </a:r>
          </a:p>
          <a:p>
            <a:pPr lvl="0">
              <a:spcBef>
                <a:spcPts val="1200"/>
              </a:spcBef>
              <a:buNone/>
            </a:pPr>
            <a:r>
              <a:rPr lang="en-GB" sz="2200" dirty="0">
                <a:solidFill>
                  <a:srgbClr val="000000"/>
                </a:solidFill>
                <a:latin typeface="Arial" pitchFamily="34" charset="0"/>
                <a:cs typeface="Arial" pitchFamily="34" charset="0"/>
              </a:rPr>
              <a:t>S: </a:t>
            </a:r>
            <a:r>
              <a:rPr lang="en-GB" sz="2200" i="1" dirty="0">
                <a:solidFill>
                  <a:srgbClr val="000000"/>
                </a:solidFill>
                <a:latin typeface="Arial" pitchFamily="34" charset="0"/>
                <a:cs typeface="Arial" pitchFamily="34" charset="0"/>
              </a:rPr>
              <a:t>Can you go to it?</a:t>
            </a:r>
          </a:p>
          <a:p>
            <a:pPr lvl="0">
              <a:spcBef>
                <a:spcPts val="1200"/>
              </a:spcBef>
              <a:buNone/>
            </a:pPr>
            <a:r>
              <a:rPr lang="en-US" sz="2200" dirty="0">
                <a:solidFill>
                  <a:srgbClr val="000000"/>
                </a:solidFill>
                <a:latin typeface="Arial" pitchFamily="34" charset="0"/>
                <a:cs typeface="Arial" pitchFamily="34" charset="0"/>
              </a:rPr>
              <a:t>T: </a:t>
            </a:r>
            <a:r>
              <a:rPr lang="en-US" sz="2200" i="1" dirty="0">
                <a:solidFill>
                  <a:srgbClr val="000000"/>
                </a:solidFill>
                <a:latin typeface="Arial" pitchFamily="34" charset="0"/>
                <a:cs typeface="Arial" pitchFamily="34" charset="0"/>
              </a:rPr>
              <a:t>Can you touch hockey? But </a:t>
            </a:r>
            <a:r>
              <a:rPr lang="en-US" sz="2200" dirty="0">
                <a:solidFill>
                  <a:srgbClr val="000000"/>
                </a:solidFill>
                <a:latin typeface="Arial" pitchFamily="34" charset="0"/>
                <a:cs typeface="Arial" pitchFamily="34" charset="0"/>
              </a:rPr>
              <a:t>hockey</a:t>
            </a:r>
            <a:r>
              <a:rPr lang="en-US" sz="2200" i="1" dirty="0">
                <a:solidFill>
                  <a:srgbClr val="000000"/>
                </a:solidFill>
                <a:latin typeface="Arial" pitchFamily="34" charset="0"/>
                <a:cs typeface="Arial" pitchFamily="34" charset="0"/>
              </a:rPr>
              <a:t> is a noun</a:t>
            </a:r>
            <a:r>
              <a:rPr lang="en-US" sz="2200" dirty="0">
                <a:solidFill>
                  <a:srgbClr val="000000"/>
                </a:solidFill>
                <a:latin typeface="Arial" pitchFamily="34" charset="0"/>
                <a:cs typeface="Arial" pitchFamily="34" charset="0"/>
              </a:rPr>
              <a:t>.</a:t>
            </a:r>
          </a:p>
          <a:p>
            <a:pPr lvl="0">
              <a:spcBef>
                <a:spcPts val="1200"/>
              </a:spcBef>
              <a:buNone/>
            </a:pPr>
            <a:r>
              <a:rPr lang="en-US" sz="2200" dirty="0">
                <a:solidFill>
                  <a:srgbClr val="000000"/>
                </a:solidFill>
                <a:latin typeface="Arial" pitchFamily="34" charset="0"/>
                <a:cs typeface="Arial" pitchFamily="34" charset="0"/>
              </a:rPr>
              <a:t>S: </a:t>
            </a:r>
            <a:r>
              <a:rPr lang="en-GB" sz="2200" i="1" dirty="0">
                <a:solidFill>
                  <a:srgbClr val="000000"/>
                </a:solidFill>
                <a:latin typeface="Arial" pitchFamily="34" charset="0"/>
                <a:cs typeface="Arial" pitchFamily="34" charset="0"/>
              </a:rPr>
              <a:t>You play hockey so it must be a doing word.</a:t>
            </a:r>
          </a:p>
          <a:p>
            <a:pPr lvl="0">
              <a:spcBef>
                <a:spcPts val="1200"/>
              </a:spcBef>
              <a:buNone/>
            </a:pPr>
            <a:r>
              <a:rPr lang="en-GB" sz="2200" dirty="0">
                <a:solidFill>
                  <a:srgbClr val="000000"/>
                </a:solidFill>
                <a:latin typeface="Arial" pitchFamily="34" charset="0"/>
                <a:cs typeface="Arial" pitchFamily="34" charset="0"/>
              </a:rPr>
              <a:t>T:  </a:t>
            </a:r>
            <a:r>
              <a:rPr lang="en-US" sz="2200" i="1" dirty="0">
                <a:solidFill>
                  <a:srgbClr val="000000"/>
                </a:solidFill>
                <a:latin typeface="Arial" pitchFamily="34" charset="0"/>
                <a:cs typeface="Arial" pitchFamily="34" charset="0"/>
              </a:rPr>
              <a:t>Is </a:t>
            </a:r>
            <a:r>
              <a:rPr lang="en-US" sz="2200" dirty="0">
                <a:solidFill>
                  <a:srgbClr val="000000"/>
                </a:solidFill>
                <a:latin typeface="Arial" pitchFamily="34" charset="0"/>
                <a:cs typeface="Arial" pitchFamily="34" charset="0"/>
              </a:rPr>
              <a:t>her</a:t>
            </a:r>
            <a:r>
              <a:rPr lang="en-US" sz="2200" i="1" dirty="0">
                <a:solidFill>
                  <a:srgbClr val="000000"/>
                </a:solidFill>
                <a:latin typeface="Arial" pitchFamily="34" charset="0"/>
                <a:cs typeface="Arial" pitchFamily="34" charset="0"/>
              </a:rPr>
              <a:t> a noun?</a:t>
            </a:r>
          </a:p>
          <a:p>
            <a:pPr lvl="0">
              <a:spcBef>
                <a:spcPts val="1200"/>
              </a:spcBef>
              <a:buNone/>
            </a:pPr>
            <a:r>
              <a:rPr lang="en-GB" sz="2200" dirty="0">
                <a:solidFill>
                  <a:srgbClr val="000000"/>
                </a:solidFill>
                <a:latin typeface="Arial" pitchFamily="34" charset="0"/>
                <a:cs typeface="Arial" pitchFamily="34" charset="0"/>
              </a:rPr>
              <a:t>S: </a:t>
            </a:r>
            <a:r>
              <a:rPr lang="en-GB" sz="2200" i="1" dirty="0">
                <a:solidFill>
                  <a:srgbClr val="000000"/>
                </a:solidFill>
                <a:latin typeface="Arial" pitchFamily="34" charset="0"/>
                <a:cs typeface="Arial" pitchFamily="34" charset="0"/>
              </a:rPr>
              <a:t>Yes, you can touch </a:t>
            </a:r>
            <a:r>
              <a:rPr lang="en-GB" sz="2200" dirty="0">
                <a:solidFill>
                  <a:srgbClr val="000000"/>
                </a:solidFill>
                <a:latin typeface="Arial" pitchFamily="34" charset="0"/>
                <a:cs typeface="Arial" pitchFamily="34" charset="0"/>
              </a:rPr>
              <a:t>her.</a:t>
            </a:r>
          </a:p>
          <a:p>
            <a:pPr lvl="0">
              <a:spcBef>
                <a:spcPts val="1200"/>
              </a:spcBef>
              <a:buNone/>
            </a:pPr>
            <a:r>
              <a:rPr lang="en-GB" sz="2200" dirty="0">
                <a:solidFill>
                  <a:srgbClr val="000000"/>
                </a:solidFill>
                <a:latin typeface="Arial" pitchFamily="34" charset="0"/>
                <a:cs typeface="Arial" pitchFamily="34" charset="0"/>
              </a:rPr>
              <a:t>T: </a:t>
            </a:r>
            <a:r>
              <a:rPr lang="en-US" sz="2200" i="1" dirty="0">
                <a:solidFill>
                  <a:srgbClr val="000000"/>
                </a:solidFill>
                <a:latin typeface="Arial" pitchFamily="34" charset="0"/>
                <a:cs typeface="Arial" pitchFamily="34" charset="0"/>
              </a:rPr>
              <a:t>Can </a:t>
            </a:r>
            <a:r>
              <a:rPr lang="en-US" sz="2200" dirty="0">
                <a:solidFill>
                  <a:srgbClr val="000000"/>
                </a:solidFill>
                <a:latin typeface="Arial" pitchFamily="34" charset="0"/>
                <a:cs typeface="Arial" pitchFamily="34" charset="0"/>
              </a:rPr>
              <a:t>safe</a:t>
            </a:r>
            <a:r>
              <a:rPr lang="en-US" sz="2200" i="1" dirty="0">
                <a:solidFill>
                  <a:srgbClr val="000000"/>
                </a:solidFill>
                <a:latin typeface="Arial" pitchFamily="34" charset="0"/>
                <a:cs typeface="Arial" pitchFamily="34" charset="0"/>
              </a:rPr>
              <a:t> be a noun?</a:t>
            </a:r>
          </a:p>
          <a:p>
            <a:pPr lvl="0">
              <a:spcBef>
                <a:spcPts val="1200"/>
              </a:spcBef>
              <a:buNone/>
            </a:pPr>
            <a:r>
              <a:rPr lang="en-US" sz="2200" dirty="0">
                <a:solidFill>
                  <a:srgbClr val="000000"/>
                </a:solidFill>
                <a:latin typeface="Arial" pitchFamily="34" charset="0"/>
                <a:cs typeface="Arial" pitchFamily="34" charset="0"/>
              </a:rPr>
              <a:t>S: </a:t>
            </a:r>
            <a:r>
              <a:rPr lang="en-GB" sz="2200" dirty="0">
                <a:solidFill>
                  <a:srgbClr val="000000"/>
                </a:solidFill>
                <a:latin typeface="Arial" pitchFamily="34" charset="0"/>
                <a:cs typeface="Arial" pitchFamily="34" charset="0"/>
              </a:rPr>
              <a:t>Safe</a:t>
            </a:r>
            <a:r>
              <a:rPr lang="en-GB" sz="2200" i="1" dirty="0">
                <a:solidFill>
                  <a:srgbClr val="000000"/>
                </a:solidFill>
                <a:latin typeface="Arial" pitchFamily="34" charset="0"/>
                <a:cs typeface="Arial" pitchFamily="34" charset="0"/>
              </a:rPr>
              <a:t> is a feeling not a thing.</a:t>
            </a:r>
          </a:p>
          <a:p>
            <a:endParaRPr lang="en-GB" dirty="0"/>
          </a:p>
        </p:txBody>
      </p:sp>
      <p:sp>
        <p:nvSpPr>
          <p:cNvPr id="8" name="Title 1"/>
          <p:cNvSpPr>
            <a:spLocks noGrp="1"/>
          </p:cNvSpPr>
          <p:nvPr>
            <p:ph type="title"/>
          </p:nvPr>
        </p:nvSpPr>
        <p:spPr>
          <a:xfrm>
            <a:off x="1043608" y="404664"/>
            <a:ext cx="8208912" cy="1143000"/>
          </a:xfrm>
        </p:spPr>
        <p:txBody>
          <a:bodyPr>
            <a:noAutofit/>
          </a:bodyPr>
          <a:lstStyle/>
          <a:p>
            <a:r>
              <a:rPr lang="en-GB" sz="3200" dirty="0" smtClean="0">
                <a:latin typeface="Arial" pitchFamily="34" charset="0"/>
                <a:cs typeface="Arial" pitchFamily="34" charset="0"/>
              </a:rPr>
              <a:t>Grammar Talk: what more can you say now?</a:t>
            </a:r>
          </a:p>
        </p:txBody>
      </p:sp>
      <p:sp>
        <p:nvSpPr>
          <p:cNvPr id="6" name="Rounded Rectangular Callout 5"/>
          <p:cNvSpPr/>
          <p:nvPr/>
        </p:nvSpPr>
        <p:spPr>
          <a:xfrm>
            <a:off x="6552220" y="1988840"/>
            <a:ext cx="2160240" cy="1269341"/>
          </a:xfrm>
          <a:prstGeom prst="wedgeRoundRect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latin typeface="Arial Narrow" pitchFamily="34" charset="0"/>
              </a:rPr>
              <a:t>What is causing the confusion here ?</a:t>
            </a:r>
            <a:endParaRPr lang="en-GB" dirty="0">
              <a:latin typeface="Arial Narrow" pitchFamily="34" charset="0"/>
            </a:endParaRPr>
          </a:p>
        </p:txBody>
      </p:sp>
      <p:sp>
        <p:nvSpPr>
          <p:cNvPr id="9" name="Rounded Rectangular Callout 8"/>
          <p:cNvSpPr/>
          <p:nvPr/>
        </p:nvSpPr>
        <p:spPr>
          <a:xfrm>
            <a:off x="6623720" y="4005064"/>
            <a:ext cx="2520280" cy="1069973"/>
          </a:xfrm>
          <a:prstGeom prst="wedgeRoundRect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latin typeface="Arial Narrow" pitchFamily="34" charset="0"/>
              </a:rPr>
              <a:t>Is this kind of talk helpful ?</a:t>
            </a:r>
            <a:endParaRPr lang="en-GB" dirty="0">
              <a:latin typeface="Arial Narrow" pitchFamily="34" charset="0"/>
            </a:endParaRPr>
          </a:p>
        </p:txBody>
      </p:sp>
      <p:sp>
        <p:nvSpPr>
          <p:cNvPr id="10" name="Rounded Rectangular Callout 9"/>
          <p:cNvSpPr/>
          <p:nvPr/>
        </p:nvSpPr>
        <p:spPr>
          <a:xfrm>
            <a:off x="4716016" y="4361490"/>
            <a:ext cx="1656184" cy="1080120"/>
          </a:xfrm>
          <a:prstGeom prst="wedgeRoundRect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latin typeface="Arial Narrow" pitchFamily="34" charset="0"/>
              </a:rPr>
              <a:t>What would you have said ?</a:t>
            </a:r>
            <a:endParaRPr lang="en-GB" dirty="0">
              <a:latin typeface="Arial Narrow" pitchFamily="34" charset="0"/>
            </a:endParaRPr>
          </a:p>
        </p:txBody>
      </p:sp>
      <p:sp>
        <p:nvSpPr>
          <p:cNvPr id="11" name="Rounded Rectangular Callout 10"/>
          <p:cNvSpPr/>
          <p:nvPr/>
        </p:nvSpPr>
        <p:spPr>
          <a:xfrm>
            <a:off x="6227676" y="5441610"/>
            <a:ext cx="1656184" cy="936104"/>
          </a:xfrm>
          <a:prstGeom prst="wedgeRoundRect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latin typeface="Arial Narrow" pitchFamily="34" charset="0"/>
              </a:rPr>
              <a:t>What might you do next ?</a:t>
            </a:r>
            <a:endParaRPr lang="en-GB" dirty="0">
              <a:latin typeface="Arial Narrow" pitchFamily="34" charset="0"/>
            </a:endParaRPr>
          </a:p>
        </p:txBody>
      </p:sp>
    </p:spTree>
    <p:extLst>
      <p:ext uri="{BB962C8B-B14F-4D97-AF65-F5344CB8AC3E}">
        <p14:creationId xmlns:p14="http://schemas.microsoft.com/office/powerpoint/2010/main" val="33073048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0" animBg="1"/>
      <p:bldP spid="11"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200" dirty="0" smtClean="0">
                <a:latin typeface="Arial" pitchFamily="34" charset="0"/>
                <a:cs typeface="Arial" pitchFamily="34" charset="0"/>
              </a:rPr>
              <a:t>Defining nouns and adjectives</a:t>
            </a:r>
            <a:endParaRPr lang="en-GB" sz="3200" dirty="0">
              <a:latin typeface="Arial" pitchFamily="34" charset="0"/>
              <a:cs typeface="Arial" pitchFamily="34" charset="0"/>
            </a:endParaRPr>
          </a:p>
        </p:txBody>
      </p:sp>
      <p:sp>
        <p:nvSpPr>
          <p:cNvPr id="3" name="Content Placeholder 2"/>
          <p:cNvSpPr>
            <a:spLocks noGrp="1"/>
          </p:cNvSpPr>
          <p:nvPr>
            <p:ph idx="1"/>
          </p:nvPr>
        </p:nvSpPr>
        <p:spPr>
          <a:xfrm>
            <a:off x="1259632" y="1484784"/>
            <a:ext cx="7560840" cy="5112568"/>
          </a:xfrm>
        </p:spPr>
        <p:txBody>
          <a:bodyPr>
            <a:normAutofit fontScale="62500" lnSpcReduction="20000"/>
          </a:bodyPr>
          <a:lstStyle/>
          <a:p>
            <a:pPr marL="82296" indent="0">
              <a:buNone/>
            </a:pPr>
            <a:r>
              <a:rPr lang="en-GB" dirty="0" smtClean="0">
                <a:solidFill>
                  <a:srgbClr val="FF0000"/>
                </a:solidFill>
                <a:latin typeface="Arial" pitchFamily="34" charset="0"/>
                <a:cs typeface="Arial" pitchFamily="34" charset="0"/>
              </a:rPr>
              <a:t>Common semantic definitions: </a:t>
            </a:r>
          </a:p>
          <a:p>
            <a:pPr marL="82296" indent="0">
              <a:buNone/>
            </a:pPr>
            <a:r>
              <a:rPr lang="en-GB" i="1" dirty="0" smtClean="0">
                <a:latin typeface="Arial" pitchFamily="34" charset="0"/>
                <a:cs typeface="Arial" pitchFamily="34" charset="0"/>
              </a:rPr>
              <a:t>A noun is a naming word; </a:t>
            </a:r>
          </a:p>
          <a:p>
            <a:pPr marL="82296" indent="0">
              <a:buNone/>
            </a:pPr>
            <a:r>
              <a:rPr lang="en-GB" i="1" dirty="0">
                <a:latin typeface="Arial" pitchFamily="34" charset="0"/>
                <a:cs typeface="Arial" pitchFamily="34" charset="0"/>
              </a:rPr>
              <a:t>A</a:t>
            </a:r>
            <a:r>
              <a:rPr lang="en-GB" i="1" dirty="0" smtClean="0">
                <a:latin typeface="Arial" pitchFamily="34" charset="0"/>
                <a:cs typeface="Arial" pitchFamily="34" charset="0"/>
              </a:rPr>
              <a:t> noun is a person, place or thing;</a:t>
            </a:r>
          </a:p>
          <a:p>
            <a:pPr marL="82296" indent="0">
              <a:buNone/>
            </a:pPr>
            <a:r>
              <a:rPr lang="en-GB" i="1" dirty="0" smtClean="0">
                <a:latin typeface="Arial" pitchFamily="34" charset="0"/>
                <a:cs typeface="Arial" pitchFamily="34" charset="0"/>
              </a:rPr>
              <a:t>A noun is something you can see or touch;</a:t>
            </a:r>
          </a:p>
          <a:p>
            <a:pPr marL="82296" indent="0">
              <a:buNone/>
            </a:pPr>
            <a:r>
              <a:rPr lang="en-GB" i="1" dirty="0" smtClean="0">
                <a:latin typeface="Arial" pitchFamily="34" charset="0"/>
                <a:cs typeface="Arial" pitchFamily="34" charset="0"/>
              </a:rPr>
              <a:t>An adjective is a describing word </a:t>
            </a:r>
          </a:p>
          <a:p>
            <a:pPr marL="82296" indent="0">
              <a:buNone/>
            </a:pPr>
            <a:r>
              <a:rPr lang="en-GB" i="1" dirty="0" smtClean="0">
                <a:latin typeface="Arial" pitchFamily="34" charset="0"/>
                <a:cs typeface="Arial" pitchFamily="34" charset="0"/>
              </a:rPr>
              <a:t>An adjective goes with a noun</a:t>
            </a:r>
          </a:p>
          <a:p>
            <a:pPr marL="82296" indent="0">
              <a:buNone/>
            </a:pPr>
            <a:endParaRPr lang="en-GB" i="1" dirty="0" smtClean="0">
              <a:latin typeface="Arial" pitchFamily="34" charset="0"/>
              <a:cs typeface="Arial" pitchFamily="34" charset="0"/>
            </a:endParaRPr>
          </a:p>
          <a:p>
            <a:pPr marL="82296" indent="0">
              <a:buNone/>
            </a:pPr>
            <a:r>
              <a:rPr lang="en-GB" dirty="0">
                <a:latin typeface="Arial" pitchFamily="34" charset="0"/>
                <a:cs typeface="Arial" pitchFamily="34" charset="0"/>
              </a:rPr>
              <a:t>T</a:t>
            </a:r>
            <a:r>
              <a:rPr lang="en-GB" dirty="0" smtClean="0">
                <a:latin typeface="Arial" pitchFamily="34" charset="0"/>
                <a:cs typeface="Arial" pitchFamily="34" charset="0"/>
              </a:rPr>
              <a:t>hese definitions can be misleading for students:</a:t>
            </a:r>
          </a:p>
          <a:p>
            <a:r>
              <a:rPr lang="en-GB" dirty="0" smtClean="0">
                <a:latin typeface="Arial" pitchFamily="34" charset="0"/>
                <a:cs typeface="Arial" pitchFamily="34" charset="0"/>
              </a:rPr>
              <a:t>It </a:t>
            </a:r>
            <a:r>
              <a:rPr lang="en-GB" dirty="0">
                <a:latin typeface="Arial" pitchFamily="34" charset="0"/>
                <a:cs typeface="Arial" pitchFamily="34" charset="0"/>
              </a:rPr>
              <a:t>can be difficult to identify nouns that aren’t obviously ‘names’ or ‘</a:t>
            </a:r>
            <a:r>
              <a:rPr lang="en-GB" dirty="0" smtClean="0">
                <a:latin typeface="Arial" pitchFamily="34" charset="0"/>
                <a:cs typeface="Arial" pitchFamily="34" charset="0"/>
              </a:rPr>
              <a:t>things’, for </a:t>
            </a:r>
            <a:r>
              <a:rPr lang="en-GB" dirty="0">
                <a:latin typeface="Arial" pitchFamily="34" charset="0"/>
                <a:cs typeface="Arial" pitchFamily="34" charset="0"/>
              </a:rPr>
              <a:t>instance </a:t>
            </a:r>
            <a:r>
              <a:rPr lang="en-GB" dirty="0" smtClean="0">
                <a:latin typeface="Arial" pitchFamily="34" charset="0"/>
                <a:cs typeface="Arial" pitchFamily="34" charset="0"/>
              </a:rPr>
              <a:t>abstract ideas such </a:t>
            </a:r>
            <a:r>
              <a:rPr lang="en-GB" dirty="0">
                <a:latin typeface="Arial" pitchFamily="34" charset="0"/>
                <a:cs typeface="Arial" pitchFamily="34" charset="0"/>
              </a:rPr>
              <a:t>as </a:t>
            </a:r>
            <a:r>
              <a:rPr lang="en-GB" i="1" dirty="0">
                <a:latin typeface="Arial" pitchFamily="34" charset="0"/>
                <a:cs typeface="Arial" pitchFamily="34" charset="0"/>
              </a:rPr>
              <a:t>curiosity, happiness, </a:t>
            </a:r>
            <a:r>
              <a:rPr lang="en-GB" i="1" dirty="0" smtClean="0">
                <a:latin typeface="Arial" pitchFamily="34" charset="0"/>
                <a:cs typeface="Arial" pitchFamily="34" charset="0"/>
              </a:rPr>
              <a:t>ideas. </a:t>
            </a:r>
          </a:p>
          <a:p>
            <a:r>
              <a:rPr lang="en-GB" dirty="0" smtClean="0">
                <a:latin typeface="Arial" pitchFamily="34" charset="0"/>
                <a:cs typeface="Arial" pitchFamily="34" charset="0"/>
              </a:rPr>
              <a:t>‘Describing’ is a vague function that can be applied to different word classes or even sentence types: as </a:t>
            </a:r>
            <a:r>
              <a:rPr lang="en-GB" dirty="0">
                <a:latin typeface="Arial" pitchFamily="34" charset="0"/>
                <a:cs typeface="Arial" pitchFamily="34" charset="0"/>
              </a:rPr>
              <a:t>a Y8 student said, “</a:t>
            </a:r>
            <a:r>
              <a:rPr lang="en-GB" i="1" dirty="0">
                <a:latin typeface="Arial" pitchFamily="34" charset="0"/>
                <a:cs typeface="Arial" pitchFamily="34" charset="0"/>
              </a:rPr>
              <a:t>If you think about it, all words are descriptive</a:t>
            </a:r>
            <a:r>
              <a:rPr lang="en-GB" i="1" dirty="0" smtClean="0">
                <a:latin typeface="Arial" pitchFamily="34" charset="0"/>
                <a:cs typeface="Arial" pitchFamily="34" charset="0"/>
              </a:rPr>
              <a:t>.”</a:t>
            </a:r>
          </a:p>
          <a:p>
            <a:r>
              <a:rPr lang="en-GB" i="1" dirty="0" smtClean="0">
                <a:latin typeface="Arial" pitchFamily="34" charset="0"/>
                <a:cs typeface="Arial" pitchFamily="34" charset="0"/>
              </a:rPr>
              <a:t>Adjectives often are found with nouns, but can also follow a verb, in the complement ‘slot’ in a sentence: ‘Hockey is exciting.’</a:t>
            </a:r>
          </a:p>
          <a:p>
            <a:endParaRPr lang="en-GB" sz="1200" dirty="0"/>
          </a:p>
          <a:p>
            <a:endParaRPr lang="en-GB" sz="2400" dirty="0"/>
          </a:p>
          <a:p>
            <a:pPr marL="82296" indent="0">
              <a:buNone/>
            </a:pPr>
            <a:endParaRPr lang="en-GB" sz="2200" dirty="0" smtClean="0">
              <a:latin typeface="Arial" pitchFamily="34" charset="0"/>
              <a:cs typeface="Arial" pitchFamily="34" charset="0"/>
            </a:endParaRPr>
          </a:p>
          <a:p>
            <a:pPr marL="82296" indent="0">
              <a:buNone/>
            </a:pPr>
            <a:endParaRPr lang="en-GB" sz="2200" dirty="0" smtClean="0">
              <a:latin typeface="Arial" pitchFamily="34" charset="0"/>
              <a:cs typeface="Arial" pitchFamily="34" charset="0"/>
            </a:endParaRPr>
          </a:p>
        </p:txBody>
      </p:sp>
    </p:spTree>
    <p:extLst>
      <p:ext uri="{BB962C8B-B14F-4D97-AF65-F5344CB8AC3E}">
        <p14:creationId xmlns:p14="http://schemas.microsoft.com/office/powerpoint/2010/main" val="419920773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200" dirty="0" smtClean="0">
                <a:latin typeface="Arial" pitchFamily="34" charset="0"/>
                <a:cs typeface="Arial" pitchFamily="34" charset="0"/>
              </a:rPr>
              <a:t>Defining nouns and adjectives</a:t>
            </a:r>
            <a:endParaRPr lang="en-GB" sz="3200" dirty="0">
              <a:latin typeface="Arial" pitchFamily="34" charset="0"/>
              <a:cs typeface="Arial" pitchFamily="34" charset="0"/>
            </a:endParaRPr>
          </a:p>
        </p:txBody>
      </p:sp>
      <p:sp>
        <p:nvSpPr>
          <p:cNvPr id="3" name="Content Placeholder 2"/>
          <p:cNvSpPr>
            <a:spLocks noGrp="1"/>
          </p:cNvSpPr>
          <p:nvPr>
            <p:ph idx="1"/>
          </p:nvPr>
        </p:nvSpPr>
        <p:spPr>
          <a:xfrm>
            <a:off x="1115616" y="1268760"/>
            <a:ext cx="7920880" cy="5832648"/>
          </a:xfrm>
        </p:spPr>
        <p:txBody>
          <a:bodyPr>
            <a:normAutofit/>
          </a:bodyPr>
          <a:lstStyle/>
          <a:p>
            <a:pPr marL="82296" indent="0">
              <a:buNone/>
            </a:pPr>
            <a:r>
              <a:rPr lang="en-GB" sz="2000" dirty="0">
                <a:latin typeface="Arial" pitchFamily="34" charset="0"/>
                <a:cs typeface="Arial" pitchFamily="34" charset="0"/>
              </a:rPr>
              <a:t>It’s also easy for students to confuse semantic </a:t>
            </a:r>
            <a:r>
              <a:rPr lang="en-GB" sz="2000" dirty="0" smtClean="0">
                <a:latin typeface="Arial" pitchFamily="34" charset="0"/>
                <a:cs typeface="Arial" pitchFamily="34" charset="0"/>
              </a:rPr>
              <a:t>definitions they have heard. Can you suggest what might have caused confusion for these students:</a:t>
            </a:r>
            <a:endParaRPr lang="en-GB" sz="2000" dirty="0">
              <a:latin typeface="Arial" pitchFamily="34" charset="0"/>
              <a:cs typeface="Arial" pitchFamily="34" charset="0"/>
            </a:endParaRPr>
          </a:p>
          <a:p>
            <a:r>
              <a:rPr lang="en-GB" sz="2000" i="1" dirty="0">
                <a:latin typeface="Arial" pitchFamily="34" charset="0"/>
                <a:cs typeface="Arial" pitchFamily="34" charset="0"/>
              </a:rPr>
              <a:t>A noun is like saying what a thing is (Y4)</a:t>
            </a:r>
          </a:p>
          <a:p>
            <a:r>
              <a:rPr lang="en-GB" sz="2000" i="1" dirty="0">
                <a:latin typeface="Arial" pitchFamily="34" charset="0"/>
                <a:cs typeface="Arial" pitchFamily="34" charset="0"/>
              </a:rPr>
              <a:t>I think a noun is the name in words, my name is a noun and I’m a noun (Y4)</a:t>
            </a:r>
          </a:p>
          <a:p>
            <a:r>
              <a:rPr lang="en-GB" sz="2000" i="1" dirty="0">
                <a:latin typeface="Arial" pitchFamily="34" charset="0"/>
                <a:cs typeface="Arial" pitchFamily="34" charset="0"/>
              </a:rPr>
              <a:t>A noun like describes something like a place or a thing or an object (Y5)</a:t>
            </a:r>
          </a:p>
          <a:p>
            <a:r>
              <a:rPr lang="en-GB" sz="2000" i="1" dirty="0">
                <a:latin typeface="Arial" pitchFamily="34" charset="0"/>
                <a:cs typeface="Arial" pitchFamily="34" charset="0"/>
              </a:rPr>
              <a:t>A noun is the … what the sentence is really about (Y7)</a:t>
            </a:r>
          </a:p>
          <a:p>
            <a:r>
              <a:rPr lang="en-GB" sz="2000" i="1" dirty="0">
                <a:latin typeface="Arial" pitchFamily="34" charset="0"/>
                <a:cs typeface="Arial" pitchFamily="34" charset="0"/>
              </a:rPr>
              <a:t>Is a noun a doing word? (Y7)</a:t>
            </a:r>
          </a:p>
          <a:p>
            <a:r>
              <a:rPr lang="en-GB" sz="2000" i="1" dirty="0">
                <a:latin typeface="Arial" pitchFamily="34" charset="0"/>
                <a:cs typeface="Arial" pitchFamily="34" charset="0"/>
              </a:rPr>
              <a:t>An adjective is telling you like what to do and stuff like that (Y5)</a:t>
            </a:r>
          </a:p>
          <a:p>
            <a:r>
              <a:rPr lang="en-GB" sz="2000" i="1" dirty="0">
                <a:latin typeface="Arial" pitchFamily="34" charset="0"/>
                <a:cs typeface="Arial" pitchFamily="34" charset="0"/>
              </a:rPr>
              <a:t>Adjective is when you have –</a:t>
            </a:r>
            <a:r>
              <a:rPr lang="en-GB" sz="2000" i="1" dirty="0" err="1">
                <a:latin typeface="Arial" pitchFamily="34" charset="0"/>
                <a:cs typeface="Arial" pitchFamily="34" charset="0"/>
              </a:rPr>
              <a:t>ing</a:t>
            </a:r>
            <a:r>
              <a:rPr lang="en-GB" sz="2000" i="1" dirty="0">
                <a:latin typeface="Arial" pitchFamily="34" charset="0"/>
                <a:cs typeface="Arial" pitchFamily="34" charset="0"/>
              </a:rPr>
              <a:t> on the </a:t>
            </a:r>
            <a:r>
              <a:rPr lang="en-GB" sz="2000" i="1" dirty="0" smtClean="0">
                <a:latin typeface="Arial" pitchFamily="34" charset="0"/>
                <a:cs typeface="Arial" pitchFamily="34" charset="0"/>
              </a:rPr>
              <a:t>end, like ‘lying’ </a:t>
            </a:r>
            <a:r>
              <a:rPr lang="en-GB" sz="2000" i="1" dirty="0">
                <a:latin typeface="Arial" pitchFamily="34" charset="0"/>
                <a:cs typeface="Arial" pitchFamily="34" charset="0"/>
              </a:rPr>
              <a:t>(Y7</a:t>
            </a:r>
            <a:r>
              <a:rPr lang="en-GB" sz="2000" i="1" dirty="0" smtClean="0">
                <a:latin typeface="Arial" pitchFamily="34" charset="0"/>
                <a:cs typeface="Arial" pitchFamily="34" charset="0"/>
              </a:rPr>
              <a:t>)</a:t>
            </a:r>
          </a:p>
          <a:p>
            <a:r>
              <a:rPr lang="en-GB" sz="2000" i="1" dirty="0" smtClean="0">
                <a:latin typeface="Arial" pitchFamily="34" charset="0"/>
                <a:cs typeface="Arial" pitchFamily="34" charset="0"/>
              </a:rPr>
              <a:t>An adjective adds more information to the sentence (Y8)</a:t>
            </a:r>
            <a:endParaRPr lang="en-GB" sz="2000" dirty="0">
              <a:latin typeface="Arial" pitchFamily="34" charset="0"/>
              <a:cs typeface="Arial" pitchFamily="34" charset="0"/>
            </a:endParaRPr>
          </a:p>
          <a:p>
            <a:endParaRPr lang="en-GB" sz="2400" dirty="0"/>
          </a:p>
          <a:p>
            <a:pPr marL="82296" indent="0">
              <a:buNone/>
            </a:pPr>
            <a:endParaRPr lang="en-GB" sz="2200" dirty="0" smtClean="0">
              <a:latin typeface="Arial" pitchFamily="34" charset="0"/>
              <a:cs typeface="Arial" pitchFamily="34" charset="0"/>
            </a:endParaRPr>
          </a:p>
          <a:p>
            <a:pPr marL="82296" indent="0">
              <a:buNone/>
            </a:pPr>
            <a:endParaRPr lang="en-GB" sz="2200" dirty="0" smtClean="0">
              <a:latin typeface="Arial" pitchFamily="34" charset="0"/>
              <a:cs typeface="Arial" pitchFamily="34" charset="0"/>
            </a:endParaRPr>
          </a:p>
        </p:txBody>
      </p:sp>
    </p:spTree>
    <p:extLst>
      <p:ext uri="{BB962C8B-B14F-4D97-AF65-F5344CB8AC3E}">
        <p14:creationId xmlns:p14="http://schemas.microsoft.com/office/powerpoint/2010/main" val="209915980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200" dirty="0" smtClean="0">
                <a:latin typeface="Arial" pitchFamily="34" charset="0"/>
                <a:cs typeface="Arial" pitchFamily="34" charset="0"/>
              </a:rPr>
              <a:t>Definitions</a:t>
            </a:r>
            <a:endParaRPr lang="en-GB" sz="3200" dirty="0">
              <a:latin typeface="Arial" pitchFamily="34" charset="0"/>
              <a:cs typeface="Arial" pitchFamily="34" charset="0"/>
            </a:endParaRPr>
          </a:p>
        </p:txBody>
      </p:sp>
      <p:sp>
        <p:nvSpPr>
          <p:cNvPr id="3" name="Content Placeholder 2"/>
          <p:cNvSpPr>
            <a:spLocks noGrp="1"/>
          </p:cNvSpPr>
          <p:nvPr>
            <p:ph idx="1"/>
          </p:nvPr>
        </p:nvSpPr>
        <p:spPr/>
        <p:txBody>
          <a:bodyPr>
            <a:normAutofit fontScale="92500" lnSpcReduction="20000"/>
          </a:bodyPr>
          <a:lstStyle/>
          <a:p>
            <a:pPr marL="82296" indent="0">
              <a:buNone/>
            </a:pPr>
            <a:r>
              <a:rPr lang="en-GB" sz="2200" dirty="0" smtClean="0">
                <a:solidFill>
                  <a:srgbClr val="FF0000"/>
                </a:solidFill>
                <a:latin typeface="Arial" pitchFamily="34" charset="0"/>
                <a:cs typeface="Arial" pitchFamily="34" charset="0"/>
              </a:rPr>
              <a:t>Linguistic definitions </a:t>
            </a:r>
            <a:endParaRPr lang="en-GB" sz="2400" dirty="0">
              <a:solidFill>
                <a:srgbClr val="FF0000"/>
              </a:solidFill>
              <a:latin typeface="Arial" pitchFamily="34" charset="0"/>
              <a:cs typeface="Arial" pitchFamily="34" charset="0"/>
            </a:endParaRPr>
          </a:p>
          <a:p>
            <a:pPr marL="82296" indent="0">
              <a:buNone/>
            </a:pPr>
            <a:r>
              <a:rPr lang="en-GB" sz="2200" dirty="0" smtClean="0">
                <a:latin typeface="Arial" pitchFamily="34" charset="0"/>
                <a:cs typeface="Arial" pitchFamily="34" charset="0"/>
              </a:rPr>
              <a:t>Nouns are </a:t>
            </a:r>
            <a:r>
              <a:rPr lang="en-GB" sz="2200" dirty="0">
                <a:latin typeface="Arial" pitchFamily="34" charset="0"/>
                <a:cs typeface="Arial" pitchFamily="34" charset="0"/>
              </a:rPr>
              <a:t>likely to have one or more of the following features</a:t>
            </a:r>
            <a:r>
              <a:rPr lang="en-GB" sz="2200" dirty="0" smtClean="0">
                <a:latin typeface="Arial" pitchFamily="34" charset="0"/>
                <a:cs typeface="Arial" pitchFamily="34" charset="0"/>
              </a:rPr>
              <a:t>:</a:t>
            </a:r>
          </a:p>
          <a:p>
            <a:r>
              <a:rPr lang="en-GB" sz="2200" dirty="0" smtClean="0">
                <a:latin typeface="Arial" pitchFamily="34" charset="0"/>
                <a:cs typeface="Arial" pitchFamily="34" charset="0"/>
              </a:rPr>
              <a:t>They can be singular or plural;</a:t>
            </a:r>
          </a:p>
          <a:p>
            <a:r>
              <a:rPr lang="en-GB" sz="2200" dirty="0" smtClean="0">
                <a:latin typeface="Arial" pitchFamily="34" charset="0"/>
                <a:cs typeface="Arial" pitchFamily="34" charset="0"/>
              </a:rPr>
              <a:t>They can be preceded by a determiner (</a:t>
            </a:r>
            <a:r>
              <a:rPr lang="en-GB" sz="2200" dirty="0" err="1" smtClean="0">
                <a:latin typeface="Arial" pitchFamily="34" charset="0"/>
                <a:cs typeface="Arial" pitchFamily="34" charset="0"/>
              </a:rPr>
              <a:t>eg</a:t>
            </a:r>
            <a:r>
              <a:rPr lang="en-GB" sz="2200" dirty="0" smtClean="0">
                <a:latin typeface="Arial" pitchFamily="34" charset="0"/>
                <a:cs typeface="Arial" pitchFamily="34" charset="0"/>
              </a:rPr>
              <a:t> </a:t>
            </a:r>
            <a:r>
              <a:rPr lang="en-GB" sz="2200" i="1" dirty="0" smtClean="0">
                <a:latin typeface="Arial" pitchFamily="34" charset="0"/>
                <a:cs typeface="Arial" pitchFamily="34" charset="0"/>
              </a:rPr>
              <a:t>the, a, an, many, few, his, my, this, those);</a:t>
            </a:r>
          </a:p>
          <a:p>
            <a:r>
              <a:rPr lang="en-GB" sz="2200" dirty="0" smtClean="0">
                <a:latin typeface="Arial" pitchFamily="34" charset="0"/>
                <a:cs typeface="Arial" pitchFamily="34" charset="0"/>
              </a:rPr>
              <a:t>They can be the subject in a sentence</a:t>
            </a:r>
          </a:p>
          <a:p>
            <a:r>
              <a:rPr lang="en-GB" sz="2200" dirty="0" smtClean="0">
                <a:latin typeface="Arial" pitchFamily="34" charset="0"/>
                <a:cs typeface="Arial" pitchFamily="34" charset="0"/>
              </a:rPr>
              <a:t>They can be the object in a sentence</a:t>
            </a:r>
          </a:p>
          <a:p>
            <a:r>
              <a:rPr lang="en-GB" sz="2200" dirty="0" smtClean="0">
                <a:latin typeface="Arial" pitchFamily="34" charset="0"/>
                <a:cs typeface="Arial" pitchFamily="34" charset="0"/>
              </a:rPr>
              <a:t>They can be substituted with a pronoun</a:t>
            </a:r>
          </a:p>
          <a:p>
            <a:r>
              <a:rPr lang="en-GB" sz="2200" dirty="0" smtClean="0">
                <a:latin typeface="Arial" pitchFamily="34" charset="0"/>
                <a:cs typeface="Arial" pitchFamily="34" charset="0"/>
              </a:rPr>
              <a:t>They can be the head of a noun phrase</a:t>
            </a:r>
          </a:p>
          <a:p>
            <a:pPr marL="82296" indent="0">
              <a:buNone/>
            </a:pPr>
            <a:endParaRPr lang="en-GB" sz="2200" dirty="0" smtClean="0">
              <a:latin typeface="Arial" pitchFamily="34" charset="0"/>
              <a:cs typeface="Arial" pitchFamily="34" charset="0"/>
            </a:endParaRPr>
          </a:p>
          <a:p>
            <a:pPr marL="82296" indent="0">
              <a:buNone/>
            </a:pPr>
            <a:r>
              <a:rPr lang="en-GB" sz="2200" dirty="0" smtClean="0">
                <a:latin typeface="Arial" pitchFamily="34" charset="0"/>
                <a:cs typeface="Arial" pitchFamily="34" charset="0"/>
              </a:rPr>
              <a:t>Practise using the definitions above to locate all the nouns in the following:</a:t>
            </a:r>
          </a:p>
          <a:p>
            <a:pPr marL="82296" indent="0">
              <a:buNone/>
            </a:pPr>
            <a:r>
              <a:rPr lang="en-GB" sz="2200" dirty="0">
                <a:solidFill>
                  <a:srgbClr val="FF0000"/>
                </a:solidFill>
                <a:latin typeface="Arial" pitchFamily="34" charset="0"/>
                <a:cs typeface="Arial" pitchFamily="34" charset="0"/>
              </a:rPr>
              <a:t>I</a:t>
            </a:r>
            <a:r>
              <a:rPr lang="en-GB" sz="2200" dirty="0" smtClean="0">
                <a:solidFill>
                  <a:srgbClr val="FF0000"/>
                </a:solidFill>
                <a:latin typeface="Arial" pitchFamily="34" charset="0"/>
                <a:cs typeface="Arial" pitchFamily="34" charset="0"/>
              </a:rPr>
              <a:t> found him in the garage on a Sunday afternoon. The winter was ending. He was lying there in the darkness behind the tea chests, in the dust and dirt.</a:t>
            </a:r>
            <a:endParaRPr lang="en-GB" sz="2200" dirty="0">
              <a:solidFill>
                <a:srgbClr val="FF0000"/>
              </a:solidFill>
              <a:latin typeface="Arial" pitchFamily="34" charset="0"/>
              <a:cs typeface="Arial" pitchFamily="34" charset="0"/>
            </a:endParaRPr>
          </a:p>
          <a:p>
            <a:pPr marL="82296" indent="0">
              <a:buNone/>
            </a:pPr>
            <a:endParaRPr lang="en-GB" sz="2400" dirty="0">
              <a:latin typeface="Arial" pitchFamily="34" charset="0"/>
              <a:cs typeface="Arial" pitchFamily="34" charset="0"/>
            </a:endParaRPr>
          </a:p>
        </p:txBody>
      </p:sp>
    </p:spTree>
    <p:extLst>
      <p:ext uri="{BB962C8B-B14F-4D97-AF65-F5344CB8AC3E}">
        <p14:creationId xmlns:p14="http://schemas.microsoft.com/office/powerpoint/2010/main" val="300875000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200" dirty="0" smtClean="0">
                <a:latin typeface="Arial" pitchFamily="34" charset="0"/>
                <a:cs typeface="Arial" pitchFamily="34" charset="0"/>
              </a:rPr>
              <a:t>Definitions</a:t>
            </a:r>
            <a:endParaRPr lang="en-GB" sz="3200" dirty="0">
              <a:latin typeface="Arial" pitchFamily="34" charset="0"/>
              <a:cs typeface="Arial" pitchFamily="34" charset="0"/>
            </a:endParaRPr>
          </a:p>
        </p:txBody>
      </p:sp>
      <p:sp>
        <p:nvSpPr>
          <p:cNvPr id="3" name="Content Placeholder 2"/>
          <p:cNvSpPr>
            <a:spLocks noGrp="1"/>
          </p:cNvSpPr>
          <p:nvPr>
            <p:ph idx="1"/>
          </p:nvPr>
        </p:nvSpPr>
        <p:spPr/>
        <p:txBody>
          <a:bodyPr>
            <a:normAutofit fontScale="92500" lnSpcReduction="20000"/>
          </a:bodyPr>
          <a:lstStyle/>
          <a:p>
            <a:pPr marL="82296" indent="0">
              <a:buNone/>
            </a:pPr>
            <a:r>
              <a:rPr lang="en-GB" sz="2200" dirty="0" smtClean="0">
                <a:solidFill>
                  <a:srgbClr val="FF0000"/>
                </a:solidFill>
                <a:latin typeface="Arial" pitchFamily="34" charset="0"/>
                <a:cs typeface="Arial" pitchFamily="34" charset="0"/>
              </a:rPr>
              <a:t>Linguistic definitions: </a:t>
            </a:r>
            <a:endParaRPr lang="en-GB" sz="2400" dirty="0">
              <a:solidFill>
                <a:srgbClr val="FF0000"/>
              </a:solidFill>
              <a:latin typeface="Arial" pitchFamily="34" charset="0"/>
              <a:cs typeface="Arial" pitchFamily="34" charset="0"/>
            </a:endParaRPr>
          </a:p>
          <a:p>
            <a:pPr marL="82296" indent="0">
              <a:buNone/>
            </a:pPr>
            <a:r>
              <a:rPr lang="en-GB" sz="2200" dirty="0" smtClean="0">
                <a:latin typeface="Arial" pitchFamily="34" charset="0"/>
                <a:cs typeface="Arial" pitchFamily="34" charset="0"/>
              </a:rPr>
              <a:t>Nouns have </a:t>
            </a:r>
            <a:r>
              <a:rPr lang="en-GB" sz="2200" dirty="0">
                <a:latin typeface="Arial" pitchFamily="34" charset="0"/>
                <a:cs typeface="Arial" pitchFamily="34" charset="0"/>
              </a:rPr>
              <a:t>one or more of the following features</a:t>
            </a:r>
            <a:r>
              <a:rPr lang="en-GB" sz="2200" dirty="0" smtClean="0">
                <a:latin typeface="Arial" pitchFamily="34" charset="0"/>
                <a:cs typeface="Arial" pitchFamily="34" charset="0"/>
              </a:rPr>
              <a:t>:</a:t>
            </a:r>
          </a:p>
          <a:p>
            <a:r>
              <a:rPr lang="en-GB" sz="2200" dirty="0" smtClean="0">
                <a:latin typeface="Arial" pitchFamily="34" charset="0"/>
                <a:cs typeface="Arial" pitchFamily="34" charset="0"/>
              </a:rPr>
              <a:t>They can be singular or plural: </a:t>
            </a:r>
            <a:r>
              <a:rPr lang="en-GB" sz="2200" i="1" dirty="0" smtClean="0">
                <a:solidFill>
                  <a:srgbClr val="FF0000"/>
                </a:solidFill>
                <a:latin typeface="Arial" pitchFamily="34" charset="0"/>
                <a:cs typeface="Arial" pitchFamily="34" charset="0"/>
              </a:rPr>
              <a:t>garage(s);  afternoon(s); winter(s); tea chest(s) </a:t>
            </a:r>
            <a:r>
              <a:rPr lang="en-GB" sz="2200" dirty="0" smtClean="0">
                <a:latin typeface="Arial" pitchFamily="34" charset="0"/>
                <a:cs typeface="Arial" pitchFamily="34" charset="0"/>
              </a:rPr>
              <a:t>but </a:t>
            </a:r>
            <a:r>
              <a:rPr lang="en-GB" sz="2200" i="1" dirty="0" smtClean="0">
                <a:solidFill>
                  <a:srgbClr val="FF0000"/>
                </a:solidFill>
                <a:latin typeface="Arial" pitchFamily="34" charset="0"/>
                <a:cs typeface="Arial" pitchFamily="34" charset="0"/>
              </a:rPr>
              <a:t>darkness, dust, dirt </a:t>
            </a:r>
            <a:r>
              <a:rPr lang="en-GB" sz="2200" dirty="0" smtClean="0">
                <a:latin typeface="Arial" pitchFamily="34" charset="0"/>
                <a:cs typeface="Arial" pitchFamily="34" charset="0"/>
              </a:rPr>
              <a:t>in singular form</a:t>
            </a:r>
          </a:p>
          <a:p>
            <a:r>
              <a:rPr lang="en-GB" sz="2200" dirty="0" smtClean="0">
                <a:latin typeface="Arial" pitchFamily="34" charset="0"/>
                <a:cs typeface="Arial" pitchFamily="34" charset="0"/>
              </a:rPr>
              <a:t>They can be preceded by a determiner: </a:t>
            </a:r>
            <a:r>
              <a:rPr lang="en-GB" sz="2200" i="1" u="sng" dirty="0" smtClean="0">
                <a:solidFill>
                  <a:srgbClr val="FF0000"/>
                </a:solidFill>
                <a:latin typeface="Arial" pitchFamily="34" charset="0"/>
                <a:cs typeface="Arial" pitchFamily="34" charset="0"/>
              </a:rPr>
              <a:t>the</a:t>
            </a:r>
            <a:r>
              <a:rPr lang="en-GB" sz="2200" i="1" dirty="0" smtClean="0">
                <a:solidFill>
                  <a:srgbClr val="FF0000"/>
                </a:solidFill>
                <a:latin typeface="Arial" pitchFamily="34" charset="0"/>
                <a:cs typeface="Arial" pitchFamily="34" charset="0"/>
              </a:rPr>
              <a:t> garage;  </a:t>
            </a:r>
            <a:r>
              <a:rPr lang="en-GB" sz="2200" i="1" u="sng" dirty="0" smtClean="0">
                <a:solidFill>
                  <a:srgbClr val="FF0000"/>
                </a:solidFill>
                <a:latin typeface="Arial" pitchFamily="34" charset="0"/>
                <a:cs typeface="Arial" pitchFamily="34" charset="0"/>
              </a:rPr>
              <a:t>the </a:t>
            </a:r>
            <a:r>
              <a:rPr lang="en-GB" sz="2200" i="1" dirty="0" smtClean="0">
                <a:solidFill>
                  <a:srgbClr val="FF0000"/>
                </a:solidFill>
                <a:latin typeface="Arial" pitchFamily="34" charset="0"/>
                <a:cs typeface="Arial" pitchFamily="34" charset="0"/>
              </a:rPr>
              <a:t>winter; </a:t>
            </a:r>
            <a:r>
              <a:rPr lang="en-GB" sz="2200" i="1" u="sng" dirty="0" smtClean="0">
                <a:solidFill>
                  <a:srgbClr val="FF0000"/>
                </a:solidFill>
                <a:latin typeface="Arial" pitchFamily="34" charset="0"/>
                <a:cs typeface="Arial" pitchFamily="34" charset="0"/>
              </a:rPr>
              <a:t>the</a:t>
            </a:r>
            <a:r>
              <a:rPr lang="en-GB" sz="2200" i="1" dirty="0" smtClean="0">
                <a:solidFill>
                  <a:srgbClr val="FF0000"/>
                </a:solidFill>
                <a:latin typeface="Arial" pitchFamily="34" charset="0"/>
                <a:cs typeface="Arial" pitchFamily="34" charset="0"/>
              </a:rPr>
              <a:t> darkness; </a:t>
            </a:r>
            <a:r>
              <a:rPr lang="en-GB" sz="2200" i="1" u="sng" dirty="0" smtClean="0">
                <a:solidFill>
                  <a:srgbClr val="FF0000"/>
                </a:solidFill>
                <a:latin typeface="Arial" pitchFamily="34" charset="0"/>
                <a:cs typeface="Arial" pitchFamily="34" charset="0"/>
              </a:rPr>
              <a:t>the </a:t>
            </a:r>
            <a:r>
              <a:rPr lang="en-GB" sz="2200" i="1" dirty="0" smtClean="0">
                <a:solidFill>
                  <a:srgbClr val="FF0000"/>
                </a:solidFill>
                <a:latin typeface="Arial" pitchFamily="34" charset="0"/>
                <a:cs typeface="Arial" pitchFamily="34" charset="0"/>
              </a:rPr>
              <a:t>tea chests; </a:t>
            </a:r>
            <a:r>
              <a:rPr lang="en-GB" sz="2200" i="1" u="sng" dirty="0" smtClean="0">
                <a:solidFill>
                  <a:srgbClr val="FF0000"/>
                </a:solidFill>
                <a:latin typeface="Arial" pitchFamily="34" charset="0"/>
                <a:cs typeface="Arial" pitchFamily="34" charset="0"/>
              </a:rPr>
              <a:t>the</a:t>
            </a:r>
            <a:r>
              <a:rPr lang="en-GB" sz="2200" i="1" dirty="0" smtClean="0">
                <a:solidFill>
                  <a:srgbClr val="FF0000"/>
                </a:solidFill>
                <a:latin typeface="Arial" pitchFamily="34" charset="0"/>
                <a:cs typeface="Arial" pitchFamily="34" charset="0"/>
              </a:rPr>
              <a:t> dust; </a:t>
            </a:r>
            <a:r>
              <a:rPr lang="en-GB" sz="2200" i="1" u="sng" dirty="0" smtClean="0">
                <a:solidFill>
                  <a:srgbClr val="FF0000"/>
                </a:solidFill>
                <a:latin typeface="Arial" pitchFamily="34" charset="0"/>
                <a:cs typeface="Arial" pitchFamily="34" charset="0"/>
              </a:rPr>
              <a:t>the</a:t>
            </a:r>
            <a:r>
              <a:rPr lang="en-GB" sz="2200" i="1" dirty="0" smtClean="0">
                <a:solidFill>
                  <a:srgbClr val="FF0000"/>
                </a:solidFill>
                <a:latin typeface="Arial" pitchFamily="34" charset="0"/>
                <a:cs typeface="Arial" pitchFamily="34" charset="0"/>
              </a:rPr>
              <a:t> dirt</a:t>
            </a:r>
          </a:p>
          <a:p>
            <a:r>
              <a:rPr lang="en-GB" sz="2200" dirty="0" smtClean="0">
                <a:latin typeface="Arial" pitchFamily="34" charset="0"/>
                <a:cs typeface="Arial" pitchFamily="34" charset="0"/>
              </a:rPr>
              <a:t>They can be the subject in a sentence: </a:t>
            </a:r>
            <a:r>
              <a:rPr lang="en-GB" sz="2200" i="1" dirty="0" smtClean="0">
                <a:solidFill>
                  <a:srgbClr val="FF0000"/>
                </a:solidFill>
                <a:latin typeface="Arial" pitchFamily="34" charset="0"/>
                <a:cs typeface="Arial" pitchFamily="34" charset="0"/>
              </a:rPr>
              <a:t>the winter</a:t>
            </a:r>
          </a:p>
          <a:p>
            <a:r>
              <a:rPr lang="en-GB" sz="2200" dirty="0" smtClean="0">
                <a:latin typeface="Arial" pitchFamily="34" charset="0"/>
                <a:cs typeface="Arial" pitchFamily="34" charset="0"/>
              </a:rPr>
              <a:t>They can be the object in a sentence: </a:t>
            </a:r>
            <a:r>
              <a:rPr lang="en-GB" sz="2200" i="1" dirty="0" smtClean="0">
                <a:solidFill>
                  <a:srgbClr val="FF0000"/>
                </a:solidFill>
                <a:latin typeface="Arial" pitchFamily="34" charset="0"/>
                <a:cs typeface="Arial" pitchFamily="34" charset="0"/>
              </a:rPr>
              <a:t>not exemplified: I found </a:t>
            </a:r>
            <a:r>
              <a:rPr lang="en-GB" sz="2200" i="1" u="sng" dirty="0" smtClean="0">
                <a:solidFill>
                  <a:srgbClr val="FF0000"/>
                </a:solidFill>
                <a:latin typeface="Arial" pitchFamily="34" charset="0"/>
                <a:cs typeface="Arial" pitchFamily="34" charset="0"/>
              </a:rPr>
              <a:t>him </a:t>
            </a:r>
            <a:r>
              <a:rPr lang="en-GB" sz="2200" i="1" dirty="0" smtClean="0">
                <a:solidFill>
                  <a:srgbClr val="FF0000"/>
                </a:solidFill>
                <a:latin typeface="Arial" pitchFamily="34" charset="0"/>
                <a:cs typeface="Arial" pitchFamily="34" charset="0"/>
              </a:rPr>
              <a:t>= object pronoun but could be ‘I found the creature’</a:t>
            </a:r>
          </a:p>
          <a:p>
            <a:r>
              <a:rPr lang="en-GB" sz="2200" dirty="0" smtClean="0">
                <a:latin typeface="Arial" pitchFamily="34" charset="0"/>
                <a:cs typeface="Arial" pitchFamily="34" charset="0"/>
              </a:rPr>
              <a:t>They can be substituted with a pronoun: </a:t>
            </a:r>
            <a:r>
              <a:rPr lang="en-GB" sz="2200" i="1" dirty="0" smtClean="0">
                <a:solidFill>
                  <a:srgbClr val="FF0000"/>
                </a:solidFill>
                <a:latin typeface="Arial" pitchFamily="34" charset="0"/>
                <a:cs typeface="Arial" pitchFamily="34" charset="0"/>
              </a:rPr>
              <a:t>I; he, him </a:t>
            </a:r>
          </a:p>
          <a:p>
            <a:r>
              <a:rPr lang="en-GB" sz="2200" dirty="0" smtClean="0">
                <a:latin typeface="Arial" pitchFamily="34" charset="0"/>
                <a:cs typeface="Arial" pitchFamily="34" charset="0"/>
              </a:rPr>
              <a:t>They can be the head of a noun phrase: </a:t>
            </a:r>
            <a:r>
              <a:rPr lang="en-GB" sz="2200" i="1" dirty="0" smtClean="0">
                <a:solidFill>
                  <a:srgbClr val="FF0000"/>
                </a:solidFill>
                <a:latin typeface="Arial" pitchFamily="34" charset="0"/>
                <a:cs typeface="Arial" pitchFamily="34" charset="0"/>
              </a:rPr>
              <a:t>a Sunday </a:t>
            </a:r>
            <a:r>
              <a:rPr lang="en-GB" sz="2200" i="1" u="sng" dirty="0" smtClean="0">
                <a:solidFill>
                  <a:srgbClr val="FF0000"/>
                </a:solidFill>
                <a:latin typeface="Arial" pitchFamily="34" charset="0"/>
                <a:cs typeface="Arial" pitchFamily="34" charset="0"/>
              </a:rPr>
              <a:t>afternoon</a:t>
            </a:r>
            <a:r>
              <a:rPr lang="en-GB" sz="2200" i="1" dirty="0" smtClean="0">
                <a:solidFill>
                  <a:srgbClr val="FF0000"/>
                </a:solidFill>
                <a:latin typeface="Arial" pitchFamily="34" charset="0"/>
                <a:cs typeface="Arial" pitchFamily="34" charset="0"/>
              </a:rPr>
              <a:t> ; the </a:t>
            </a:r>
            <a:r>
              <a:rPr lang="en-GB" sz="2200" i="1" u="sng" dirty="0" smtClean="0">
                <a:solidFill>
                  <a:srgbClr val="FF0000"/>
                </a:solidFill>
                <a:latin typeface="Arial" pitchFamily="34" charset="0"/>
                <a:cs typeface="Arial" pitchFamily="34" charset="0"/>
              </a:rPr>
              <a:t>darkness</a:t>
            </a:r>
            <a:r>
              <a:rPr lang="en-GB" sz="2200" i="1" dirty="0" smtClean="0">
                <a:solidFill>
                  <a:srgbClr val="FF0000"/>
                </a:solidFill>
                <a:latin typeface="Arial" pitchFamily="34" charset="0"/>
                <a:cs typeface="Arial" pitchFamily="34" charset="0"/>
              </a:rPr>
              <a:t> behind the tea chests</a:t>
            </a:r>
            <a:r>
              <a:rPr lang="en-GB" sz="2200" dirty="0">
                <a:latin typeface="Arial" pitchFamily="34" charset="0"/>
                <a:cs typeface="Arial" pitchFamily="34" charset="0"/>
              </a:rPr>
              <a:t> </a:t>
            </a:r>
            <a:endParaRPr lang="en-GB" sz="2200" dirty="0" smtClean="0">
              <a:latin typeface="Arial" pitchFamily="34" charset="0"/>
              <a:cs typeface="Arial" pitchFamily="34" charset="0"/>
            </a:endParaRPr>
          </a:p>
          <a:p>
            <a:pPr marL="82296" indent="0">
              <a:buNone/>
            </a:pPr>
            <a:endParaRPr lang="en-GB" sz="2200" dirty="0">
              <a:latin typeface="Arial" pitchFamily="34" charset="0"/>
              <a:cs typeface="Arial" pitchFamily="34" charset="0"/>
            </a:endParaRPr>
          </a:p>
          <a:p>
            <a:pPr marL="82296" indent="0">
              <a:buNone/>
            </a:pPr>
            <a:r>
              <a:rPr lang="en-GB" sz="2200" dirty="0" smtClean="0">
                <a:latin typeface="Arial" pitchFamily="34" charset="0"/>
                <a:cs typeface="Arial" pitchFamily="34" charset="0"/>
              </a:rPr>
              <a:t>I found him in the </a:t>
            </a:r>
            <a:r>
              <a:rPr lang="en-GB" sz="2200" dirty="0" smtClean="0">
                <a:solidFill>
                  <a:srgbClr val="FF0000"/>
                </a:solidFill>
                <a:latin typeface="Arial" pitchFamily="34" charset="0"/>
                <a:cs typeface="Arial" pitchFamily="34" charset="0"/>
              </a:rPr>
              <a:t>garage</a:t>
            </a:r>
            <a:r>
              <a:rPr lang="en-GB" sz="2200" dirty="0" smtClean="0">
                <a:latin typeface="Arial" pitchFamily="34" charset="0"/>
                <a:cs typeface="Arial" pitchFamily="34" charset="0"/>
              </a:rPr>
              <a:t> on a Sunday </a:t>
            </a:r>
            <a:r>
              <a:rPr lang="en-GB" sz="2200" dirty="0" smtClean="0">
                <a:solidFill>
                  <a:srgbClr val="FF0000"/>
                </a:solidFill>
                <a:latin typeface="Arial" pitchFamily="34" charset="0"/>
                <a:cs typeface="Arial" pitchFamily="34" charset="0"/>
              </a:rPr>
              <a:t>afternoon</a:t>
            </a:r>
            <a:r>
              <a:rPr lang="en-GB" sz="2200" dirty="0" smtClean="0">
                <a:latin typeface="Arial" pitchFamily="34" charset="0"/>
                <a:cs typeface="Arial" pitchFamily="34" charset="0"/>
              </a:rPr>
              <a:t>. The </a:t>
            </a:r>
            <a:r>
              <a:rPr lang="en-GB" sz="2200" dirty="0" smtClean="0">
                <a:solidFill>
                  <a:srgbClr val="FF0000"/>
                </a:solidFill>
                <a:latin typeface="Arial" pitchFamily="34" charset="0"/>
                <a:cs typeface="Arial" pitchFamily="34" charset="0"/>
              </a:rPr>
              <a:t>winter</a:t>
            </a:r>
            <a:r>
              <a:rPr lang="en-GB" sz="2200" dirty="0" smtClean="0">
                <a:latin typeface="Arial" pitchFamily="34" charset="0"/>
                <a:cs typeface="Arial" pitchFamily="34" charset="0"/>
              </a:rPr>
              <a:t> was ending. He was lying there in the </a:t>
            </a:r>
            <a:r>
              <a:rPr lang="en-GB" sz="2200" dirty="0" smtClean="0">
                <a:solidFill>
                  <a:srgbClr val="FF0000"/>
                </a:solidFill>
                <a:latin typeface="Arial" pitchFamily="34" charset="0"/>
                <a:cs typeface="Arial" pitchFamily="34" charset="0"/>
              </a:rPr>
              <a:t>darkness</a:t>
            </a:r>
            <a:r>
              <a:rPr lang="en-GB" sz="2200" dirty="0" smtClean="0">
                <a:latin typeface="Arial" pitchFamily="34" charset="0"/>
                <a:cs typeface="Arial" pitchFamily="34" charset="0"/>
              </a:rPr>
              <a:t> behind the </a:t>
            </a:r>
            <a:r>
              <a:rPr lang="en-GB" sz="2200" dirty="0" smtClean="0">
                <a:solidFill>
                  <a:srgbClr val="FF0000"/>
                </a:solidFill>
                <a:latin typeface="Arial" pitchFamily="34" charset="0"/>
                <a:cs typeface="Arial" pitchFamily="34" charset="0"/>
              </a:rPr>
              <a:t>tea chests</a:t>
            </a:r>
            <a:r>
              <a:rPr lang="en-GB" sz="2200" dirty="0" smtClean="0">
                <a:latin typeface="Arial" pitchFamily="34" charset="0"/>
                <a:cs typeface="Arial" pitchFamily="34" charset="0"/>
              </a:rPr>
              <a:t>, in the </a:t>
            </a:r>
            <a:r>
              <a:rPr lang="en-GB" sz="2200" dirty="0" smtClean="0">
                <a:solidFill>
                  <a:srgbClr val="FF0000"/>
                </a:solidFill>
                <a:latin typeface="Arial" pitchFamily="34" charset="0"/>
                <a:cs typeface="Arial" pitchFamily="34" charset="0"/>
              </a:rPr>
              <a:t>dust</a:t>
            </a:r>
            <a:r>
              <a:rPr lang="en-GB" sz="2200" dirty="0" smtClean="0">
                <a:latin typeface="Arial" pitchFamily="34" charset="0"/>
                <a:cs typeface="Arial" pitchFamily="34" charset="0"/>
              </a:rPr>
              <a:t> and</a:t>
            </a:r>
            <a:r>
              <a:rPr lang="en-GB" sz="2200" dirty="0" smtClean="0">
                <a:solidFill>
                  <a:srgbClr val="FF0000"/>
                </a:solidFill>
                <a:latin typeface="Arial" pitchFamily="34" charset="0"/>
                <a:cs typeface="Arial" pitchFamily="34" charset="0"/>
              </a:rPr>
              <a:t> dirt</a:t>
            </a:r>
            <a:r>
              <a:rPr lang="en-GB" sz="2200" dirty="0" smtClean="0">
                <a:latin typeface="Arial" pitchFamily="34" charset="0"/>
                <a:cs typeface="Arial" pitchFamily="34" charset="0"/>
              </a:rPr>
              <a:t>.</a:t>
            </a:r>
          </a:p>
          <a:p>
            <a:pPr marL="82296" indent="0">
              <a:buNone/>
            </a:pPr>
            <a:endParaRPr lang="en-GB" sz="2200" dirty="0" smtClean="0">
              <a:latin typeface="Arial" pitchFamily="34" charset="0"/>
              <a:cs typeface="Arial" pitchFamily="34" charset="0"/>
            </a:endParaRPr>
          </a:p>
          <a:p>
            <a:pPr marL="82296" indent="0">
              <a:buNone/>
            </a:pPr>
            <a:endParaRPr lang="en-GB" sz="2400" dirty="0">
              <a:latin typeface="Arial" pitchFamily="34" charset="0"/>
              <a:cs typeface="Arial" pitchFamily="34" charset="0"/>
            </a:endParaRPr>
          </a:p>
        </p:txBody>
      </p:sp>
    </p:spTree>
    <p:extLst>
      <p:ext uri="{BB962C8B-B14F-4D97-AF65-F5344CB8AC3E}">
        <p14:creationId xmlns:p14="http://schemas.microsoft.com/office/powerpoint/2010/main" val="283672501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normAutofit/>
          </a:bodyPr>
          <a:lstStyle/>
          <a:p>
            <a:r>
              <a:rPr lang="en-GB" sz="3200" dirty="0" smtClean="0">
                <a:latin typeface="Arial" pitchFamily="34" charset="0"/>
                <a:cs typeface="Arial" pitchFamily="34" charset="0"/>
              </a:rPr>
              <a:t>Classifying nouns - sort the nouns on the right under the headings on the left:</a:t>
            </a:r>
          </a:p>
        </p:txBody>
      </p:sp>
      <p:sp>
        <p:nvSpPr>
          <p:cNvPr id="5123" name="Content Placeholder 2"/>
          <p:cNvSpPr>
            <a:spLocks noGrp="1"/>
          </p:cNvSpPr>
          <p:nvPr>
            <p:ph sz="half" idx="1"/>
          </p:nvPr>
        </p:nvSpPr>
        <p:spPr>
          <a:xfrm>
            <a:off x="1259632" y="1412776"/>
            <a:ext cx="4680520" cy="5328592"/>
          </a:xfrm>
        </p:spPr>
        <p:txBody>
          <a:bodyPr>
            <a:normAutofit/>
          </a:bodyPr>
          <a:lstStyle/>
          <a:p>
            <a:pPr marL="82296" indent="0">
              <a:lnSpc>
                <a:spcPct val="150000"/>
              </a:lnSpc>
              <a:buNone/>
              <a:defRPr/>
            </a:pPr>
            <a:r>
              <a:rPr lang="en-GB" sz="2400" dirty="0" smtClean="0">
                <a:latin typeface="Arial" pitchFamily="34" charset="0"/>
                <a:cs typeface="Arial" pitchFamily="34" charset="0"/>
              </a:rPr>
              <a:t>proper noun	</a:t>
            </a:r>
          </a:p>
          <a:p>
            <a:pPr marL="82296" indent="0">
              <a:lnSpc>
                <a:spcPct val="150000"/>
              </a:lnSpc>
              <a:buNone/>
              <a:defRPr/>
            </a:pPr>
            <a:r>
              <a:rPr lang="en-GB" sz="2400" dirty="0" smtClean="0">
                <a:latin typeface="Arial" pitchFamily="34" charset="0"/>
                <a:cs typeface="Arial" pitchFamily="34" charset="0"/>
              </a:rPr>
              <a:t>common noun</a:t>
            </a:r>
          </a:p>
          <a:p>
            <a:pPr marL="82296" indent="0">
              <a:lnSpc>
                <a:spcPct val="150000"/>
              </a:lnSpc>
              <a:buNone/>
              <a:defRPr/>
            </a:pPr>
            <a:r>
              <a:rPr lang="en-GB" sz="2400" dirty="0" smtClean="0">
                <a:latin typeface="Arial" pitchFamily="34" charset="0"/>
                <a:cs typeface="Arial" pitchFamily="34" charset="0"/>
              </a:rPr>
              <a:t>concrete noun  		</a:t>
            </a:r>
          </a:p>
          <a:p>
            <a:pPr marL="82296" indent="0">
              <a:lnSpc>
                <a:spcPct val="150000"/>
              </a:lnSpc>
              <a:buNone/>
              <a:defRPr/>
            </a:pPr>
            <a:r>
              <a:rPr lang="en-GB" sz="2400" dirty="0" smtClean="0">
                <a:latin typeface="Arial" pitchFamily="34" charset="0"/>
                <a:cs typeface="Arial" pitchFamily="34" charset="0"/>
              </a:rPr>
              <a:t>abstract noun</a:t>
            </a:r>
          </a:p>
          <a:p>
            <a:pPr marL="82296" indent="0">
              <a:lnSpc>
                <a:spcPct val="150000"/>
              </a:lnSpc>
              <a:buNone/>
              <a:defRPr/>
            </a:pPr>
            <a:r>
              <a:rPr lang="en-GB" sz="2400" dirty="0" smtClean="0">
                <a:latin typeface="Arial" pitchFamily="34" charset="0"/>
                <a:cs typeface="Arial" pitchFamily="34" charset="0"/>
              </a:rPr>
              <a:t>compound noun</a:t>
            </a:r>
          </a:p>
          <a:p>
            <a:pPr marL="82296" indent="0">
              <a:lnSpc>
                <a:spcPct val="150000"/>
              </a:lnSpc>
              <a:buNone/>
              <a:defRPr/>
            </a:pPr>
            <a:r>
              <a:rPr lang="en-GB" sz="2400" dirty="0">
                <a:latin typeface="Arial" pitchFamily="34" charset="0"/>
                <a:cs typeface="Arial" pitchFamily="34" charset="0"/>
              </a:rPr>
              <a:t>c</a:t>
            </a:r>
            <a:r>
              <a:rPr lang="en-GB" sz="2400" dirty="0" smtClean="0">
                <a:latin typeface="Arial" pitchFamily="34" charset="0"/>
                <a:cs typeface="Arial" pitchFamily="34" charset="0"/>
              </a:rPr>
              <a:t>ount noun</a:t>
            </a:r>
          </a:p>
          <a:p>
            <a:pPr marL="82296" indent="0">
              <a:lnSpc>
                <a:spcPct val="150000"/>
              </a:lnSpc>
              <a:buNone/>
              <a:defRPr/>
            </a:pPr>
            <a:r>
              <a:rPr lang="en-GB" sz="2400" dirty="0">
                <a:latin typeface="Arial" pitchFamily="34" charset="0"/>
                <a:cs typeface="Arial" pitchFamily="34" charset="0"/>
              </a:rPr>
              <a:t>n</a:t>
            </a:r>
            <a:r>
              <a:rPr lang="en-GB" sz="2400" dirty="0" smtClean="0">
                <a:latin typeface="Arial" pitchFamily="34" charset="0"/>
                <a:cs typeface="Arial" pitchFamily="34" charset="0"/>
              </a:rPr>
              <a:t>on-count noun</a:t>
            </a:r>
          </a:p>
          <a:p>
            <a:pPr marL="82296" indent="0">
              <a:lnSpc>
                <a:spcPct val="110000"/>
              </a:lnSpc>
              <a:buNone/>
              <a:defRPr/>
            </a:pPr>
            <a:r>
              <a:rPr lang="en-GB" sz="2000" dirty="0" smtClean="0">
                <a:solidFill>
                  <a:srgbClr val="FF0000"/>
                </a:solidFill>
                <a:latin typeface="Arial" pitchFamily="34" charset="0"/>
                <a:cs typeface="Arial" pitchFamily="34" charset="0"/>
              </a:rPr>
              <a:t>NB Some words may belong in more than one category</a:t>
            </a:r>
            <a:endParaRPr lang="en-GB" sz="2000" dirty="0">
              <a:solidFill>
                <a:srgbClr val="FF0000"/>
              </a:solidFill>
              <a:latin typeface="Arial" pitchFamily="34" charset="0"/>
              <a:cs typeface="Arial" pitchFamily="34" charset="0"/>
            </a:endParaRPr>
          </a:p>
          <a:p>
            <a:pPr marL="82296" indent="0">
              <a:lnSpc>
                <a:spcPct val="150000"/>
              </a:lnSpc>
              <a:buNone/>
              <a:defRPr/>
            </a:pPr>
            <a:endParaRPr lang="en-GB" sz="2400" dirty="0" smtClean="0">
              <a:latin typeface="Arial" pitchFamily="34" charset="0"/>
              <a:cs typeface="Arial" pitchFamily="34" charset="0"/>
            </a:endParaRPr>
          </a:p>
        </p:txBody>
      </p:sp>
      <p:sp>
        <p:nvSpPr>
          <p:cNvPr id="5124" name="Content Placeholder 3"/>
          <p:cNvSpPr>
            <a:spLocks noGrp="1"/>
          </p:cNvSpPr>
          <p:nvPr>
            <p:ph sz="half" idx="2"/>
          </p:nvPr>
        </p:nvSpPr>
        <p:spPr>
          <a:xfrm>
            <a:off x="5940152" y="1484784"/>
            <a:ext cx="2680288" cy="4663440"/>
          </a:xfrm>
        </p:spPr>
        <p:txBody>
          <a:bodyPr>
            <a:normAutofit/>
          </a:bodyPr>
          <a:lstStyle/>
          <a:p>
            <a:r>
              <a:rPr lang="en-GB" sz="2200" dirty="0" smtClean="0">
                <a:latin typeface="Arial" pitchFamily="34" charset="0"/>
                <a:cs typeface="Arial" pitchFamily="34" charset="0"/>
              </a:rPr>
              <a:t>garage </a:t>
            </a:r>
          </a:p>
          <a:p>
            <a:r>
              <a:rPr lang="en-GB" sz="2200" dirty="0" smtClean="0">
                <a:latin typeface="Arial" pitchFamily="34" charset="0"/>
                <a:cs typeface="Arial" pitchFamily="34" charset="0"/>
              </a:rPr>
              <a:t>darkness</a:t>
            </a:r>
          </a:p>
          <a:p>
            <a:r>
              <a:rPr lang="en-GB" sz="2200" dirty="0" smtClean="0">
                <a:latin typeface="Arial" pitchFamily="34" charset="0"/>
                <a:cs typeface="Arial" pitchFamily="34" charset="0"/>
              </a:rPr>
              <a:t>tea chest</a:t>
            </a:r>
          </a:p>
          <a:p>
            <a:r>
              <a:rPr lang="en-GB" sz="2200" dirty="0" smtClean="0">
                <a:latin typeface="Arial" pitchFamily="34" charset="0"/>
                <a:cs typeface="Arial" pitchFamily="34" charset="0"/>
              </a:rPr>
              <a:t>winter</a:t>
            </a:r>
          </a:p>
          <a:p>
            <a:r>
              <a:rPr lang="en-GB" sz="2200" dirty="0" smtClean="0">
                <a:latin typeface="Arial" pitchFamily="34" charset="0"/>
                <a:cs typeface="Arial" pitchFamily="34" charset="0"/>
              </a:rPr>
              <a:t>Sunday</a:t>
            </a:r>
          </a:p>
          <a:p>
            <a:r>
              <a:rPr lang="en-GB" sz="2200" dirty="0" smtClean="0">
                <a:latin typeface="Arial" pitchFamily="34" charset="0"/>
                <a:cs typeface="Arial" pitchFamily="34" charset="0"/>
              </a:rPr>
              <a:t>Falconer Road</a:t>
            </a:r>
          </a:p>
          <a:p>
            <a:r>
              <a:rPr lang="en-GB" sz="2200" dirty="0">
                <a:latin typeface="Arial" pitchFamily="34" charset="0"/>
                <a:cs typeface="Arial" pitchFamily="34" charset="0"/>
              </a:rPr>
              <a:t>d</a:t>
            </a:r>
            <a:r>
              <a:rPr lang="en-GB" sz="2200" dirty="0" smtClean="0">
                <a:latin typeface="Arial" pitchFamily="34" charset="0"/>
                <a:cs typeface="Arial" pitchFamily="34" charset="0"/>
              </a:rPr>
              <a:t>ust</a:t>
            </a:r>
          </a:p>
          <a:p>
            <a:r>
              <a:rPr lang="en-GB" sz="2200" dirty="0">
                <a:latin typeface="Arial" pitchFamily="34" charset="0"/>
                <a:cs typeface="Arial" pitchFamily="34" charset="0"/>
              </a:rPr>
              <a:t>d</a:t>
            </a:r>
            <a:r>
              <a:rPr lang="en-GB" sz="2200" dirty="0" smtClean="0">
                <a:latin typeface="Arial" pitchFamily="34" charset="0"/>
                <a:cs typeface="Arial" pitchFamily="34" charset="0"/>
              </a:rPr>
              <a:t>irt</a:t>
            </a:r>
          </a:p>
          <a:p>
            <a:r>
              <a:rPr lang="en-GB" sz="2200" dirty="0">
                <a:latin typeface="Arial" pitchFamily="34" charset="0"/>
                <a:cs typeface="Arial" pitchFamily="34" charset="0"/>
              </a:rPr>
              <a:t>g</a:t>
            </a:r>
            <a:r>
              <a:rPr lang="en-GB" sz="2200" dirty="0" smtClean="0">
                <a:latin typeface="Arial" pitchFamily="34" charset="0"/>
                <a:cs typeface="Arial" pitchFamily="34" charset="0"/>
              </a:rPr>
              <a:t>arden</a:t>
            </a:r>
          </a:p>
          <a:p>
            <a:r>
              <a:rPr lang="en-GB" sz="2200" dirty="0">
                <a:latin typeface="Arial" pitchFamily="34" charset="0"/>
                <a:cs typeface="Arial" pitchFamily="34" charset="0"/>
              </a:rPr>
              <a:t>t</a:t>
            </a:r>
            <a:r>
              <a:rPr lang="en-GB" sz="2200" dirty="0" smtClean="0">
                <a:latin typeface="Arial" pitchFamily="34" charset="0"/>
                <a:cs typeface="Arial" pitchFamily="34" charset="0"/>
              </a:rPr>
              <a:t>ruth</a:t>
            </a:r>
          </a:p>
          <a:p>
            <a:r>
              <a:rPr lang="en-GB" sz="2200" dirty="0">
                <a:latin typeface="Arial" pitchFamily="34" charset="0"/>
                <a:cs typeface="Arial" pitchFamily="34" charset="0"/>
              </a:rPr>
              <a:t>e</a:t>
            </a:r>
            <a:r>
              <a:rPr lang="en-GB" sz="2200" dirty="0" smtClean="0">
                <a:latin typeface="Arial" pitchFamily="34" charset="0"/>
                <a:cs typeface="Arial" pitchFamily="34" charset="0"/>
              </a:rPr>
              <a:t>state agent</a:t>
            </a:r>
          </a:p>
          <a:p>
            <a:pPr marL="82296" indent="0">
              <a:buNone/>
            </a:pPr>
            <a:endParaRPr lang="en-GB" b="1" dirty="0" smtClean="0">
              <a:solidFill>
                <a:schemeClr val="accent1">
                  <a:lumMod val="75000"/>
                </a:schemeClr>
              </a:solidFill>
              <a:latin typeface="Arial Narrow" pitchFamily="34" charset="0"/>
            </a:endParaRPr>
          </a:p>
          <a:p>
            <a:endParaRPr lang="en-GB" dirty="0" smtClean="0">
              <a:latin typeface="Arial Narrow" pitchFamily="34" charset="0"/>
            </a:endParaRPr>
          </a:p>
          <a:p>
            <a:endParaRPr lang="en-GB" dirty="0" smtClean="0">
              <a:latin typeface="Arial Narrow" pitchFamily="34" charset="0"/>
            </a:endParaRPr>
          </a:p>
          <a:p>
            <a:endParaRPr lang="en-GB" dirty="0" smtClean="0"/>
          </a:p>
          <a:p>
            <a:endParaRPr lang="en-GB" dirty="0" smtClean="0"/>
          </a:p>
          <a:p>
            <a:endParaRPr lang="en-GB" dirty="0" smtClean="0"/>
          </a:p>
          <a:p>
            <a:endParaRPr lang="en-GB" dirty="0" smtClean="0"/>
          </a:p>
          <a:p>
            <a:endParaRPr lang="en-GB" dirty="0" smtClean="0"/>
          </a:p>
          <a:p>
            <a:endParaRPr lang="en-GB" dirty="0" smtClean="0"/>
          </a:p>
          <a:p>
            <a:endParaRPr lang="en-GB" dirty="0" smtClean="0"/>
          </a:p>
          <a:p>
            <a:endParaRPr lang="en-GB" dirty="0" smtClean="0"/>
          </a:p>
          <a:p>
            <a:endParaRPr lang="en-GB" dirty="0" smtClean="0"/>
          </a:p>
        </p:txBody>
      </p:sp>
    </p:spTree>
    <p:extLst>
      <p:ext uri="{BB962C8B-B14F-4D97-AF65-F5344CB8AC3E}">
        <p14:creationId xmlns:p14="http://schemas.microsoft.com/office/powerpoint/2010/main" val="145947477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1331640" y="0"/>
            <a:ext cx="7498080" cy="1143000"/>
          </a:xfrm>
        </p:spPr>
        <p:txBody>
          <a:bodyPr>
            <a:normAutofit/>
          </a:bodyPr>
          <a:lstStyle/>
          <a:p>
            <a:r>
              <a:rPr lang="en-GB" sz="3200" dirty="0" smtClean="0">
                <a:latin typeface="Arial" pitchFamily="34" charset="0"/>
                <a:cs typeface="Arial" pitchFamily="34" charset="0"/>
              </a:rPr>
              <a:t>Classifying nouns:</a:t>
            </a:r>
          </a:p>
        </p:txBody>
      </p:sp>
      <p:sp>
        <p:nvSpPr>
          <p:cNvPr id="5123" name="Content Placeholder 2"/>
          <p:cNvSpPr>
            <a:spLocks noGrp="1"/>
          </p:cNvSpPr>
          <p:nvPr>
            <p:ph sz="half" idx="1"/>
          </p:nvPr>
        </p:nvSpPr>
        <p:spPr>
          <a:xfrm>
            <a:off x="1259632" y="980728"/>
            <a:ext cx="7416824" cy="4807456"/>
          </a:xfrm>
        </p:spPr>
        <p:txBody>
          <a:bodyPr>
            <a:noAutofit/>
          </a:bodyPr>
          <a:lstStyle/>
          <a:p>
            <a:pPr marL="0" indent="0">
              <a:buNone/>
              <a:defRPr/>
            </a:pPr>
            <a:r>
              <a:rPr lang="en-GB" sz="1600" b="1" dirty="0" smtClean="0">
                <a:latin typeface="Arial" pitchFamily="34" charset="0"/>
                <a:cs typeface="Arial" pitchFamily="34" charset="0"/>
              </a:rPr>
              <a:t>proper noun</a:t>
            </a:r>
            <a:r>
              <a:rPr lang="en-GB" sz="1600" dirty="0" smtClean="0">
                <a:latin typeface="Arial" pitchFamily="34" charset="0"/>
                <a:cs typeface="Arial" pitchFamily="34" charset="0"/>
              </a:rPr>
              <a:t>: specific names of people, places, days of the week etc. characterised by use of capital letters:  </a:t>
            </a:r>
            <a:r>
              <a:rPr lang="en-GB" sz="1600" dirty="0" smtClean="0">
                <a:solidFill>
                  <a:srgbClr val="FF0000"/>
                </a:solidFill>
                <a:latin typeface="Arial" pitchFamily="34" charset="0"/>
                <a:cs typeface="Arial" pitchFamily="34" charset="0"/>
              </a:rPr>
              <a:t>Sunday, Falconer Road</a:t>
            </a:r>
          </a:p>
          <a:p>
            <a:pPr marL="0" indent="0">
              <a:spcBef>
                <a:spcPts val="0"/>
              </a:spcBef>
              <a:buNone/>
              <a:defRPr/>
            </a:pPr>
            <a:r>
              <a:rPr lang="en-GB" sz="1600" dirty="0" smtClean="0">
                <a:latin typeface="Arial" pitchFamily="34" charset="0"/>
                <a:cs typeface="Arial" pitchFamily="34" charset="0"/>
              </a:rPr>
              <a:t>All </a:t>
            </a:r>
            <a:r>
              <a:rPr lang="en-GB" sz="1600" b="1" dirty="0" smtClean="0">
                <a:latin typeface="Arial" pitchFamily="34" charset="0"/>
                <a:cs typeface="Arial" pitchFamily="34" charset="0"/>
              </a:rPr>
              <a:t>common nouns </a:t>
            </a:r>
            <a:r>
              <a:rPr lang="en-GB" sz="1600" dirty="0" smtClean="0">
                <a:latin typeface="Arial" pitchFamily="34" charset="0"/>
                <a:cs typeface="Arial" pitchFamily="34" charset="0"/>
              </a:rPr>
              <a:t>can be either count or non-count nouns: </a:t>
            </a:r>
          </a:p>
          <a:p>
            <a:pPr marL="0" indent="0">
              <a:spcBef>
                <a:spcPts val="0"/>
              </a:spcBef>
              <a:buNone/>
              <a:defRPr/>
            </a:pPr>
            <a:r>
              <a:rPr lang="en-GB" sz="1600" dirty="0">
                <a:solidFill>
                  <a:srgbClr val="FF0000"/>
                </a:solidFill>
                <a:latin typeface="Arial" pitchFamily="34" charset="0"/>
                <a:cs typeface="Arial" pitchFamily="34" charset="0"/>
              </a:rPr>
              <a:t>g</a:t>
            </a:r>
            <a:r>
              <a:rPr lang="en-GB" sz="1600" dirty="0" smtClean="0">
                <a:solidFill>
                  <a:srgbClr val="FF0000"/>
                </a:solidFill>
                <a:latin typeface="Arial" pitchFamily="34" charset="0"/>
                <a:cs typeface="Arial" pitchFamily="34" charset="0"/>
              </a:rPr>
              <a:t>arage, garden, tea chest, estate agent </a:t>
            </a:r>
            <a:r>
              <a:rPr lang="en-GB" sz="1600" dirty="0" smtClean="0">
                <a:latin typeface="Arial" pitchFamily="34" charset="0"/>
                <a:cs typeface="Arial" pitchFamily="34" charset="0"/>
              </a:rPr>
              <a:t>are individual countable entities that can therefore be plural. When they are singular, count nouns are usually preceded by a determiner. Non-count nouns refer to an undifferentiated entity or concept, such as </a:t>
            </a:r>
            <a:r>
              <a:rPr lang="en-GB" sz="1600" dirty="0" smtClean="0">
                <a:solidFill>
                  <a:srgbClr val="FF0000"/>
                </a:solidFill>
                <a:latin typeface="Arial" pitchFamily="34" charset="0"/>
                <a:cs typeface="Arial" pitchFamily="34" charset="0"/>
              </a:rPr>
              <a:t>darkness, dirt, truth </a:t>
            </a:r>
            <a:r>
              <a:rPr lang="en-GB" sz="1600" dirty="0" smtClean="0">
                <a:latin typeface="Arial" pitchFamily="34" charset="0"/>
                <a:cs typeface="Arial" pitchFamily="34" charset="0"/>
              </a:rPr>
              <a:t>and may be used without a determiner. </a:t>
            </a:r>
            <a:endParaRPr lang="en-GB" sz="1600" dirty="0" smtClean="0">
              <a:solidFill>
                <a:srgbClr val="FF0000"/>
              </a:solidFill>
              <a:latin typeface="Arial" pitchFamily="34" charset="0"/>
              <a:cs typeface="Arial" pitchFamily="34" charset="0"/>
            </a:endParaRPr>
          </a:p>
          <a:p>
            <a:pPr marL="0" indent="0">
              <a:spcBef>
                <a:spcPts val="0"/>
              </a:spcBef>
              <a:buNone/>
              <a:defRPr/>
            </a:pPr>
            <a:r>
              <a:rPr lang="en-GB" sz="1600" b="1" dirty="0" smtClean="0">
                <a:latin typeface="Arial" pitchFamily="34" charset="0"/>
                <a:cs typeface="Arial" pitchFamily="34" charset="0"/>
              </a:rPr>
              <a:t>concrete nouns  </a:t>
            </a:r>
            <a:r>
              <a:rPr lang="en-GB" sz="1600" dirty="0" smtClean="0">
                <a:latin typeface="Arial" pitchFamily="34" charset="0"/>
                <a:cs typeface="Arial" pitchFamily="34" charset="0"/>
              </a:rPr>
              <a:t>are visible and measurable, as are all the above nouns</a:t>
            </a:r>
          </a:p>
          <a:p>
            <a:pPr marL="0" indent="0">
              <a:buNone/>
              <a:defRPr/>
            </a:pPr>
            <a:r>
              <a:rPr lang="en-GB" sz="1600" b="1" dirty="0" smtClean="0">
                <a:latin typeface="Arial" pitchFamily="34" charset="0"/>
                <a:cs typeface="Arial" pitchFamily="34" charset="0"/>
              </a:rPr>
              <a:t>abstract nouns </a:t>
            </a:r>
            <a:r>
              <a:rPr lang="en-GB" sz="1600" dirty="0" smtClean="0">
                <a:latin typeface="Arial" pitchFamily="34" charset="0"/>
                <a:cs typeface="Arial" pitchFamily="34" charset="0"/>
              </a:rPr>
              <a:t>representing</a:t>
            </a:r>
            <a:r>
              <a:rPr lang="en-GB" sz="1600" b="1" dirty="0" smtClean="0">
                <a:latin typeface="Arial" pitchFamily="34" charset="0"/>
                <a:cs typeface="Arial" pitchFamily="34" charset="0"/>
              </a:rPr>
              <a:t> </a:t>
            </a:r>
            <a:r>
              <a:rPr lang="en-GB" sz="1600" dirty="0" smtClean="0">
                <a:latin typeface="Arial" pitchFamily="34" charset="0"/>
                <a:cs typeface="Arial" pitchFamily="34" charset="0"/>
              </a:rPr>
              <a:t>unobservable entities or concepts; many non-count nouns also fall into this category: e.g. </a:t>
            </a:r>
            <a:r>
              <a:rPr lang="en-GB" sz="1600" dirty="0" smtClean="0">
                <a:solidFill>
                  <a:srgbClr val="FF0000"/>
                </a:solidFill>
                <a:latin typeface="Arial" pitchFamily="34" charset="0"/>
                <a:cs typeface="Arial" pitchFamily="34" charset="0"/>
              </a:rPr>
              <a:t>truth</a:t>
            </a:r>
            <a:r>
              <a:rPr lang="en-GB" sz="1600" dirty="0" smtClean="0">
                <a:latin typeface="Arial" pitchFamily="34" charset="0"/>
                <a:cs typeface="Arial" pitchFamily="34" charset="0"/>
              </a:rPr>
              <a:t>. </a:t>
            </a:r>
          </a:p>
          <a:p>
            <a:pPr marL="0" indent="0">
              <a:buNone/>
              <a:defRPr/>
            </a:pPr>
            <a:r>
              <a:rPr lang="en-GB" sz="1600" dirty="0" smtClean="0">
                <a:solidFill>
                  <a:srgbClr val="FF0000"/>
                </a:solidFill>
                <a:latin typeface="Arial" pitchFamily="34" charset="0"/>
                <a:cs typeface="Arial" pitchFamily="34" charset="0"/>
              </a:rPr>
              <a:t>Darkness</a:t>
            </a:r>
            <a:r>
              <a:rPr lang="en-GB" sz="1600" dirty="0" smtClean="0">
                <a:latin typeface="Arial" pitchFamily="34" charset="0"/>
                <a:cs typeface="Arial" pitchFamily="34" charset="0"/>
              </a:rPr>
              <a:t> and </a:t>
            </a:r>
            <a:r>
              <a:rPr lang="en-GB" sz="1600" dirty="0" smtClean="0">
                <a:solidFill>
                  <a:srgbClr val="FF0000"/>
                </a:solidFill>
                <a:latin typeface="Arial" pitchFamily="34" charset="0"/>
                <a:cs typeface="Arial" pitchFamily="34" charset="0"/>
              </a:rPr>
              <a:t>winter </a:t>
            </a:r>
            <a:r>
              <a:rPr lang="en-GB" sz="1600" dirty="0" smtClean="0">
                <a:latin typeface="Arial" pitchFamily="34" charset="0"/>
                <a:cs typeface="Arial" pitchFamily="34" charset="0"/>
              </a:rPr>
              <a:t>could be classified as concrete or abstract, largely according to context, including figurative or literal use </a:t>
            </a:r>
            <a:r>
              <a:rPr lang="en-GB" sz="1600" dirty="0" err="1" smtClean="0">
                <a:latin typeface="Arial" pitchFamily="34" charset="0"/>
                <a:cs typeface="Arial" pitchFamily="34" charset="0"/>
              </a:rPr>
              <a:t>eg</a:t>
            </a:r>
            <a:r>
              <a:rPr lang="en-GB" sz="1600" dirty="0" smtClean="0">
                <a:latin typeface="Arial" pitchFamily="34" charset="0"/>
                <a:cs typeface="Arial" pitchFamily="34" charset="0"/>
              </a:rPr>
              <a:t> ‘Now is the winter of our discontent’; ‘For meteorologists Winter starts on 1</a:t>
            </a:r>
            <a:r>
              <a:rPr lang="en-GB" sz="1600" baseline="30000" dirty="0" smtClean="0">
                <a:latin typeface="Arial" pitchFamily="34" charset="0"/>
                <a:cs typeface="Arial" pitchFamily="34" charset="0"/>
              </a:rPr>
              <a:t>st</a:t>
            </a:r>
            <a:r>
              <a:rPr lang="en-GB" sz="1600" dirty="0" smtClean="0">
                <a:latin typeface="Arial" pitchFamily="34" charset="0"/>
                <a:cs typeface="Arial" pitchFamily="34" charset="0"/>
              </a:rPr>
              <a:t> December and ends on 28 February.’</a:t>
            </a:r>
          </a:p>
          <a:p>
            <a:pPr marL="0" indent="0">
              <a:buNone/>
              <a:defRPr/>
            </a:pPr>
            <a:r>
              <a:rPr lang="en-GB" sz="1600" b="1" dirty="0" smtClean="0">
                <a:latin typeface="Arial" pitchFamily="34" charset="0"/>
                <a:cs typeface="Arial" pitchFamily="34" charset="0"/>
              </a:rPr>
              <a:t>compound nouns</a:t>
            </a:r>
            <a:r>
              <a:rPr lang="en-GB" sz="1600" dirty="0">
                <a:latin typeface="Arial" pitchFamily="34" charset="0"/>
                <a:cs typeface="Arial" pitchFamily="34" charset="0"/>
              </a:rPr>
              <a:t> </a:t>
            </a:r>
            <a:r>
              <a:rPr lang="en-GB" sz="1600" dirty="0" smtClean="0">
                <a:latin typeface="Arial" pitchFamily="34" charset="0"/>
                <a:cs typeface="Arial" pitchFamily="34" charset="0"/>
              </a:rPr>
              <a:t>have a meaning that is different or more specific than that of the two separate nouns, as with </a:t>
            </a:r>
            <a:r>
              <a:rPr lang="en-GB" sz="1600" dirty="0" smtClean="0">
                <a:solidFill>
                  <a:srgbClr val="FF0000"/>
                </a:solidFill>
                <a:latin typeface="Arial" pitchFamily="34" charset="0"/>
                <a:cs typeface="Arial" pitchFamily="34" charset="0"/>
              </a:rPr>
              <a:t>tea chest; estate agent. </a:t>
            </a:r>
            <a:r>
              <a:rPr lang="en-GB" sz="1600" dirty="0" smtClean="0">
                <a:latin typeface="Arial" pitchFamily="34" charset="0"/>
                <a:cs typeface="Arial" pitchFamily="34" charset="0"/>
              </a:rPr>
              <a:t>Many</a:t>
            </a:r>
            <a:r>
              <a:rPr lang="en-GB" sz="1600" dirty="0" smtClean="0">
                <a:solidFill>
                  <a:srgbClr val="FF0000"/>
                </a:solidFill>
                <a:latin typeface="Arial" pitchFamily="34" charset="0"/>
                <a:cs typeface="Arial" pitchFamily="34" charset="0"/>
              </a:rPr>
              <a:t> </a:t>
            </a:r>
            <a:r>
              <a:rPr lang="en-GB" sz="1600" dirty="0" smtClean="0">
                <a:latin typeface="Arial" pitchFamily="34" charset="0"/>
                <a:cs typeface="Arial" pitchFamily="34" charset="0"/>
              </a:rPr>
              <a:t>compound nouns are in such common use that we cease to recognise them as such e.g. </a:t>
            </a:r>
            <a:r>
              <a:rPr lang="en-GB" sz="1600" dirty="0" smtClean="0">
                <a:solidFill>
                  <a:srgbClr val="FF0000"/>
                </a:solidFill>
                <a:latin typeface="Arial" pitchFamily="34" charset="0"/>
                <a:cs typeface="Arial" pitchFamily="34" charset="0"/>
              </a:rPr>
              <a:t>football, toothbrush</a:t>
            </a:r>
            <a:r>
              <a:rPr lang="en-GB" sz="1600" dirty="0" smtClean="0">
                <a:latin typeface="Arial" pitchFamily="34" charset="0"/>
                <a:cs typeface="Arial" pitchFamily="34" charset="0"/>
              </a:rPr>
              <a:t>, and are written as one word; otherwise there is no clear rule as to whether they are shown as two words, a single word or are hyphenated. </a:t>
            </a:r>
          </a:p>
        </p:txBody>
      </p:sp>
    </p:spTree>
    <p:extLst>
      <p:ext uri="{BB962C8B-B14F-4D97-AF65-F5344CB8AC3E}">
        <p14:creationId xmlns:p14="http://schemas.microsoft.com/office/powerpoint/2010/main" val="120684006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1331640" y="0"/>
            <a:ext cx="7498080" cy="1143000"/>
          </a:xfrm>
        </p:spPr>
        <p:txBody>
          <a:bodyPr>
            <a:normAutofit/>
          </a:bodyPr>
          <a:lstStyle/>
          <a:p>
            <a:r>
              <a:rPr lang="en-GB" sz="3200" dirty="0" smtClean="0">
                <a:latin typeface="Arial" pitchFamily="34" charset="0"/>
                <a:cs typeface="Arial" pitchFamily="34" charset="0"/>
              </a:rPr>
              <a:t>Forming nouns with suffixes:</a:t>
            </a:r>
          </a:p>
        </p:txBody>
      </p:sp>
      <p:sp>
        <p:nvSpPr>
          <p:cNvPr id="5123" name="Content Placeholder 2"/>
          <p:cNvSpPr>
            <a:spLocks noGrp="1"/>
          </p:cNvSpPr>
          <p:nvPr>
            <p:ph sz="half" idx="1"/>
          </p:nvPr>
        </p:nvSpPr>
        <p:spPr>
          <a:xfrm>
            <a:off x="1259632" y="980728"/>
            <a:ext cx="7416824" cy="4807456"/>
          </a:xfrm>
        </p:spPr>
        <p:txBody>
          <a:bodyPr>
            <a:noAutofit/>
          </a:bodyPr>
          <a:lstStyle/>
          <a:p>
            <a:pPr marL="0" indent="0">
              <a:spcBef>
                <a:spcPts val="0"/>
              </a:spcBef>
              <a:buNone/>
              <a:defRPr/>
            </a:pPr>
            <a:r>
              <a:rPr lang="en-GB" sz="2000" dirty="0" smtClean="0">
                <a:latin typeface="Arial" pitchFamily="34" charset="0"/>
                <a:cs typeface="Arial" pitchFamily="34" charset="0"/>
              </a:rPr>
              <a:t>Understanding how suffixes can form nouns can help students identify nouns and build vocabulary. Some typical patterns are shown below:</a:t>
            </a:r>
          </a:p>
          <a:p>
            <a:pPr marL="0" indent="0">
              <a:spcBef>
                <a:spcPts val="0"/>
              </a:spcBef>
              <a:buNone/>
              <a:defRPr/>
            </a:pPr>
            <a:r>
              <a:rPr lang="en-GB" sz="2000" b="1" dirty="0" smtClean="0">
                <a:latin typeface="Arial" pitchFamily="34" charset="0"/>
                <a:cs typeface="Arial" pitchFamily="34" charset="0"/>
              </a:rPr>
              <a:t>Abstract nouns                                       </a:t>
            </a:r>
          </a:p>
          <a:p>
            <a:pPr marL="0" indent="0">
              <a:spcBef>
                <a:spcPts val="0"/>
              </a:spcBef>
              <a:buNone/>
              <a:defRPr/>
            </a:pPr>
            <a:r>
              <a:rPr lang="en-GB" sz="2000" dirty="0" smtClean="0">
                <a:latin typeface="Arial" pitchFamily="34" charset="0"/>
                <a:cs typeface="Arial" pitchFamily="34" charset="0"/>
              </a:rPr>
              <a:t>- age        shortage, mileage, marriage</a:t>
            </a:r>
          </a:p>
          <a:p>
            <a:pPr marL="0" indent="0">
              <a:spcBef>
                <a:spcPts val="0"/>
              </a:spcBef>
              <a:buNone/>
              <a:defRPr/>
            </a:pPr>
            <a:r>
              <a:rPr lang="en-GB" sz="2000" dirty="0" smtClean="0">
                <a:latin typeface="Arial" pitchFamily="34" charset="0"/>
                <a:cs typeface="Arial" pitchFamily="34" charset="0"/>
              </a:rPr>
              <a:t>- </a:t>
            </a:r>
            <a:r>
              <a:rPr lang="en-GB" sz="2000" dirty="0" err="1" smtClean="0">
                <a:latin typeface="Arial" pitchFamily="34" charset="0"/>
                <a:cs typeface="Arial" pitchFamily="34" charset="0"/>
              </a:rPr>
              <a:t>dom</a:t>
            </a:r>
            <a:r>
              <a:rPr lang="en-GB" sz="2000" dirty="0" smtClean="0">
                <a:latin typeface="Arial" pitchFamily="34" charset="0"/>
                <a:cs typeface="Arial" pitchFamily="34" charset="0"/>
              </a:rPr>
              <a:t>       freedom, martyrdom, boredom</a:t>
            </a:r>
          </a:p>
          <a:p>
            <a:pPr marL="0" indent="0">
              <a:spcBef>
                <a:spcPts val="0"/>
              </a:spcBef>
              <a:buNone/>
              <a:defRPr/>
            </a:pPr>
            <a:r>
              <a:rPr lang="en-GB" sz="2000" dirty="0" smtClean="0">
                <a:latin typeface="Arial" pitchFamily="34" charset="0"/>
                <a:cs typeface="Arial" pitchFamily="34" charset="0"/>
              </a:rPr>
              <a:t>- hood      childhood, neighbourhood, likelihood</a:t>
            </a:r>
          </a:p>
          <a:p>
            <a:pPr marL="0" indent="0">
              <a:spcBef>
                <a:spcPts val="0"/>
              </a:spcBef>
              <a:buNone/>
              <a:defRPr/>
            </a:pPr>
            <a:r>
              <a:rPr lang="en-GB" sz="2000" dirty="0" smtClean="0">
                <a:latin typeface="Arial" pitchFamily="34" charset="0"/>
                <a:cs typeface="Arial" pitchFamily="34" charset="0"/>
              </a:rPr>
              <a:t>- ism         racism, idealism, fanaticism</a:t>
            </a:r>
          </a:p>
          <a:p>
            <a:pPr marL="0" indent="0">
              <a:spcBef>
                <a:spcPts val="0"/>
              </a:spcBef>
              <a:buNone/>
              <a:defRPr/>
            </a:pPr>
            <a:r>
              <a:rPr lang="en-GB" sz="2000" dirty="0" smtClean="0">
                <a:latin typeface="Arial" pitchFamily="34" charset="0"/>
                <a:cs typeface="Arial" pitchFamily="34" charset="0"/>
              </a:rPr>
              <a:t>- </a:t>
            </a:r>
            <a:r>
              <a:rPr lang="en-GB" sz="2000" dirty="0" err="1">
                <a:latin typeface="Arial" pitchFamily="34" charset="0"/>
                <a:cs typeface="Arial" pitchFamily="34" charset="0"/>
              </a:rPr>
              <a:t>i</a:t>
            </a:r>
            <a:r>
              <a:rPr lang="en-GB" sz="2000" dirty="0" err="1" smtClean="0">
                <a:latin typeface="Arial" pitchFamily="34" charset="0"/>
                <a:cs typeface="Arial" pitchFamily="34" charset="0"/>
              </a:rPr>
              <a:t>ty</a:t>
            </a:r>
            <a:r>
              <a:rPr lang="en-GB" sz="2000" dirty="0" smtClean="0">
                <a:latin typeface="Arial" pitchFamily="34" charset="0"/>
                <a:cs typeface="Arial" pitchFamily="34" charset="0"/>
              </a:rPr>
              <a:t>           enmity, individuality, identity</a:t>
            </a:r>
          </a:p>
          <a:p>
            <a:pPr marL="0" indent="0">
              <a:spcBef>
                <a:spcPts val="0"/>
              </a:spcBef>
              <a:buNone/>
              <a:defRPr/>
            </a:pPr>
            <a:r>
              <a:rPr lang="en-GB" sz="2000" dirty="0" smtClean="0">
                <a:latin typeface="Arial" pitchFamily="34" charset="0"/>
                <a:cs typeface="Arial" pitchFamily="34" charset="0"/>
              </a:rPr>
              <a:t>- ness       loneliness, sadness, forgiveness</a:t>
            </a:r>
          </a:p>
          <a:p>
            <a:pPr marL="0" indent="0">
              <a:spcBef>
                <a:spcPts val="0"/>
              </a:spcBef>
              <a:buNone/>
              <a:defRPr/>
            </a:pPr>
            <a:r>
              <a:rPr lang="en-GB" sz="2000" dirty="0" smtClean="0">
                <a:latin typeface="Arial" pitchFamily="34" charset="0"/>
                <a:cs typeface="Arial" pitchFamily="34" charset="0"/>
              </a:rPr>
              <a:t>- </a:t>
            </a:r>
            <a:r>
              <a:rPr lang="en-GB" sz="2000" dirty="0" err="1" smtClean="0">
                <a:latin typeface="Arial" pitchFamily="34" charset="0"/>
                <a:cs typeface="Arial" pitchFamily="34" charset="0"/>
              </a:rPr>
              <a:t>ise</a:t>
            </a:r>
            <a:r>
              <a:rPr lang="en-GB" sz="2000" dirty="0" smtClean="0">
                <a:latin typeface="Arial" pitchFamily="34" charset="0"/>
                <a:cs typeface="Arial" pitchFamily="34" charset="0"/>
              </a:rPr>
              <a:t>/ice    expertise, cowardice, justice        </a:t>
            </a:r>
          </a:p>
          <a:p>
            <a:pPr marL="0" indent="0">
              <a:spcBef>
                <a:spcPts val="0"/>
              </a:spcBef>
              <a:buNone/>
              <a:defRPr/>
            </a:pPr>
            <a:r>
              <a:rPr lang="en-GB" sz="2000" b="1" dirty="0" smtClean="0">
                <a:latin typeface="Arial" pitchFamily="34" charset="0"/>
                <a:cs typeface="Arial" pitchFamily="34" charset="0"/>
              </a:rPr>
              <a:t>Concrete nouns  </a:t>
            </a:r>
          </a:p>
          <a:p>
            <a:pPr marL="0" indent="0">
              <a:spcBef>
                <a:spcPts val="0"/>
              </a:spcBef>
              <a:buNone/>
              <a:defRPr/>
            </a:pPr>
            <a:r>
              <a:rPr lang="en-GB" sz="2000" dirty="0" smtClean="0">
                <a:latin typeface="Arial" pitchFamily="34" charset="0"/>
                <a:cs typeface="Arial" pitchFamily="34" charset="0"/>
              </a:rPr>
              <a:t>- ant  </a:t>
            </a:r>
            <a:r>
              <a:rPr lang="en-GB" sz="2000" b="1" dirty="0" smtClean="0">
                <a:latin typeface="Arial" pitchFamily="34" charset="0"/>
                <a:cs typeface="Arial" pitchFamily="34" charset="0"/>
              </a:rPr>
              <a:t>       </a:t>
            </a:r>
            <a:r>
              <a:rPr lang="en-GB" sz="2000" dirty="0" smtClean="0">
                <a:latin typeface="Arial" pitchFamily="34" charset="0"/>
                <a:cs typeface="Arial" pitchFamily="34" charset="0"/>
              </a:rPr>
              <a:t>contestant, participant, celebrant</a:t>
            </a:r>
          </a:p>
          <a:p>
            <a:pPr marL="0" indent="0">
              <a:spcBef>
                <a:spcPts val="0"/>
              </a:spcBef>
              <a:buNone/>
              <a:defRPr/>
            </a:pPr>
            <a:r>
              <a:rPr lang="en-GB" sz="2000" dirty="0" smtClean="0">
                <a:latin typeface="Arial" pitchFamily="34" charset="0"/>
                <a:cs typeface="Arial" pitchFamily="34" charset="0"/>
              </a:rPr>
              <a:t>- </a:t>
            </a:r>
            <a:r>
              <a:rPr lang="en-GB" sz="2000" dirty="0" err="1">
                <a:latin typeface="Arial" pitchFamily="34" charset="0"/>
                <a:cs typeface="Arial" pitchFamily="34" charset="0"/>
              </a:rPr>
              <a:t>e</a:t>
            </a:r>
            <a:r>
              <a:rPr lang="en-GB" sz="2000" dirty="0" err="1" smtClean="0">
                <a:latin typeface="Arial" pitchFamily="34" charset="0"/>
                <a:cs typeface="Arial" pitchFamily="34" charset="0"/>
              </a:rPr>
              <a:t>r</a:t>
            </a:r>
            <a:r>
              <a:rPr lang="en-GB" sz="2000" dirty="0" smtClean="0">
                <a:latin typeface="Arial" pitchFamily="34" charset="0"/>
                <a:cs typeface="Arial" pitchFamily="34" charset="0"/>
              </a:rPr>
              <a:t>           waiter, footballer, singer</a:t>
            </a:r>
          </a:p>
          <a:p>
            <a:pPr marL="0" indent="0">
              <a:spcBef>
                <a:spcPts val="0"/>
              </a:spcBef>
              <a:buNone/>
              <a:defRPr/>
            </a:pPr>
            <a:r>
              <a:rPr lang="en-GB" sz="2000" dirty="0" smtClean="0">
                <a:latin typeface="Arial" pitchFamily="34" charset="0"/>
                <a:cs typeface="Arial" pitchFamily="34" charset="0"/>
              </a:rPr>
              <a:t>- </a:t>
            </a:r>
            <a:r>
              <a:rPr lang="en-GB" sz="2000" dirty="0" err="1" smtClean="0">
                <a:latin typeface="Arial" pitchFamily="34" charset="0"/>
                <a:cs typeface="Arial" pitchFamily="34" charset="0"/>
              </a:rPr>
              <a:t>ess</a:t>
            </a:r>
            <a:r>
              <a:rPr lang="en-GB" sz="2000" dirty="0" smtClean="0">
                <a:latin typeface="Arial" pitchFamily="34" charset="0"/>
                <a:cs typeface="Arial" pitchFamily="34" charset="0"/>
              </a:rPr>
              <a:t>         actress, waitress, lioness</a:t>
            </a:r>
          </a:p>
          <a:p>
            <a:pPr marL="0" indent="0">
              <a:spcBef>
                <a:spcPts val="0"/>
              </a:spcBef>
              <a:buNone/>
              <a:defRPr/>
            </a:pPr>
            <a:r>
              <a:rPr lang="en-GB" sz="2000" dirty="0" smtClean="0">
                <a:latin typeface="Arial" pitchFamily="34" charset="0"/>
                <a:cs typeface="Arial" pitchFamily="34" charset="0"/>
              </a:rPr>
              <a:t>- </a:t>
            </a:r>
            <a:r>
              <a:rPr lang="en-GB" sz="2000" dirty="0" err="1" smtClean="0">
                <a:latin typeface="Arial" pitchFamily="34" charset="0"/>
                <a:cs typeface="Arial" pitchFamily="34" charset="0"/>
              </a:rPr>
              <a:t>ist</a:t>
            </a:r>
            <a:r>
              <a:rPr lang="en-GB" sz="2000" dirty="0" smtClean="0">
                <a:latin typeface="Arial" pitchFamily="34" charset="0"/>
                <a:cs typeface="Arial" pitchFamily="34" charset="0"/>
              </a:rPr>
              <a:t>           artist, activist, anthropologist</a:t>
            </a:r>
          </a:p>
          <a:p>
            <a:pPr marL="0" indent="0">
              <a:spcBef>
                <a:spcPts val="0"/>
              </a:spcBef>
              <a:buNone/>
              <a:defRPr/>
            </a:pPr>
            <a:r>
              <a:rPr lang="en-GB" sz="2000" dirty="0" smtClean="0">
                <a:latin typeface="Arial" pitchFamily="34" charset="0"/>
                <a:cs typeface="Arial" pitchFamily="34" charset="0"/>
              </a:rPr>
              <a:t>- or           actor, survivor, surveyor</a:t>
            </a:r>
          </a:p>
        </p:txBody>
      </p:sp>
    </p:spTree>
    <p:extLst>
      <p:ext uri="{BB962C8B-B14F-4D97-AF65-F5344CB8AC3E}">
        <p14:creationId xmlns:p14="http://schemas.microsoft.com/office/powerpoint/2010/main" val="237096371"/>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1328</TotalTime>
  <Words>4182</Words>
  <Application>Microsoft Office PowerPoint</Application>
  <PresentationFormat>On-screen Show (4:3)</PresentationFormat>
  <Paragraphs>315</Paragraphs>
  <Slides>24</Slides>
  <Notes>22</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Solstice</vt:lpstr>
      <vt:lpstr>   Nouns and adjectives </vt:lpstr>
      <vt:lpstr>Grammar Talk</vt:lpstr>
      <vt:lpstr>Defining nouns and adjectives</vt:lpstr>
      <vt:lpstr>Defining nouns and adjectives</vt:lpstr>
      <vt:lpstr>Definitions</vt:lpstr>
      <vt:lpstr>Definitions</vt:lpstr>
      <vt:lpstr>Classifying nouns - sort the nouns on the right under the headings on the left:</vt:lpstr>
      <vt:lpstr>Classifying nouns:</vt:lpstr>
      <vt:lpstr>Forming nouns with suffixes:</vt:lpstr>
      <vt:lpstr>Collocations and compound nouns</vt:lpstr>
      <vt:lpstr>Adjectives and nouns for description</vt:lpstr>
      <vt:lpstr>Adjectives as complements</vt:lpstr>
      <vt:lpstr>Suffixes to create adjectives</vt:lpstr>
      <vt:lpstr>  Using knowledge of nouns and adjectives: classroom examples </vt:lpstr>
      <vt:lpstr>Proper nouns for characterisation</vt:lpstr>
      <vt:lpstr>Poems with compound nouns: kennings</vt:lpstr>
      <vt:lpstr>Abstract and concrete nouns in charity campaigns and political speeches</vt:lpstr>
      <vt:lpstr>Noun and adjective choices for establishing setting and genre </vt:lpstr>
      <vt:lpstr>Other contexts for a focus on nouns</vt:lpstr>
      <vt:lpstr>Noun and adjective choices for description: analysing the author’s craft</vt:lpstr>
      <vt:lpstr>PowerPoint Presentation</vt:lpstr>
      <vt:lpstr>Creating nouns from adjectives</vt:lpstr>
      <vt:lpstr>‘ing’ words: present participles</vt:lpstr>
      <vt:lpstr>Grammar Talk: what more can you say now?</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Susan Jones</dc:creator>
  <cp:lastModifiedBy>helen lines</cp:lastModifiedBy>
  <cp:revision>104</cp:revision>
  <dcterms:created xsi:type="dcterms:W3CDTF">2013-02-11T23:38:08Z</dcterms:created>
  <dcterms:modified xsi:type="dcterms:W3CDTF">2017-05-16T20:51:18Z</dcterms:modified>
</cp:coreProperties>
</file>