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6"/>
  </p:notesMasterIdLst>
  <p:handoutMasterIdLst>
    <p:handoutMasterId r:id="rId17"/>
  </p:handoutMasterIdLst>
  <p:sldIdLst>
    <p:sldId id="339" r:id="rId2"/>
    <p:sldId id="327" r:id="rId3"/>
    <p:sldId id="328" r:id="rId4"/>
    <p:sldId id="340" r:id="rId5"/>
    <p:sldId id="341" r:id="rId6"/>
    <p:sldId id="343" r:id="rId7"/>
    <p:sldId id="329" r:id="rId8"/>
    <p:sldId id="344" r:id="rId9"/>
    <p:sldId id="348" r:id="rId10"/>
    <p:sldId id="345" r:id="rId11"/>
    <p:sldId id="346" r:id="rId12"/>
    <p:sldId id="347" r:id="rId13"/>
    <p:sldId id="349" r:id="rId14"/>
    <p:sldId id="350" r:id="rId15"/>
  </p:sldIdLst>
  <p:sldSz cx="9144000" cy="6858000" type="screen4x3"/>
  <p:notesSz cx="6858000" cy="10052050"/>
  <p:defaultTextStyle>
    <a:defPPr>
      <a:defRPr lang="en-GB"/>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EDE1"/>
    <a:srgbClr val="E1E1FF"/>
    <a:srgbClr val="E8C9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60" autoAdjust="0"/>
    <p:restoredTop sz="83304" autoAdjust="0"/>
  </p:normalViewPr>
  <p:slideViewPr>
    <p:cSldViewPr>
      <p:cViewPr>
        <p:scale>
          <a:sx n="50" d="100"/>
          <a:sy n="50" d="100"/>
        </p:scale>
        <p:origin x="-1325" y="17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9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502603"/>
          </a:xfrm>
          <a:prstGeom prst="rect">
            <a:avLst/>
          </a:prstGeom>
        </p:spPr>
        <p:txBody>
          <a:bodyPr vert="horz" lIns="91440" tIns="45720" rIns="91440" bIns="45720" rtlCol="0"/>
          <a:lstStyle>
            <a:lvl1pPr algn="r">
              <a:defRPr sz="1200"/>
            </a:lvl1pPr>
          </a:lstStyle>
          <a:p>
            <a:fld id="{2B6C1E37-02D6-4F14-A63A-F60F9ACBE69B}" type="datetimeFigureOut">
              <a:rPr lang="en-GB" smtClean="0"/>
              <a:pPr/>
              <a:t>24/04/2017</a:t>
            </a:fld>
            <a:endParaRPr lang="en-GB"/>
          </a:p>
        </p:txBody>
      </p:sp>
      <p:sp>
        <p:nvSpPr>
          <p:cNvPr id="4" name="Footer Placeholder 3"/>
          <p:cNvSpPr>
            <a:spLocks noGrp="1"/>
          </p:cNvSpPr>
          <p:nvPr>
            <p:ph type="ftr" sz="quarter" idx="2"/>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547703"/>
            <a:ext cx="2971800" cy="502603"/>
          </a:xfrm>
          <a:prstGeom prst="rect">
            <a:avLst/>
          </a:prstGeom>
        </p:spPr>
        <p:txBody>
          <a:bodyPr vert="horz" lIns="91440" tIns="45720" rIns="91440" bIns="45720" rtlCol="0" anchor="b"/>
          <a:lstStyle>
            <a:lvl1pPr algn="r">
              <a:defRPr sz="1200"/>
            </a:lvl1pPr>
          </a:lstStyle>
          <a:p>
            <a:fld id="{E93630EA-2128-4AF5-8E34-988BAE9ACBD9}" type="slidenum">
              <a:rPr lang="en-GB" smtClean="0"/>
              <a:pPr/>
              <a:t>‹#›</a:t>
            </a:fld>
            <a:endParaRPr lang="en-GB"/>
          </a:p>
        </p:txBody>
      </p:sp>
    </p:spTree>
    <p:extLst>
      <p:ext uri="{BB962C8B-B14F-4D97-AF65-F5344CB8AC3E}">
        <p14:creationId xmlns:p14="http://schemas.microsoft.com/office/powerpoint/2010/main" val="1444271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50260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502603"/>
          </a:xfrm>
          <a:prstGeom prst="rect">
            <a:avLst/>
          </a:prstGeom>
        </p:spPr>
        <p:txBody>
          <a:bodyPr vert="horz" lIns="91440" tIns="45720" rIns="91440" bIns="45720" rtlCol="0"/>
          <a:lstStyle>
            <a:lvl1pPr algn="r">
              <a:defRPr sz="1200"/>
            </a:lvl1pPr>
          </a:lstStyle>
          <a:p>
            <a:fld id="{A8B9F78C-20D0-49C3-A6FA-CA09E3E7BF5D}" type="datetimeFigureOut">
              <a:rPr lang="en-GB" smtClean="0"/>
              <a:pPr/>
              <a:t>24/04/2017</a:t>
            </a:fld>
            <a:endParaRPr lang="en-GB" dirty="0"/>
          </a:p>
        </p:txBody>
      </p:sp>
      <p:sp>
        <p:nvSpPr>
          <p:cNvPr id="4" name="Slide Image Placeholder 3"/>
          <p:cNvSpPr>
            <a:spLocks noGrp="1" noRot="1" noChangeAspect="1"/>
          </p:cNvSpPr>
          <p:nvPr>
            <p:ph type="sldImg" idx="2"/>
          </p:nvPr>
        </p:nvSpPr>
        <p:spPr>
          <a:xfrm>
            <a:off x="917575" y="754063"/>
            <a:ext cx="5022850" cy="37687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774724"/>
            <a:ext cx="5486400" cy="452342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547703"/>
            <a:ext cx="2971800" cy="502603"/>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9547703"/>
            <a:ext cx="2971800" cy="502603"/>
          </a:xfrm>
          <a:prstGeom prst="rect">
            <a:avLst/>
          </a:prstGeom>
        </p:spPr>
        <p:txBody>
          <a:bodyPr vert="horz" lIns="91440" tIns="45720" rIns="91440" bIns="45720" rtlCol="0" anchor="b"/>
          <a:lstStyle>
            <a:lvl1pPr algn="r">
              <a:defRPr sz="1200"/>
            </a:lvl1pPr>
          </a:lstStyle>
          <a:p>
            <a:fld id="{38A1B173-494A-4405-BE01-BFC9AEC53747}" type="slidenum">
              <a:rPr lang="en-GB" smtClean="0"/>
              <a:pPr/>
              <a:t>‹#›</a:t>
            </a:fld>
            <a:endParaRPr lang="en-GB" dirty="0"/>
          </a:p>
        </p:txBody>
      </p:sp>
    </p:spTree>
    <p:extLst>
      <p:ext uri="{BB962C8B-B14F-4D97-AF65-F5344CB8AC3E}">
        <p14:creationId xmlns:p14="http://schemas.microsoft.com/office/powerpoint/2010/main" val="369592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What</a:t>
            </a:r>
            <a:r>
              <a:rPr lang="en-GB" baseline="0" dirty="0" smtClean="0"/>
              <a:t> does ‘sentence variety’ involve?</a:t>
            </a:r>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2</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38A1B173-494A-4405-BE01-BFC9AEC53747}" type="slidenum">
              <a:rPr lang="en-GB" smtClean="0"/>
              <a:pPr/>
              <a:t>3</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38A1B173-494A-4405-BE01-BFC9AEC53747}" type="slidenum">
              <a:rPr lang="en-GB" smtClean="0"/>
              <a:pPr/>
              <a:t>4</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38A1B173-494A-4405-BE01-BFC9AEC53747}" type="slidenum">
              <a:rPr lang="en-GB" smtClean="0"/>
              <a:pPr/>
              <a:t>5</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smtClean="0"/>
          </a:p>
        </p:txBody>
      </p:sp>
      <p:sp>
        <p:nvSpPr>
          <p:cNvPr id="4" name="Slide Number Placeholder 3"/>
          <p:cNvSpPr>
            <a:spLocks noGrp="1"/>
          </p:cNvSpPr>
          <p:nvPr>
            <p:ph type="sldNum" sz="quarter" idx="10"/>
          </p:nvPr>
        </p:nvSpPr>
        <p:spPr/>
        <p:txBody>
          <a:bodyPr/>
          <a:lstStyle/>
          <a:p>
            <a:fld id="{38A1B173-494A-4405-BE01-BFC9AEC53747}" type="slidenum">
              <a:rPr lang="en-GB" smtClean="0"/>
              <a:pPr/>
              <a:t>6</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7</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8</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8A1B173-494A-4405-BE01-BFC9AEC53747}"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20" name="Footer Placeholder 19"/>
          <p:cNvSpPr>
            <a:spLocks noGrp="1"/>
          </p:cNvSpPr>
          <p:nvPr>
            <p:ph type="ftr" sz="quarter" idx="11"/>
          </p:nvPr>
        </p:nvSpPr>
        <p:spPr/>
        <p:txBody>
          <a:bodyPr/>
          <a:lstStyle>
            <a:extLst/>
          </a:lstStyle>
          <a:p>
            <a:endParaRPr lang="en-GB" dirty="0"/>
          </a:p>
        </p:txBody>
      </p:sp>
      <p:sp>
        <p:nvSpPr>
          <p:cNvPr id="10" name="Slide Number Placeholder 9"/>
          <p:cNvSpPr>
            <a:spLocks noGrp="1"/>
          </p:cNvSpPr>
          <p:nvPr>
            <p:ph type="sldNum" sz="quarter" idx="12"/>
          </p:nvPr>
        </p:nvSpPr>
        <p:spPr/>
        <p:txBody>
          <a:bodyPr/>
          <a:lstStyle>
            <a:extLst/>
          </a:lstStyle>
          <a:p>
            <a:fld id="{01E8D9B5-9E83-49C4-B082-42FB70527793}" type="slidenum">
              <a:rPr lang="en-GB" smtClean="0"/>
              <a:pPr/>
              <a:t>‹#›</a:t>
            </a:fld>
            <a:endParaRPr lang="en-GB"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18A2E325-0FD4-46B9-BC4C-C941A7EB6C2F}"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9470C54-A986-4E51-A710-2308E059A4D5}"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72051ED8-246A-4ED7-BA39-F0E168D1450D}"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8711B6E1-D30B-494D-BAE8-E82B445DB4F2}" type="slidenum">
              <a:rPr lang="en-GB" smtClean="0"/>
              <a:pPr/>
              <a:t>‹#›</a:t>
            </a:fld>
            <a:endParaRPr lang="en-GB"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E04A697F-2EB9-4567-9DBC-51FD1F83CDB9}"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01963E99-FAB8-4CC8-B547-D30F9E758382}"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94117DF1-01AF-405D-BA8B-2581A5FA9627}"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D71FFCE3-9C4D-46F3-A7D1-C1CE17D06BA1}" type="slidenum">
              <a:rPr lang="en-GB" smtClean="0"/>
              <a:pPr/>
              <a:t>‹#›</a:t>
            </a:fld>
            <a:endParaRPr lang="en-GB"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66A534FB-7E39-42DC-9A64-0A01989B03CE}" type="slidenum">
              <a:rPr lang="en-GB" smtClean="0"/>
              <a:pPr/>
              <a:t>‹#›</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C42D23A7-95F4-40CE-BBB3-49DA394A3941}" type="slidenum">
              <a:rPr lang="en-GB" smtClean="0"/>
              <a:pPr/>
              <a:t>‹#›</a:t>
            </a:fld>
            <a:endParaRPr lang="en-GB"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GB"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071226-C9F3-498C-ABFA-969EA62CDEF9}" type="slidenum">
              <a:rPr lang="en-GB" smtClean="0"/>
              <a:pPr/>
              <a:t>‹#›</a:t>
            </a:fld>
            <a:endParaRPr lang="en-GB"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87624" y="1268760"/>
            <a:ext cx="7628384" cy="2448272"/>
          </a:xfrm>
        </p:spPr>
        <p:txBody>
          <a:bodyPr>
            <a:normAutofit/>
          </a:bodyPr>
          <a:lstStyle/>
          <a:p>
            <a:pPr algn="ctr"/>
            <a:r>
              <a:rPr lang="en-GB" sz="8000" dirty="0" smtClean="0">
                <a:solidFill>
                  <a:srgbClr val="002060"/>
                </a:solidFill>
                <a:effectLst>
                  <a:outerShdw blurRad="38100" dist="38100" dir="2700000" algn="tl">
                    <a:srgbClr val="000000">
                      <a:alpha val="43137"/>
                    </a:srgbClr>
                  </a:outerShdw>
                </a:effectLst>
                <a:latin typeface="Calibri" pitchFamily="34" charset="0"/>
              </a:rPr>
              <a:t/>
            </a:r>
            <a:br>
              <a:rPr lang="en-GB" sz="8000" dirty="0" smtClean="0">
                <a:solidFill>
                  <a:srgbClr val="002060"/>
                </a:solidFill>
                <a:effectLst>
                  <a:outerShdw blurRad="38100" dist="38100" dir="2700000" algn="tl">
                    <a:srgbClr val="000000">
                      <a:alpha val="43137"/>
                    </a:srgbClr>
                  </a:outerShdw>
                </a:effectLst>
                <a:latin typeface="Calibri" pitchFamily="34" charset="0"/>
              </a:rPr>
            </a:br>
            <a:r>
              <a:rPr lang="en-GB" sz="5300" dirty="0" smtClean="0">
                <a:solidFill>
                  <a:schemeClr val="accent2">
                    <a:lumMod val="50000"/>
                  </a:schemeClr>
                </a:solidFill>
                <a:effectLst>
                  <a:outerShdw blurRad="38100" dist="38100" dir="2700000" algn="tl">
                    <a:srgbClr val="000000">
                      <a:alpha val="43137"/>
                    </a:srgbClr>
                  </a:outerShdw>
                </a:effectLst>
                <a:latin typeface="Calibri" pitchFamily="34" charset="0"/>
              </a:rPr>
              <a:t>Sentence Variety</a:t>
            </a:r>
            <a:endParaRPr lang="en-GB" sz="5300" dirty="0">
              <a:solidFill>
                <a:schemeClr val="accent2">
                  <a:lumMod val="50000"/>
                </a:schemeClr>
              </a:solidFill>
              <a:effectLst>
                <a:outerShdw blurRad="38100" dist="38100" dir="2700000" algn="tl">
                  <a:srgbClr val="000000">
                    <a:alpha val="43137"/>
                  </a:srgbClr>
                </a:outerShdw>
              </a:effectLst>
              <a:latin typeface="Arial Narrow" pitchFamily="34" charset="0"/>
            </a:endParaRPr>
          </a:p>
        </p:txBody>
      </p:sp>
      <p:sp>
        <p:nvSpPr>
          <p:cNvPr id="6" name="Slide Number Placeholder 5"/>
          <p:cNvSpPr>
            <a:spLocks noGrp="1"/>
          </p:cNvSpPr>
          <p:nvPr>
            <p:ph type="sldNum" sz="quarter" idx="12"/>
          </p:nvPr>
        </p:nvSpPr>
        <p:spPr/>
        <p:txBody>
          <a:bodyPr/>
          <a:lstStyle/>
          <a:p>
            <a:fld id="{01E8D9B5-9E83-49C4-B082-42FB70527793}" type="slidenum">
              <a:rPr lang="en-GB" smtClean="0"/>
              <a:pPr/>
              <a:t>1</a:t>
            </a:fld>
            <a:endParaRPr lang="en-GB" dirty="0"/>
          </a:p>
        </p:txBody>
      </p:sp>
    </p:spTree>
    <p:extLst>
      <p:ext uri="{BB962C8B-B14F-4D97-AF65-F5344CB8AC3E}">
        <p14:creationId xmlns:p14="http://schemas.microsoft.com/office/powerpoint/2010/main" val="41079784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normAutofit/>
          </a:bodyPr>
          <a:lstStyle/>
          <a:p>
            <a:r>
              <a:rPr lang="en-GB" sz="2800" dirty="0" smtClean="0"/>
              <a:t>Practice! What is the variety in sentences in this extract from Michael </a:t>
            </a:r>
            <a:r>
              <a:rPr lang="en-GB" sz="2800" dirty="0" err="1" smtClean="0"/>
              <a:t>Morpurgo’s</a:t>
            </a:r>
            <a:r>
              <a:rPr lang="en-GB" sz="2800" dirty="0" smtClean="0"/>
              <a:t> Arthur, High King of Britain?</a:t>
            </a:r>
            <a:endParaRPr lang="en-GB" sz="2800" dirty="0"/>
          </a:p>
        </p:txBody>
      </p:sp>
      <p:sp>
        <p:nvSpPr>
          <p:cNvPr id="3" name="Content Placeholder 2"/>
          <p:cNvSpPr>
            <a:spLocks noGrp="1"/>
          </p:cNvSpPr>
          <p:nvPr>
            <p:ph idx="1"/>
          </p:nvPr>
        </p:nvSpPr>
        <p:spPr>
          <a:xfrm>
            <a:off x="1043608" y="1412776"/>
            <a:ext cx="7848872" cy="4824536"/>
          </a:xfrm>
          <a:ln>
            <a:solidFill>
              <a:schemeClr val="tx1"/>
            </a:solidFill>
          </a:ln>
        </p:spPr>
        <p:txBody>
          <a:bodyPr>
            <a:noAutofit/>
          </a:bodyPr>
          <a:lstStyle/>
          <a:p>
            <a:pPr marL="0" indent="0">
              <a:lnSpc>
                <a:spcPts val="3200"/>
              </a:lnSpc>
              <a:spcBef>
                <a:spcPts val="0"/>
              </a:spcBef>
              <a:buNone/>
            </a:pPr>
            <a:r>
              <a:rPr lang="en-GB" sz="2400" i="1" dirty="0" smtClean="0">
                <a:cs typeface="Arial" panose="020B0604020202020204" pitchFamily="34" charset="0"/>
              </a:rPr>
              <a:t>He </a:t>
            </a:r>
            <a:r>
              <a:rPr lang="en-GB" sz="2400" i="1" dirty="0">
                <a:cs typeface="Arial" panose="020B0604020202020204" pitchFamily="34" charset="0"/>
              </a:rPr>
              <a:t>rode through the dripping trees, crossed a stream and came to a grassy mound.  Near the mound stood a small chapel, the roof and walls all as green as the surrounding grass. From somewhere inside the mound itself, Gawain could hear the axe still being sharpened.  It set his teeth on edge, and a shiver of fear ran down his spine.  He thought of galloping off and, but for the green belt, he would undoubtedly have done so.  Instead he dismounted.  ‘Who’s there?’ he shouted.  ‘I am Sir Gawain from King Arthur’s court, and I have come as I promised I would.  Come on out</a:t>
            </a:r>
            <a:r>
              <a:rPr lang="en-GB" sz="2400" i="1" dirty="0" smtClean="0">
                <a:cs typeface="Arial" panose="020B0604020202020204" pitchFamily="34" charset="0"/>
              </a:rPr>
              <a:t>.’</a:t>
            </a:r>
          </a:p>
        </p:txBody>
      </p:sp>
    </p:spTree>
    <p:extLst>
      <p:ext uri="{BB962C8B-B14F-4D97-AF65-F5344CB8AC3E}">
        <p14:creationId xmlns:p14="http://schemas.microsoft.com/office/powerpoint/2010/main" val="11037472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 (type)</a:t>
            </a:r>
            <a:endParaRPr lang="en-GB" dirty="0"/>
          </a:p>
        </p:txBody>
      </p:sp>
      <p:sp>
        <p:nvSpPr>
          <p:cNvPr id="3" name="Content Placeholder 2"/>
          <p:cNvSpPr>
            <a:spLocks noGrp="1"/>
          </p:cNvSpPr>
          <p:nvPr>
            <p:ph idx="1"/>
          </p:nvPr>
        </p:nvSpPr>
        <p:spPr>
          <a:xfrm>
            <a:off x="1043608" y="1340768"/>
            <a:ext cx="8100392" cy="5328592"/>
          </a:xfrm>
          <a:ln>
            <a:solidFill>
              <a:schemeClr val="tx1"/>
            </a:solidFill>
          </a:ln>
        </p:spPr>
        <p:txBody>
          <a:bodyPr>
            <a:noAutofit/>
          </a:bodyPr>
          <a:lstStyle/>
          <a:p>
            <a:pPr marL="0" indent="0">
              <a:lnSpc>
                <a:spcPts val="3200"/>
              </a:lnSpc>
              <a:spcBef>
                <a:spcPts val="0"/>
              </a:spcBef>
              <a:buNone/>
            </a:pPr>
            <a:r>
              <a:rPr lang="en-GB" sz="2000" dirty="0">
                <a:solidFill>
                  <a:srgbClr val="00B050"/>
                </a:solidFill>
                <a:cs typeface="Arial" panose="020B0604020202020204" pitchFamily="34" charset="0"/>
              </a:rPr>
              <a:t>He </a:t>
            </a:r>
            <a:r>
              <a:rPr lang="en-GB" sz="2000" b="1" dirty="0">
                <a:solidFill>
                  <a:srgbClr val="00B050"/>
                </a:solidFill>
                <a:cs typeface="Arial" panose="020B0604020202020204" pitchFamily="34" charset="0"/>
              </a:rPr>
              <a:t>rode</a:t>
            </a:r>
            <a:r>
              <a:rPr lang="en-GB" sz="2000" dirty="0">
                <a:solidFill>
                  <a:srgbClr val="00B050"/>
                </a:solidFill>
                <a:cs typeface="Arial" panose="020B0604020202020204" pitchFamily="34" charset="0"/>
              </a:rPr>
              <a:t> through the dripping trees, </a:t>
            </a:r>
            <a:r>
              <a:rPr lang="en-GB" sz="2000" b="1" dirty="0">
                <a:solidFill>
                  <a:srgbClr val="00B050"/>
                </a:solidFill>
                <a:cs typeface="Arial" panose="020B0604020202020204" pitchFamily="34" charset="0"/>
              </a:rPr>
              <a:t>crossed</a:t>
            </a:r>
            <a:r>
              <a:rPr lang="en-GB" sz="2000" dirty="0">
                <a:solidFill>
                  <a:srgbClr val="00B050"/>
                </a:solidFill>
                <a:cs typeface="Arial" panose="020B0604020202020204" pitchFamily="34" charset="0"/>
              </a:rPr>
              <a:t> a stream and </a:t>
            </a:r>
            <a:r>
              <a:rPr lang="en-GB" sz="2000" b="1" dirty="0">
                <a:solidFill>
                  <a:srgbClr val="00B050"/>
                </a:solidFill>
                <a:cs typeface="Arial" panose="020B0604020202020204" pitchFamily="34" charset="0"/>
              </a:rPr>
              <a:t>came</a:t>
            </a:r>
            <a:r>
              <a:rPr lang="en-GB" sz="2000" dirty="0">
                <a:solidFill>
                  <a:srgbClr val="00B050"/>
                </a:solidFill>
                <a:cs typeface="Arial" panose="020B0604020202020204" pitchFamily="34" charset="0"/>
              </a:rPr>
              <a:t> to a grassy mound.  </a:t>
            </a:r>
            <a:r>
              <a:rPr lang="en-GB" sz="2000" dirty="0">
                <a:solidFill>
                  <a:srgbClr val="FF0000"/>
                </a:solidFill>
                <a:cs typeface="Arial" panose="020B0604020202020204" pitchFamily="34" charset="0"/>
              </a:rPr>
              <a:t>Near the mound </a:t>
            </a:r>
            <a:r>
              <a:rPr lang="en-GB" sz="2000" b="1" dirty="0">
                <a:solidFill>
                  <a:srgbClr val="FF0000"/>
                </a:solidFill>
                <a:cs typeface="Arial" panose="020B0604020202020204" pitchFamily="34" charset="0"/>
              </a:rPr>
              <a:t>stood </a:t>
            </a:r>
            <a:r>
              <a:rPr lang="en-GB" sz="2000" dirty="0">
                <a:solidFill>
                  <a:srgbClr val="FF0000"/>
                </a:solidFill>
                <a:cs typeface="Arial" panose="020B0604020202020204" pitchFamily="34" charset="0"/>
              </a:rPr>
              <a:t>a small chapel, the roof and walls all as green as the surrounding grass. </a:t>
            </a:r>
            <a:r>
              <a:rPr lang="en-GB" sz="2000" dirty="0">
                <a:solidFill>
                  <a:srgbClr val="0070C0"/>
                </a:solidFill>
                <a:cs typeface="Arial" panose="020B0604020202020204" pitchFamily="34" charset="0"/>
              </a:rPr>
              <a:t>From somewhere inside the mound itself, Gawain </a:t>
            </a:r>
            <a:r>
              <a:rPr lang="en-GB" sz="2000" b="1" dirty="0">
                <a:solidFill>
                  <a:srgbClr val="0070C0"/>
                </a:solidFill>
                <a:cs typeface="Arial" panose="020B0604020202020204" pitchFamily="34" charset="0"/>
              </a:rPr>
              <a:t>could hear </a:t>
            </a:r>
            <a:r>
              <a:rPr lang="en-GB" sz="2000" dirty="0">
                <a:solidFill>
                  <a:srgbClr val="0070C0"/>
                </a:solidFill>
                <a:cs typeface="Arial" panose="020B0604020202020204" pitchFamily="34" charset="0"/>
              </a:rPr>
              <a:t>the axe still </a:t>
            </a:r>
            <a:r>
              <a:rPr lang="en-GB" sz="2000" b="1" dirty="0">
                <a:solidFill>
                  <a:srgbClr val="0070C0"/>
                </a:solidFill>
                <a:cs typeface="Arial" panose="020B0604020202020204" pitchFamily="34" charset="0"/>
              </a:rPr>
              <a:t>being sharpened</a:t>
            </a:r>
            <a:r>
              <a:rPr lang="en-GB" sz="2000" dirty="0">
                <a:solidFill>
                  <a:srgbClr val="0070C0"/>
                </a:solidFill>
                <a:cs typeface="Arial" panose="020B0604020202020204" pitchFamily="34" charset="0"/>
              </a:rPr>
              <a:t>.  </a:t>
            </a:r>
            <a:r>
              <a:rPr lang="en-GB" sz="2000" dirty="0">
                <a:solidFill>
                  <a:srgbClr val="00B050"/>
                </a:solidFill>
                <a:cs typeface="Arial" panose="020B0604020202020204" pitchFamily="34" charset="0"/>
              </a:rPr>
              <a:t>It </a:t>
            </a:r>
            <a:r>
              <a:rPr lang="en-GB" sz="2000" b="1" dirty="0">
                <a:solidFill>
                  <a:srgbClr val="00B050"/>
                </a:solidFill>
                <a:cs typeface="Arial" panose="020B0604020202020204" pitchFamily="34" charset="0"/>
              </a:rPr>
              <a:t>set</a:t>
            </a:r>
            <a:r>
              <a:rPr lang="en-GB" sz="2000" dirty="0">
                <a:solidFill>
                  <a:srgbClr val="00B050"/>
                </a:solidFill>
                <a:cs typeface="Arial" panose="020B0604020202020204" pitchFamily="34" charset="0"/>
              </a:rPr>
              <a:t> his teeth on edge, and a shiver of fear </a:t>
            </a:r>
            <a:r>
              <a:rPr lang="en-GB" sz="2000" b="1" dirty="0">
                <a:solidFill>
                  <a:srgbClr val="00B050"/>
                </a:solidFill>
                <a:cs typeface="Arial" panose="020B0604020202020204" pitchFamily="34" charset="0"/>
              </a:rPr>
              <a:t>ran</a:t>
            </a:r>
            <a:r>
              <a:rPr lang="en-GB" sz="2000" dirty="0">
                <a:solidFill>
                  <a:srgbClr val="00B050"/>
                </a:solidFill>
                <a:cs typeface="Arial" panose="020B0604020202020204" pitchFamily="34" charset="0"/>
              </a:rPr>
              <a:t> down his spine.  He </a:t>
            </a:r>
            <a:r>
              <a:rPr lang="en-GB" sz="2000" b="1" dirty="0">
                <a:solidFill>
                  <a:srgbClr val="00B050"/>
                </a:solidFill>
                <a:cs typeface="Arial" panose="020B0604020202020204" pitchFamily="34" charset="0"/>
              </a:rPr>
              <a:t>thought</a:t>
            </a:r>
            <a:r>
              <a:rPr lang="en-GB" sz="2000" dirty="0">
                <a:solidFill>
                  <a:srgbClr val="00B050"/>
                </a:solidFill>
                <a:cs typeface="Arial" panose="020B0604020202020204" pitchFamily="34" charset="0"/>
              </a:rPr>
              <a:t> of galloping off and, but for the green belt, he </a:t>
            </a:r>
            <a:r>
              <a:rPr lang="en-GB" sz="2000" b="1" dirty="0">
                <a:solidFill>
                  <a:srgbClr val="00B050"/>
                </a:solidFill>
                <a:cs typeface="Arial" panose="020B0604020202020204" pitchFamily="34" charset="0"/>
              </a:rPr>
              <a:t>would</a:t>
            </a:r>
            <a:r>
              <a:rPr lang="en-GB" sz="2000" dirty="0">
                <a:solidFill>
                  <a:srgbClr val="00B050"/>
                </a:solidFill>
                <a:cs typeface="Arial" panose="020B0604020202020204" pitchFamily="34" charset="0"/>
              </a:rPr>
              <a:t> undoubtedly </a:t>
            </a:r>
            <a:r>
              <a:rPr lang="en-GB" sz="2000" b="1" dirty="0">
                <a:solidFill>
                  <a:srgbClr val="00B050"/>
                </a:solidFill>
                <a:cs typeface="Arial" panose="020B0604020202020204" pitchFamily="34" charset="0"/>
              </a:rPr>
              <a:t>have done </a:t>
            </a:r>
            <a:r>
              <a:rPr lang="en-GB" sz="2000" dirty="0">
                <a:solidFill>
                  <a:srgbClr val="00B050"/>
                </a:solidFill>
                <a:cs typeface="Arial" panose="020B0604020202020204" pitchFamily="34" charset="0"/>
              </a:rPr>
              <a:t>so.  </a:t>
            </a:r>
            <a:r>
              <a:rPr lang="en-GB" sz="2000" dirty="0">
                <a:solidFill>
                  <a:srgbClr val="FF0000"/>
                </a:solidFill>
                <a:cs typeface="Arial" panose="020B0604020202020204" pitchFamily="34" charset="0"/>
              </a:rPr>
              <a:t>Instead he </a:t>
            </a:r>
            <a:r>
              <a:rPr lang="en-GB" sz="2000" b="1" dirty="0">
                <a:solidFill>
                  <a:srgbClr val="FF0000"/>
                </a:solidFill>
                <a:cs typeface="Arial" panose="020B0604020202020204" pitchFamily="34" charset="0"/>
              </a:rPr>
              <a:t>dismounted</a:t>
            </a:r>
            <a:r>
              <a:rPr lang="en-GB" sz="2000" dirty="0">
                <a:solidFill>
                  <a:srgbClr val="FF0000"/>
                </a:solidFill>
                <a:cs typeface="Arial" panose="020B0604020202020204" pitchFamily="34" charset="0"/>
              </a:rPr>
              <a:t>.  </a:t>
            </a:r>
            <a:r>
              <a:rPr lang="en-GB" sz="2000" dirty="0">
                <a:cs typeface="Arial" panose="020B0604020202020204" pitchFamily="34" charset="0"/>
              </a:rPr>
              <a:t>‘Who’s there?’ he shouted.  ‘</a:t>
            </a:r>
            <a:r>
              <a:rPr lang="en-GB" sz="2000" dirty="0">
                <a:solidFill>
                  <a:srgbClr val="0070C0"/>
                </a:solidFill>
                <a:cs typeface="Arial" panose="020B0604020202020204" pitchFamily="34" charset="0"/>
              </a:rPr>
              <a:t>I </a:t>
            </a:r>
            <a:r>
              <a:rPr lang="en-GB" sz="2000" b="1" dirty="0">
                <a:solidFill>
                  <a:srgbClr val="0070C0"/>
                </a:solidFill>
                <a:cs typeface="Arial" panose="020B0604020202020204" pitchFamily="34" charset="0"/>
              </a:rPr>
              <a:t>am</a:t>
            </a:r>
            <a:r>
              <a:rPr lang="en-GB" sz="2000" dirty="0">
                <a:solidFill>
                  <a:srgbClr val="0070C0"/>
                </a:solidFill>
                <a:cs typeface="Arial" panose="020B0604020202020204" pitchFamily="34" charset="0"/>
              </a:rPr>
              <a:t> Sir Gawain from King Arthur’s court, and I </a:t>
            </a:r>
            <a:r>
              <a:rPr lang="en-GB" sz="2000" b="1" dirty="0">
                <a:solidFill>
                  <a:srgbClr val="0070C0"/>
                </a:solidFill>
                <a:cs typeface="Arial" panose="020B0604020202020204" pitchFamily="34" charset="0"/>
              </a:rPr>
              <a:t>have come </a:t>
            </a:r>
            <a:r>
              <a:rPr lang="en-GB" sz="2000" dirty="0">
                <a:solidFill>
                  <a:srgbClr val="0070C0"/>
                </a:solidFill>
                <a:cs typeface="Arial" panose="020B0604020202020204" pitchFamily="34" charset="0"/>
              </a:rPr>
              <a:t>as I </a:t>
            </a:r>
            <a:r>
              <a:rPr lang="en-GB" sz="2000" b="1" dirty="0">
                <a:solidFill>
                  <a:srgbClr val="0070C0"/>
                </a:solidFill>
                <a:cs typeface="Arial" panose="020B0604020202020204" pitchFamily="34" charset="0"/>
              </a:rPr>
              <a:t>promised</a:t>
            </a:r>
            <a:r>
              <a:rPr lang="en-GB" sz="2000" dirty="0">
                <a:solidFill>
                  <a:srgbClr val="0070C0"/>
                </a:solidFill>
                <a:cs typeface="Arial" panose="020B0604020202020204" pitchFamily="34" charset="0"/>
              </a:rPr>
              <a:t> I </a:t>
            </a:r>
            <a:r>
              <a:rPr lang="en-GB" sz="2000" b="1" dirty="0">
                <a:solidFill>
                  <a:srgbClr val="0070C0"/>
                </a:solidFill>
                <a:cs typeface="Arial" panose="020B0604020202020204" pitchFamily="34" charset="0"/>
              </a:rPr>
              <a:t>would</a:t>
            </a:r>
            <a:r>
              <a:rPr lang="en-GB" sz="2000" dirty="0">
                <a:solidFill>
                  <a:srgbClr val="0070C0"/>
                </a:solidFill>
                <a:cs typeface="Arial" panose="020B0604020202020204" pitchFamily="34" charset="0"/>
              </a:rPr>
              <a:t>. </a:t>
            </a:r>
            <a:r>
              <a:rPr lang="en-GB" sz="2000" dirty="0">
                <a:cs typeface="Arial" panose="020B0604020202020204" pitchFamily="34" charset="0"/>
              </a:rPr>
              <a:t> </a:t>
            </a:r>
            <a:r>
              <a:rPr lang="en-GB" sz="2000" b="1" dirty="0">
                <a:solidFill>
                  <a:srgbClr val="FF0000"/>
                </a:solidFill>
                <a:cs typeface="Arial" panose="020B0604020202020204" pitchFamily="34" charset="0"/>
              </a:rPr>
              <a:t>Come</a:t>
            </a:r>
            <a:r>
              <a:rPr lang="en-GB" sz="2000" dirty="0">
                <a:solidFill>
                  <a:srgbClr val="FF0000"/>
                </a:solidFill>
                <a:cs typeface="Arial" panose="020B0604020202020204" pitchFamily="34" charset="0"/>
              </a:rPr>
              <a:t> on out</a:t>
            </a:r>
            <a:r>
              <a:rPr lang="en-GB" sz="2000" dirty="0" smtClean="0">
                <a:solidFill>
                  <a:srgbClr val="FF0000"/>
                </a:solidFill>
                <a:cs typeface="Arial" panose="020B0604020202020204" pitchFamily="34" charset="0"/>
              </a:rPr>
              <a:t>.’</a:t>
            </a:r>
          </a:p>
          <a:p>
            <a:pPr marL="0" indent="0">
              <a:lnSpc>
                <a:spcPts val="3200"/>
              </a:lnSpc>
              <a:spcBef>
                <a:spcPts val="0"/>
              </a:spcBef>
              <a:buNone/>
            </a:pPr>
            <a:endParaRPr lang="en-GB" sz="2000" dirty="0" smtClean="0">
              <a:solidFill>
                <a:srgbClr val="FF0000"/>
              </a:solidFill>
              <a:cs typeface="Arial" panose="020B0604020202020204" pitchFamily="34" charset="0"/>
            </a:endParaRPr>
          </a:p>
          <a:p>
            <a:pPr marL="0" indent="0">
              <a:lnSpc>
                <a:spcPts val="3200"/>
              </a:lnSpc>
              <a:spcBef>
                <a:spcPts val="0"/>
              </a:spcBef>
              <a:buNone/>
            </a:pPr>
            <a:r>
              <a:rPr lang="en-GB" sz="2000" dirty="0" smtClean="0">
                <a:solidFill>
                  <a:srgbClr val="FF0000"/>
                </a:solidFill>
                <a:cs typeface="Arial" panose="020B0604020202020204" pitchFamily="34" charset="0"/>
              </a:rPr>
              <a:t>Red: simple sentence</a:t>
            </a:r>
          </a:p>
          <a:p>
            <a:pPr marL="0" indent="0">
              <a:lnSpc>
                <a:spcPts val="3200"/>
              </a:lnSpc>
              <a:spcBef>
                <a:spcPts val="0"/>
              </a:spcBef>
              <a:buNone/>
            </a:pPr>
            <a:r>
              <a:rPr lang="en-GB" sz="2000" dirty="0" smtClean="0">
                <a:solidFill>
                  <a:srgbClr val="00B050"/>
                </a:solidFill>
                <a:cs typeface="Arial" panose="020B0604020202020204" pitchFamily="34" charset="0"/>
              </a:rPr>
              <a:t>Green: compound sentence</a:t>
            </a:r>
          </a:p>
          <a:p>
            <a:pPr marL="0" indent="0">
              <a:lnSpc>
                <a:spcPts val="3200"/>
              </a:lnSpc>
              <a:spcBef>
                <a:spcPts val="0"/>
              </a:spcBef>
              <a:buNone/>
            </a:pPr>
            <a:r>
              <a:rPr lang="en-GB" sz="2000" dirty="0" smtClean="0">
                <a:solidFill>
                  <a:srgbClr val="0070C0"/>
                </a:solidFill>
                <a:cs typeface="Arial" panose="020B0604020202020204" pitchFamily="34" charset="0"/>
              </a:rPr>
              <a:t>Blue: complex sentence</a:t>
            </a:r>
          </a:p>
        </p:txBody>
      </p:sp>
      <p:sp>
        <p:nvSpPr>
          <p:cNvPr id="4" name="Rectangle 3"/>
          <p:cNvSpPr/>
          <p:nvPr/>
        </p:nvSpPr>
        <p:spPr>
          <a:xfrm>
            <a:off x="4932040" y="5085184"/>
            <a:ext cx="374441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Also sentence type in terms of: statement; question; command; exclamation</a:t>
            </a:r>
            <a:endParaRPr lang="en-GB" dirty="0"/>
          </a:p>
        </p:txBody>
      </p:sp>
    </p:spTree>
    <p:extLst>
      <p:ext uri="{BB962C8B-B14F-4D97-AF65-F5344CB8AC3E}">
        <p14:creationId xmlns:p14="http://schemas.microsoft.com/office/powerpoint/2010/main" val="31246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 (syntax)</a:t>
            </a:r>
            <a:endParaRPr lang="en-GB" dirty="0"/>
          </a:p>
        </p:txBody>
      </p:sp>
      <p:sp>
        <p:nvSpPr>
          <p:cNvPr id="3" name="Content Placeholder 2"/>
          <p:cNvSpPr>
            <a:spLocks noGrp="1"/>
          </p:cNvSpPr>
          <p:nvPr>
            <p:ph idx="1"/>
          </p:nvPr>
        </p:nvSpPr>
        <p:spPr>
          <a:xfrm>
            <a:off x="1043608" y="1340768"/>
            <a:ext cx="7776864" cy="5328592"/>
          </a:xfrm>
          <a:ln>
            <a:solidFill>
              <a:schemeClr val="tx1"/>
            </a:solidFill>
          </a:ln>
        </p:spPr>
        <p:txBody>
          <a:bodyPr>
            <a:noAutofit/>
          </a:bodyPr>
          <a:lstStyle/>
          <a:p>
            <a:pPr marL="0" indent="0">
              <a:lnSpc>
                <a:spcPts val="3200"/>
              </a:lnSpc>
              <a:spcBef>
                <a:spcPts val="0"/>
              </a:spcBef>
              <a:buNone/>
            </a:pPr>
            <a:r>
              <a:rPr lang="en-GB" sz="2000" dirty="0">
                <a:cs typeface="Arial" panose="020B0604020202020204" pitchFamily="34" charset="0"/>
              </a:rPr>
              <a:t>He rode through the dripping trees, crossed a stream and came to a grassy mound.  </a:t>
            </a:r>
            <a:r>
              <a:rPr lang="en-GB" sz="2000" dirty="0">
                <a:solidFill>
                  <a:srgbClr val="FF0000"/>
                </a:solidFill>
                <a:cs typeface="Arial" panose="020B0604020202020204" pitchFamily="34" charset="0"/>
              </a:rPr>
              <a:t>Near the mound </a:t>
            </a:r>
            <a:r>
              <a:rPr lang="en-GB" sz="2000" b="1" dirty="0">
                <a:solidFill>
                  <a:srgbClr val="FF0000"/>
                </a:solidFill>
                <a:cs typeface="Arial" panose="020B0604020202020204" pitchFamily="34" charset="0"/>
              </a:rPr>
              <a:t>stood</a:t>
            </a:r>
            <a:r>
              <a:rPr lang="en-GB" sz="2000" dirty="0">
                <a:solidFill>
                  <a:srgbClr val="FF0000"/>
                </a:solidFill>
                <a:cs typeface="Arial" panose="020B0604020202020204" pitchFamily="34" charset="0"/>
              </a:rPr>
              <a:t> a small </a:t>
            </a:r>
            <a:r>
              <a:rPr lang="en-GB" sz="2000" u="sng" dirty="0">
                <a:solidFill>
                  <a:srgbClr val="FF0000"/>
                </a:solidFill>
                <a:cs typeface="Arial" panose="020B0604020202020204" pitchFamily="34" charset="0"/>
              </a:rPr>
              <a:t>chapel</a:t>
            </a:r>
            <a:r>
              <a:rPr lang="en-GB" sz="2000" dirty="0">
                <a:solidFill>
                  <a:srgbClr val="FF0000"/>
                </a:solidFill>
                <a:cs typeface="Arial" panose="020B0604020202020204" pitchFamily="34" charset="0"/>
              </a:rPr>
              <a:t>, the roof and walls all as green as the surrounding grass. </a:t>
            </a:r>
            <a:r>
              <a:rPr lang="en-GB" sz="2000" dirty="0">
                <a:solidFill>
                  <a:srgbClr val="0070C0"/>
                </a:solidFill>
                <a:cs typeface="Arial" panose="020B0604020202020204" pitchFamily="34" charset="0"/>
              </a:rPr>
              <a:t>From somewhere inside the mound itself, </a:t>
            </a:r>
            <a:r>
              <a:rPr lang="en-GB" sz="2000" dirty="0">
                <a:cs typeface="Arial" panose="020B0604020202020204" pitchFamily="34" charset="0"/>
              </a:rPr>
              <a:t>Gawain could hear the axe still </a:t>
            </a:r>
            <a:r>
              <a:rPr lang="en-GB" sz="2000" dirty="0">
                <a:solidFill>
                  <a:srgbClr val="00B050"/>
                </a:solidFill>
                <a:cs typeface="Arial" panose="020B0604020202020204" pitchFamily="34" charset="0"/>
              </a:rPr>
              <a:t>being sharpened</a:t>
            </a:r>
            <a:r>
              <a:rPr lang="en-GB" sz="2000" dirty="0">
                <a:solidFill>
                  <a:srgbClr val="0070C0"/>
                </a:solidFill>
                <a:cs typeface="Arial" panose="020B0604020202020204" pitchFamily="34" charset="0"/>
              </a:rPr>
              <a:t>.  </a:t>
            </a:r>
            <a:r>
              <a:rPr lang="en-GB" sz="2000" dirty="0">
                <a:cs typeface="Arial" panose="020B0604020202020204" pitchFamily="34" charset="0"/>
              </a:rPr>
              <a:t>It set his teeth on edge, and a shiver of fear ran down his spine.  He thought of galloping off and, but for the green belt, he would undoubtedly have done so.  </a:t>
            </a:r>
            <a:r>
              <a:rPr lang="en-GB" sz="2000" dirty="0">
                <a:solidFill>
                  <a:srgbClr val="0070C0"/>
                </a:solidFill>
                <a:cs typeface="Arial" panose="020B0604020202020204" pitchFamily="34" charset="0"/>
              </a:rPr>
              <a:t>Instead </a:t>
            </a:r>
            <a:r>
              <a:rPr lang="en-GB" sz="2000" dirty="0">
                <a:cs typeface="Arial" panose="020B0604020202020204" pitchFamily="34" charset="0"/>
              </a:rPr>
              <a:t>he dismounted.  ‘Who’s there?’ he shouted.  ‘I am Sir Gawain from King Arthur’s court, and I have come as I promised I would.  Come on out</a:t>
            </a:r>
            <a:r>
              <a:rPr lang="en-GB" sz="2000" dirty="0" smtClean="0">
                <a:cs typeface="Arial" panose="020B0604020202020204" pitchFamily="34" charset="0"/>
              </a:rPr>
              <a:t>.’</a:t>
            </a:r>
          </a:p>
          <a:p>
            <a:pPr marL="0" indent="0">
              <a:lnSpc>
                <a:spcPts val="3200"/>
              </a:lnSpc>
              <a:spcBef>
                <a:spcPts val="0"/>
              </a:spcBef>
              <a:buNone/>
            </a:pPr>
            <a:endParaRPr lang="en-GB" sz="2000" dirty="0" smtClean="0">
              <a:solidFill>
                <a:srgbClr val="FF0000"/>
              </a:solidFill>
              <a:cs typeface="Arial" panose="020B0604020202020204" pitchFamily="34" charset="0"/>
            </a:endParaRPr>
          </a:p>
          <a:p>
            <a:pPr marL="0" indent="0">
              <a:lnSpc>
                <a:spcPts val="3200"/>
              </a:lnSpc>
              <a:spcBef>
                <a:spcPts val="0"/>
              </a:spcBef>
              <a:buNone/>
            </a:pPr>
            <a:r>
              <a:rPr lang="en-GB" sz="2000" dirty="0" smtClean="0">
                <a:solidFill>
                  <a:srgbClr val="FF0000"/>
                </a:solidFill>
                <a:cs typeface="Arial" panose="020B0604020202020204" pitchFamily="34" charset="0"/>
              </a:rPr>
              <a:t>Subject-verb inversion</a:t>
            </a:r>
          </a:p>
          <a:p>
            <a:pPr marL="0" indent="0">
              <a:lnSpc>
                <a:spcPts val="3200"/>
              </a:lnSpc>
              <a:spcBef>
                <a:spcPts val="0"/>
              </a:spcBef>
              <a:buNone/>
            </a:pPr>
            <a:r>
              <a:rPr lang="en-GB" sz="2000" dirty="0" smtClean="0">
                <a:solidFill>
                  <a:srgbClr val="0070C0"/>
                </a:solidFill>
                <a:cs typeface="Arial" panose="020B0604020202020204" pitchFamily="34" charset="0"/>
              </a:rPr>
              <a:t>Adverbial start rather than subject</a:t>
            </a:r>
          </a:p>
          <a:p>
            <a:pPr marL="0" indent="0">
              <a:lnSpc>
                <a:spcPts val="3200"/>
              </a:lnSpc>
              <a:spcBef>
                <a:spcPts val="0"/>
              </a:spcBef>
              <a:buNone/>
            </a:pPr>
            <a:r>
              <a:rPr lang="en-GB" sz="2000" dirty="0" smtClean="0">
                <a:solidFill>
                  <a:srgbClr val="00B050"/>
                </a:solidFill>
                <a:cs typeface="Arial" panose="020B0604020202020204" pitchFamily="34" charset="0"/>
              </a:rPr>
              <a:t>Passive voice</a:t>
            </a:r>
          </a:p>
        </p:txBody>
      </p:sp>
    </p:spTree>
    <p:extLst>
      <p:ext uri="{BB962C8B-B14F-4D97-AF65-F5344CB8AC3E}">
        <p14:creationId xmlns:p14="http://schemas.microsoft.com/office/powerpoint/2010/main" val="14733425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 (length)</a:t>
            </a:r>
            <a:endParaRPr lang="en-GB" dirty="0"/>
          </a:p>
        </p:txBody>
      </p:sp>
      <p:sp>
        <p:nvSpPr>
          <p:cNvPr id="3" name="Content Placeholder 2"/>
          <p:cNvSpPr>
            <a:spLocks noGrp="1"/>
          </p:cNvSpPr>
          <p:nvPr>
            <p:ph idx="1"/>
          </p:nvPr>
        </p:nvSpPr>
        <p:spPr>
          <a:xfrm>
            <a:off x="1043608" y="1340768"/>
            <a:ext cx="7776864" cy="5328592"/>
          </a:xfrm>
          <a:ln>
            <a:solidFill>
              <a:schemeClr val="tx1"/>
            </a:solidFill>
          </a:ln>
        </p:spPr>
        <p:txBody>
          <a:bodyPr>
            <a:normAutofit/>
          </a:bodyPr>
          <a:lstStyle/>
          <a:p>
            <a:pPr marL="0" indent="0">
              <a:lnSpc>
                <a:spcPts val="3200"/>
              </a:lnSpc>
              <a:spcBef>
                <a:spcPts val="0"/>
              </a:spcBef>
              <a:buNone/>
            </a:pPr>
            <a:r>
              <a:rPr lang="en-GB" sz="2000" dirty="0">
                <a:cs typeface="Arial" panose="020B0604020202020204" pitchFamily="34" charset="0"/>
              </a:rPr>
              <a:t>He rode through the dripping trees, crossed a stream and came to a grassy mound.  </a:t>
            </a:r>
            <a:r>
              <a:rPr lang="en-GB" sz="2000" dirty="0">
                <a:solidFill>
                  <a:srgbClr val="00B050"/>
                </a:solidFill>
                <a:cs typeface="Arial" panose="020B0604020202020204" pitchFamily="34" charset="0"/>
              </a:rPr>
              <a:t>Near the mound stood a small chapel, the roof and walls all as green as the surrounding grass. </a:t>
            </a:r>
            <a:r>
              <a:rPr lang="en-GB" sz="2000" dirty="0">
                <a:cs typeface="Arial" panose="020B0604020202020204" pitchFamily="34" charset="0"/>
              </a:rPr>
              <a:t>From somewhere inside the mound itself, Gawain could hear the axe still being sharpened.  It set his teeth on edge, and a shiver of fear ran down his spine.  He thought of galloping off and, but for the green belt, he would undoubtedly have done so.  </a:t>
            </a:r>
            <a:r>
              <a:rPr lang="en-GB" sz="2000" dirty="0">
                <a:solidFill>
                  <a:srgbClr val="FF0000"/>
                </a:solidFill>
                <a:cs typeface="Arial" panose="020B0604020202020204" pitchFamily="34" charset="0"/>
              </a:rPr>
              <a:t>Instead he dismounted</a:t>
            </a:r>
            <a:r>
              <a:rPr lang="en-GB" sz="2000" dirty="0">
                <a:cs typeface="Arial" panose="020B0604020202020204" pitchFamily="34" charset="0"/>
              </a:rPr>
              <a:t>.  ‘Who’s there?’ he shouted.  ‘I am Sir Gawain from King Arthur’s court, and I have come as I promised I would.  </a:t>
            </a:r>
            <a:r>
              <a:rPr lang="en-GB" sz="2000" dirty="0">
                <a:solidFill>
                  <a:srgbClr val="FF0000"/>
                </a:solidFill>
                <a:cs typeface="Arial" panose="020B0604020202020204" pitchFamily="34" charset="0"/>
              </a:rPr>
              <a:t>Come on out</a:t>
            </a:r>
            <a:r>
              <a:rPr lang="en-GB" sz="2000" dirty="0" smtClean="0">
                <a:solidFill>
                  <a:srgbClr val="FF0000"/>
                </a:solidFill>
                <a:cs typeface="Arial" panose="020B0604020202020204" pitchFamily="34" charset="0"/>
              </a:rPr>
              <a:t>.’</a:t>
            </a:r>
          </a:p>
          <a:p>
            <a:pPr marL="0" indent="0">
              <a:lnSpc>
                <a:spcPts val="3200"/>
              </a:lnSpc>
              <a:spcBef>
                <a:spcPts val="0"/>
              </a:spcBef>
              <a:buNone/>
            </a:pPr>
            <a:endParaRPr lang="en-GB" sz="1800" dirty="0" smtClean="0">
              <a:solidFill>
                <a:srgbClr val="FF0000"/>
              </a:solidFill>
              <a:latin typeface="Arial" panose="020B0604020202020204" pitchFamily="34" charset="0"/>
              <a:cs typeface="Arial" panose="020B0604020202020204" pitchFamily="34" charset="0"/>
            </a:endParaRPr>
          </a:p>
          <a:p>
            <a:pPr marL="0" indent="0">
              <a:lnSpc>
                <a:spcPts val="3200"/>
              </a:lnSpc>
              <a:spcBef>
                <a:spcPts val="0"/>
              </a:spcBef>
              <a:buNone/>
            </a:pPr>
            <a:r>
              <a:rPr lang="en-GB" sz="1800" dirty="0" smtClean="0">
                <a:solidFill>
                  <a:srgbClr val="FF0000"/>
                </a:solidFill>
                <a:cs typeface="Arial" panose="020B0604020202020204" pitchFamily="34" charset="0"/>
              </a:rPr>
              <a:t>Shortest sentence = 3 words</a:t>
            </a:r>
          </a:p>
          <a:p>
            <a:pPr marL="0" indent="0">
              <a:lnSpc>
                <a:spcPts val="3200"/>
              </a:lnSpc>
              <a:spcBef>
                <a:spcPts val="0"/>
              </a:spcBef>
              <a:buNone/>
            </a:pPr>
            <a:r>
              <a:rPr lang="en-GB" sz="1800" dirty="0" smtClean="0">
                <a:solidFill>
                  <a:srgbClr val="00B050"/>
                </a:solidFill>
                <a:cs typeface="Arial" panose="020B0604020202020204" pitchFamily="34" charset="0"/>
              </a:rPr>
              <a:t>Longest sentence = 18 words</a:t>
            </a:r>
          </a:p>
        </p:txBody>
      </p:sp>
    </p:spTree>
    <p:extLst>
      <p:ext uri="{BB962C8B-B14F-4D97-AF65-F5344CB8AC3E}">
        <p14:creationId xmlns:p14="http://schemas.microsoft.com/office/powerpoint/2010/main" val="2774482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a:t>
            </a:r>
            <a:endParaRPr lang="en-GB" dirty="0"/>
          </a:p>
        </p:txBody>
      </p:sp>
      <p:sp>
        <p:nvSpPr>
          <p:cNvPr id="3" name="Content Placeholder 2"/>
          <p:cNvSpPr>
            <a:spLocks noGrp="1"/>
          </p:cNvSpPr>
          <p:nvPr>
            <p:ph idx="1"/>
          </p:nvPr>
        </p:nvSpPr>
        <p:spPr>
          <a:xfrm>
            <a:off x="971600" y="1484784"/>
            <a:ext cx="7992888" cy="5373216"/>
          </a:xfrm>
        </p:spPr>
        <p:txBody>
          <a:bodyPr>
            <a:normAutofit/>
          </a:bodyPr>
          <a:lstStyle/>
          <a:p>
            <a:pPr marL="0" lvl="0" indent="0">
              <a:lnSpc>
                <a:spcPts val="2600"/>
              </a:lnSpc>
              <a:buNone/>
            </a:pPr>
            <a:r>
              <a:rPr lang="en-GB" sz="2000" dirty="0" smtClean="0">
                <a:cs typeface="Arial" panose="020B0604020202020204" pitchFamily="34" charset="0"/>
              </a:rPr>
              <a:t>Think </a:t>
            </a:r>
            <a:r>
              <a:rPr lang="en-GB" sz="2000" dirty="0">
                <a:cs typeface="Arial" panose="020B0604020202020204" pitchFamily="34" charset="0"/>
              </a:rPr>
              <a:t>about </a:t>
            </a:r>
            <a:r>
              <a:rPr lang="en-GB" sz="2000" dirty="0" smtClean="0">
                <a:cs typeface="Arial" panose="020B0604020202020204" pitchFamily="34" charset="0"/>
              </a:rPr>
              <a:t>sentence variety </a:t>
            </a:r>
            <a:r>
              <a:rPr lang="en-GB" sz="2000" dirty="0">
                <a:cs typeface="Arial" panose="020B0604020202020204" pitchFamily="34" charset="0"/>
              </a:rPr>
              <a:t>in terms of:</a:t>
            </a:r>
          </a:p>
          <a:p>
            <a:pPr>
              <a:lnSpc>
                <a:spcPts val="2600"/>
              </a:lnSpc>
              <a:buFont typeface="Wingdings" panose="05000000000000000000" pitchFamily="2" charset="2"/>
              <a:buChar char="Ø"/>
            </a:pPr>
            <a:r>
              <a:rPr lang="en-GB" sz="2000" dirty="0" smtClean="0">
                <a:cs typeface="Arial" panose="020B0604020202020204" pitchFamily="34" charset="0"/>
              </a:rPr>
              <a:t>variation </a:t>
            </a:r>
            <a:r>
              <a:rPr lang="en-GB" sz="2000" dirty="0">
                <a:cs typeface="Arial" panose="020B0604020202020204" pitchFamily="34" charset="0"/>
              </a:rPr>
              <a:t>in sentence length to create textual </a:t>
            </a:r>
            <a:r>
              <a:rPr lang="en-GB" sz="2000" dirty="0" smtClean="0">
                <a:cs typeface="Arial" panose="020B0604020202020204" pitchFamily="34" charset="0"/>
              </a:rPr>
              <a:t>rhythm; </a:t>
            </a:r>
          </a:p>
          <a:p>
            <a:pPr>
              <a:lnSpc>
                <a:spcPts val="2600"/>
              </a:lnSpc>
              <a:buFont typeface="Wingdings" panose="05000000000000000000" pitchFamily="2" charset="2"/>
              <a:buChar char="Ø"/>
            </a:pPr>
            <a:r>
              <a:rPr lang="en-GB" sz="2000" dirty="0" smtClean="0">
                <a:cs typeface="Arial" panose="020B0604020202020204" pitchFamily="34" charset="0"/>
              </a:rPr>
              <a:t>the </a:t>
            </a:r>
            <a:r>
              <a:rPr lang="en-GB" sz="2000" dirty="0">
                <a:cs typeface="Arial" panose="020B0604020202020204" pitchFamily="34" charset="0"/>
              </a:rPr>
              <a:t>(controlled) use of short sentences for </a:t>
            </a:r>
            <a:r>
              <a:rPr lang="en-GB" sz="2000" dirty="0" smtClean="0">
                <a:cs typeface="Arial" panose="020B0604020202020204" pitchFamily="34" charset="0"/>
              </a:rPr>
              <a:t>emphasis;</a:t>
            </a:r>
            <a:endParaRPr lang="en-GB" sz="2000" dirty="0">
              <a:cs typeface="Arial" panose="020B0604020202020204" pitchFamily="34" charset="0"/>
            </a:endParaRPr>
          </a:p>
          <a:p>
            <a:pPr>
              <a:lnSpc>
                <a:spcPts val="2600"/>
              </a:lnSpc>
              <a:buFont typeface="Wingdings" panose="05000000000000000000" pitchFamily="2" charset="2"/>
              <a:buChar char="Ø"/>
            </a:pPr>
            <a:r>
              <a:rPr lang="en-GB" sz="2000" dirty="0">
                <a:cs typeface="Arial" panose="020B0604020202020204" pitchFamily="34" charset="0"/>
              </a:rPr>
              <a:t>variation in syntactical structure of sentences to alter where key information is placed </a:t>
            </a:r>
            <a:r>
              <a:rPr lang="en-GB" sz="2000" dirty="0" err="1">
                <a:cs typeface="Arial" panose="020B0604020202020204" pitchFamily="34" charset="0"/>
              </a:rPr>
              <a:t>eg</a:t>
            </a:r>
            <a:r>
              <a:rPr lang="en-GB" sz="2000" dirty="0">
                <a:cs typeface="Arial" panose="020B0604020202020204" pitchFamily="34" charset="0"/>
              </a:rPr>
              <a:t> subject verb </a:t>
            </a:r>
            <a:r>
              <a:rPr lang="en-GB" sz="2000" dirty="0" smtClean="0">
                <a:cs typeface="Arial" panose="020B0604020202020204" pitchFamily="34" charset="0"/>
              </a:rPr>
              <a:t>inversion;</a:t>
            </a:r>
            <a:endParaRPr lang="en-GB" sz="2000" dirty="0">
              <a:cs typeface="Arial" panose="020B0604020202020204" pitchFamily="34" charset="0"/>
            </a:endParaRPr>
          </a:p>
          <a:p>
            <a:pPr>
              <a:lnSpc>
                <a:spcPts val="2600"/>
              </a:lnSpc>
              <a:buFont typeface="Wingdings" panose="05000000000000000000" pitchFamily="2" charset="2"/>
              <a:buChar char="Ø"/>
            </a:pPr>
            <a:r>
              <a:rPr lang="en-GB" sz="2000" dirty="0">
                <a:cs typeface="Arial" panose="020B0604020202020204" pitchFamily="34" charset="0"/>
              </a:rPr>
              <a:t>managing expression of complex ideas across multiply-</a:t>
            </a:r>
            <a:r>
              <a:rPr lang="en-GB" sz="2000" dirty="0" err="1">
                <a:cs typeface="Arial" panose="020B0604020202020204" pitchFamily="34" charset="0"/>
              </a:rPr>
              <a:t>claused</a:t>
            </a:r>
            <a:r>
              <a:rPr lang="en-GB" sz="2000" dirty="0">
                <a:cs typeface="Arial" panose="020B0604020202020204" pitchFamily="34" charset="0"/>
              </a:rPr>
              <a:t> long </a:t>
            </a:r>
            <a:r>
              <a:rPr lang="en-GB" sz="2000" dirty="0" smtClean="0">
                <a:cs typeface="Arial" panose="020B0604020202020204" pitchFamily="34" charset="0"/>
              </a:rPr>
              <a:t>sentences;</a:t>
            </a:r>
            <a:endParaRPr lang="en-GB" sz="2000" dirty="0">
              <a:cs typeface="Arial" panose="020B0604020202020204" pitchFamily="34" charset="0"/>
            </a:endParaRPr>
          </a:p>
          <a:p>
            <a:pPr>
              <a:lnSpc>
                <a:spcPts val="2600"/>
              </a:lnSpc>
              <a:buFont typeface="Wingdings" panose="05000000000000000000" pitchFamily="2" charset="2"/>
              <a:buChar char="Ø"/>
            </a:pPr>
            <a:r>
              <a:rPr lang="en-GB" sz="2000" dirty="0" smtClean="0">
                <a:cs typeface="Arial" panose="020B0604020202020204" pitchFamily="34" charset="0"/>
              </a:rPr>
              <a:t>using </a:t>
            </a:r>
            <a:r>
              <a:rPr lang="en-GB" sz="2000" dirty="0">
                <a:cs typeface="Arial" panose="020B0604020202020204" pitchFamily="34" charset="0"/>
              </a:rPr>
              <a:t>more sophisticated subordinators (</a:t>
            </a:r>
            <a:r>
              <a:rPr lang="en-GB" sz="2000" dirty="0" err="1">
                <a:cs typeface="Arial" panose="020B0604020202020204" pitchFamily="34" charset="0"/>
              </a:rPr>
              <a:t>eg</a:t>
            </a:r>
            <a:r>
              <a:rPr lang="en-GB" sz="2000" dirty="0">
                <a:cs typeface="Arial" panose="020B0604020202020204" pitchFamily="34" charset="0"/>
              </a:rPr>
              <a:t> </a:t>
            </a:r>
            <a:r>
              <a:rPr lang="en-GB" sz="2000" i="1" dirty="0">
                <a:cs typeface="Arial" panose="020B0604020202020204" pitchFamily="34" charset="0"/>
              </a:rPr>
              <a:t>since; although; unless</a:t>
            </a:r>
            <a:r>
              <a:rPr lang="en-GB" sz="2000" dirty="0">
                <a:cs typeface="Arial" panose="020B0604020202020204" pitchFamily="34" charset="0"/>
              </a:rPr>
              <a:t>) to manage </a:t>
            </a:r>
            <a:r>
              <a:rPr lang="en-GB" sz="2000" dirty="0" smtClean="0">
                <a:cs typeface="Arial" panose="020B0604020202020204" pitchFamily="34" charset="0"/>
              </a:rPr>
              <a:t>expression of more </a:t>
            </a:r>
            <a:r>
              <a:rPr lang="en-GB" sz="2000" dirty="0">
                <a:cs typeface="Arial" panose="020B0604020202020204" pitchFamily="34" charset="0"/>
              </a:rPr>
              <a:t>complex </a:t>
            </a:r>
            <a:r>
              <a:rPr lang="en-GB" sz="2000" dirty="0" smtClean="0">
                <a:cs typeface="Arial" panose="020B0604020202020204" pitchFamily="34" charset="0"/>
              </a:rPr>
              <a:t>ideas;</a:t>
            </a:r>
            <a:endParaRPr lang="en-GB" sz="2000" dirty="0">
              <a:cs typeface="Arial" panose="020B0604020202020204" pitchFamily="34" charset="0"/>
            </a:endParaRPr>
          </a:p>
          <a:p>
            <a:pPr>
              <a:lnSpc>
                <a:spcPts val="2600"/>
              </a:lnSpc>
              <a:buFont typeface="Wingdings" panose="05000000000000000000" pitchFamily="2" charset="2"/>
              <a:buChar char="Ø"/>
            </a:pPr>
            <a:r>
              <a:rPr lang="en-GB" sz="2000" dirty="0">
                <a:cs typeface="Arial" panose="020B0604020202020204" pitchFamily="34" charset="0"/>
              </a:rPr>
              <a:t>r</a:t>
            </a:r>
            <a:r>
              <a:rPr lang="en-GB" sz="2000" dirty="0" smtClean="0">
                <a:cs typeface="Arial" panose="020B0604020202020204" pitchFamily="34" charset="0"/>
              </a:rPr>
              <a:t>educing over-use of chains of clauses with ‘and’;</a:t>
            </a:r>
          </a:p>
          <a:p>
            <a:pPr>
              <a:lnSpc>
                <a:spcPts val="2600"/>
              </a:lnSpc>
              <a:buFont typeface="Wingdings" panose="05000000000000000000" pitchFamily="2" charset="2"/>
              <a:buChar char="Ø"/>
            </a:pPr>
            <a:r>
              <a:rPr lang="en-GB" sz="2000" dirty="0" smtClean="0">
                <a:cs typeface="Arial" panose="020B0604020202020204" pitchFamily="34" charset="0"/>
              </a:rPr>
              <a:t>moving from </a:t>
            </a:r>
            <a:r>
              <a:rPr lang="en-GB" sz="2000" dirty="0">
                <a:cs typeface="Arial" panose="020B0604020202020204" pitchFamily="34" charset="0"/>
              </a:rPr>
              <a:t>simple co-ordination (</a:t>
            </a:r>
            <a:r>
              <a:rPr lang="en-GB" sz="2000" i="1" dirty="0" smtClean="0">
                <a:cs typeface="Arial" panose="020B0604020202020204" pitchFamily="34" charset="0"/>
              </a:rPr>
              <a:t>and/but/or</a:t>
            </a:r>
            <a:r>
              <a:rPr lang="en-GB" sz="2000" dirty="0">
                <a:cs typeface="Arial" panose="020B0604020202020204" pitchFamily="34" charset="0"/>
              </a:rPr>
              <a:t>) to </a:t>
            </a:r>
            <a:r>
              <a:rPr lang="en-GB" sz="2000" dirty="0" smtClean="0">
                <a:cs typeface="Arial" panose="020B0604020202020204" pitchFamily="34" charset="0"/>
              </a:rPr>
              <a:t>more sophisticated co-ordination </a:t>
            </a:r>
            <a:r>
              <a:rPr lang="en-GB" sz="2000" dirty="0" err="1">
                <a:cs typeface="Arial" panose="020B0604020202020204" pitchFamily="34" charset="0"/>
              </a:rPr>
              <a:t>eg</a:t>
            </a:r>
            <a:r>
              <a:rPr lang="en-GB" sz="2000" dirty="0">
                <a:cs typeface="Arial" panose="020B0604020202020204" pitchFamily="34" charset="0"/>
              </a:rPr>
              <a:t> using comma for co-ordination in a list; using more complex co-ordinators (</a:t>
            </a:r>
            <a:r>
              <a:rPr lang="en-GB" sz="2000" i="1" dirty="0">
                <a:cs typeface="Arial" panose="020B0604020202020204" pitchFamily="34" charset="0"/>
              </a:rPr>
              <a:t>not only… but also</a:t>
            </a:r>
            <a:r>
              <a:rPr lang="en-GB" sz="2000" dirty="0" smtClean="0">
                <a:cs typeface="Arial" panose="020B0604020202020204" pitchFamily="34" charset="0"/>
              </a:rPr>
              <a:t>).</a:t>
            </a:r>
          </a:p>
          <a:p>
            <a:endParaRPr lang="en-GB" dirty="0"/>
          </a:p>
        </p:txBody>
      </p:sp>
    </p:spTree>
    <p:extLst>
      <p:ext uri="{BB962C8B-B14F-4D97-AF65-F5344CB8AC3E}">
        <p14:creationId xmlns:p14="http://schemas.microsoft.com/office/powerpoint/2010/main" val="3555885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a:t>
            </a:r>
            <a:endParaRPr lang="en-GB" dirty="0"/>
          </a:p>
        </p:txBody>
      </p:sp>
      <p:sp>
        <p:nvSpPr>
          <p:cNvPr id="3" name="Content Placeholder 2"/>
          <p:cNvSpPr>
            <a:spLocks noGrp="1"/>
          </p:cNvSpPr>
          <p:nvPr>
            <p:ph idx="1"/>
          </p:nvPr>
        </p:nvSpPr>
        <p:spPr>
          <a:xfrm>
            <a:off x="1043608" y="1447800"/>
            <a:ext cx="7890080" cy="5149552"/>
          </a:xfrm>
        </p:spPr>
        <p:txBody>
          <a:bodyPr>
            <a:normAutofit fontScale="92500" lnSpcReduction="20000"/>
          </a:bodyPr>
          <a:lstStyle/>
          <a:p>
            <a:pPr>
              <a:buFont typeface="Wingdings" panose="05000000000000000000" pitchFamily="2" charset="2"/>
              <a:buChar char="q"/>
            </a:pPr>
            <a:r>
              <a:rPr lang="en-GB" sz="2400" dirty="0" smtClean="0">
                <a:cs typeface="Arial" panose="020B0604020202020204" pitchFamily="34" charset="0"/>
              </a:rPr>
              <a:t>Students’ (and teachers?) understanding of sentence variety is not strong and is often over-generalised, and not linked to an effect on the writing.</a:t>
            </a:r>
            <a:endParaRPr lang="en-GB" sz="2400" dirty="0">
              <a:cs typeface="Arial" panose="020B0604020202020204" pitchFamily="34" charset="0"/>
            </a:endParaRPr>
          </a:p>
          <a:p>
            <a:pPr>
              <a:buFont typeface="Wingdings" panose="05000000000000000000" pitchFamily="2" charset="2"/>
              <a:buChar char="q"/>
            </a:pPr>
            <a:r>
              <a:rPr lang="en-GB" sz="2400" dirty="0" smtClean="0">
                <a:cs typeface="Arial" panose="020B0604020202020204" pitchFamily="34" charset="0"/>
              </a:rPr>
              <a:t>Sentence variety is about:</a:t>
            </a:r>
          </a:p>
          <a:p>
            <a:pPr lvl="1">
              <a:buFont typeface="Wingdings" pitchFamily="2" charset="2"/>
              <a:buChar char="§"/>
            </a:pPr>
            <a:r>
              <a:rPr lang="en-GB" sz="2400" dirty="0" smtClean="0">
                <a:cs typeface="Arial" panose="020B0604020202020204" pitchFamily="34" charset="0"/>
              </a:rPr>
              <a:t>choice of sentence length </a:t>
            </a:r>
          </a:p>
          <a:p>
            <a:pPr lvl="1">
              <a:buFont typeface="Wingdings" pitchFamily="2" charset="2"/>
              <a:buChar char="§"/>
            </a:pPr>
            <a:r>
              <a:rPr lang="en-GB" sz="2400" dirty="0" smtClean="0">
                <a:cs typeface="Arial" panose="020B0604020202020204" pitchFamily="34" charset="0"/>
              </a:rPr>
              <a:t>choice of sentence type – single or multi clause</a:t>
            </a:r>
          </a:p>
          <a:p>
            <a:pPr lvl="1">
              <a:buFont typeface="Wingdings" pitchFamily="2" charset="2"/>
              <a:buChar char="§"/>
            </a:pPr>
            <a:r>
              <a:rPr lang="en-GB" sz="2400" dirty="0" smtClean="0">
                <a:cs typeface="Arial" panose="020B0604020202020204" pitchFamily="34" charset="0"/>
              </a:rPr>
              <a:t>positioning of single words, phrases or clauses within the sentence for emphasis </a:t>
            </a:r>
            <a:endParaRPr lang="en-GB" sz="2400" dirty="0">
              <a:cs typeface="Arial" panose="020B0604020202020204" pitchFamily="34" charset="0"/>
            </a:endParaRPr>
          </a:p>
          <a:p>
            <a:pPr>
              <a:buFont typeface="Wingdings" panose="05000000000000000000" pitchFamily="2" charset="2"/>
              <a:buChar char="q"/>
            </a:pPr>
            <a:r>
              <a:rPr lang="en-GB" sz="2400" dirty="0" smtClean="0">
                <a:cs typeface="Arial" panose="020B0604020202020204" pitchFamily="34" charset="0"/>
              </a:rPr>
              <a:t>Texts </a:t>
            </a:r>
            <a:r>
              <a:rPr lang="en-GB" sz="2400" dirty="0">
                <a:cs typeface="Arial" panose="020B0604020202020204" pitchFamily="34" charset="0"/>
              </a:rPr>
              <a:t>with sentences that are all the same length and have the same syntactical structure can be monotonous. </a:t>
            </a:r>
            <a:endParaRPr lang="en-GB" sz="2400" dirty="0" smtClean="0">
              <a:cs typeface="Arial" panose="020B0604020202020204" pitchFamily="34" charset="0"/>
            </a:endParaRPr>
          </a:p>
          <a:p>
            <a:pPr>
              <a:buFont typeface="Wingdings" panose="05000000000000000000" pitchFamily="2" charset="2"/>
              <a:buChar char="q"/>
            </a:pPr>
            <a:r>
              <a:rPr lang="en-GB" sz="2400" dirty="0" smtClean="0">
                <a:cs typeface="Arial" panose="020B0604020202020204" pitchFamily="34" charset="0"/>
              </a:rPr>
              <a:t>Longer </a:t>
            </a:r>
            <a:r>
              <a:rPr lang="en-GB" sz="2400" dirty="0">
                <a:cs typeface="Arial" panose="020B0604020202020204" pitchFamily="34" charset="0"/>
              </a:rPr>
              <a:t>sentences, including those with syntactical variations such as inversions or fronted adverbials, are useful for providing more descriptive detail or explanatory information, and are often used to elaborate complex ideas more thoroughly.  </a:t>
            </a:r>
            <a:endParaRPr lang="en-GB" sz="2400" dirty="0" smtClean="0">
              <a:cs typeface="Arial" panose="020B0604020202020204" pitchFamily="34" charset="0"/>
            </a:endParaRPr>
          </a:p>
          <a:p>
            <a:pPr>
              <a:buFont typeface="Wingdings" panose="05000000000000000000" pitchFamily="2" charset="2"/>
              <a:buChar char="q"/>
            </a:pPr>
            <a:r>
              <a:rPr lang="en-GB" sz="2400" dirty="0" smtClean="0">
                <a:cs typeface="Arial" panose="020B0604020202020204" pitchFamily="34" charset="0"/>
              </a:rPr>
              <a:t>Short </a:t>
            </a:r>
            <a:r>
              <a:rPr lang="en-GB" sz="2400" dirty="0">
                <a:cs typeface="Arial" panose="020B0604020202020204" pitchFamily="34" charset="0"/>
              </a:rPr>
              <a:t>sentences emphasise a point.</a:t>
            </a:r>
          </a:p>
          <a:p>
            <a:pPr marL="0" lvl="0" indent="0">
              <a:buNone/>
            </a:pPr>
            <a:endParaRPr lang="en-GB" sz="2000" dirty="0" smtClean="0"/>
          </a:p>
          <a:p>
            <a:endParaRPr lang="en-GB" dirty="0"/>
          </a:p>
        </p:txBody>
      </p:sp>
    </p:spTree>
    <p:extLst>
      <p:ext uri="{BB962C8B-B14F-4D97-AF65-F5344CB8AC3E}">
        <p14:creationId xmlns:p14="http://schemas.microsoft.com/office/powerpoint/2010/main" val="3181137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764704"/>
            <a:ext cx="6521928" cy="1143000"/>
          </a:xfrm>
        </p:spPr>
        <p:txBody>
          <a:bodyPr>
            <a:noAutofit/>
          </a:bodyPr>
          <a:lstStyle/>
          <a:p>
            <a:r>
              <a:rPr lang="en-GB" sz="2600" dirty="0" smtClean="0"/>
              <a:t/>
            </a:r>
            <a:br>
              <a:rPr lang="en-GB" sz="2600" dirty="0" smtClean="0"/>
            </a:br>
            <a:r>
              <a:rPr lang="en-GB" sz="2600" dirty="0" smtClean="0"/>
              <a:t>Sentence variety in </a:t>
            </a:r>
            <a:r>
              <a:rPr lang="en-GB" sz="2600" i="1" dirty="0" smtClean="0"/>
              <a:t>Think of an Eel </a:t>
            </a:r>
            <a:r>
              <a:rPr lang="en-GB" sz="2600" dirty="0" smtClean="0"/>
              <a:t>by Karen Wallace and Mike </a:t>
            </a:r>
            <a:r>
              <a:rPr lang="en-GB" sz="2600" dirty="0" err="1" smtClean="0"/>
              <a:t>Bostock</a:t>
            </a:r>
            <a:r>
              <a:rPr lang="en-GB" sz="2600" dirty="0" smtClean="0"/>
              <a:t>.</a:t>
            </a:r>
            <a:br>
              <a:rPr lang="en-GB" sz="2600" dirty="0" smtClean="0"/>
            </a:br>
            <a:r>
              <a:rPr lang="en-GB" sz="2600" i="1" dirty="0" smtClean="0"/>
              <a:t/>
            </a:r>
            <a:br>
              <a:rPr lang="en-GB" sz="2600" i="1" dirty="0" smtClean="0"/>
            </a:br>
            <a:r>
              <a:rPr lang="en-GB" sz="2600" dirty="0" smtClean="0"/>
              <a:t>Context: used in Y5 as a model for children’s writing about the life cycle of a creature in contrasting styles: a scientific account and a more lyrical narrative</a:t>
            </a:r>
            <a:endParaRPr lang="en-GB" sz="2600" dirty="0"/>
          </a:p>
        </p:txBody>
      </p:sp>
      <p:sp>
        <p:nvSpPr>
          <p:cNvPr id="3" name="Content Placeholder 2"/>
          <p:cNvSpPr>
            <a:spLocks noGrp="1"/>
          </p:cNvSpPr>
          <p:nvPr>
            <p:ph idx="1"/>
          </p:nvPr>
        </p:nvSpPr>
        <p:spPr>
          <a:xfrm>
            <a:off x="0" y="2924944"/>
            <a:ext cx="8789672" cy="3816424"/>
          </a:xfrm>
        </p:spPr>
        <p:txBody>
          <a:bodyPr>
            <a:normAutofit lnSpcReduction="10000"/>
          </a:bodyPr>
          <a:lstStyle/>
          <a:p>
            <a:pPr marL="82550" indent="0">
              <a:lnSpc>
                <a:spcPct val="150000"/>
              </a:lnSpc>
              <a:buNone/>
            </a:pPr>
            <a:r>
              <a:rPr lang="en-GB" sz="2400" dirty="0" smtClean="0"/>
              <a:t>For thousands of years, fishermen have watched every autumn as adult eels migrated down rivers into the sea, and again every spring as the young eels returned. But no one knew what happened in between. Where did the adults go to? And where were the young eels born? Today we think we know the secret of the eel, but even now no one has ever seen a wild eel lay eggs or an eel egg hatch.</a:t>
            </a:r>
          </a:p>
          <a:p>
            <a:pPr marL="82550" indent="0" algn="ctr">
              <a:lnSpc>
                <a:spcPct val="150000"/>
              </a:lnSpc>
              <a:buNone/>
            </a:pPr>
            <a:r>
              <a:rPr lang="en-GB" sz="2400" i="1" dirty="0" smtClean="0">
                <a:solidFill>
                  <a:srgbClr val="FF0000"/>
                </a:solidFill>
              </a:rPr>
              <a:t>What is the sentence variety here? List as many aspects as you can.</a:t>
            </a:r>
            <a:endParaRPr lang="en-GB" sz="2400" i="1" dirty="0">
              <a:solidFill>
                <a:srgbClr val="FF0000"/>
              </a:solidFill>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3</a:t>
            </a:fld>
            <a:endParaRPr lang="en-GB" dirty="0"/>
          </a:p>
        </p:txBody>
      </p:sp>
      <p:pic>
        <p:nvPicPr>
          <p:cNvPr id="1026"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411760" cy="30689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764704"/>
            <a:ext cx="6521928" cy="1143000"/>
          </a:xfrm>
        </p:spPr>
        <p:txBody>
          <a:bodyPr>
            <a:noAutofit/>
          </a:bodyPr>
          <a:lstStyle/>
          <a:p>
            <a:r>
              <a:rPr lang="en-GB" sz="2600" dirty="0" smtClean="0"/>
              <a:t/>
            </a:r>
            <a:br>
              <a:rPr lang="en-GB" sz="2600" dirty="0" smtClean="0"/>
            </a:br>
            <a:endParaRPr lang="en-GB" sz="2600" dirty="0"/>
          </a:p>
        </p:txBody>
      </p:sp>
      <p:sp>
        <p:nvSpPr>
          <p:cNvPr id="3" name="Content Placeholder 2"/>
          <p:cNvSpPr>
            <a:spLocks noGrp="1"/>
          </p:cNvSpPr>
          <p:nvPr>
            <p:ph idx="1"/>
          </p:nvPr>
        </p:nvSpPr>
        <p:spPr>
          <a:xfrm>
            <a:off x="2394208" y="0"/>
            <a:ext cx="6336704" cy="4437112"/>
          </a:xfrm>
        </p:spPr>
        <p:txBody>
          <a:bodyPr>
            <a:normAutofit lnSpcReduction="10000"/>
          </a:bodyPr>
          <a:lstStyle/>
          <a:p>
            <a:pPr marL="82550" indent="0">
              <a:lnSpc>
                <a:spcPct val="150000"/>
              </a:lnSpc>
              <a:buNone/>
            </a:pPr>
            <a:r>
              <a:rPr lang="en-GB" sz="2400" dirty="0" smtClean="0"/>
              <a:t>For thousands of years, fishermen have watched every autumn as adult eels migrated down rivers into the sea, and again every spring as the young eels returned. </a:t>
            </a:r>
            <a:r>
              <a:rPr lang="en-GB" sz="2400" u="sng" dirty="0" smtClean="0"/>
              <a:t>But</a:t>
            </a:r>
            <a:r>
              <a:rPr lang="en-GB" sz="2400" dirty="0" smtClean="0"/>
              <a:t> no one knew what happened in between. </a:t>
            </a:r>
            <a:r>
              <a:rPr lang="en-GB" sz="2400" dirty="0" smtClean="0">
                <a:solidFill>
                  <a:srgbClr val="FF0000"/>
                </a:solidFill>
              </a:rPr>
              <a:t>Where did the adults go to? </a:t>
            </a:r>
            <a:r>
              <a:rPr lang="en-GB" sz="2400" u="sng" dirty="0" smtClean="0">
                <a:solidFill>
                  <a:srgbClr val="FF0000"/>
                </a:solidFill>
              </a:rPr>
              <a:t>And</a:t>
            </a:r>
            <a:r>
              <a:rPr lang="en-GB" sz="2400" dirty="0" smtClean="0">
                <a:solidFill>
                  <a:srgbClr val="FF0000"/>
                </a:solidFill>
              </a:rPr>
              <a:t> where were the young eels born? </a:t>
            </a:r>
            <a:r>
              <a:rPr lang="en-GB" sz="2400" dirty="0" smtClean="0"/>
              <a:t>Today we think we know the secret of the eel, but even now no one has ever seen a wild eel lay eggs or an eel egg hatch.</a:t>
            </a:r>
          </a:p>
        </p:txBody>
      </p:sp>
      <p:sp>
        <p:nvSpPr>
          <p:cNvPr id="4" name="Slide Number Placeholder 3"/>
          <p:cNvSpPr>
            <a:spLocks noGrp="1"/>
          </p:cNvSpPr>
          <p:nvPr>
            <p:ph type="sldNum" sz="quarter" idx="12"/>
          </p:nvPr>
        </p:nvSpPr>
        <p:spPr/>
        <p:txBody>
          <a:bodyPr/>
          <a:lstStyle/>
          <a:p>
            <a:fld id="{72051ED8-246A-4ED7-BA39-F0E168D1450D}" type="slidenum">
              <a:rPr lang="en-GB" smtClean="0"/>
              <a:pPr/>
              <a:t>4</a:t>
            </a:fld>
            <a:endParaRPr lang="en-GB" dirty="0"/>
          </a:p>
        </p:txBody>
      </p:sp>
      <p:pic>
        <p:nvPicPr>
          <p:cNvPr id="1026"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411760" cy="30689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1520" y="4077072"/>
            <a:ext cx="8568952" cy="3046988"/>
          </a:xfrm>
          <a:prstGeom prst="rect">
            <a:avLst/>
          </a:prstGeom>
          <a:noFill/>
        </p:spPr>
        <p:txBody>
          <a:bodyPr wrap="square" rtlCol="0">
            <a:spAutoFit/>
          </a:bodyPr>
          <a:lstStyle/>
          <a:p>
            <a:r>
              <a:rPr lang="en-GB" dirty="0" smtClean="0">
                <a:latin typeface="+mn-lt"/>
              </a:rPr>
              <a:t>Here, sentence variety includes:</a:t>
            </a:r>
          </a:p>
          <a:p>
            <a:pPr marL="342900" indent="-342900">
              <a:buFont typeface="Arial" pitchFamily="34" charset="0"/>
              <a:buChar char="•"/>
            </a:pPr>
            <a:r>
              <a:rPr lang="en-GB" dirty="0" smtClean="0">
                <a:latin typeface="+mn-lt"/>
              </a:rPr>
              <a:t>Contrast between statement sentences and </a:t>
            </a:r>
            <a:r>
              <a:rPr lang="en-GB" dirty="0" smtClean="0">
                <a:latin typeface="+mn-lt"/>
                <a:cs typeface="Calibri" pitchFamily="34" charset="0"/>
              </a:rPr>
              <a:t>questions, and choices of where these are placed in relation to each other. </a:t>
            </a:r>
            <a:r>
              <a:rPr lang="en-GB" dirty="0" smtClean="0">
                <a:solidFill>
                  <a:srgbClr val="FF0000"/>
                </a:solidFill>
                <a:latin typeface="+mn-lt"/>
                <a:cs typeface="Calibri" pitchFamily="34" charset="0"/>
              </a:rPr>
              <a:t>What is the effect of placing the two questions together? </a:t>
            </a:r>
          </a:p>
          <a:p>
            <a:pPr marL="342900" indent="-342900">
              <a:buFont typeface="Arial" pitchFamily="34" charset="0"/>
              <a:buChar char="•"/>
            </a:pPr>
            <a:r>
              <a:rPr lang="en-GB" dirty="0" smtClean="0">
                <a:latin typeface="+mn-lt"/>
                <a:cs typeface="Calibri" pitchFamily="34" charset="0"/>
              </a:rPr>
              <a:t>Contrast in length of sentences and where they are placed. </a:t>
            </a:r>
            <a:r>
              <a:rPr lang="en-GB" dirty="0" smtClean="0">
                <a:solidFill>
                  <a:srgbClr val="FF0000"/>
                </a:solidFill>
                <a:latin typeface="+mn-lt"/>
                <a:cs typeface="Calibri" pitchFamily="34" charset="0"/>
              </a:rPr>
              <a:t>What patterning can you see here? </a:t>
            </a:r>
            <a:endParaRPr lang="en-GB" dirty="0">
              <a:solidFill>
                <a:srgbClr val="FF0000"/>
              </a:solidFill>
              <a:latin typeface="+mn-lt"/>
              <a:cs typeface="Calibri" pitchFamily="34" charset="0"/>
            </a:endParaRPr>
          </a:p>
          <a:p>
            <a:pPr marL="342900" indent="-342900">
              <a:buFont typeface="Arial" pitchFamily="34" charset="0"/>
              <a:buChar char="•"/>
            </a:pPr>
            <a:r>
              <a:rPr lang="en-GB" dirty="0" smtClean="0">
                <a:latin typeface="+mn-lt"/>
                <a:cs typeface="Calibri" pitchFamily="34" charset="0"/>
              </a:rPr>
              <a:t>Starting sentences with ‘But’ and ‘And’ – </a:t>
            </a:r>
            <a:r>
              <a:rPr lang="en-GB" dirty="0">
                <a:solidFill>
                  <a:srgbClr val="FF0000"/>
                </a:solidFill>
                <a:latin typeface="+mn-lt"/>
                <a:cs typeface="Calibri" pitchFamily="34" charset="0"/>
              </a:rPr>
              <a:t>W</a:t>
            </a:r>
            <a:r>
              <a:rPr lang="en-GB" dirty="0" smtClean="0">
                <a:solidFill>
                  <a:srgbClr val="FF0000"/>
                </a:solidFill>
                <a:latin typeface="+mn-lt"/>
                <a:cs typeface="Calibri" pitchFamily="34" charset="0"/>
              </a:rPr>
              <a:t>hat does it draw attention to?</a:t>
            </a:r>
            <a:endParaRPr lang="en-GB" dirty="0" smtClean="0">
              <a:solidFill>
                <a:srgbClr val="FF0000"/>
              </a:solidFill>
            </a:endParaRPr>
          </a:p>
          <a:p>
            <a:pPr marL="342900" indent="-342900">
              <a:buFont typeface="Arial" pitchFamily="34" charset="0"/>
              <a:buChar char="•"/>
            </a:pPr>
            <a:endParaRPr lang="en-GB" dirty="0">
              <a:solidFill>
                <a:srgbClr val="FF0000"/>
              </a:solidFill>
            </a:endParaRPr>
          </a:p>
        </p:txBody>
      </p:sp>
    </p:spTree>
    <p:extLst>
      <p:ext uri="{BB962C8B-B14F-4D97-AF65-F5344CB8AC3E}">
        <p14:creationId xmlns:p14="http://schemas.microsoft.com/office/powerpoint/2010/main" val="3130413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764704"/>
            <a:ext cx="6521928" cy="1143000"/>
          </a:xfrm>
        </p:spPr>
        <p:txBody>
          <a:bodyPr>
            <a:noAutofit/>
          </a:bodyPr>
          <a:lstStyle/>
          <a:p>
            <a:r>
              <a:rPr lang="en-GB" sz="2600" dirty="0" smtClean="0"/>
              <a:t/>
            </a:r>
            <a:br>
              <a:rPr lang="en-GB" sz="2600" dirty="0" smtClean="0"/>
            </a:br>
            <a:endParaRPr lang="en-GB" sz="2600" dirty="0"/>
          </a:p>
        </p:txBody>
      </p:sp>
      <p:sp>
        <p:nvSpPr>
          <p:cNvPr id="3" name="Content Placeholder 2"/>
          <p:cNvSpPr>
            <a:spLocks noGrp="1"/>
          </p:cNvSpPr>
          <p:nvPr>
            <p:ph idx="1"/>
          </p:nvPr>
        </p:nvSpPr>
        <p:spPr>
          <a:xfrm>
            <a:off x="2394208" y="0"/>
            <a:ext cx="6336704" cy="4437112"/>
          </a:xfrm>
        </p:spPr>
        <p:txBody>
          <a:bodyPr>
            <a:normAutofit lnSpcReduction="10000"/>
          </a:bodyPr>
          <a:lstStyle/>
          <a:p>
            <a:pPr marL="82550" indent="0">
              <a:lnSpc>
                <a:spcPct val="150000"/>
              </a:lnSpc>
              <a:buNone/>
            </a:pPr>
            <a:r>
              <a:rPr lang="en-GB" sz="2400" dirty="0" smtClean="0">
                <a:solidFill>
                  <a:srgbClr val="FF0000"/>
                </a:solidFill>
              </a:rPr>
              <a:t>For thousands of years</a:t>
            </a:r>
            <a:r>
              <a:rPr lang="en-GB" sz="2400" dirty="0" smtClean="0"/>
              <a:t>, fishermen have watched </a:t>
            </a:r>
            <a:r>
              <a:rPr lang="en-GB" sz="2400" dirty="0" smtClean="0">
                <a:solidFill>
                  <a:srgbClr val="7030A0"/>
                </a:solidFill>
              </a:rPr>
              <a:t>every autumn </a:t>
            </a:r>
            <a:r>
              <a:rPr lang="en-GB" sz="2400" dirty="0" smtClean="0"/>
              <a:t>as adult eels migrated down rivers into the sea, and again </a:t>
            </a:r>
            <a:r>
              <a:rPr lang="en-GB" sz="2400" dirty="0" smtClean="0">
                <a:solidFill>
                  <a:srgbClr val="7030A0"/>
                </a:solidFill>
              </a:rPr>
              <a:t>every spring </a:t>
            </a:r>
            <a:r>
              <a:rPr lang="en-GB" sz="2400" dirty="0" smtClean="0"/>
              <a:t>as the young eels returned. But no one knew what happened</a:t>
            </a:r>
            <a:r>
              <a:rPr lang="en-GB" sz="2400" dirty="0" smtClean="0">
                <a:solidFill>
                  <a:srgbClr val="7030A0"/>
                </a:solidFill>
              </a:rPr>
              <a:t> in between</a:t>
            </a:r>
            <a:r>
              <a:rPr lang="en-GB" sz="2400" dirty="0" smtClean="0"/>
              <a:t>. Where did the adults go to? And where were the young eels born? </a:t>
            </a:r>
            <a:r>
              <a:rPr lang="en-GB" sz="2400" dirty="0" smtClean="0">
                <a:solidFill>
                  <a:srgbClr val="FF0000"/>
                </a:solidFill>
              </a:rPr>
              <a:t>Today</a:t>
            </a:r>
            <a:r>
              <a:rPr lang="en-GB" sz="2400" dirty="0" smtClean="0"/>
              <a:t> we think we know the secret of the eel, but </a:t>
            </a:r>
            <a:r>
              <a:rPr lang="en-GB" sz="2400" dirty="0" smtClean="0">
                <a:solidFill>
                  <a:srgbClr val="7030A0"/>
                </a:solidFill>
              </a:rPr>
              <a:t>even now </a:t>
            </a:r>
            <a:r>
              <a:rPr lang="en-GB" sz="2400" dirty="0" smtClean="0"/>
              <a:t>no one has ever seen a wild eel lay eggs or an eel egg hatch.</a:t>
            </a:r>
          </a:p>
        </p:txBody>
      </p:sp>
      <p:sp>
        <p:nvSpPr>
          <p:cNvPr id="4" name="Slide Number Placeholder 3"/>
          <p:cNvSpPr>
            <a:spLocks noGrp="1"/>
          </p:cNvSpPr>
          <p:nvPr>
            <p:ph type="sldNum" sz="quarter" idx="12"/>
          </p:nvPr>
        </p:nvSpPr>
        <p:spPr/>
        <p:txBody>
          <a:bodyPr/>
          <a:lstStyle/>
          <a:p>
            <a:fld id="{72051ED8-246A-4ED7-BA39-F0E168D1450D}" type="slidenum">
              <a:rPr lang="en-GB" smtClean="0"/>
              <a:pPr/>
              <a:t>5</a:t>
            </a:fld>
            <a:endParaRPr lang="en-GB" dirty="0"/>
          </a:p>
        </p:txBody>
      </p:sp>
      <p:pic>
        <p:nvPicPr>
          <p:cNvPr id="1026"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411760" cy="30689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81336" y="4293096"/>
            <a:ext cx="7811144" cy="1938992"/>
          </a:xfrm>
          <a:prstGeom prst="rect">
            <a:avLst/>
          </a:prstGeom>
          <a:noFill/>
        </p:spPr>
        <p:txBody>
          <a:bodyPr wrap="square" rtlCol="0">
            <a:spAutoFit/>
          </a:bodyPr>
          <a:lstStyle/>
          <a:p>
            <a:r>
              <a:rPr lang="en-GB" dirty="0" smtClean="0">
                <a:latin typeface="+mn-lt"/>
              </a:rPr>
              <a:t>Here, sentence variety includes:</a:t>
            </a:r>
          </a:p>
          <a:p>
            <a:pPr marL="342900" indent="-342900">
              <a:buFont typeface="Arial" pitchFamily="34" charset="0"/>
              <a:buChar char="•"/>
            </a:pPr>
            <a:r>
              <a:rPr lang="en-GB" dirty="0" smtClean="0">
                <a:solidFill>
                  <a:srgbClr val="FF0000"/>
                </a:solidFill>
                <a:latin typeface="+mn-lt"/>
              </a:rPr>
              <a:t>Word order within sentences: use of fronted adverbials to emphasise sequence and timescale of events</a:t>
            </a:r>
            <a:r>
              <a:rPr lang="en-GB" dirty="0" smtClean="0">
                <a:latin typeface="+mn-lt"/>
              </a:rPr>
              <a:t>; </a:t>
            </a:r>
            <a:r>
              <a:rPr lang="en-GB" dirty="0">
                <a:solidFill>
                  <a:srgbClr val="7030A0"/>
                </a:solidFill>
                <a:latin typeface="+mn-lt"/>
                <a:cs typeface="Calibri" pitchFamily="34" charset="0"/>
              </a:rPr>
              <a:t>p</a:t>
            </a:r>
            <a:r>
              <a:rPr lang="en-GB" dirty="0" smtClean="0">
                <a:solidFill>
                  <a:srgbClr val="7030A0"/>
                </a:solidFill>
                <a:latin typeface="+mn-lt"/>
                <a:cs typeface="Calibri" pitchFamily="34" charset="0"/>
              </a:rPr>
              <a:t>lacing of other time adverbials to provide cohesive links. </a:t>
            </a:r>
            <a:endParaRPr lang="en-GB" dirty="0" smtClean="0">
              <a:solidFill>
                <a:srgbClr val="7030A0"/>
              </a:solidFill>
            </a:endParaRPr>
          </a:p>
          <a:p>
            <a:pPr marL="342900" indent="-342900">
              <a:buFont typeface="Arial" pitchFamily="34" charset="0"/>
              <a:buChar char="•"/>
            </a:pPr>
            <a:endParaRPr lang="en-GB" dirty="0">
              <a:solidFill>
                <a:srgbClr val="FF0000"/>
              </a:solidFill>
            </a:endParaRPr>
          </a:p>
        </p:txBody>
      </p:sp>
    </p:spTree>
    <p:extLst>
      <p:ext uri="{BB962C8B-B14F-4D97-AF65-F5344CB8AC3E}">
        <p14:creationId xmlns:p14="http://schemas.microsoft.com/office/powerpoint/2010/main" val="2513296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0" y="764704"/>
            <a:ext cx="6521928" cy="1143000"/>
          </a:xfrm>
        </p:spPr>
        <p:txBody>
          <a:bodyPr>
            <a:noAutofit/>
          </a:bodyPr>
          <a:lstStyle/>
          <a:p>
            <a:r>
              <a:rPr lang="en-GB" sz="2600" dirty="0" smtClean="0"/>
              <a:t/>
            </a:r>
            <a:br>
              <a:rPr lang="en-GB" sz="2600" dirty="0" smtClean="0"/>
            </a:br>
            <a:endParaRPr lang="en-GB" sz="2600" dirty="0"/>
          </a:p>
        </p:txBody>
      </p:sp>
      <p:sp>
        <p:nvSpPr>
          <p:cNvPr id="3" name="Content Placeholder 2"/>
          <p:cNvSpPr>
            <a:spLocks noGrp="1"/>
          </p:cNvSpPr>
          <p:nvPr>
            <p:ph idx="1"/>
          </p:nvPr>
        </p:nvSpPr>
        <p:spPr>
          <a:xfrm>
            <a:off x="2394208" y="0"/>
            <a:ext cx="6336704" cy="4437112"/>
          </a:xfrm>
        </p:spPr>
        <p:txBody>
          <a:bodyPr>
            <a:normAutofit lnSpcReduction="10000"/>
          </a:bodyPr>
          <a:lstStyle/>
          <a:p>
            <a:pPr marL="82550" indent="0">
              <a:lnSpc>
                <a:spcPct val="150000"/>
              </a:lnSpc>
              <a:buNone/>
            </a:pPr>
            <a:r>
              <a:rPr lang="en-GB" sz="2400" dirty="0" smtClean="0"/>
              <a:t>For thousands of years, </a:t>
            </a:r>
            <a:r>
              <a:rPr lang="en-GB" sz="2400" dirty="0" smtClean="0">
                <a:solidFill>
                  <a:srgbClr val="7030A0"/>
                </a:solidFill>
              </a:rPr>
              <a:t>fishermen have watched </a:t>
            </a:r>
            <a:r>
              <a:rPr lang="en-GB" sz="2400" dirty="0" smtClean="0"/>
              <a:t>every autumn </a:t>
            </a:r>
            <a:r>
              <a:rPr lang="en-GB" sz="2400" dirty="0" smtClean="0">
                <a:solidFill>
                  <a:srgbClr val="FF0000"/>
                </a:solidFill>
              </a:rPr>
              <a:t>as adult eels migrated </a:t>
            </a:r>
            <a:r>
              <a:rPr lang="en-GB" sz="2400" dirty="0" smtClean="0"/>
              <a:t>down rivers into the sea, and again every spring</a:t>
            </a:r>
            <a:r>
              <a:rPr lang="en-GB" sz="2400" dirty="0" smtClean="0">
                <a:solidFill>
                  <a:srgbClr val="FF0000"/>
                </a:solidFill>
              </a:rPr>
              <a:t> as the young eels returned</a:t>
            </a:r>
            <a:r>
              <a:rPr lang="en-GB" sz="2400" dirty="0" smtClean="0"/>
              <a:t>. </a:t>
            </a:r>
            <a:r>
              <a:rPr lang="en-GB" sz="2400" dirty="0" smtClean="0">
                <a:solidFill>
                  <a:srgbClr val="7030A0"/>
                </a:solidFill>
              </a:rPr>
              <a:t>But no one knew </a:t>
            </a:r>
            <a:r>
              <a:rPr lang="en-GB" sz="2400" dirty="0" smtClean="0"/>
              <a:t>what happened in between. Where did the adults go to? And where were the young eels born? Today </a:t>
            </a:r>
            <a:r>
              <a:rPr lang="en-GB" sz="2400" dirty="0" smtClean="0">
                <a:solidFill>
                  <a:srgbClr val="7030A0"/>
                </a:solidFill>
              </a:rPr>
              <a:t>we think we know </a:t>
            </a:r>
            <a:r>
              <a:rPr lang="en-GB" sz="2400" dirty="0" smtClean="0"/>
              <a:t>the secret of the eel, </a:t>
            </a:r>
            <a:r>
              <a:rPr lang="en-GB" sz="2400" dirty="0" smtClean="0">
                <a:solidFill>
                  <a:srgbClr val="7030A0"/>
                </a:solidFill>
              </a:rPr>
              <a:t>but</a:t>
            </a:r>
            <a:r>
              <a:rPr lang="en-GB" sz="2400" dirty="0" smtClean="0"/>
              <a:t> even now </a:t>
            </a:r>
            <a:r>
              <a:rPr lang="en-GB" sz="2400" dirty="0" smtClean="0">
                <a:solidFill>
                  <a:srgbClr val="7030A0"/>
                </a:solidFill>
              </a:rPr>
              <a:t>no one has ever seen </a:t>
            </a:r>
            <a:r>
              <a:rPr lang="en-GB" sz="2400" dirty="0" smtClean="0">
                <a:solidFill>
                  <a:srgbClr val="0070C0"/>
                </a:solidFill>
              </a:rPr>
              <a:t>a wild eel lay eggs </a:t>
            </a:r>
            <a:r>
              <a:rPr lang="en-GB" sz="2400" dirty="0" smtClean="0"/>
              <a:t>or </a:t>
            </a:r>
            <a:r>
              <a:rPr lang="en-GB" sz="2400" dirty="0" smtClean="0">
                <a:solidFill>
                  <a:srgbClr val="0070C0"/>
                </a:solidFill>
              </a:rPr>
              <a:t>an eel egg hatch</a:t>
            </a:r>
            <a:r>
              <a:rPr lang="en-GB" sz="2400" dirty="0" smtClean="0"/>
              <a:t>.</a:t>
            </a:r>
          </a:p>
        </p:txBody>
      </p:sp>
      <p:sp>
        <p:nvSpPr>
          <p:cNvPr id="4" name="Slide Number Placeholder 3"/>
          <p:cNvSpPr>
            <a:spLocks noGrp="1"/>
          </p:cNvSpPr>
          <p:nvPr>
            <p:ph type="sldNum" sz="quarter" idx="12"/>
          </p:nvPr>
        </p:nvSpPr>
        <p:spPr/>
        <p:txBody>
          <a:bodyPr/>
          <a:lstStyle/>
          <a:p>
            <a:fld id="{72051ED8-246A-4ED7-BA39-F0E168D1450D}" type="slidenum">
              <a:rPr lang="en-GB" smtClean="0"/>
              <a:pPr/>
              <a:t>6</a:t>
            </a:fld>
            <a:endParaRPr lang="en-GB" dirty="0"/>
          </a:p>
        </p:txBody>
      </p:sp>
      <p:pic>
        <p:nvPicPr>
          <p:cNvPr id="1026"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411760" cy="306896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081336" y="4293096"/>
            <a:ext cx="7811144" cy="1569660"/>
          </a:xfrm>
          <a:prstGeom prst="rect">
            <a:avLst/>
          </a:prstGeom>
          <a:noFill/>
        </p:spPr>
        <p:txBody>
          <a:bodyPr wrap="square" rtlCol="0">
            <a:spAutoFit/>
          </a:bodyPr>
          <a:lstStyle/>
          <a:p>
            <a:r>
              <a:rPr lang="en-GB" dirty="0" smtClean="0">
                <a:latin typeface="+mn-lt"/>
              </a:rPr>
              <a:t>Here, sentence variety includes:</a:t>
            </a:r>
          </a:p>
          <a:p>
            <a:pPr marL="342900" indent="-342900">
              <a:buFont typeface="Arial" pitchFamily="34" charset="0"/>
              <a:buChar char="•"/>
            </a:pPr>
            <a:r>
              <a:rPr lang="en-GB" dirty="0" smtClean="0">
                <a:solidFill>
                  <a:srgbClr val="FF0000"/>
                </a:solidFill>
                <a:latin typeface="+mn-lt"/>
              </a:rPr>
              <a:t>Patterning of the shape of clauses within sentences to create textual rhythm and to emphasise and link ideas.</a:t>
            </a:r>
          </a:p>
          <a:p>
            <a:endParaRPr lang="en-GB" dirty="0">
              <a:solidFill>
                <a:srgbClr val="FF0000"/>
              </a:solidFill>
            </a:endParaRPr>
          </a:p>
        </p:txBody>
      </p:sp>
    </p:spTree>
    <p:extLst>
      <p:ext uri="{BB962C8B-B14F-4D97-AF65-F5344CB8AC3E}">
        <p14:creationId xmlns:p14="http://schemas.microsoft.com/office/powerpoint/2010/main" val="886592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variety in </a:t>
            </a:r>
            <a:r>
              <a:rPr lang="en-GB" i="1" dirty="0" smtClean="0"/>
              <a:t>Think of an Eel</a:t>
            </a:r>
            <a:endParaRPr lang="en-GB" i="1" dirty="0"/>
          </a:p>
        </p:txBody>
      </p:sp>
      <p:sp>
        <p:nvSpPr>
          <p:cNvPr id="3" name="Content Placeholder 2"/>
          <p:cNvSpPr>
            <a:spLocks noGrp="1"/>
          </p:cNvSpPr>
          <p:nvPr>
            <p:ph idx="1"/>
          </p:nvPr>
        </p:nvSpPr>
        <p:spPr>
          <a:xfrm>
            <a:off x="1115616" y="1447800"/>
            <a:ext cx="7818072" cy="4800600"/>
          </a:xfrm>
        </p:spPr>
        <p:txBody>
          <a:bodyPr>
            <a:normAutofit fontScale="92500"/>
          </a:bodyPr>
          <a:lstStyle/>
          <a:p>
            <a:pPr marL="82550" indent="0">
              <a:buNone/>
            </a:pPr>
            <a:r>
              <a:rPr lang="en-GB" sz="2400" dirty="0" smtClean="0">
                <a:solidFill>
                  <a:srgbClr val="0070C0"/>
                </a:solidFill>
              </a:rPr>
              <a:t>Into the river </a:t>
            </a:r>
            <a:r>
              <a:rPr lang="en-GB" sz="2400" dirty="0" smtClean="0"/>
              <a:t>he </a:t>
            </a:r>
            <a:r>
              <a:rPr lang="en-GB" sz="2400" dirty="0" smtClean="0">
                <a:solidFill>
                  <a:srgbClr val="FF0000"/>
                </a:solidFill>
              </a:rPr>
              <a:t>swims</a:t>
            </a:r>
            <a:r>
              <a:rPr lang="en-GB" sz="2400" dirty="0" smtClean="0"/>
              <a:t> like a mad thing. He </a:t>
            </a:r>
            <a:r>
              <a:rPr lang="en-GB" sz="2400" dirty="0" smtClean="0">
                <a:solidFill>
                  <a:srgbClr val="FF0000"/>
                </a:solidFill>
              </a:rPr>
              <a:t>wriggles</a:t>
            </a:r>
            <a:r>
              <a:rPr lang="en-GB" sz="2400" dirty="0" smtClean="0"/>
              <a:t> up rapids, </a:t>
            </a:r>
            <a:r>
              <a:rPr lang="en-GB" sz="2400" dirty="0" smtClean="0">
                <a:solidFill>
                  <a:srgbClr val="FF0000"/>
                </a:solidFill>
              </a:rPr>
              <a:t>climbs</a:t>
            </a:r>
            <a:r>
              <a:rPr lang="en-GB" sz="2400" dirty="0" smtClean="0"/>
              <a:t> rocks </a:t>
            </a:r>
            <a:r>
              <a:rPr lang="en-GB" sz="2400" dirty="0" smtClean="0">
                <a:solidFill>
                  <a:srgbClr val="0070C0"/>
                </a:solidFill>
              </a:rPr>
              <a:t>around waterfalls</a:t>
            </a:r>
            <a:r>
              <a:rPr lang="en-GB" sz="2400" dirty="0" smtClean="0"/>
              <a:t>. River banks </a:t>
            </a:r>
            <a:r>
              <a:rPr lang="en-GB" sz="2400" dirty="0" smtClean="0">
                <a:solidFill>
                  <a:srgbClr val="FF0000"/>
                </a:solidFill>
              </a:rPr>
              <a:t>guide</a:t>
            </a:r>
            <a:r>
              <a:rPr lang="en-GB" sz="2400" dirty="0" smtClean="0"/>
              <a:t> him. Nothing will </a:t>
            </a:r>
            <a:r>
              <a:rPr lang="en-GB" sz="2400" dirty="0" smtClean="0">
                <a:solidFill>
                  <a:srgbClr val="FF0000"/>
                </a:solidFill>
              </a:rPr>
              <a:t>stop</a:t>
            </a:r>
            <a:r>
              <a:rPr lang="en-GB" sz="2400" dirty="0" smtClean="0"/>
              <a:t> him.</a:t>
            </a:r>
          </a:p>
          <a:p>
            <a:pPr marL="82550" indent="0">
              <a:buNone/>
            </a:pPr>
            <a:endParaRPr lang="en-GB" sz="2400" dirty="0" smtClean="0"/>
          </a:p>
          <a:p>
            <a:pPr marL="82550" indent="0">
              <a:buNone/>
            </a:pPr>
            <a:r>
              <a:rPr lang="en-GB" sz="2400" dirty="0" smtClean="0"/>
              <a:t>After eighty days’ swimming, </a:t>
            </a:r>
            <a:r>
              <a:rPr lang="en-GB" sz="2400" dirty="0" smtClean="0">
                <a:solidFill>
                  <a:srgbClr val="7030A0"/>
                </a:solidFill>
              </a:rPr>
              <a:t>not eating, not sleeping</a:t>
            </a:r>
            <a:r>
              <a:rPr lang="en-GB" sz="2400" dirty="0" smtClean="0"/>
              <a:t>, eel’s long, winding body is worn out and wasted. He </a:t>
            </a:r>
            <a:r>
              <a:rPr lang="en-GB" sz="2400" dirty="0" smtClean="0">
                <a:solidFill>
                  <a:srgbClr val="FF0000"/>
                </a:solidFill>
              </a:rPr>
              <a:t>spills</a:t>
            </a:r>
            <a:r>
              <a:rPr lang="en-GB" sz="2400" dirty="0" smtClean="0"/>
              <a:t> the new life carried </a:t>
            </a:r>
            <a:r>
              <a:rPr lang="en-GB" sz="2400" dirty="0" smtClean="0">
                <a:solidFill>
                  <a:srgbClr val="0070C0"/>
                </a:solidFill>
              </a:rPr>
              <a:t>deep in his belly</a:t>
            </a:r>
            <a:r>
              <a:rPr lang="en-GB" sz="2400" dirty="0" smtClean="0"/>
              <a:t>, then </a:t>
            </a:r>
            <a:r>
              <a:rPr lang="en-GB" sz="2400" dirty="0" smtClean="0">
                <a:solidFill>
                  <a:srgbClr val="FF0000"/>
                </a:solidFill>
              </a:rPr>
              <a:t>sinks</a:t>
            </a:r>
            <a:r>
              <a:rPr lang="en-GB" sz="2400" dirty="0" smtClean="0"/>
              <a:t> </a:t>
            </a:r>
            <a:r>
              <a:rPr lang="en-GB" sz="2400" dirty="0" smtClean="0">
                <a:solidFill>
                  <a:srgbClr val="0070C0"/>
                </a:solidFill>
              </a:rPr>
              <a:t>through the sea </a:t>
            </a:r>
            <a:r>
              <a:rPr lang="en-GB" sz="2400" dirty="0" smtClean="0"/>
              <a:t>like a used silver wrapper. </a:t>
            </a:r>
          </a:p>
          <a:p>
            <a:pPr marL="82550" indent="0">
              <a:buNone/>
            </a:pPr>
            <a:endParaRPr lang="en-GB" sz="2400" dirty="0" smtClean="0"/>
          </a:p>
          <a:p>
            <a:pPr marL="82550" indent="0">
              <a:buNone/>
            </a:pPr>
            <a:r>
              <a:rPr lang="en-GB" sz="2400" dirty="0" smtClean="0"/>
              <a:t>Here, sentence variety includes:</a:t>
            </a:r>
          </a:p>
          <a:p>
            <a:pPr marL="425450" indent="-342900"/>
            <a:r>
              <a:rPr lang="en-GB" sz="2400" dirty="0" smtClean="0">
                <a:solidFill>
                  <a:srgbClr val="FF0000"/>
                </a:solidFill>
              </a:rPr>
              <a:t>Emphasis on descriptive verb choices, often in short </a:t>
            </a:r>
          </a:p>
          <a:p>
            <a:pPr marL="82550" indent="0">
              <a:buNone/>
            </a:pPr>
            <a:r>
              <a:rPr lang="en-GB" sz="2400" dirty="0">
                <a:solidFill>
                  <a:srgbClr val="FF0000"/>
                </a:solidFill>
              </a:rPr>
              <a:t> </a:t>
            </a:r>
            <a:r>
              <a:rPr lang="en-GB" sz="2400" dirty="0" smtClean="0">
                <a:solidFill>
                  <a:srgbClr val="FF0000"/>
                </a:solidFill>
              </a:rPr>
              <a:t>     sentences.</a:t>
            </a:r>
          </a:p>
          <a:p>
            <a:pPr marL="425450" indent="-342900"/>
            <a:r>
              <a:rPr lang="en-GB" sz="2400" dirty="0" smtClean="0">
                <a:solidFill>
                  <a:srgbClr val="7030A0"/>
                </a:solidFill>
              </a:rPr>
              <a:t>Repeated clause patterns for emphasis </a:t>
            </a:r>
          </a:p>
          <a:p>
            <a:pPr marL="425450" indent="-342900"/>
            <a:r>
              <a:rPr lang="en-GB" sz="2400" dirty="0" smtClean="0">
                <a:solidFill>
                  <a:srgbClr val="7030A0"/>
                </a:solidFill>
              </a:rPr>
              <a:t>Varied prepositional phrases for visual precision</a:t>
            </a:r>
          </a:p>
          <a:p>
            <a:pPr marL="82550" indent="0">
              <a:buNone/>
            </a:pP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7</a:t>
            </a:fld>
            <a:endParaRPr lang="en-GB" dirty="0"/>
          </a:p>
        </p:txBody>
      </p:sp>
      <p:pic>
        <p:nvPicPr>
          <p:cNvPr id="5"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4221088"/>
            <a:ext cx="1907704" cy="26369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Sentence variety in </a:t>
            </a:r>
            <a:r>
              <a:rPr lang="en-GB" i="1" dirty="0" smtClean="0"/>
              <a:t>Think of an Eel</a:t>
            </a:r>
            <a:endParaRPr lang="en-GB" i="1" dirty="0"/>
          </a:p>
        </p:txBody>
      </p:sp>
      <p:sp>
        <p:nvSpPr>
          <p:cNvPr id="3" name="Content Placeholder 2"/>
          <p:cNvSpPr>
            <a:spLocks noGrp="1"/>
          </p:cNvSpPr>
          <p:nvPr>
            <p:ph idx="1"/>
          </p:nvPr>
        </p:nvSpPr>
        <p:spPr>
          <a:xfrm>
            <a:off x="1115616" y="1447800"/>
            <a:ext cx="7818072" cy="4800600"/>
          </a:xfrm>
        </p:spPr>
        <p:txBody>
          <a:bodyPr>
            <a:normAutofit fontScale="92500"/>
          </a:bodyPr>
          <a:lstStyle/>
          <a:p>
            <a:pPr marL="82550" indent="0">
              <a:buNone/>
            </a:pPr>
            <a:r>
              <a:rPr lang="en-GB" sz="2400" dirty="0" smtClean="0">
                <a:solidFill>
                  <a:srgbClr val="FF0000"/>
                </a:solidFill>
              </a:rPr>
              <a:t>Into the river </a:t>
            </a:r>
            <a:r>
              <a:rPr lang="en-GB" sz="2400" dirty="0" smtClean="0"/>
              <a:t>he swims </a:t>
            </a:r>
            <a:r>
              <a:rPr lang="en-GB" sz="2400" dirty="0" smtClean="0">
                <a:solidFill>
                  <a:srgbClr val="7030A0"/>
                </a:solidFill>
              </a:rPr>
              <a:t>like a mad thing</a:t>
            </a:r>
            <a:r>
              <a:rPr lang="en-GB" sz="2400" dirty="0" smtClean="0"/>
              <a:t>. </a:t>
            </a:r>
            <a:r>
              <a:rPr lang="en-GB" sz="2400" dirty="0" smtClean="0">
                <a:solidFill>
                  <a:srgbClr val="FF0000"/>
                </a:solidFill>
              </a:rPr>
              <a:t>He</a:t>
            </a:r>
            <a:r>
              <a:rPr lang="en-GB" sz="2400" dirty="0" smtClean="0"/>
              <a:t> wriggles up rapids, climbs rocks around waterfalls. </a:t>
            </a:r>
            <a:r>
              <a:rPr lang="en-GB" sz="2400" dirty="0" smtClean="0">
                <a:solidFill>
                  <a:srgbClr val="FF0000"/>
                </a:solidFill>
              </a:rPr>
              <a:t>River banks </a:t>
            </a:r>
            <a:r>
              <a:rPr lang="en-GB" sz="2400" dirty="0" smtClean="0"/>
              <a:t>guide him. </a:t>
            </a:r>
            <a:r>
              <a:rPr lang="en-GB" sz="2400" dirty="0" smtClean="0">
                <a:solidFill>
                  <a:srgbClr val="FF0000"/>
                </a:solidFill>
              </a:rPr>
              <a:t>Nothing</a:t>
            </a:r>
            <a:r>
              <a:rPr lang="en-GB" sz="2400" dirty="0" smtClean="0"/>
              <a:t> will stop him.</a:t>
            </a:r>
          </a:p>
          <a:p>
            <a:pPr marL="82550" indent="0">
              <a:buNone/>
            </a:pPr>
            <a:endParaRPr lang="en-GB" sz="2400" dirty="0" smtClean="0"/>
          </a:p>
          <a:p>
            <a:pPr marL="82550" indent="0">
              <a:buNone/>
            </a:pPr>
            <a:r>
              <a:rPr lang="en-GB" sz="2400" dirty="0" smtClean="0">
                <a:solidFill>
                  <a:srgbClr val="FF0000"/>
                </a:solidFill>
              </a:rPr>
              <a:t>After eighty days’ swimming</a:t>
            </a:r>
            <a:r>
              <a:rPr lang="en-GB" sz="2400" dirty="0" smtClean="0"/>
              <a:t>, not eating, not sleeping, </a:t>
            </a:r>
            <a:r>
              <a:rPr lang="en-GB" sz="2400" dirty="0" smtClean="0">
                <a:solidFill>
                  <a:srgbClr val="00B0F0"/>
                </a:solidFill>
              </a:rPr>
              <a:t>eel’s long, winding body</a:t>
            </a:r>
            <a:r>
              <a:rPr lang="en-GB" sz="2400" dirty="0" smtClean="0">
                <a:solidFill>
                  <a:srgbClr val="0070C0"/>
                </a:solidFill>
              </a:rPr>
              <a:t> </a:t>
            </a:r>
            <a:r>
              <a:rPr lang="en-GB" sz="2400" dirty="0" smtClean="0"/>
              <a:t>is worn out and wasted. He spills</a:t>
            </a:r>
            <a:r>
              <a:rPr lang="en-GB" sz="2400" dirty="0" smtClean="0">
                <a:solidFill>
                  <a:srgbClr val="00B0F0"/>
                </a:solidFill>
              </a:rPr>
              <a:t> the new life carried deep in his belly</a:t>
            </a:r>
            <a:r>
              <a:rPr lang="en-GB" sz="2400" dirty="0" smtClean="0"/>
              <a:t>, then sinks through the sea </a:t>
            </a:r>
            <a:r>
              <a:rPr lang="en-GB" sz="2400" dirty="0" smtClean="0">
                <a:solidFill>
                  <a:srgbClr val="7030A0"/>
                </a:solidFill>
              </a:rPr>
              <a:t>like a used silver wrapper. </a:t>
            </a:r>
            <a:endParaRPr lang="en-GB" sz="2400" dirty="0" smtClean="0"/>
          </a:p>
          <a:p>
            <a:pPr marL="82550" indent="0">
              <a:buNone/>
            </a:pPr>
            <a:endParaRPr lang="en-GB" sz="2400" dirty="0" smtClean="0"/>
          </a:p>
          <a:p>
            <a:pPr marL="82550" indent="0">
              <a:buNone/>
            </a:pPr>
            <a:r>
              <a:rPr lang="en-GB" sz="2400" dirty="0" smtClean="0"/>
              <a:t>Here, sentence variety includes:</a:t>
            </a:r>
          </a:p>
          <a:p>
            <a:pPr marL="425450" indent="-342900"/>
            <a:r>
              <a:rPr lang="en-GB" sz="2400" dirty="0" smtClean="0">
                <a:solidFill>
                  <a:srgbClr val="FF0000"/>
                </a:solidFill>
              </a:rPr>
              <a:t>Different starts of sentences: prepositional phrases,</a:t>
            </a:r>
          </a:p>
          <a:p>
            <a:pPr marL="82550" indent="0">
              <a:buNone/>
            </a:pPr>
            <a:r>
              <a:rPr lang="en-GB" sz="2400" dirty="0">
                <a:solidFill>
                  <a:srgbClr val="FF0000"/>
                </a:solidFill>
              </a:rPr>
              <a:t>p</a:t>
            </a:r>
            <a:r>
              <a:rPr lang="en-GB" sz="2400" dirty="0" smtClean="0">
                <a:solidFill>
                  <a:srgbClr val="FF0000"/>
                </a:solidFill>
              </a:rPr>
              <a:t>ronouns, adverbial phrases and clauses, noun phrases</a:t>
            </a:r>
          </a:p>
          <a:p>
            <a:pPr marL="425450" indent="-342900"/>
            <a:r>
              <a:rPr lang="en-GB" sz="2400" dirty="0" smtClean="0">
                <a:solidFill>
                  <a:srgbClr val="00B0F0"/>
                </a:solidFill>
              </a:rPr>
              <a:t>Noun phrases that are pre- and post-modified </a:t>
            </a:r>
          </a:p>
          <a:p>
            <a:pPr marL="425450" indent="-342900"/>
            <a:r>
              <a:rPr lang="en-GB" sz="2400" dirty="0" smtClean="0">
                <a:solidFill>
                  <a:srgbClr val="7030A0"/>
                </a:solidFill>
              </a:rPr>
              <a:t>Use of ‘poetic’ techniques such as similes to help visualise </a:t>
            </a:r>
          </a:p>
          <a:p>
            <a:pPr marL="425450" indent="-342900"/>
            <a:endParaRPr lang="en-GB" sz="2400" dirty="0" smtClean="0">
              <a:solidFill>
                <a:srgbClr val="FF0000"/>
              </a:solidFill>
            </a:endParaRPr>
          </a:p>
          <a:p>
            <a:pPr marL="82550" indent="0">
              <a:buNone/>
            </a:pPr>
            <a:endParaRPr lang="en-GB" sz="2400" dirty="0"/>
          </a:p>
        </p:txBody>
      </p:sp>
      <p:sp>
        <p:nvSpPr>
          <p:cNvPr id="4" name="Slide Number Placeholder 3"/>
          <p:cNvSpPr>
            <a:spLocks noGrp="1"/>
          </p:cNvSpPr>
          <p:nvPr>
            <p:ph type="sldNum" sz="quarter" idx="12"/>
          </p:nvPr>
        </p:nvSpPr>
        <p:spPr/>
        <p:txBody>
          <a:bodyPr/>
          <a:lstStyle/>
          <a:p>
            <a:fld id="{72051ED8-246A-4ED7-BA39-F0E168D1450D}" type="slidenum">
              <a:rPr lang="en-GB" smtClean="0"/>
              <a:pPr/>
              <a:t>8</a:t>
            </a:fld>
            <a:endParaRPr lang="en-GB" dirty="0"/>
          </a:p>
        </p:txBody>
      </p:sp>
      <p:pic>
        <p:nvPicPr>
          <p:cNvPr id="5" name="Picture 2" descr="https://images-na.ssl-images-amazon.com/images/I/51CWxiziLvL._SX444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8344" y="4221088"/>
            <a:ext cx="1475656" cy="2636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8840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74638"/>
            <a:ext cx="7890080" cy="1143000"/>
          </a:xfrm>
        </p:spPr>
        <p:txBody>
          <a:bodyPr/>
          <a:lstStyle/>
          <a:p>
            <a:r>
              <a:rPr lang="en-GB" dirty="0" smtClean="0"/>
              <a:t>Sentence Variety</a:t>
            </a:r>
            <a:endParaRPr lang="en-GB" dirty="0"/>
          </a:p>
        </p:txBody>
      </p:sp>
      <p:sp>
        <p:nvSpPr>
          <p:cNvPr id="3" name="Content Placeholder 2"/>
          <p:cNvSpPr>
            <a:spLocks noGrp="1"/>
          </p:cNvSpPr>
          <p:nvPr>
            <p:ph idx="1"/>
          </p:nvPr>
        </p:nvSpPr>
        <p:spPr>
          <a:xfrm>
            <a:off x="1043608" y="1447800"/>
            <a:ext cx="7890080" cy="5293568"/>
          </a:xfrm>
        </p:spPr>
        <p:txBody>
          <a:bodyPr>
            <a:normAutofit/>
          </a:bodyPr>
          <a:lstStyle/>
          <a:p>
            <a:pPr>
              <a:lnSpc>
                <a:spcPts val="3000"/>
              </a:lnSpc>
            </a:pPr>
            <a:r>
              <a:rPr lang="en-GB" sz="2400" dirty="0" smtClean="0">
                <a:cs typeface="Arial" panose="020B0604020202020204" pitchFamily="34" charset="0"/>
              </a:rPr>
              <a:t>What do your students understand by sentence variety?  (Try asking them directly)</a:t>
            </a:r>
          </a:p>
          <a:p>
            <a:pPr>
              <a:lnSpc>
                <a:spcPts val="3000"/>
              </a:lnSpc>
            </a:pPr>
            <a:r>
              <a:rPr lang="en-GB" sz="2400" dirty="0" smtClean="0">
                <a:cs typeface="Arial" panose="020B0604020202020204" pitchFamily="34" charset="0"/>
              </a:rPr>
              <a:t>In the light of this, how could they develop understanding?</a:t>
            </a:r>
          </a:p>
          <a:p>
            <a:pPr>
              <a:lnSpc>
                <a:spcPts val="3000"/>
              </a:lnSpc>
            </a:pPr>
            <a:r>
              <a:rPr lang="en-GB" sz="2400" dirty="0" smtClean="0">
                <a:cs typeface="Arial" panose="020B0604020202020204" pitchFamily="34" charset="0"/>
              </a:rPr>
              <a:t>What seems to  be appropriate for different year groups? For your least able and most able students?</a:t>
            </a:r>
          </a:p>
          <a:p>
            <a:pPr>
              <a:lnSpc>
                <a:spcPts val="3000"/>
              </a:lnSpc>
            </a:pPr>
            <a:r>
              <a:rPr lang="en-GB" sz="2400" dirty="0" smtClean="0">
                <a:cs typeface="Arial" panose="020B0604020202020204" pitchFamily="34" charset="0"/>
              </a:rPr>
              <a:t>What aspects of sentence variety seem easier or might be taught first; and what seem more complicated for a later stage?</a:t>
            </a:r>
          </a:p>
          <a:p>
            <a:endParaRPr lang="en-GB" sz="2000"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72051ED8-246A-4ED7-BA39-F0E168D1450D}" type="slidenum">
              <a:rPr lang="en-GB" smtClean="0"/>
              <a:pPr/>
              <a:t>9</a:t>
            </a:fld>
            <a:endParaRPr lang="en-GB" dirty="0"/>
          </a:p>
        </p:txBody>
      </p:sp>
    </p:spTree>
    <p:extLst>
      <p:ext uri="{BB962C8B-B14F-4D97-AF65-F5344CB8AC3E}">
        <p14:creationId xmlns:p14="http://schemas.microsoft.com/office/powerpoint/2010/main" val="159904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ue">
      <a:majorFont>
        <a:latin typeface="Arial Narrow"/>
        <a:ea typeface=""/>
        <a:cs typeface=""/>
      </a:majorFont>
      <a:minorFont>
        <a:latin typeface="Arial Narrow"/>
        <a:ea typeface=""/>
        <a:cs typeface=""/>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4021</TotalTime>
  <Words>1635</Words>
  <Application>Microsoft Office PowerPoint</Application>
  <PresentationFormat>On-screen Show (4:3)</PresentationFormat>
  <Paragraphs>98</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 Sentence Variety</vt:lpstr>
      <vt:lpstr>Sentence Variety</vt:lpstr>
      <vt:lpstr> Sentence variety in Think of an Eel by Karen Wallace and Mike Bostock.  Context: used in Y5 as a model for children’s writing about the life cycle of a creature in contrasting styles: a scientific account and a more lyrical narrative</vt:lpstr>
      <vt:lpstr> </vt:lpstr>
      <vt:lpstr> </vt:lpstr>
      <vt:lpstr> </vt:lpstr>
      <vt:lpstr>Sentence variety in Think of an Eel</vt:lpstr>
      <vt:lpstr>Sentence variety in Think of an Eel</vt:lpstr>
      <vt:lpstr>Sentence Variety</vt:lpstr>
      <vt:lpstr>Practice! What is the variety in sentences in this extract from Michael Morpurgo’s Arthur, High King of Britain?</vt:lpstr>
      <vt:lpstr>Sentence Variety (type)</vt:lpstr>
      <vt:lpstr>Sentence Variety (syntax)</vt:lpstr>
      <vt:lpstr>Sentence Variety (length)</vt:lpstr>
      <vt:lpstr>Sentence Variety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dlynch</dc:creator>
  <cp:lastModifiedBy>helen lines</cp:lastModifiedBy>
  <cp:revision>357</cp:revision>
  <dcterms:created xsi:type="dcterms:W3CDTF">2011-04-14T11:08:57Z</dcterms:created>
  <dcterms:modified xsi:type="dcterms:W3CDTF">2017-04-24T15:24:05Z</dcterms:modified>
</cp:coreProperties>
</file>