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1"/>
  </p:notesMasterIdLst>
  <p:handoutMasterIdLst>
    <p:handoutMasterId r:id="rId22"/>
  </p:handoutMasterIdLst>
  <p:sldIdLst>
    <p:sldId id="355" r:id="rId2"/>
    <p:sldId id="382" r:id="rId3"/>
    <p:sldId id="398" r:id="rId4"/>
    <p:sldId id="399" r:id="rId5"/>
    <p:sldId id="400" r:id="rId6"/>
    <p:sldId id="389" r:id="rId7"/>
    <p:sldId id="390" r:id="rId8"/>
    <p:sldId id="392" r:id="rId9"/>
    <p:sldId id="396" r:id="rId10"/>
    <p:sldId id="401" r:id="rId11"/>
    <p:sldId id="402" r:id="rId12"/>
    <p:sldId id="403" r:id="rId13"/>
    <p:sldId id="404" r:id="rId14"/>
    <p:sldId id="411" r:id="rId15"/>
    <p:sldId id="413" r:id="rId16"/>
    <p:sldId id="405" r:id="rId17"/>
    <p:sldId id="406" r:id="rId18"/>
    <p:sldId id="407" r:id="rId19"/>
    <p:sldId id="412" r:id="rId20"/>
  </p:sldIdLst>
  <p:sldSz cx="9144000" cy="6858000" type="screen4x3"/>
  <p:notesSz cx="6858000" cy="10052050"/>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FFFF00"/>
    <a:srgbClr val="CC3300"/>
    <a:srgbClr val="003300"/>
    <a:srgbClr val="800080"/>
    <a:srgbClr val="F7EDE1"/>
    <a:srgbClr val="E1E1FF"/>
    <a:srgbClr val="E8C9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60" autoAdjust="0"/>
    <p:restoredTop sz="85185" autoAdjust="0"/>
  </p:normalViewPr>
  <p:slideViewPr>
    <p:cSldViewPr>
      <p:cViewPr>
        <p:scale>
          <a:sx n="70" d="100"/>
          <a:sy n="70" d="100"/>
        </p:scale>
        <p:origin x="-749" y="99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97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50260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502603"/>
          </a:xfrm>
          <a:prstGeom prst="rect">
            <a:avLst/>
          </a:prstGeom>
        </p:spPr>
        <p:txBody>
          <a:bodyPr vert="horz" lIns="91440" tIns="45720" rIns="91440" bIns="45720" rtlCol="0"/>
          <a:lstStyle>
            <a:lvl1pPr algn="r">
              <a:defRPr sz="1200"/>
            </a:lvl1pPr>
          </a:lstStyle>
          <a:p>
            <a:fld id="{2B6C1E37-02D6-4F14-A63A-F60F9ACBE69B}" type="datetimeFigureOut">
              <a:rPr lang="en-GB" smtClean="0"/>
              <a:pPr/>
              <a:t>24/04/2017</a:t>
            </a:fld>
            <a:endParaRPr lang="en-GB"/>
          </a:p>
        </p:txBody>
      </p:sp>
      <p:sp>
        <p:nvSpPr>
          <p:cNvPr id="4" name="Footer Placeholder 3"/>
          <p:cNvSpPr>
            <a:spLocks noGrp="1"/>
          </p:cNvSpPr>
          <p:nvPr>
            <p:ph type="ftr" sz="quarter" idx="2"/>
          </p:nvPr>
        </p:nvSpPr>
        <p:spPr>
          <a:xfrm>
            <a:off x="0" y="9547703"/>
            <a:ext cx="2971800" cy="50260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9547703"/>
            <a:ext cx="2971800" cy="502603"/>
          </a:xfrm>
          <a:prstGeom prst="rect">
            <a:avLst/>
          </a:prstGeom>
        </p:spPr>
        <p:txBody>
          <a:bodyPr vert="horz" lIns="91440" tIns="45720" rIns="91440" bIns="45720" rtlCol="0" anchor="b"/>
          <a:lstStyle>
            <a:lvl1pPr algn="r">
              <a:defRPr sz="1200"/>
            </a:lvl1pPr>
          </a:lstStyle>
          <a:p>
            <a:fld id="{E93630EA-2128-4AF5-8E34-988BAE9ACBD9}" type="slidenum">
              <a:rPr lang="en-GB" smtClean="0"/>
              <a:pPr/>
              <a:t>‹#›</a:t>
            </a:fld>
            <a:endParaRPr lang="en-GB"/>
          </a:p>
        </p:txBody>
      </p:sp>
    </p:spTree>
    <p:extLst>
      <p:ext uri="{BB962C8B-B14F-4D97-AF65-F5344CB8AC3E}">
        <p14:creationId xmlns:p14="http://schemas.microsoft.com/office/powerpoint/2010/main" val="1444271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502603"/>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502603"/>
          </a:xfrm>
          <a:prstGeom prst="rect">
            <a:avLst/>
          </a:prstGeom>
        </p:spPr>
        <p:txBody>
          <a:bodyPr vert="horz" lIns="91440" tIns="45720" rIns="91440" bIns="45720" rtlCol="0"/>
          <a:lstStyle>
            <a:lvl1pPr algn="r">
              <a:defRPr sz="1200"/>
            </a:lvl1pPr>
          </a:lstStyle>
          <a:p>
            <a:fld id="{A8B9F78C-20D0-49C3-A6FA-CA09E3E7BF5D}" type="datetimeFigureOut">
              <a:rPr lang="en-GB" smtClean="0"/>
              <a:pPr/>
              <a:t>24/04/2017</a:t>
            </a:fld>
            <a:endParaRPr lang="en-GB" dirty="0"/>
          </a:p>
        </p:txBody>
      </p:sp>
      <p:sp>
        <p:nvSpPr>
          <p:cNvPr id="4" name="Slide Image Placeholder 3"/>
          <p:cNvSpPr>
            <a:spLocks noGrp="1" noRot="1" noChangeAspect="1"/>
          </p:cNvSpPr>
          <p:nvPr>
            <p:ph type="sldImg" idx="2"/>
          </p:nvPr>
        </p:nvSpPr>
        <p:spPr>
          <a:xfrm>
            <a:off x="917575" y="754063"/>
            <a:ext cx="5022850" cy="37687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774724"/>
            <a:ext cx="5486400" cy="452342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547703"/>
            <a:ext cx="2971800" cy="502603"/>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9547703"/>
            <a:ext cx="2971800" cy="502603"/>
          </a:xfrm>
          <a:prstGeom prst="rect">
            <a:avLst/>
          </a:prstGeom>
        </p:spPr>
        <p:txBody>
          <a:bodyPr vert="horz" lIns="91440" tIns="45720" rIns="91440" bIns="45720" rtlCol="0" anchor="b"/>
          <a:lstStyle>
            <a:lvl1pPr algn="r">
              <a:defRPr sz="1200"/>
            </a:lvl1pPr>
          </a:lstStyle>
          <a:p>
            <a:fld id="{38A1B173-494A-4405-BE01-BFC9AEC53747}" type="slidenum">
              <a:rPr lang="en-GB" smtClean="0"/>
              <a:pPr/>
              <a:t>‹#›</a:t>
            </a:fld>
            <a:endParaRPr lang="en-GB" dirty="0"/>
          </a:p>
        </p:txBody>
      </p:sp>
    </p:spTree>
    <p:extLst>
      <p:ext uri="{BB962C8B-B14F-4D97-AF65-F5344CB8AC3E}">
        <p14:creationId xmlns:p14="http://schemas.microsoft.com/office/powerpoint/2010/main" val="3695926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8A1B173-494A-4405-BE01-BFC9AEC53747}" type="slidenum">
              <a:rPr lang="en-GB" smtClean="0"/>
              <a:pPr/>
              <a:t>1</a:t>
            </a:fld>
            <a:endParaRPr lang="en-GB"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Using the</a:t>
            </a:r>
            <a:r>
              <a:rPr lang="en-GB" sz="1200" kern="1200" baseline="0" dirty="0" smtClean="0">
                <a:solidFill>
                  <a:schemeClr val="tx1"/>
                </a:solidFill>
                <a:latin typeface="+mn-lt"/>
                <a:ea typeface="+mn-ea"/>
                <a:cs typeface="+mn-cs"/>
              </a:rPr>
              <a:t> examples here, how would you explain the concept of subordination?</a:t>
            </a:r>
            <a:endParaRPr lang="en-GB"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solidFill>
                  <a:schemeClr val="bg1"/>
                </a:solidFill>
                <a:latin typeface="Arial" pitchFamily="34" charset="0"/>
                <a:cs typeface="Arial" pitchFamily="34" charset="0"/>
              </a:rPr>
              <a:t>Can</a:t>
            </a:r>
            <a:r>
              <a:rPr lang="en-GB" sz="1200" baseline="0" dirty="0" smtClean="0">
                <a:solidFill>
                  <a:schemeClr val="bg1"/>
                </a:solidFill>
                <a:latin typeface="Arial" pitchFamily="34" charset="0"/>
                <a:cs typeface="Arial" pitchFamily="34" charset="0"/>
              </a:rPr>
              <a:t> you do this in a way that stresses the</a:t>
            </a:r>
            <a:r>
              <a:rPr lang="en-GB" sz="1200" dirty="0" smtClean="0">
                <a:solidFill>
                  <a:schemeClr val="bg1"/>
                </a:solidFill>
                <a:latin typeface="Arial" pitchFamily="34" charset="0"/>
                <a:cs typeface="Arial" pitchFamily="34" charset="0"/>
              </a:rPr>
              <a:t> </a:t>
            </a:r>
            <a:r>
              <a:rPr lang="en-GB" sz="1200" u="sng" dirty="0" smtClean="0">
                <a:solidFill>
                  <a:schemeClr val="bg1"/>
                </a:solidFill>
                <a:latin typeface="Arial" pitchFamily="34" charset="0"/>
                <a:cs typeface="Arial" pitchFamily="34" charset="0"/>
              </a:rPr>
              <a:t>relationship</a:t>
            </a:r>
            <a:r>
              <a:rPr lang="en-GB" sz="1200" baseline="0" dirty="0" smtClean="0">
                <a:solidFill>
                  <a:schemeClr val="bg1"/>
                </a:solidFill>
                <a:latin typeface="Arial" pitchFamily="34" charset="0"/>
                <a:cs typeface="Arial" pitchFamily="34" charset="0"/>
              </a:rPr>
              <a:t> </a:t>
            </a:r>
            <a:r>
              <a:rPr lang="en-GB" sz="1200" baseline="0" dirty="0" smtClean="0">
                <a:solidFill>
                  <a:schemeClr val="bg1"/>
                </a:solidFill>
                <a:latin typeface="Arial" pitchFamily="34" charset="0"/>
                <a:cs typeface="Arial" pitchFamily="34" charset="0"/>
              </a:rPr>
              <a:t>between the subordinate and main </a:t>
            </a:r>
            <a:r>
              <a:rPr lang="en-GB" sz="1200" baseline="0" dirty="0" smtClean="0">
                <a:solidFill>
                  <a:schemeClr val="bg1"/>
                </a:solidFill>
                <a:latin typeface="Arial" pitchFamily="34" charset="0"/>
                <a:cs typeface="Arial" pitchFamily="34" charset="0"/>
              </a:rPr>
              <a:t>clauses (beyond, ‘adding detail’)?</a:t>
            </a:r>
            <a:endParaRPr lang="en-GB" sz="1200" dirty="0" smtClean="0">
              <a:solidFill>
                <a:schemeClr val="bg1"/>
              </a:solidFill>
              <a:latin typeface="Arial" pitchFamily="34" charset="0"/>
              <a:cs typeface="Arial" pitchFamily="34" charset="0"/>
            </a:endParaRPr>
          </a:p>
          <a:p>
            <a:endParaRPr lang="en-GB" dirty="0"/>
          </a:p>
        </p:txBody>
      </p:sp>
      <p:sp>
        <p:nvSpPr>
          <p:cNvPr id="4" name="Slide Number Placeholder 3"/>
          <p:cNvSpPr>
            <a:spLocks noGrp="1"/>
          </p:cNvSpPr>
          <p:nvPr>
            <p:ph type="sldNum" sz="quarter" idx="10"/>
          </p:nvPr>
        </p:nvSpPr>
        <p:spPr/>
        <p:txBody>
          <a:bodyPr/>
          <a:lstStyle/>
          <a:p>
            <a:fld id="{2A4F7A10-81DB-459C-9CB6-0482CDA69A61}" type="slidenum">
              <a:rPr lang="en-GB" smtClean="0"/>
              <a:pPr/>
              <a:t>10</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8A1B173-494A-4405-BE01-BFC9AEC53747}" type="slidenum">
              <a:rPr lang="en-GB" smtClean="0"/>
              <a:pPr/>
              <a:t>11</a:t>
            </a:fld>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Epic</a:t>
            </a:r>
            <a:r>
              <a:rPr lang="en-GB" baseline="0" dirty="0" smtClean="0"/>
              <a:t> clash between the enemies reflected in epic sentence structure!</a:t>
            </a:r>
            <a:endParaRPr lang="en-GB" dirty="0"/>
          </a:p>
        </p:txBody>
      </p:sp>
      <p:sp>
        <p:nvSpPr>
          <p:cNvPr id="4" name="Slide Number Placeholder 3"/>
          <p:cNvSpPr>
            <a:spLocks noGrp="1"/>
          </p:cNvSpPr>
          <p:nvPr>
            <p:ph type="sldNum" sz="quarter" idx="10"/>
          </p:nvPr>
        </p:nvSpPr>
        <p:spPr/>
        <p:txBody>
          <a:bodyPr/>
          <a:lstStyle/>
          <a:p>
            <a:fld id="{38A1B173-494A-4405-BE01-BFC9AEC53747}" type="slidenum">
              <a:rPr lang="en-GB" smtClean="0"/>
              <a:pPr/>
              <a:t>12</a:t>
            </a:fld>
            <a:endParaRPr lang="en-GB"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cy-GB" sz="1200" i="1" dirty="0" smtClean="0"/>
              <a:t>Last</a:t>
            </a:r>
            <a:r>
              <a:rPr lang="cy-GB" sz="1200" i="1" baseline="0" dirty="0" smtClean="0"/>
              <a:t> example – opening sentence of </a:t>
            </a:r>
            <a:r>
              <a:rPr lang="cy-GB" sz="1200" i="1" dirty="0" smtClean="0"/>
              <a:t>One Hundred Years of Solitude, Gabriel Garcia Marquez</a:t>
            </a:r>
            <a:endParaRPr lang="en-GB" dirty="0"/>
          </a:p>
        </p:txBody>
      </p:sp>
      <p:sp>
        <p:nvSpPr>
          <p:cNvPr id="4" name="Slide Number Placeholder 3"/>
          <p:cNvSpPr>
            <a:spLocks noGrp="1"/>
          </p:cNvSpPr>
          <p:nvPr>
            <p:ph type="sldNum" sz="quarter" idx="10"/>
          </p:nvPr>
        </p:nvSpPr>
        <p:spPr/>
        <p:txBody>
          <a:bodyPr/>
          <a:lstStyle/>
          <a:p>
            <a:fld id="{38A1B173-494A-4405-BE01-BFC9AEC53747}" type="slidenum">
              <a:rPr lang="en-GB" smtClean="0"/>
              <a:pPr/>
              <a:t>13</a:t>
            </a:fld>
            <a:endParaRPr lang="en-GB"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8A1B173-494A-4405-BE01-BFC9AEC53747}" type="slidenum">
              <a:rPr lang="en-GB" smtClean="0"/>
              <a:pPr/>
              <a:t>14</a:t>
            </a:fld>
            <a:endParaRPr lang="en-GB"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But</a:t>
            </a:r>
            <a:r>
              <a:rPr lang="en-GB" baseline="0" dirty="0" smtClean="0"/>
              <a:t> note also that co-ordination is itself an effective choice for many </a:t>
            </a:r>
            <a:r>
              <a:rPr lang="en-GB" baseline="0" dirty="0" smtClean="0"/>
              <a:t>circumstances such as building pace or emphasising </a:t>
            </a:r>
            <a:r>
              <a:rPr lang="en-GB" baseline="0" dirty="0" smtClean="0"/>
              <a:t>a </a:t>
            </a:r>
            <a:r>
              <a:rPr lang="en-GB" baseline="0" dirty="0" smtClean="0"/>
              <a:t>chain of events. Controlled use of short sentences for emphasis is also a mark of good student writers.</a:t>
            </a:r>
            <a:endParaRPr lang="en-GB" dirty="0"/>
          </a:p>
        </p:txBody>
      </p:sp>
      <p:sp>
        <p:nvSpPr>
          <p:cNvPr id="4" name="Slide Number Placeholder 3"/>
          <p:cNvSpPr>
            <a:spLocks noGrp="1"/>
          </p:cNvSpPr>
          <p:nvPr>
            <p:ph type="sldNum" sz="quarter" idx="10"/>
          </p:nvPr>
        </p:nvSpPr>
        <p:spPr/>
        <p:txBody>
          <a:bodyPr/>
          <a:lstStyle/>
          <a:p>
            <a:fld id="{38A1B173-494A-4405-BE01-BFC9AEC53747}" type="slidenum">
              <a:rPr lang="en-GB" smtClean="0"/>
              <a:pPr/>
              <a:t>16</a:t>
            </a:fld>
            <a:endParaRPr lang="en-GB"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You</a:t>
            </a:r>
            <a:r>
              <a:rPr lang="en-GB" baseline="0" dirty="0" smtClean="0"/>
              <a:t> could try r</a:t>
            </a:r>
            <a:r>
              <a:rPr lang="en-GB" dirty="0" smtClean="0"/>
              <a:t>ewriting a section of this using</a:t>
            </a:r>
            <a:r>
              <a:rPr lang="en-GB" baseline="0" dirty="0" smtClean="0"/>
              <a:t> subordination to establish relationships between ideas. </a:t>
            </a:r>
            <a:r>
              <a:rPr lang="en-GB" baseline="0" dirty="0" smtClean="0"/>
              <a:t>Some suggestions are made on the next </a:t>
            </a:r>
            <a:r>
              <a:rPr lang="en-GB" baseline="0" dirty="0" smtClean="0"/>
              <a:t>slide </a:t>
            </a:r>
            <a:r>
              <a:rPr lang="en-GB" baseline="0" dirty="0" smtClean="0"/>
              <a:t>– you could use these to articulate </a:t>
            </a:r>
            <a:r>
              <a:rPr lang="en-GB" baseline="0" dirty="0" smtClean="0"/>
              <a:t>some of the differences.</a:t>
            </a:r>
            <a:endParaRPr lang="en-GB" dirty="0"/>
          </a:p>
        </p:txBody>
      </p:sp>
      <p:sp>
        <p:nvSpPr>
          <p:cNvPr id="4" name="Slide Number Placeholder 3"/>
          <p:cNvSpPr>
            <a:spLocks noGrp="1"/>
          </p:cNvSpPr>
          <p:nvPr>
            <p:ph type="sldNum" sz="quarter" idx="10"/>
          </p:nvPr>
        </p:nvSpPr>
        <p:spPr/>
        <p:txBody>
          <a:bodyPr/>
          <a:lstStyle/>
          <a:p>
            <a:fld id="{38A1B173-494A-4405-BE01-BFC9AEC53747}" type="slidenum">
              <a:rPr lang="en-GB" smtClean="0"/>
              <a:pPr/>
              <a:t>17</a:t>
            </a:fld>
            <a:endParaRPr lang="en-GB"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Consider the meanings</a:t>
            </a:r>
            <a:r>
              <a:rPr lang="en-GB" baseline="0" dirty="0" smtClean="0"/>
              <a:t> that are foregrounded, or the </a:t>
            </a:r>
            <a:r>
              <a:rPr lang="en-GB" baseline="0" dirty="0" smtClean="0"/>
              <a:t>relationship </a:t>
            </a:r>
            <a:r>
              <a:rPr lang="en-GB" baseline="0" dirty="0" smtClean="0"/>
              <a:t>between ideas that are created through subordination</a:t>
            </a:r>
            <a:r>
              <a:rPr lang="en-GB" baseline="0" dirty="0" smtClean="0"/>
              <a:t>. Consider too the rhythmic variation created.</a:t>
            </a:r>
            <a:endParaRPr lang="en-GB" dirty="0"/>
          </a:p>
        </p:txBody>
      </p:sp>
      <p:sp>
        <p:nvSpPr>
          <p:cNvPr id="4" name="Slide Number Placeholder 3"/>
          <p:cNvSpPr>
            <a:spLocks noGrp="1"/>
          </p:cNvSpPr>
          <p:nvPr>
            <p:ph type="sldNum" sz="quarter" idx="10"/>
          </p:nvPr>
        </p:nvSpPr>
        <p:spPr/>
        <p:txBody>
          <a:bodyPr/>
          <a:lstStyle/>
          <a:p>
            <a:fld id="{38A1B173-494A-4405-BE01-BFC9AEC53747}" type="slidenum">
              <a:rPr lang="en-GB" smtClean="0"/>
              <a:pPr/>
              <a:t>18</a:t>
            </a:fld>
            <a:endParaRPr lang="en-GB"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8A1B173-494A-4405-BE01-BFC9AEC53747}" type="slidenum">
              <a:rPr lang="en-GB" smtClean="0"/>
              <a:pPr/>
              <a:t>19</a:t>
            </a:fld>
            <a:endParaRPr lang="en-GB" dirty="0"/>
          </a:p>
        </p:txBody>
      </p:sp>
    </p:spTree>
    <p:extLst>
      <p:ext uri="{BB962C8B-B14F-4D97-AF65-F5344CB8AC3E}">
        <p14:creationId xmlns:p14="http://schemas.microsoft.com/office/powerpoint/2010/main" val="3658390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aseline="0" dirty="0" smtClean="0"/>
              <a:t>See also the </a:t>
            </a:r>
            <a:r>
              <a:rPr lang="en-GB" baseline="0" dirty="0" err="1" smtClean="0"/>
              <a:t>PowerPoints</a:t>
            </a:r>
            <a:r>
              <a:rPr lang="en-GB" baseline="0" dirty="0" smtClean="0"/>
              <a:t>:</a:t>
            </a:r>
          </a:p>
          <a:p>
            <a:pPr marL="171450" indent="-171450">
              <a:buFont typeface="Arial" pitchFamily="34" charset="0"/>
              <a:buChar char="•"/>
            </a:pPr>
            <a:r>
              <a:rPr lang="en-GB" baseline="0" dirty="0" smtClean="0"/>
              <a:t>Sentence Types: Student Confusion </a:t>
            </a:r>
          </a:p>
          <a:p>
            <a:pPr marL="171450" indent="-171450">
              <a:buFont typeface="Arial" pitchFamily="34" charset="0"/>
              <a:buChar char="•"/>
            </a:pPr>
            <a:r>
              <a:rPr lang="en-GB" baseline="0" dirty="0" smtClean="0"/>
              <a:t>Sentence Types: Teacher Information</a:t>
            </a:r>
            <a:endParaRPr lang="en-GB" dirty="0"/>
          </a:p>
        </p:txBody>
      </p:sp>
      <p:sp>
        <p:nvSpPr>
          <p:cNvPr id="4" name="Slide Number Placeholder 3"/>
          <p:cNvSpPr>
            <a:spLocks noGrp="1"/>
          </p:cNvSpPr>
          <p:nvPr>
            <p:ph type="sldNum" sz="quarter" idx="10"/>
          </p:nvPr>
        </p:nvSpPr>
        <p:spPr/>
        <p:txBody>
          <a:bodyPr/>
          <a:lstStyle/>
          <a:p>
            <a:fld id="{38A1B173-494A-4405-BE01-BFC9AEC53747}" type="slidenum">
              <a:rPr lang="en-GB" smtClean="0"/>
              <a:pPr/>
              <a:t>2</a:t>
            </a:fld>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8A1B173-494A-4405-BE01-BFC9AEC53747}" type="slidenum">
              <a:rPr lang="en-GB" smtClean="0"/>
              <a:pPr/>
              <a:t>3</a:t>
            </a:fld>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cs typeface="Arial" pitchFamily="34" charset="0"/>
              </a:rPr>
              <a:t>Idea of deliberate design choices – here the</a:t>
            </a:r>
            <a:r>
              <a:rPr lang="en-GB" sz="1200" baseline="0" dirty="0" smtClean="0">
                <a:cs typeface="Arial" pitchFamily="34" charset="0"/>
              </a:rPr>
              <a:t> </a:t>
            </a:r>
            <a:r>
              <a:rPr lang="en-GB" sz="1200" dirty="0" smtClean="0">
                <a:cs typeface="Arial" pitchFamily="34" charset="0"/>
              </a:rPr>
              <a:t>writer wants to stress that Damian (who is hiding stolen money in the attic of his house when he hears someone coming in) is frightened and in a panic.</a:t>
            </a:r>
            <a:r>
              <a:rPr lang="en-GB" sz="1200" baseline="0" dirty="0" smtClean="0">
                <a:cs typeface="Arial" pitchFamily="34" charset="0"/>
              </a:rPr>
              <a:t> How well do we think the one-clause sentences work here? </a:t>
            </a:r>
            <a:endParaRPr lang="en-GB" sz="1200" dirty="0" smtClean="0">
              <a:cs typeface="Arial" pitchFamily="34" charset="0"/>
            </a:endParaRPr>
          </a:p>
          <a:p>
            <a:endParaRPr lang="en-GB" dirty="0"/>
          </a:p>
        </p:txBody>
      </p:sp>
      <p:sp>
        <p:nvSpPr>
          <p:cNvPr id="4" name="Slide Number Placeholder 3"/>
          <p:cNvSpPr>
            <a:spLocks noGrp="1"/>
          </p:cNvSpPr>
          <p:nvPr>
            <p:ph type="sldNum" sz="quarter" idx="10"/>
          </p:nvPr>
        </p:nvSpPr>
        <p:spPr/>
        <p:txBody>
          <a:bodyPr/>
          <a:lstStyle/>
          <a:p>
            <a:fld id="{38A1B173-494A-4405-BE01-BFC9AEC53747}" type="slidenum">
              <a:rPr lang="en-GB" smtClean="0"/>
              <a:pPr/>
              <a:t>4</a:t>
            </a:fld>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cy-GB" sz="1200" i="1" kern="1200" dirty="0" smtClean="0">
                <a:solidFill>
                  <a:schemeClr val="tx1"/>
                </a:solidFill>
                <a:latin typeface="+mn-lt"/>
                <a:ea typeface="+mn-ea"/>
                <a:cs typeface="+mn-cs"/>
              </a:rPr>
              <a:t> </a:t>
            </a:r>
            <a:endParaRPr lang="en-GB" sz="1200"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38A1B173-494A-4405-BE01-BFC9AEC53747}" type="slidenum">
              <a:rPr lang="en-GB" smtClean="0"/>
              <a:pPr/>
              <a:t>5</a:t>
            </a:fld>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Using</a:t>
            </a:r>
            <a:r>
              <a:rPr lang="en-GB" baseline="0" dirty="0" smtClean="0"/>
              <a:t> the examples, explain what ‘co-ordination’ means and what effect it has i.e. </a:t>
            </a:r>
            <a:r>
              <a:rPr lang="en-GB" baseline="0" dirty="0" smtClean="0"/>
              <a:t>joining </a:t>
            </a:r>
            <a:r>
              <a:rPr lang="en-GB" baseline="0" dirty="0" smtClean="0"/>
              <a:t>similar things or providing a contrast; balancing ideas and giving them equal weight.</a:t>
            </a:r>
          </a:p>
          <a:p>
            <a:r>
              <a:rPr lang="en-GB" baseline="0" dirty="0" smtClean="0"/>
              <a:t>Current National Curriculum </a:t>
            </a:r>
            <a:r>
              <a:rPr lang="en-GB" baseline="0" dirty="0" smtClean="0"/>
              <a:t>stresses teaching the </a:t>
            </a:r>
            <a:r>
              <a:rPr lang="en-GB" i="1" baseline="0" dirty="0" smtClean="0"/>
              <a:t>concept</a:t>
            </a:r>
            <a:r>
              <a:rPr lang="en-GB" baseline="0" dirty="0" smtClean="0"/>
              <a:t> of co-ordination </a:t>
            </a:r>
            <a:r>
              <a:rPr lang="en-GB" baseline="0" dirty="0" smtClean="0"/>
              <a:t>and what </a:t>
            </a:r>
            <a:r>
              <a:rPr lang="en-GB" baseline="0" dirty="0" smtClean="0"/>
              <a:t>it can do for </a:t>
            </a:r>
            <a:r>
              <a:rPr lang="en-GB" baseline="0" dirty="0" smtClean="0"/>
              <a:t>writing, </a:t>
            </a:r>
            <a:r>
              <a:rPr lang="en-GB" baseline="0" dirty="0" smtClean="0"/>
              <a:t>rather than </a:t>
            </a:r>
            <a:r>
              <a:rPr lang="en-GB" baseline="0" dirty="0" smtClean="0"/>
              <a:t>the labelling of sentences </a:t>
            </a:r>
            <a:r>
              <a:rPr lang="en-GB" baseline="0" dirty="0" smtClean="0"/>
              <a:t>as compound.</a:t>
            </a:r>
            <a:endParaRPr lang="en-GB" dirty="0"/>
          </a:p>
        </p:txBody>
      </p:sp>
      <p:sp>
        <p:nvSpPr>
          <p:cNvPr id="4" name="Slide Number Placeholder 3"/>
          <p:cNvSpPr>
            <a:spLocks noGrp="1"/>
          </p:cNvSpPr>
          <p:nvPr>
            <p:ph type="sldNum" sz="quarter" idx="10"/>
          </p:nvPr>
        </p:nvSpPr>
        <p:spPr/>
        <p:txBody>
          <a:bodyPr/>
          <a:lstStyle/>
          <a:p>
            <a:fld id="{38A1B173-494A-4405-BE01-BFC9AEC53747}" type="slidenum">
              <a:rPr lang="en-GB" smtClean="0"/>
              <a:pPr/>
              <a:t>6</a:t>
            </a:fld>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Pip’s first view of Miss </a:t>
            </a:r>
            <a:r>
              <a:rPr lang="en-GB" dirty="0" err="1" smtClean="0"/>
              <a:t>Havisham</a:t>
            </a:r>
            <a:r>
              <a:rPr lang="en-GB" dirty="0" smtClean="0"/>
              <a:t> in Great Expectations. List all the uses of co-ordination</a:t>
            </a:r>
            <a:r>
              <a:rPr lang="en-GB" baseline="0" dirty="0" smtClean="0"/>
              <a:t> you can see here. Why do you think there are so many co-ordinated words, phrases and clauses? What is the effect of using ‘and’ so often, and ‘but’ only once? </a:t>
            </a:r>
            <a:endParaRPr lang="en-GB" dirty="0"/>
          </a:p>
        </p:txBody>
      </p:sp>
      <p:sp>
        <p:nvSpPr>
          <p:cNvPr id="4" name="Slide Number Placeholder 3"/>
          <p:cNvSpPr>
            <a:spLocks noGrp="1"/>
          </p:cNvSpPr>
          <p:nvPr>
            <p:ph type="sldNum" sz="quarter" idx="10"/>
          </p:nvPr>
        </p:nvSpPr>
        <p:spPr/>
        <p:txBody>
          <a:bodyPr/>
          <a:lstStyle/>
          <a:p>
            <a:fld id="{38A1B173-494A-4405-BE01-BFC9AEC53747}" type="slidenum">
              <a:rPr lang="en-GB" smtClean="0"/>
              <a:pPr/>
              <a:t>7</a:t>
            </a:fld>
            <a:endParaRPr lang="en-GB"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aseline="0" dirty="0" smtClean="0"/>
              <a:t>Why </a:t>
            </a:r>
            <a:r>
              <a:rPr lang="en-GB" baseline="0" dirty="0" smtClean="0"/>
              <a:t>do you think there are so many co-ordinated words, phrases and clauses? What is the effect of using ‘and’ so often, and ‘but’ only once? </a:t>
            </a:r>
            <a:endParaRPr lang="en-GB" dirty="0"/>
          </a:p>
        </p:txBody>
      </p:sp>
      <p:sp>
        <p:nvSpPr>
          <p:cNvPr id="4" name="Slide Number Placeholder 3"/>
          <p:cNvSpPr>
            <a:spLocks noGrp="1"/>
          </p:cNvSpPr>
          <p:nvPr>
            <p:ph type="sldNum" sz="quarter" idx="10"/>
          </p:nvPr>
        </p:nvSpPr>
        <p:spPr/>
        <p:txBody>
          <a:bodyPr/>
          <a:lstStyle/>
          <a:p>
            <a:fld id="{38A1B173-494A-4405-BE01-BFC9AEC53747}" type="slidenum">
              <a:rPr lang="en-GB" smtClean="0"/>
              <a:pPr/>
              <a:t>8</a:t>
            </a:fld>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8A1B173-494A-4405-BE01-BFC9AEC53747}" type="slidenum">
              <a:rPr lang="en-GB" smtClean="0"/>
              <a:pPr/>
              <a:t>9</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endParaRPr lang="en-GB" dirty="0"/>
          </a:p>
        </p:txBody>
      </p:sp>
      <p:sp>
        <p:nvSpPr>
          <p:cNvPr id="20" name="Footer Placeholder 19"/>
          <p:cNvSpPr>
            <a:spLocks noGrp="1"/>
          </p:cNvSpPr>
          <p:nvPr>
            <p:ph type="ftr" sz="quarter" idx="11"/>
          </p:nvPr>
        </p:nvSpPr>
        <p:spPr/>
        <p:txBody>
          <a:bodyPr/>
          <a:lstStyle>
            <a:extLst/>
          </a:lstStyle>
          <a:p>
            <a:endParaRPr lang="en-GB" dirty="0"/>
          </a:p>
        </p:txBody>
      </p:sp>
      <p:sp>
        <p:nvSpPr>
          <p:cNvPr id="10" name="Slide Number Placeholder 9"/>
          <p:cNvSpPr>
            <a:spLocks noGrp="1"/>
          </p:cNvSpPr>
          <p:nvPr>
            <p:ph type="sldNum" sz="quarter" idx="12"/>
          </p:nvPr>
        </p:nvSpPr>
        <p:spPr/>
        <p:txBody>
          <a:bodyPr/>
          <a:lstStyle>
            <a:extLst/>
          </a:lstStyle>
          <a:p>
            <a:fld id="{01E8D9B5-9E83-49C4-B082-42FB70527793}" type="slidenum">
              <a:rPr lang="en-GB" smtClean="0"/>
              <a:pPr/>
              <a:t>‹#›</a:t>
            </a:fld>
            <a:endParaRPr lang="en-GB"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GB" dirty="0"/>
          </a:p>
        </p:txBody>
      </p:sp>
      <p:sp>
        <p:nvSpPr>
          <p:cNvPr id="5" name="Footer Placeholder 4"/>
          <p:cNvSpPr>
            <a:spLocks noGrp="1"/>
          </p:cNvSpPr>
          <p:nvPr>
            <p:ph type="ftr" sz="quarter" idx="11"/>
          </p:nvPr>
        </p:nvSpPr>
        <p:spPr/>
        <p:txBody>
          <a:bodyPr/>
          <a:lstStyle>
            <a:extLst/>
          </a:lstStyle>
          <a:p>
            <a:endParaRPr lang="en-GB" dirty="0"/>
          </a:p>
        </p:txBody>
      </p:sp>
      <p:sp>
        <p:nvSpPr>
          <p:cNvPr id="6" name="Slide Number Placeholder 5"/>
          <p:cNvSpPr>
            <a:spLocks noGrp="1"/>
          </p:cNvSpPr>
          <p:nvPr>
            <p:ph type="sldNum" sz="quarter" idx="12"/>
          </p:nvPr>
        </p:nvSpPr>
        <p:spPr/>
        <p:txBody>
          <a:bodyPr/>
          <a:lstStyle>
            <a:extLst/>
          </a:lstStyle>
          <a:p>
            <a:fld id="{18A2E325-0FD4-46B9-BC4C-C941A7EB6C2F}" type="slidenum">
              <a:rPr lang="en-GB" smtClean="0"/>
              <a:pPr/>
              <a:t>‹#›</a:t>
            </a:fld>
            <a:endParaRPr lang="en-GB"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GB" dirty="0"/>
          </a:p>
        </p:txBody>
      </p:sp>
      <p:sp>
        <p:nvSpPr>
          <p:cNvPr id="5" name="Footer Placeholder 4"/>
          <p:cNvSpPr>
            <a:spLocks noGrp="1"/>
          </p:cNvSpPr>
          <p:nvPr>
            <p:ph type="ftr" sz="quarter" idx="11"/>
          </p:nvPr>
        </p:nvSpPr>
        <p:spPr/>
        <p:txBody>
          <a:bodyPr/>
          <a:lstStyle>
            <a:extLst/>
          </a:lstStyle>
          <a:p>
            <a:endParaRPr lang="en-GB" dirty="0"/>
          </a:p>
        </p:txBody>
      </p:sp>
      <p:sp>
        <p:nvSpPr>
          <p:cNvPr id="6" name="Slide Number Placeholder 5"/>
          <p:cNvSpPr>
            <a:spLocks noGrp="1"/>
          </p:cNvSpPr>
          <p:nvPr>
            <p:ph type="sldNum" sz="quarter" idx="12"/>
          </p:nvPr>
        </p:nvSpPr>
        <p:spPr/>
        <p:txBody>
          <a:bodyPr/>
          <a:lstStyle>
            <a:extLst/>
          </a:lstStyle>
          <a:p>
            <a:fld id="{29470C54-A986-4E51-A710-2308E059A4D5}" type="slidenum">
              <a:rPr lang="en-GB" smtClean="0"/>
              <a:pPr/>
              <a:t>‹#›</a:t>
            </a:fld>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GB" dirty="0"/>
          </a:p>
        </p:txBody>
      </p:sp>
      <p:sp>
        <p:nvSpPr>
          <p:cNvPr id="5" name="Footer Placeholder 4"/>
          <p:cNvSpPr>
            <a:spLocks noGrp="1"/>
          </p:cNvSpPr>
          <p:nvPr>
            <p:ph type="ftr" sz="quarter" idx="11"/>
          </p:nvPr>
        </p:nvSpPr>
        <p:spPr/>
        <p:txBody>
          <a:bodyPr/>
          <a:lstStyle>
            <a:extLst/>
          </a:lstStyle>
          <a:p>
            <a:endParaRPr lang="en-GB" dirty="0"/>
          </a:p>
        </p:txBody>
      </p:sp>
      <p:sp>
        <p:nvSpPr>
          <p:cNvPr id="6" name="Slide Number Placeholder 5"/>
          <p:cNvSpPr>
            <a:spLocks noGrp="1"/>
          </p:cNvSpPr>
          <p:nvPr>
            <p:ph type="sldNum" sz="quarter" idx="12"/>
          </p:nvPr>
        </p:nvSpPr>
        <p:spPr/>
        <p:txBody>
          <a:bodyPr/>
          <a:lstStyle>
            <a:extLst/>
          </a:lstStyle>
          <a:p>
            <a:fld id="{72051ED8-246A-4ED7-BA39-F0E168D1450D}" type="slidenum">
              <a:rPr lang="en-GB" smtClean="0"/>
              <a:pPr/>
              <a:t>‹#›</a:t>
            </a:fld>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endParaRPr lang="en-GB" dirty="0"/>
          </a:p>
        </p:txBody>
      </p:sp>
      <p:sp>
        <p:nvSpPr>
          <p:cNvPr id="5" name="Footer Placeholder 4"/>
          <p:cNvSpPr>
            <a:spLocks noGrp="1"/>
          </p:cNvSpPr>
          <p:nvPr>
            <p:ph type="ftr" sz="quarter" idx="11"/>
          </p:nvPr>
        </p:nvSpPr>
        <p:spPr/>
        <p:txBody>
          <a:bodyPr/>
          <a:lstStyle>
            <a:extLst/>
          </a:lstStyle>
          <a:p>
            <a:endParaRPr lang="en-GB" dirty="0"/>
          </a:p>
        </p:txBody>
      </p:sp>
      <p:sp>
        <p:nvSpPr>
          <p:cNvPr id="6" name="Slide Number Placeholder 5"/>
          <p:cNvSpPr>
            <a:spLocks noGrp="1"/>
          </p:cNvSpPr>
          <p:nvPr>
            <p:ph type="sldNum" sz="quarter" idx="12"/>
          </p:nvPr>
        </p:nvSpPr>
        <p:spPr/>
        <p:txBody>
          <a:bodyPr/>
          <a:lstStyle>
            <a:extLst/>
          </a:lstStyle>
          <a:p>
            <a:fld id="{8711B6E1-D30B-494D-BAE8-E82B445DB4F2}" type="slidenum">
              <a:rPr lang="en-GB" smtClean="0"/>
              <a:pPr/>
              <a:t>‹#›</a:t>
            </a:fld>
            <a:endParaRPr lang="en-GB"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GB" dirty="0"/>
          </a:p>
        </p:txBody>
      </p:sp>
      <p:sp>
        <p:nvSpPr>
          <p:cNvPr id="6" name="Footer Placeholder 5"/>
          <p:cNvSpPr>
            <a:spLocks noGrp="1"/>
          </p:cNvSpPr>
          <p:nvPr>
            <p:ph type="ftr" sz="quarter" idx="11"/>
          </p:nvPr>
        </p:nvSpPr>
        <p:spPr/>
        <p:txBody>
          <a:bodyPr/>
          <a:lstStyle>
            <a:extLst/>
          </a:lstStyle>
          <a:p>
            <a:endParaRPr lang="en-GB" dirty="0"/>
          </a:p>
        </p:txBody>
      </p:sp>
      <p:sp>
        <p:nvSpPr>
          <p:cNvPr id="7" name="Slide Number Placeholder 6"/>
          <p:cNvSpPr>
            <a:spLocks noGrp="1"/>
          </p:cNvSpPr>
          <p:nvPr>
            <p:ph type="sldNum" sz="quarter" idx="12"/>
          </p:nvPr>
        </p:nvSpPr>
        <p:spPr/>
        <p:txBody>
          <a:bodyPr/>
          <a:lstStyle>
            <a:extLst/>
          </a:lstStyle>
          <a:p>
            <a:fld id="{E04A697F-2EB9-4567-9DBC-51FD1F83CDB9}" type="slidenum">
              <a:rPr lang="en-GB" smtClean="0"/>
              <a:pPr/>
              <a:t>‹#›</a:t>
            </a:fld>
            <a:endParaRPr lang="en-GB"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endParaRPr lang="en-GB" dirty="0"/>
          </a:p>
        </p:txBody>
      </p:sp>
      <p:sp>
        <p:nvSpPr>
          <p:cNvPr id="8" name="Footer Placeholder 7"/>
          <p:cNvSpPr>
            <a:spLocks noGrp="1"/>
          </p:cNvSpPr>
          <p:nvPr>
            <p:ph type="ftr" sz="quarter" idx="11"/>
          </p:nvPr>
        </p:nvSpPr>
        <p:spPr/>
        <p:txBody>
          <a:bodyPr/>
          <a:lstStyle>
            <a:extLst/>
          </a:lstStyle>
          <a:p>
            <a:endParaRPr lang="en-GB" dirty="0"/>
          </a:p>
        </p:txBody>
      </p:sp>
      <p:sp>
        <p:nvSpPr>
          <p:cNvPr id="9" name="Slide Number Placeholder 8"/>
          <p:cNvSpPr>
            <a:spLocks noGrp="1"/>
          </p:cNvSpPr>
          <p:nvPr>
            <p:ph type="sldNum" sz="quarter" idx="12"/>
          </p:nvPr>
        </p:nvSpPr>
        <p:spPr/>
        <p:txBody>
          <a:bodyPr/>
          <a:lstStyle>
            <a:extLst/>
          </a:lstStyle>
          <a:p>
            <a:fld id="{01963E99-FAB8-4CC8-B547-D30F9E758382}" type="slidenum">
              <a:rPr lang="en-GB" smtClean="0"/>
              <a:pPr/>
              <a:t>‹#›</a:t>
            </a:fld>
            <a:endParaRPr lang="en-GB"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endParaRPr lang="en-GB" dirty="0"/>
          </a:p>
        </p:txBody>
      </p:sp>
      <p:sp>
        <p:nvSpPr>
          <p:cNvPr id="4" name="Footer Placeholder 3"/>
          <p:cNvSpPr>
            <a:spLocks noGrp="1"/>
          </p:cNvSpPr>
          <p:nvPr>
            <p:ph type="ftr" sz="quarter" idx="11"/>
          </p:nvPr>
        </p:nvSpPr>
        <p:spPr/>
        <p:txBody>
          <a:bodyPr/>
          <a:lstStyle>
            <a:extLst/>
          </a:lstStyle>
          <a:p>
            <a:endParaRPr lang="en-GB" dirty="0"/>
          </a:p>
        </p:txBody>
      </p:sp>
      <p:sp>
        <p:nvSpPr>
          <p:cNvPr id="5" name="Slide Number Placeholder 4"/>
          <p:cNvSpPr>
            <a:spLocks noGrp="1"/>
          </p:cNvSpPr>
          <p:nvPr>
            <p:ph type="sldNum" sz="quarter" idx="12"/>
          </p:nvPr>
        </p:nvSpPr>
        <p:spPr/>
        <p:txBody>
          <a:bodyPr/>
          <a:lstStyle>
            <a:extLst/>
          </a:lstStyle>
          <a:p>
            <a:fld id="{94117DF1-01AF-405D-BA8B-2581A5FA9627}" type="slidenum">
              <a:rPr lang="en-GB" smtClean="0"/>
              <a:pPr/>
              <a:t>‹#›</a:t>
            </a:fld>
            <a:endParaRPr lang="en-GB"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endParaRPr lang="en-GB" dirty="0"/>
          </a:p>
        </p:txBody>
      </p:sp>
      <p:sp>
        <p:nvSpPr>
          <p:cNvPr id="3" name="Footer Placeholder 2"/>
          <p:cNvSpPr>
            <a:spLocks noGrp="1"/>
          </p:cNvSpPr>
          <p:nvPr>
            <p:ph type="ftr" sz="quarter" idx="11"/>
          </p:nvPr>
        </p:nvSpPr>
        <p:spPr/>
        <p:txBody>
          <a:bodyPr/>
          <a:lstStyle>
            <a:extLst/>
          </a:lstStyle>
          <a:p>
            <a:endParaRPr lang="en-GB" dirty="0"/>
          </a:p>
        </p:txBody>
      </p:sp>
      <p:sp>
        <p:nvSpPr>
          <p:cNvPr id="4" name="Slide Number Placeholder 3"/>
          <p:cNvSpPr>
            <a:spLocks noGrp="1"/>
          </p:cNvSpPr>
          <p:nvPr>
            <p:ph type="sldNum" sz="quarter" idx="12"/>
          </p:nvPr>
        </p:nvSpPr>
        <p:spPr/>
        <p:txBody>
          <a:bodyPr/>
          <a:lstStyle>
            <a:extLst/>
          </a:lstStyle>
          <a:p>
            <a:fld id="{D71FFCE3-9C4D-46F3-A7D1-C1CE17D06BA1}" type="slidenum">
              <a:rPr lang="en-GB" smtClean="0"/>
              <a:pPr/>
              <a:t>‹#›</a:t>
            </a:fld>
            <a:endParaRPr lang="en-GB"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GB" dirty="0"/>
          </a:p>
        </p:txBody>
      </p:sp>
      <p:sp>
        <p:nvSpPr>
          <p:cNvPr id="6" name="Footer Placeholder 5"/>
          <p:cNvSpPr>
            <a:spLocks noGrp="1"/>
          </p:cNvSpPr>
          <p:nvPr>
            <p:ph type="ftr" sz="quarter" idx="11"/>
          </p:nvPr>
        </p:nvSpPr>
        <p:spPr/>
        <p:txBody>
          <a:bodyPr/>
          <a:lstStyle>
            <a:extLst/>
          </a:lstStyle>
          <a:p>
            <a:endParaRPr lang="en-GB" dirty="0"/>
          </a:p>
        </p:txBody>
      </p:sp>
      <p:sp>
        <p:nvSpPr>
          <p:cNvPr id="7" name="Slide Number Placeholder 6"/>
          <p:cNvSpPr>
            <a:spLocks noGrp="1"/>
          </p:cNvSpPr>
          <p:nvPr>
            <p:ph type="sldNum" sz="quarter" idx="12"/>
          </p:nvPr>
        </p:nvSpPr>
        <p:spPr/>
        <p:txBody>
          <a:bodyPr/>
          <a:lstStyle>
            <a:extLst/>
          </a:lstStyle>
          <a:p>
            <a:fld id="{66A534FB-7E39-42DC-9A64-0A01989B03CE}" type="slidenum">
              <a:rPr lang="en-GB" smtClean="0"/>
              <a:pPr/>
              <a:t>‹#›</a:t>
            </a:fld>
            <a:endParaRPr lang="en-GB"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endParaRPr lang="en-GB" dirty="0"/>
          </a:p>
        </p:txBody>
      </p:sp>
      <p:sp>
        <p:nvSpPr>
          <p:cNvPr id="6" name="Footer Placeholder 5"/>
          <p:cNvSpPr>
            <a:spLocks noGrp="1"/>
          </p:cNvSpPr>
          <p:nvPr>
            <p:ph type="ftr" sz="quarter" idx="11"/>
          </p:nvPr>
        </p:nvSpPr>
        <p:spPr/>
        <p:txBody>
          <a:bodyPr/>
          <a:lstStyle>
            <a:extLst/>
          </a:lstStyle>
          <a:p>
            <a:endParaRPr lang="en-GB" dirty="0"/>
          </a:p>
        </p:txBody>
      </p:sp>
      <p:sp>
        <p:nvSpPr>
          <p:cNvPr id="7" name="Slide Number Placeholder 6"/>
          <p:cNvSpPr>
            <a:spLocks noGrp="1"/>
          </p:cNvSpPr>
          <p:nvPr>
            <p:ph type="sldNum" sz="quarter" idx="12"/>
          </p:nvPr>
        </p:nvSpPr>
        <p:spPr/>
        <p:txBody>
          <a:bodyPr/>
          <a:lstStyle>
            <a:extLst/>
          </a:lstStyle>
          <a:p>
            <a:fld id="{C42D23A7-95F4-40CE-BBB3-49DA394A3941}" type="slidenum">
              <a:rPr lang="en-GB" smtClean="0"/>
              <a:pPr/>
              <a:t>‹#›</a:t>
            </a:fld>
            <a:endParaRPr lang="en-GB"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en-GB"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GB"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4071226-C9F3-498C-ABFA-969EA62CDEF9}" type="slidenum">
              <a:rPr lang="en-GB" smtClean="0"/>
              <a:pPr/>
              <a:t>‹#›</a:t>
            </a:fld>
            <a:endParaRPr lang="en-GB"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iming>
    <p:tnLst>
      <p:par>
        <p:cTn id="1" dur="indefinite" restart="never" nodeType="tmRoot"/>
      </p:par>
    </p:tnLst>
  </p:timing>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SINGLE and MULTI-Clause  </a:t>
            </a:r>
            <a:r>
              <a:rPr lang="en-GB" dirty="0" err="1" smtClean="0"/>
              <a:t>SEntences</a:t>
            </a:r>
            <a:endParaRPr lang="en-GB" dirty="0"/>
          </a:p>
        </p:txBody>
      </p:sp>
      <p:sp>
        <p:nvSpPr>
          <p:cNvPr id="3" name="Text Placeholder 2"/>
          <p:cNvSpPr>
            <a:spLocks noGrp="1"/>
          </p:cNvSpPr>
          <p:nvPr>
            <p:ph type="body" idx="1"/>
          </p:nvPr>
        </p:nvSpPr>
        <p:spPr/>
        <p:txBody>
          <a:bodyPr/>
          <a:lstStyle/>
          <a:p>
            <a:r>
              <a:rPr lang="en-GB" dirty="0" smtClean="0"/>
              <a:t>TEACHING SENTENCE TYPES</a:t>
            </a:r>
            <a:endParaRPr lang="en-GB" dirty="0"/>
          </a:p>
        </p:txBody>
      </p:sp>
      <p:sp>
        <p:nvSpPr>
          <p:cNvPr id="4" name="Slide Number Placeholder 3"/>
          <p:cNvSpPr>
            <a:spLocks noGrp="1"/>
          </p:cNvSpPr>
          <p:nvPr>
            <p:ph type="sldNum" sz="quarter" idx="12"/>
          </p:nvPr>
        </p:nvSpPr>
        <p:spPr/>
        <p:txBody>
          <a:bodyPr/>
          <a:lstStyle/>
          <a:p>
            <a:fld id="{8711B6E1-D30B-494D-BAE8-E82B445DB4F2}" type="slidenum">
              <a:rPr lang="en-GB" smtClean="0"/>
              <a:pPr/>
              <a:t>1</a:t>
            </a:fld>
            <a:endParaRPr lang="en-GB" dirty="0"/>
          </a:p>
        </p:txBody>
      </p:sp>
    </p:spTree>
    <p:extLst>
      <p:ext uri="{BB962C8B-B14F-4D97-AF65-F5344CB8AC3E}">
        <p14:creationId xmlns:p14="http://schemas.microsoft.com/office/powerpoint/2010/main" val="18822402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60648"/>
            <a:ext cx="8208912" cy="1143000"/>
          </a:xfrm>
        </p:spPr>
        <p:txBody>
          <a:bodyPr>
            <a:normAutofit fontScale="90000"/>
          </a:bodyPr>
          <a:lstStyle/>
          <a:p>
            <a:r>
              <a:rPr lang="en-GB" sz="2400" dirty="0" smtClean="0">
                <a:latin typeface="Arial" pitchFamily="34" charset="0"/>
                <a:cs typeface="Arial" pitchFamily="34" charset="0"/>
              </a:rPr>
              <a:t>How many different ways can you join the main clauses to the subordinate clauses? Which sentences sound the scariest? Using the examples you generate, how would you explain the concept of subordination? </a:t>
            </a:r>
            <a:endParaRPr lang="en-GB" sz="2400" dirty="0">
              <a:latin typeface="Arial" pitchFamily="34" charset="0"/>
              <a:cs typeface="Arial" pitchFamily="34" charset="0"/>
            </a:endParaRPr>
          </a:p>
        </p:txBody>
      </p:sp>
      <p:pic>
        <p:nvPicPr>
          <p:cNvPr id="1026" name="Picture 2"/>
          <p:cNvPicPr>
            <a:picLocks noGrp="1" noChangeAspect="1" noChangeArrowheads="1"/>
          </p:cNvPicPr>
          <p:nvPr>
            <p:ph sz="quarter" idx="1"/>
          </p:nvPr>
        </p:nvPicPr>
        <p:blipFill>
          <a:blip r:embed="rId3" cstate="print"/>
          <a:srcRect l="870" t="3030" r="1740" b="6061"/>
          <a:stretch>
            <a:fillRect/>
          </a:stretch>
        </p:blipFill>
        <p:spPr bwMode="auto">
          <a:xfrm>
            <a:off x="467544" y="1556792"/>
            <a:ext cx="8280920" cy="5040560"/>
          </a:xfrm>
          <a:prstGeom prst="rect">
            <a:avLst/>
          </a:prstGeom>
          <a:noFill/>
          <a:ln w="38100">
            <a:solidFill>
              <a:schemeClr val="tx1"/>
            </a:solidFill>
            <a:miter lim="800000"/>
            <a:headEnd/>
            <a:tailEnd/>
          </a:ln>
        </p:spPr>
      </p:pic>
      <p:sp>
        <p:nvSpPr>
          <p:cNvPr id="5" name="TextBox 4"/>
          <p:cNvSpPr txBox="1"/>
          <p:nvPr/>
        </p:nvSpPr>
        <p:spPr>
          <a:xfrm>
            <a:off x="5436096" y="2060848"/>
            <a:ext cx="2952328" cy="369332"/>
          </a:xfrm>
          <a:prstGeom prst="rect">
            <a:avLst/>
          </a:prstGeom>
          <a:noFill/>
        </p:spPr>
        <p:txBody>
          <a:bodyPr wrap="square" rtlCol="0">
            <a:spAutoFit/>
          </a:bodyPr>
          <a:lstStyle/>
          <a:p>
            <a:r>
              <a:rPr lang="en-GB" b="1" dirty="0" smtClean="0">
                <a:solidFill>
                  <a:schemeClr val="bg1"/>
                </a:solidFill>
                <a:latin typeface="Arial" pitchFamily="34" charset="0"/>
                <a:cs typeface="Arial" pitchFamily="34" charset="0"/>
              </a:rPr>
              <a:t>the house seemed empty  </a:t>
            </a:r>
            <a:endParaRPr lang="en-GB" b="1" dirty="0">
              <a:solidFill>
                <a:schemeClr val="bg1"/>
              </a:solidFill>
              <a:latin typeface="Arial" pitchFamily="34" charset="0"/>
              <a:cs typeface="Arial" pitchFamily="34" charset="0"/>
            </a:endParaRPr>
          </a:p>
        </p:txBody>
      </p:sp>
      <p:sp>
        <p:nvSpPr>
          <p:cNvPr id="6" name="TextBox 5"/>
          <p:cNvSpPr txBox="1"/>
          <p:nvPr/>
        </p:nvSpPr>
        <p:spPr>
          <a:xfrm>
            <a:off x="539552" y="2924944"/>
            <a:ext cx="3672408" cy="461665"/>
          </a:xfrm>
          <a:prstGeom prst="rect">
            <a:avLst/>
          </a:prstGeom>
          <a:noFill/>
        </p:spPr>
        <p:txBody>
          <a:bodyPr wrap="square" rtlCol="0">
            <a:spAutoFit/>
          </a:bodyPr>
          <a:lstStyle/>
          <a:p>
            <a:r>
              <a:rPr lang="en-GB" b="1" dirty="0" smtClean="0">
                <a:solidFill>
                  <a:schemeClr val="bg1"/>
                </a:solidFill>
                <a:latin typeface="Arial" pitchFamily="34" charset="0"/>
                <a:cs typeface="Arial" pitchFamily="34" charset="0"/>
              </a:rPr>
              <a:t>its windows boarded up</a:t>
            </a:r>
            <a:endParaRPr lang="en-GB" b="1" dirty="0">
              <a:solidFill>
                <a:schemeClr val="bg1"/>
              </a:solidFill>
              <a:latin typeface="Arial" pitchFamily="34" charset="0"/>
              <a:cs typeface="Arial" pitchFamily="34" charset="0"/>
            </a:endParaRPr>
          </a:p>
        </p:txBody>
      </p:sp>
      <p:sp>
        <p:nvSpPr>
          <p:cNvPr id="7" name="TextBox 6"/>
          <p:cNvSpPr txBox="1"/>
          <p:nvPr/>
        </p:nvSpPr>
        <p:spPr>
          <a:xfrm>
            <a:off x="539552" y="2132856"/>
            <a:ext cx="2952328" cy="461665"/>
          </a:xfrm>
          <a:prstGeom prst="rect">
            <a:avLst/>
          </a:prstGeom>
          <a:noFill/>
        </p:spPr>
        <p:txBody>
          <a:bodyPr wrap="square" rtlCol="0">
            <a:spAutoFit/>
          </a:bodyPr>
          <a:lstStyle/>
          <a:p>
            <a:r>
              <a:rPr lang="en-GB" b="1" dirty="0" smtClean="0">
                <a:solidFill>
                  <a:schemeClr val="bg1"/>
                </a:solidFill>
                <a:latin typeface="Arial" pitchFamily="34" charset="0"/>
                <a:cs typeface="Arial" pitchFamily="34" charset="0"/>
              </a:rPr>
              <a:t>slowly decaying</a:t>
            </a:r>
            <a:endParaRPr lang="en-GB" b="1" dirty="0">
              <a:solidFill>
                <a:schemeClr val="bg1"/>
              </a:solidFill>
              <a:latin typeface="Arial" pitchFamily="34" charset="0"/>
              <a:cs typeface="Arial" pitchFamily="34" charset="0"/>
            </a:endParaRPr>
          </a:p>
        </p:txBody>
      </p:sp>
      <p:sp>
        <p:nvSpPr>
          <p:cNvPr id="8" name="TextBox 7"/>
          <p:cNvSpPr txBox="1"/>
          <p:nvPr/>
        </p:nvSpPr>
        <p:spPr>
          <a:xfrm>
            <a:off x="539552" y="3573016"/>
            <a:ext cx="2880320" cy="461665"/>
          </a:xfrm>
          <a:prstGeom prst="rect">
            <a:avLst/>
          </a:prstGeom>
          <a:noFill/>
        </p:spPr>
        <p:txBody>
          <a:bodyPr wrap="square" rtlCol="0">
            <a:spAutoFit/>
          </a:bodyPr>
          <a:lstStyle/>
          <a:p>
            <a:r>
              <a:rPr lang="en-GB" b="1" dirty="0" smtClean="0">
                <a:solidFill>
                  <a:schemeClr val="bg1"/>
                </a:solidFill>
                <a:latin typeface="Arial" pitchFamily="34" charset="0"/>
                <a:cs typeface="Arial" pitchFamily="34" charset="0"/>
              </a:rPr>
              <a:t>covered with ivy</a:t>
            </a:r>
            <a:endParaRPr lang="en-GB" b="1" dirty="0">
              <a:solidFill>
                <a:schemeClr val="bg1"/>
              </a:solidFill>
              <a:latin typeface="Arial" pitchFamily="34" charset="0"/>
              <a:cs typeface="Arial" pitchFamily="34" charset="0"/>
            </a:endParaRPr>
          </a:p>
        </p:txBody>
      </p:sp>
      <p:sp>
        <p:nvSpPr>
          <p:cNvPr id="10" name="TextBox 9"/>
          <p:cNvSpPr txBox="1"/>
          <p:nvPr/>
        </p:nvSpPr>
        <p:spPr>
          <a:xfrm>
            <a:off x="5220072" y="4869160"/>
            <a:ext cx="3528392" cy="830997"/>
          </a:xfrm>
          <a:prstGeom prst="rect">
            <a:avLst/>
          </a:prstGeom>
          <a:noFill/>
        </p:spPr>
        <p:txBody>
          <a:bodyPr wrap="square" rtlCol="0">
            <a:spAutoFit/>
          </a:bodyPr>
          <a:lstStyle/>
          <a:p>
            <a:r>
              <a:rPr lang="en-GB" b="1" dirty="0" smtClean="0">
                <a:solidFill>
                  <a:schemeClr val="bg1"/>
                </a:solidFill>
                <a:latin typeface="Arial" pitchFamily="34" charset="0"/>
                <a:cs typeface="Arial" pitchFamily="34" charset="0"/>
              </a:rPr>
              <a:t>a woman stood in the doorway</a:t>
            </a:r>
            <a:endParaRPr lang="en-GB" b="1" dirty="0">
              <a:solidFill>
                <a:schemeClr val="bg1"/>
              </a:solidFill>
              <a:latin typeface="Arial" pitchFamily="34" charset="0"/>
              <a:cs typeface="Arial" pitchFamily="34" charset="0"/>
            </a:endParaRPr>
          </a:p>
        </p:txBody>
      </p:sp>
      <p:sp>
        <p:nvSpPr>
          <p:cNvPr id="11" name="TextBox 10"/>
          <p:cNvSpPr txBox="1"/>
          <p:nvPr/>
        </p:nvSpPr>
        <p:spPr>
          <a:xfrm>
            <a:off x="539552" y="4293096"/>
            <a:ext cx="1872208" cy="369332"/>
          </a:xfrm>
          <a:prstGeom prst="rect">
            <a:avLst/>
          </a:prstGeom>
          <a:noFill/>
        </p:spPr>
        <p:txBody>
          <a:bodyPr wrap="square" rtlCol="0">
            <a:spAutoFit/>
          </a:bodyPr>
          <a:lstStyle/>
          <a:p>
            <a:r>
              <a:rPr lang="en-GB" b="1" dirty="0" smtClean="0">
                <a:solidFill>
                  <a:schemeClr val="bg1"/>
                </a:solidFill>
                <a:latin typeface="Arial" pitchFamily="34" charset="0"/>
                <a:cs typeface="Arial" pitchFamily="34" charset="0"/>
              </a:rPr>
              <a:t>smiling</a:t>
            </a:r>
            <a:endParaRPr lang="en-GB" b="1" dirty="0">
              <a:solidFill>
                <a:schemeClr val="bg1"/>
              </a:solidFill>
              <a:latin typeface="Arial" pitchFamily="34" charset="0"/>
              <a:cs typeface="Arial" pitchFamily="34" charset="0"/>
            </a:endParaRPr>
          </a:p>
        </p:txBody>
      </p:sp>
      <p:sp>
        <p:nvSpPr>
          <p:cNvPr id="12" name="TextBox 11"/>
          <p:cNvSpPr txBox="1"/>
          <p:nvPr/>
        </p:nvSpPr>
        <p:spPr>
          <a:xfrm>
            <a:off x="539552" y="4941168"/>
            <a:ext cx="4248472" cy="461665"/>
          </a:xfrm>
          <a:prstGeom prst="rect">
            <a:avLst/>
          </a:prstGeom>
          <a:noFill/>
        </p:spPr>
        <p:txBody>
          <a:bodyPr wrap="square" rtlCol="0">
            <a:spAutoFit/>
          </a:bodyPr>
          <a:lstStyle/>
          <a:p>
            <a:r>
              <a:rPr lang="en-GB" b="1" dirty="0" smtClean="0">
                <a:solidFill>
                  <a:schemeClr val="bg1"/>
                </a:solidFill>
                <a:latin typeface="Arial" pitchFamily="34" charset="0"/>
                <a:cs typeface="Arial" pitchFamily="34" charset="0"/>
              </a:rPr>
              <a:t>holding a flickering candle </a:t>
            </a:r>
            <a:endParaRPr lang="en-GB" b="1" dirty="0">
              <a:solidFill>
                <a:schemeClr val="bg1"/>
              </a:solidFill>
              <a:latin typeface="Arial" pitchFamily="34" charset="0"/>
              <a:cs typeface="Arial" pitchFamily="34" charset="0"/>
            </a:endParaRPr>
          </a:p>
        </p:txBody>
      </p:sp>
      <p:sp>
        <p:nvSpPr>
          <p:cNvPr id="13" name="TextBox 12"/>
          <p:cNvSpPr txBox="1"/>
          <p:nvPr/>
        </p:nvSpPr>
        <p:spPr>
          <a:xfrm>
            <a:off x="539552" y="5517232"/>
            <a:ext cx="4536504" cy="461665"/>
          </a:xfrm>
          <a:prstGeom prst="rect">
            <a:avLst/>
          </a:prstGeom>
          <a:noFill/>
        </p:spPr>
        <p:txBody>
          <a:bodyPr wrap="square" rtlCol="0">
            <a:spAutoFit/>
          </a:bodyPr>
          <a:lstStyle/>
          <a:p>
            <a:r>
              <a:rPr lang="en-GB" b="1" dirty="0" smtClean="0">
                <a:solidFill>
                  <a:schemeClr val="bg1"/>
                </a:solidFill>
                <a:latin typeface="Arial" pitchFamily="34" charset="0"/>
                <a:cs typeface="Arial" pitchFamily="34" charset="0"/>
              </a:rPr>
              <a:t>beckoning me to follow her</a:t>
            </a:r>
            <a:endParaRPr lang="en-GB" b="1" dirty="0">
              <a:solidFill>
                <a:schemeClr val="bg1"/>
              </a:solidFill>
              <a:latin typeface="Arial" pitchFamily="34" charset="0"/>
              <a:cs typeface="Arial" pitchFamily="34" charset="0"/>
            </a:endParaRPr>
          </a:p>
        </p:txBody>
      </p:sp>
      <p:sp>
        <p:nvSpPr>
          <p:cNvPr id="14" name="Rectangle 13"/>
          <p:cNvSpPr/>
          <p:nvPr/>
        </p:nvSpPr>
        <p:spPr>
          <a:xfrm>
            <a:off x="7020272" y="6021288"/>
            <a:ext cx="982961" cy="246221"/>
          </a:xfrm>
          <a:prstGeom prst="rect">
            <a:avLst/>
          </a:prstGeom>
        </p:spPr>
        <p:txBody>
          <a:bodyPr wrap="none">
            <a:spAutoFit/>
          </a:bodyPr>
          <a:lstStyle/>
          <a:p>
            <a:r>
              <a:rPr lang="en-GB" sz="1000" dirty="0" smtClean="0">
                <a:solidFill>
                  <a:schemeClr val="bg1"/>
                </a:solidFill>
                <a:latin typeface="Arial" pitchFamily="34" charset="0"/>
                <a:cs typeface="Arial" pitchFamily="34" charset="0"/>
              </a:rPr>
              <a:t>©Mornixuur.nl</a:t>
            </a:r>
            <a:endParaRPr lang="en-GB" sz="1000"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2800" dirty="0" smtClean="0"/>
              <a:t>The two finite </a:t>
            </a:r>
            <a:r>
              <a:rPr lang="en-GB" sz="2800" dirty="0" smtClean="0"/>
              <a:t>(main) clauses </a:t>
            </a:r>
            <a:r>
              <a:rPr lang="en-GB" sz="2800" dirty="0" smtClean="0"/>
              <a:t>are highlighted. Count how many subordinate clauses are used in this description of the bear fight. </a:t>
            </a:r>
            <a:endParaRPr lang="en-GB" sz="2800" dirty="0"/>
          </a:p>
        </p:txBody>
      </p:sp>
      <p:sp>
        <p:nvSpPr>
          <p:cNvPr id="3" name="Content Placeholder 2"/>
          <p:cNvSpPr>
            <a:spLocks noGrp="1"/>
          </p:cNvSpPr>
          <p:nvPr>
            <p:ph idx="1"/>
          </p:nvPr>
        </p:nvSpPr>
        <p:spPr>
          <a:xfrm>
            <a:off x="1403648" y="1700808"/>
            <a:ext cx="7498080" cy="4800600"/>
          </a:xfrm>
        </p:spPr>
        <p:txBody>
          <a:bodyPr>
            <a:noAutofit/>
          </a:bodyPr>
          <a:lstStyle/>
          <a:p>
            <a:pPr marL="180000" indent="0">
              <a:lnSpc>
                <a:spcPct val="120000"/>
              </a:lnSpc>
              <a:buNone/>
            </a:pPr>
            <a:r>
              <a:rPr lang="en-GB" sz="2400" dirty="0" smtClean="0">
                <a:latin typeface="+mj-lt"/>
                <a:cs typeface="Arial" pitchFamily="34" charset="0"/>
              </a:rPr>
              <a:t>Like a wave that has been building its strength over a thousand miles of ocean, and which makes little stir in the deep water, but which when it reaches the shallows rears itself up high into the sky, terrifying the shore-dwellers, before crashing down on the land with irresistible power – so </a:t>
            </a:r>
            <a:r>
              <a:rPr lang="en-GB" sz="2400" dirty="0" err="1" smtClean="0">
                <a:solidFill>
                  <a:srgbClr val="FF0000"/>
                </a:solidFill>
                <a:latin typeface="+mj-lt"/>
                <a:cs typeface="Arial" pitchFamily="34" charset="0"/>
              </a:rPr>
              <a:t>Iorek</a:t>
            </a:r>
            <a:r>
              <a:rPr lang="en-GB" sz="2400" dirty="0" smtClean="0">
                <a:solidFill>
                  <a:srgbClr val="FF0000"/>
                </a:solidFill>
                <a:latin typeface="+mj-lt"/>
                <a:cs typeface="Arial" pitchFamily="34" charset="0"/>
              </a:rPr>
              <a:t> </a:t>
            </a:r>
            <a:r>
              <a:rPr lang="en-GB" sz="2400" dirty="0" err="1" smtClean="0">
                <a:solidFill>
                  <a:srgbClr val="FF0000"/>
                </a:solidFill>
                <a:latin typeface="+mj-lt"/>
                <a:cs typeface="Arial" pitchFamily="34" charset="0"/>
              </a:rPr>
              <a:t>Byrnison</a:t>
            </a:r>
            <a:r>
              <a:rPr lang="en-GB" sz="2400" dirty="0" smtClean="0">
                <a:solidFill>
                  <a:srgbClr val="FF0000"/>
                </a:solidFill>
                <a:latin typeface="+mj-lt"/>
                <a:cs typeface="Arial" pitchFamily="34" charset="0"/>
              </a:rPr>
              <a:t> rose up against </a:t>
            </a:r>
            <a:r>
              <a:rPr lang="en-GB" sz="2400" dirty="0" err="1" smtClean="0">
                <a:solidFill>
                  <a:srgbClr val="FF0000"/>
                </a:solidFill>
                <a:latin typeface="+mj-lt"/>
                <a:cs typeface="Arial" pitchFamily="34" charset="0"/>
              </a:rPr>
              <a:t>Iofur</a:t>
            </a:r>
            <a:r>
              <a:rPr lang="en-GB" sz="2400" dirty="0" smtClean="0">
                <a:latin typeface="+mj-lt"/>
                <a:cs typeface="Arial" pitchFamily="34" charset="0"/>
              </a:rPr>
              <a:t>, exploding upwards from his firm footing on the dry rock and slashing with a ferocious left hand at the exposed jaw of </a:t>
            </a:r>
            <a:r>
              <a:rPr lang="en-GB" sz="2400" dirty="0" err="1" smtClean="0">
                <a:latin typeface="+mj-lt"/>
                <a:cs typeface="Arial" pitchFamily="34" charset="0"/>
              </a:rPr>
              <a:t>Iofur</a:t>
            </a:r>
            <a:r>
              <a:rPr lang="en-GB" sz="2400" dirty="0" smtClean="0">
                <a:latin typeface="+mj-lt"/>
                <a:cs typeface="Arial" pitchFamily="34" charset="0"/>
              </a:rPr>
              <a:t> </a:t>
            </a:r>
            <a:r>
              <a:rPr lang="en-GB" sz="2400" dirty="0" err="1" smtClean="0">
                <a:latin typeface="+mj-lt"/>
                <a:cs typeface="Arial" pitchFamily="34" charset="0"/>
              </a:rPr>
              <a:t>Raknison</a:t>
            </a:r>
            <a:r>
              <a:rPr lang="en-GB" sz="2400" dirty="0" smtClean="0">
                <a:latin typeface="+mj-lt"/>
                <a:cs typeface="Arial" pitchFamily="34" charset="0"/>
              </a:rPr>
              <a:t>. </a:t>
            </a:r>
            <a:r>
              <a:rPr lang="en-GB" sz="2400" dirty="0" smtClean="0">
                <a:solidFill>
                  <a:srgbClr val="FF0000"/>
                </a:solidFill>
                <a:latin typeface="+mj-lt"/>
                <a:cs typeface="Arial" pitchFamily="34" charset="0"/>
              </a:rPr>
              <a:t>It was a horrifying blow. </a:t>
            </a:r>
          </a:p>
          <a:p>
            <a:pPr algn="r">
              <a:lnSpc>
                <a:spcPct val="120000"/>
              </a:lnSpc>
              <a:buNone/>
            </a:pPr>
            <a:r>
              <a:rPr lang="en-GB" sz="2400" dirty="0" smtClean="0">
                <a:latin typeface="+mj-lt"/>
                <a:cs typeface="Arial" pitchFamily="34" charset="0"/>
              </a:rPr>
              <a:t>(</a:t>
            </a:r>
            <a:r>
              <a:rPr lang="en-GB" sz="2400" i="1" dirty="0" smtClean="0">
                <a:latin typeface="+mj-lt"/>
                <a:cs typeface="Arial" pitchFamily="34" charset="0"/>
              </a:rPr>
              <a:t>Northern Lights, </a:t>
            </a:r>
            <a:r>
              <a:rPr lang="en-GB" sz="2400" dirty="0" smtClean="0">
                <a:latin typeface="+mj-lt"/>
                <a:cs typeface="Arial" pitchFamily="34" charset="0"/>
              </a:rPr>
              <a:t>Philip Pullman)</a:t>
            </a:r>
          </a:p>
          <a:p>
            <a:endParaRPr lang="en-GB" sz="2400" dirty="0">
              <a:latin typeface="+mj-lt"/>
            </a:endParaRPr>
          </a:p>
        </p:txBody>
      </p:sp>
      <p:sp>
        <p:nvSpPr>
          <p:cNvPr id="4" name="Slide Number Placeholder 3"/>
          <p:cNvSpPr>
            <a:spLocks noGrp="1"/>
          </p:cNvSpPr>
          <p:nvPr>
            <p:ph type="sldNum" sz="quarter" idx="12"/>
          </p:nvPr>
        </p:nvSpPr>
        <p:spPr/>
        <p:txBody>
          <a:bodyPr/>
          <a:lstStyle/>
          <a:p>
            <a:fld id="{72051ED8-246A-4ED7-BA39-F0E168D1450D}" type="slidenum">
              <a:rPr lang="en-GB" smtClean="0"/>
              <a:pPr/>
              <a:t>11</a:t>
            </a:fld>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What do you think is the writer’s purpose in using subordination so heavily?</a:t>
            </a:r>
            <a:endParaRPr lang="en-GB" sz="2800" dirty="0"/>
          </a:p>
        </p:txBody>
      </p:sp>
      <p:sp>
        <p:nvSpPr>
          <p:cNvPr id="3" name="Content Placeholder 2"/>
          <p:cNvSpPr>
            <a:spLocks noGrp="1"/>
          </p:cNvSpPr>
          <p:nvPr>
            <p:ph idx="1"/>
          </p:nvPr>
        </p:nvSpPr>
        <p:spPr/>
        <p:txBody>
          <a:bodyPr>
            <a:noAutofit/>
          </a:bodyPr>
          <a:lstStyle/>
          <a:p>
            <a:pPr marL="180000" indent="0">
              <a:lnSpc>
                <a:spcPct val="120000"/>
              </a:lnSpc>
              <a:buNone/>
            </a:pPr>
            <a:r>
              <a:rPr lang="en-GB" sz="2400" dirty="0" smtClean="0">
                <a:latin typeface="+mj-lt"/>
                <a:cs typeface="Arial" pitchFamily="34" charset="0"/>
              </a:rPr>
              <a:t>Like a wave </a:t>
            </a:r>
            <a:r>
              <a:rPr lang="en-GB" sz="2400" dirty="0" smtClean="0">
                <a:solidFill>
                  <a:srgbClr val="7030A0"/>
                </a:solidFill>
                <a:latin typeface="+mj-lt"/>
                <a:cs typeface="Arial" pitchFamily="34" charset="0"/>
              </a:rPr>
              <a:t>that has been building </a:t>
            </a:r>
            <a:r>
              <a:rPr lang="en-GB" sz="2400" dirty="0" smtClean="0">
                <a:latin typeface="+mj-lt"/>
                <a:cs typeface="Arial" pitchFamily="34" charset="0"/>
              </a:rPr>
              <a:t>its strength over a thousand miles of ocean, and </a:t>
            </a:r>
            <a:r>
              <a:rPr lang="en-GB" sz="2400" dirty="0" smtClean="0">
                <a:solidFill>
                  <a:srgbClr val="0070C0"/>
                </a:solidFill>
                <a:latin typeface="+mj-lt"/>
                <a:cs typeface="Arial" pitchFamily="34" charset="0"/>
              </a:rPr>
              <a:t>which makes </a:t>
            </a:r>
            <a:r>
              <a:rPr lang="en-GB" sz="2400" dirty="0" smtClean="0">
                <a:latin typeface="+mj-lt"/>
                <a:cs typeface="Arial" pitchFamily="34" charset="0"/>
              </a:rPr>
              <a:t>little stir in the deep water, but </a:t>
            </a:r>
            <a:r>
              <a:rPr lang="en-GB" sz="2400" dirty="0" smtClean="0">
                <a:solidFill>
                  <a:srgbClr val="FF66FF"/>
                </a:solidFill>
                <a:latin typeface="+mj-lt"/>
                <a:cs typeface="Arial" pitchFamily="34" charset="0"/>
              </a:rPr>
              <a:t>which</a:t>
            </a:r>
            <a:r>
              <a:rPr lang="en-GB" sz="2400" dirty="0" smtClean="0">
                <a:solidFill>
                  <a:srgbClr val="00B050"/>
                </a:solidFill>
                <a:latin typeface="+mj-lt"/>
                <a:cs typeface="Arial" pitchFamily="34" charset="0"/>
              </a:rPr>
              <a:t> when it reaches </a:t>
            </a:r>
            <a:r>
              <a:rPr lang="en-GB" sz="2400" dirty="0" smtClean="0">
                <a:latin typeface="+mj-lt"/>
                <a:cs typeface="Arial" pitchFamily="34" charset="0"/>
              </a:rPr>
              <a:t>the shallows </a:t>
            </a:r>
            <a:r>
              <a:rPr lang="en-GB" sz="2400" dirty="0" smtClean="0">
                <a:solidFill>
                  <a:srgbClr val="FF66FF"/>
                </a:solidFill>
                <a:latin typeface="+mj-lt"/>
                <a:cs typeface="Arial" pitchFamily="34" charset="0"/>
              </a:rPr>
              <a:t>rears itself </a:t>
            </a:r>
            <a:r>
              <a:rPr lang="en-GB" sz="2400" dirty="0" smtClean="0">
                <a:latin typeface="+mj-lt"/>
                <a:cs typeface="Arial" pitchFamily="34" charset="0"/>
              </a:rPr>
              <a:t>up high into the sky, </a:t>
            </a:r>
            <a:r>
              <a:rPr lang="en-GB" sz="2400" dirty="0" smtClean="0">
                <a:solidFill>
                  <a:srgbClr val="0070C0"/>
                </a:solidFill>
                <a:latin typeface="+mj-lt"/>
                <a:cs typeface="Arial" pitchFamily="34" charset="0"/>
              </a:rPr>
              <a:t>terrifying</a:t>
            </a:r>
            <a:r>
              <a:rPr lang="en-GB" sz="2400" dirty="0" smtClean="0">
                <a:latin typeface="+mj-lt"/>
                <a:cs typeface="Arial" pitchFamily="34" charset="0"/>
              </a:rPr>
              <a:t> the shore-dwellers, </a:t>
            </a:r>
            <a:r>
              <a:rPr lang="en-GB" sz="2400" dirty="0" smtClean="0">
                <a:solidFill>
                  <a:srgbClr val="CC3300"/>
                </a:solidFill>
                <a:latin typeface="+mj-lt"/>
                <a:cs typeface="Arial" pitchFamily="34" charset="0"/>
              </a:rPr>
              <a:t>before crashing </a:t>
            </a:r>
            <a:r>
              <a:rPr lang="en-GB" sz="2400" dirty="0" smtClean="0">
                <a:latin typeface="+mj-lt"/>
                <a:cs typeface="Arial" pitchFamily="34" charset="0"/>
              </a:rPr>
              <a:t>down on the land with irresistible power – so </a:t>
            </a:r>
            <a:r>
              <a:rPr lang="en-GB" sz="2400" dirty="0" err="1" smtClean="0">
                <a:solidFill>
                  <a:srgbClr val="FF0000"/>
                </a:solidFill>
                <a:latin typeface="+mj-lt"/>
                <a:cs typeface="Arial" pitchFamily="34" charset="0"/>
              </a:rPr>
              <a:t>Iorek</a:t>
            </a:r>
            <a:r>
              <a:rPr lang="en-GB" sz="2400" dirty="0" smtClean="0">
                <a:solidFill>
                  <a:srgbClr val="FF0000"/>
                </a:solidFill>
                <a:latin typeface="+mj-lt"/>
                <a:cs typeface="Arial" pitchFamily="34" charset="0"/>
              </a:rPr>
              <a:t> </a:t>
            </a:r>
            <a:r>
              <a:rPr lang="en-GB" sz="2400" dirty="0" err="1" smtClean="0">
                <a:solidFill>
                  <a:srgbClr val="FF0000"/>
                </a:solidFill>
                <a:latin typeface="+mj-lt"/>
                <a:cs typeface="Arial" pitchFamily="34" charset="0"/>
              </a:rPr>
              <a:t>Byrnison</a:t>
            </a:r>
            <a:r>
              <a:rPr lang="en-GB" sz="2400" dirty="0" smtClean="0">
                <a:solidFill>
                  <a:srgbClr val="FF0000"/>
                </a:solidFill>
                <a:latin typeface="+mj-lt"/>
                <a:cs typeface="Arial" pitchFamily="34" charset="0"/>
              </a:rPr>
              <a:t> rose up against </a:t>
            </a:r>
            <a:r>
              <a:rPr lang="en-GB" sz="2400" dirty="0" err="1" smtClean="0">
                <a:solidFill>
                  <a:srgbClr val="FF0000"/>
                </a:solidFill>
                <a:latin typeface="+mj-lt"/>
                <a:cs typeface="Arial" pitchFamily="34" charset="0"/>
              </a:rPr>
              <a:t>Iofur</a:t>
            </a:r>
            <a:r>
              <a:rPr lang="en-GB" sz="2400" dirty="0" smtClean="0">
                <a:latin typeface="+mj-lt"/>
                <a:cs typeface="Arial" pitchFamily="34" charset="0"/>
              </a:rPr>
              <a:t>, </a:t>
            </a:r>
            <a:r>
              <a:rPr lang="en-GB" sz="2400" dirty="0" smtClean="0">
                <a:solidFill>
                  <a:srgbClr val="0070C0"/>
                </a:solidFill>
                <a:latin typeface="+mj-lt"/>
                <a:cs typeface="Arial" pitchFamily="34" charset="0"/>
              </a:rPr>
              <a:t>exploding</a:t>
            </a:r>
            <a:r>
              <a:rPr lang="en-GB" sz="2400" dirty="0" smtClean="0">
                <a:latin typeface="+mj-lt"/>
                <a:cs typeface="Arial" pitchFamily="34" charset="0"/>
              </a:rPr>
              <a:t> upwards from his firm footing on the dry rock and </a:t>
            </a:r>
            <a:r>
              <a:rPr lang="en-GB" sz="2400" dirty="0" smtClean="0">
                <a:solidFill>
                  <a:srgbClr val="FFFF00"/>
                </a:solidFill>
                <a:latin typeface="+mj-lt"/>
                <a:cs typeface="Arial" pitchFamily="34" charset="0"/>
              </a:rPr>
              <a:t>slashing </a:t>
            </a:r>
            <a:r>
              <a:rPr lang="en-GB" sz="2400" dirty="0" smtClean="0">
                <a:latin typeface="+mj-lt"/>
                <a:cs typeface="Arial" pitchFamily="34" charset="0"/>
              </a:rPr>
              <a:t>with a ferocious left hand at the exposed jaw of </a:t>
            </a:r>
            <a:r>
              <a:rPr lang="en-GB" sz="2400" dirty="0" err="1" smtClean="0">
                <a:latin typeface="+mj-lt"/>
                <a:cs typeface="Arial" pitchFamily="34" charset="0"/>
              </a:rPr>
              <a:t>Iofur</a:t>
            </a:r>
            <a:r>
              <a:rPr lang="en-GB" sz="2400" dirty="0" smtClean="0">
                <a:latin typeface="+mj-lt"/>
                <a:cs typeface="Arial" pitchFamily="34" charset="0"/>
              </a:rPr>
              <a:t> </a:t>
            </a:r>
            <a:r>
              <a:rPr lang="en-GB" sz="2400" dirty="0" err="1" smtClean="0">
                <a:latin typeface="+mj-lt"/>
                <a:cs typeface="Arial" pitchFamily="34" charset="0"/>
              </a:rPr>
              <a:t>Raknison</a:t>
            </a:r>
            <a:r>
              <a:rPr lang="en-GB" sz="2400" dirty="0" smtClean="0">
                <a:latin typeface="+mj-lt"/>
                <a:cs typeface="Arial" pitchFamily="34" charset="0"/>
              </a:rPr>
              <a:t>. </a:t>
            </a:r>
            <a:r>
              <a:rPr lang="en-GB" sz="2400" dirty="0" smtClean="0">
                <a:solidFill>
                  <a:srgbClr val="FF0000"/>
                </a:solidFill>
                <a:latin typeface="+mj-lt"/>
                <a:cs typeface="Arial" pitchFamily="34" charset="0"/>
              </a:rPr>
              <a:t>It was a horrifying blow. </a:t>
            </a:r>
          </a:p>
          <a:p>
            <a:pPr algn="r">
              <a:lnSpc>
                <a:spcPct val="120000"/>
              </a:lnSpc>
              <a:buNone/>
            </a:pPr>
            <a:r>
              <a:rPr lang="en-GB" sz="2400" dirty="0" smtClean="0">
                <a:latin typeface="+mj-lt"/>
                <a:cs typeface="Arial" pitchFamily="34" charset="0"/>
              </a:rPr>
              <a:t>(</a:t>
            </a:r>
            <a:r>
              <a:rPr lang="en-GB" sz="2400" i="1" dirty="0" smtClean="0">
                <a:latin typeface="+mj-lt"/>
                <a:cs typeface="Arial" pitchFamily="34" charset="0"/>
              </a:rPr>
              <a:t>Northern Lights, </a:t>
            </a:r>
            <a:r>
              <a:rPr lang="en-GB" sz="2400" dirty="0" smtClean="0">
                <a:latin typeface="+mj-lt"/>
                <a:cs typeface="Arial" pitchFamily="34" charset="0"/>
              </a:rPr>
              <a:t>Philip Pullman)</a:t>
            </a:r>
          </a:p>
          <a:p>
            <a:endParaRPr lang="en-GB" sz="2400" dirty="0">
              <a:latin typeface="+mj-lt"/>
            </a:endParaRPr>
          </a:p>
        </p:txBody>
      </p:sp>
      <p:sp>
        <p:nvSpPr>
          <p:cNvPr id="4" name="Slide Number Placeholder 3"/>
          <p:cNvSpPr>
            <a:spLocks noGrp="1"/>
          </p:cNvSpPr>
          <p:nvPr>
            <p:ph type="sldNum" sz="quarter" idx="12"/>
          </p:nvPr>
        </p:nvSpPr>
        <p:spPr/>
        <p:txBody>
          <a:bodyPr/>
          <a:lstStyle/>
          <a:p>
            <a:fld id="{72051ED8-246A-4ED7-BA39-F0E168D1450D}" type="slidenum">
              <a:rPr lang="en-GB" smtClean="0"/>
              <a:pPr/>
              <a:t>12</a:t>
            </a:fld>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Subordinate clauses (complex sentence)</a:t>
            </a:r>
            <a:endParaRPr lang="en-GB" sz="3600" dirty="0"/>
          </a:p>
        </p:txBody>
      </p:sp>
      <p:sp>
        <p:nvSpPr>
          <p:cNvPr id="3" name="Content Placeholder 2"/>
          <p:cNvSpPr>
            <a:spLocks noGrp="1"/>
          </p:cNvSpPr>
          <p:nvPr>
            <p:ph idx="1"/>
          </p:nvPr>
        </p:nvSpPr>
        <p:spPr/>
        <p:txBody>
          <a:bodyPr>
            <a:normAutofit lnSpcReduction="10000"/>
          </a:bodyPr>
          <a:lstStyle/>
          <a:p>
            <a:pPr>
              <a:buNone/>
            </a:pPr>
            <a:r>
              <a:rPr lang="cy-GB" sz="2400" dirty="0" smtClean="0"/>
              <a:t>Subordinate clauses can be effective:</a:t>
            </a:r>
            <a:endParaRPr lang="en-GB" sz="2400" dirty="0" smtClean="0"/>
          </a:p>
          <a:p>
            <a:pPr lvl="0"/>
            <a:r>
              <a:rPr lang="cy-GB" sz="2400" dirty="0" smtClean="0"/>
              <a:t>for adding layers of detail:</a:t>
            </a:r>
            <a:endParaRPr lang="en-GB" sz="2400" dirty="0" smtClean="0"/>
          </a:p>
          <a:p>
            <a:pPr>
              <a:buNone/>
            </a:pPr>
            <a:r>
              <a:rPr lang="cy-GB" sz="2400" i="1" dirty="0" smtClean="0"/>
              <a:t>Finally, the footprints led back up to the top of the cliff, </a:t>
            </a:r>
            <a:r>
              <a:rPr lang="cy-GB" sz="2400" i="1" u="sng" dirty="0" smtClean="0"/>
              <a:t>where the little boy had seen the Iron Man appear the night before, when he was fishing.</a:t>
            </a:r>
            <a:endParaRPr lang="en-GB" sz="2400" dirty="0" smtClean="0"/>
          </a:p>
          <a:p>
            <a:pPr lvl="0"/>
            <a:r>
              <a:rPr lang="cy-GB" sz="2400" dirty="0" smtClean="0"/>
              <a:t>for stressing the relationship between ideas:</a:t>
            </a:r>
            <a:endParaRPr lang="en-GB" sz="2400" dirty="0" smtClean="0"/>
          </a:p>
          <a:p>
            <a:pPr>
              <a:buNone/>
            </a:pPr>
            <a:r>
              <a:rPr lang="cy-GB" sz="2400" i="1" u="sng" dirty="0" smtClean="0"/>
              <a:t>Although zoos are unnatural</a:t>
            </a:r>
            <a:r>
              <a:rPr lang="cy-GB" sz="2400" i="1" dirty="0" smtClean="0"/>
              <a:t>, they do protect endangered species.</a:t>
            </a:r>
          </a:p>
          <a:p>
            <a:r>
              <a:rPr lang="cy-GB" sz="2400" dirty="0" smtClean="0"/>
              <a:t>for foregrounding information:</a:t>
            </a:r>
          </a:p>
          <a:p>
            <a:pPr>
              <a:buNone/>
            </a:pPr>
            <a:r>
              <a:rPr lang="cy-GB" sz="2400" i="1" dirty="0" smtClean="0"/>
              <a:t>Many years later, as he faced the firing squad, Colonel Aureliano Buendia was to remember that distant afternoon when his father took him to discover ice. </a:t>
            </a:r>
          </a:p>
          <a:p>
            <a:pPr>
              <a:buNone/>
            </a:pPr>
            <a:endParaRPr lang="en-GB" sz="2400" dirty="0"/>
          </a:p>
        </p:txBody>
      </p:sp>
      <p:sp>
        <p:nvSpPr>
          <p:cNvPr id="4" name="Slide Number Placeholder 3"/>
          <p:cNvSpPr>
            <a:spLocks noGrp="1"/>
          </p:cNvSpPr>
          <p:nvPr>
            <p:ph type="sldNum" sz="quarter" idx="12"/>
          </p:nvPr>
        </p:nvSpPr>
        <p:spPr/>
        <p:txBody>
          <a:bodyPr/>
          <a:lstStyle/>
          <a:p>
            <a:fld id="{72051ED8-246A-4ED7-BA39-F0E168D1450D}" type="slidenum">
              <a:rPr lang="en-GB" smtClean="0"/>
              <a:pPr/>
              <a:t>13</a:t>
            </a:fld>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Forming subordinate </a:t>
            </a:r>
            <a:r>
              <a:rPr lang="en-GB" sz="3600" dirty="0" smtClean="0"/>
              <a:t>clauses </a:t>
            </a:r>
            <a:endParaRPr lang="en-GB" sz="3600" dirty="0"/>
          </a:p>
        </p:txBody>
      </p:sp>
      <p:sp>
        <p:nvSpPr>
          <p:cNvPr id="3" name="Content Placeholder 2"/>
          <p:cNvSpPr>
            <a:spLocks noGrp="1"/>
          </p:cNvSpPr>
          <p:nvPr>
            <p:ph idx="1"/>
          </p:nvPr>
        </p:nvSpPr>
        <p:spPr/>
        <p:txBody>
          <a:bodyPr>
            <a:normAutofit/>
          </a:bodyPr>
          <a:lstStyle/>
          <a:p>
            <a:pPr>
              <a:buNone/>
            </a:pPr>
            <a:r>
              <a:rPr lang="cy-GB" sz="2400" dirty="0" smtClean="0"/>
              <a:t>Students can be unsure about the different ways of forming a subordinate clause. These are: </a:t>
            </a:r>
            <a:endParaRPr lang="en-GB" sz="2400" dirty="0"/>
          </a:p>
          <a:p>
            <a:r>
              <a:rPr lang="en-GB" sz="2400" dirty="0" smtClean="0"/>
              <a:t>with </a:t>
            </a:r>
            <a:r>
              <a:rPr lang="en-GB" sz="2400" dirty="0"/>
              <a:t>a non-finite </a:t>
            </a:r>
            <a:r>
              <a:rPr lang="en-GB" sz="2400" dirty="0" smtClean="0"/>
              <a:t>verb</a:t>
            </a:r>
          </a:p>
          <a:p>
            <a:pPr lvl="1">
              <a:buFont typeface="Courier New" pitchFamily="49" charset="0"/>
              <a:buChar char="o"/>
            </a:pPr>
            <a:r>
              <a:rPr lang="en-GB" sz="2000" dirty="0"/>
              <a:t>a</a:t>
            </a:r>
            <a:r>
              <a:rPr lang="en-GB" sz="2000" dirty="0" smtClean="0"/>
              <a:t> present participle ending in –</a:t>
            </a:r>
            <a:r>
              <a:rPr lang="en-GB" sz="2000" dirty="0" err="1" smtClean="0"/>
              <a:t>ing</a:t>
            </a:r>
            <a:r>
              <a:rPr lang="en-GB" sz="2000" dirty="0" smtClean="0"/>
              <a:t>: </a:t>
            </a:r>
            <a:r>
              <a:rPr lang="en-GB" sz="2000" u="sng" dirty="0" smtClean="0"/>
              <a:t>Struggling</a:t>
            </a:r>
            <a:r>
              <a:rPr lang="en-GB" sz="2000" dirty="0" smtClean="0"/>
              <a:t> </a:t>
            </a:r>
            <a:r>
              <a:rPr lang="en-GB" sz="2000" dirty="0"/>
              <a:t>against the wind, the little boat almost hit the rocks. </a:t>
            </a:r>
            <a:endParaRPr lang="en-GB" sz="2000" dirty="0" smtClean="0"/>
          </a:p>
          <a:p>
            <a:pPr lvl="1">
              <a:buFont typeface="Courier New" pitchFamily="49" charset="0"/>
              <a:buChar char="o"/>
            </a:pPr>
            <a:r>
              <a:rPr lang="en-GB" sz="2000" dirty="0"/>
              <a:t>a</a:t>
            </a:r>
            <a:r>
              <a:rPr lang="en-GB" sz="2000" dirty="0" smtClean="0"/>
              <a:t> past participle, with an –</a:t>
            </a:r>
            <a:r>
              <a:rPr lang="en-GB" sz="2000" dirty="0" err="1" smtClean="0"/>
              <a:t>ed</a:t>
            </a:r>
            <a:r>
              <a:rPr lang="en-GB" sz="2000" dirty="0" smtClean="0"/>
              <a:t> or irregular ending: The little boat broke into pieces, </a:t>
            </a:r>
            <a:r>
              <a:rPr lang="en-GB" sz="2000" u="sng" dirty="0" smtClean="0"/>
              <a:t>dashed</a:t>
            </a:r>
            <a:r>
              <a:rPr lang="en-GB" sz="2000" dirty="0" smtClean="0"/>
              <a:t> against the rocks.</a:t>
            </a:r>
          </a:p>
          <a:p>
            <a:pPr lvl="1">
              <a:buFont typeface="Courier New" pitchFamily="49" charset="0"/>
              <a:buChar char="o"/>
            </a:pPr>
            <a:r>
              <a:rPr lang="en-GB" sz="2000" dirty="0"/>
              <a:t>a</a:t>
            </a:r>
            <a:r>
              <a:rPr lang="en-GB" sz="2000" dirty="0" smtClean="0"/>
              <a:t>n infinitive:  We </a:t>
            </a:r>
            <a:r>
              <a:rPr lang="en-GB" sz="2000" dirty="0"/>
              <a:t>changed course </a:t>
            </a:r>
            <a:r>
              <a:rPr lang="en-GB" sz="2000" u="sng" dirty="0"/>
              <a:t>to avoid</a:t>
            </a:r>
            <a:r>
              <a:rPr lang="en-GB" sz="2000" dirty="0"/>
              <a:t> the rocks.)</a:t>
            </a:r>
          </a:p>
          <a:p>
            <a:pPr lvl="0"/>
            <a:r>
              <a:rPr lang="en-GB" sz="2400" dirty="0"/>
              <a:t>with a relative pronoun, as part of a noun phrase: </a:t>
            </a:r>
            <a:r>
              <a:rPr lang="en-GB" sz="2400" dirty="0" smtClean="0"/>
              <a:t>The </a:t>
            </a:r>
            <a:r>
              <a:rPr lang="en-GB" sz="2400" dirty="0"/>
              <a:t>little boat, </a:t>
            </a:r>
            <a:r>
              <a:rPr lang="en-GB" sz="2400" u="sng" dirty="0"/>
              <a:t>which</a:t>
            </a:r>
            <a:r>
              <a:rPr lang="en-GB" sz="2400" dirty="0"/>
              <a:t> struggled against the wind, almost hit the rocks</a:t>
            </a:r>
            <a:r>
              <a:rPr lang="en-GB" sz="2400" dirty="0" smtClean="0"/>
              <a:t>.</a:t>
            </a:r>
            <a:endParaRPr lang="en-GB" sz="2400" dirty="0"/>
          </a:p>
          <a:p>
            <a:pPr lvl="0"/>
            <a:r>
              <a:rPr lang="en-GB" sz="2400" dirty="0"/>
              <a:t>with a subordinating </a:t>
            </a:r>
            <a:r>
              <a:rPr lang="en-GB" sz="2400" dirty="0" smtClean="0"/>
              <a:t>conjunction: </a:t>
            </a:r>
            <a:r>
              <a:rPr lang="en-GB" sz="2400" u="sng" dirty="0" smtClean="0"/>
              <a:t>Although</a:t>
            </a:r>
            <a:r>
              <a:rPr lang="en-GB" sz="2400" dirty="0" smtClean="0"/>
              <a:t> </a:t>
            </a:r>
            <a:r>
              <a:rPr lang="en-GB" sz="2400" dirty="0"/>
              <a:t>the little boat </a:t>
            </a:r>
            <a:r>
              <a:rPr lang="en-GB" sz="2400" dirty="0" smtClean="0"/>
              <a:t>was struggling </a:t>
            </a:r>
            <a:r>
              <a:rPr lang="en-GB" sz="2400" dirty="0"/>
              <a:t>against the wind, it </a:t>
            </a:r>
            <a:r>
              <a:rPr lang="en-GB" sz="2400" dirty="0" smtClean="0"/>
              <a:t>avoided </a:t>
            </a:r>
            <a:r>
              <a:rPr lang="en-GB" sz="2400" dirty="0"/>
              <a:t>the rocks</a:t>
            </a:r>
            <a:r>
              <a:rPr lang="en-GB" sz="2400" dirty="0" smtClean="0"/>
              <a:t>.</a:t>
            </a:r>
            <a:endParaRPr lang="en-GB" sz="2400" dirty="0"/>
          </a:p>
          <a:p>
            <a:pPr>
              <a:buNone/>
            </a:pPr>
            <a:endParaRPr lang="en-GB" sz="2400" dirty="0"/>
          </a:p>
        </p:txBody>
      </p:sp>
      <p:sp>
        <p:nvSpPr>
          <p:cNvPr id="4" name="Slide Number Placeholder 3"/>
          <p:cNvSpPr>
            <a:spLocks noGrp="1"/>
          </p:cNvSpPr>
          <p:nvPr>
            <p:ph type="sldNum" sz="quarter" idx="12"/>
          </p:nvPr>
        </p:nvSpPr>
        <p:spPr/>
        <p:txBody>
          <a:bodyPr/>
          <a:lstStyle/>
          <a:p>
            <a:fld id="{72051ED8-246A-4ED7-BA39-F0E168D1450D}" type="slidenum">
              <a:rPr lang="en-GB" smtClean="0"/>
              <a:pPr/>
              <a:t>14</a:t>
            </a:fld>
            <a:endParaRPr lang="en-GB" dirty="0"/>
          </a:p>
        </p:txBody>
      </p:sp>
    </p:spTree>
    <p:extLst>
      <p:ext uri="{BB962C8B-B14F-4D97-AF65-F5344CB8AC3E}">
        <p14:creationId xmlns:p14="http://schemas.microsoft.com/office/powerpoint/2010/main" val="36339469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Practice! Explain how these subordinate clauses are formed:</a:t>
            </a:r>
            <a:endParaRPr lang="en-GB" dirty="0"/>
          </a:p>
        </p:txBody>
      </p:sp>
      <p:sp>
        <p:nvSpPr>
          <p:cNvPr id="3" name="Content Placeholder 2"/>
          <p:cNvSpPr>
            <a:spLocks noGrp="1"/>
          </p:cNvSpPr>
          <p:nvPr>
            <p:ph idx="1"/>
          </p:nvPr>
        </p:nvSpPr>
        <p:spPr/>
        <p:txBody>
          <a:bodyPr>
            <a:normAutofit/>
          </a:bodyPr>
          <a:lstStyle/>
          <a:p>
            <a:r>
              <a:rPr lang="en-GB" dirty="0">
                <a:cs typeface="Arial" pitchFamily="34" charset="0"/>
              </a:rPr>
              <a:t>a</a:t>
            </a:r>
            <a:r>
              <a:rPr lang="en-GB" dirty="0" smtClean="0">
                <a:cs typeface="Arial" pitchFamily="34" charset="0"/>
              </a:rPr>
              <a:t> </a:t>
            </a:r>
            <a:r>
              <a:rPr lang="en-GB" dirty="0">
                <a:cs typeface="Arial" pitchFamily="34" charset="0"/>
              </a:rPr>
              <a:t>wave </a:t>
            </a:r>
            <a:r>
              <a:rPr lang="en-GB" dirty="0">
                <a:solidFill>
                  <a:srgbClr val="FF0000"/>
                </a:solidFill>
                <a:cs typeface="Arial" pitchFamily="34" charset="0"/>
              </a:rPr>
              <a:t>that has been building </a:t>
            </a:r>
            <a:r>
              <a:rPr lang="en-GB" dirty="0">
                <a:cs typeface="Arial" pitchFamily="34" charset="0"/>
              </a:rPr>
              <a:t>its strength </a:t>
            </a:r>
            <a:endParaRPr lang="en-GB" dirty="0" smtClean="0">
              <a:cs typeface="Arial" pitchFamily="34" charset="0"/>
            </a:endParaRPr>
          </a:p>
          <a:p>
            <a:r>
              <a:rPr lang="en-GB" dirty="0" smtClean="0">
                <a:solidFill>
                  <a:srgbClr val="FF0000"/>
                </a:solidFill>
                <a:cs typeface="Arial" pitchFamily="34" charset="0"/>
              </a:rPr>
              <a:t>when </a:t>
            </a:r>
            <a:r>
              <a:rPr lang="en-GB" dirty="0">
                <a:solidFill>
                  <a:srgbClr val="FF0000"/>
                </a:solidFill>
                <a:cs typeface="Arial" pitchFamily="34" charset="0"/>
              </a:rPr>
              <a:t>it reaches </a:t>
            </a:r>
            <a:r>
              <a:rPr lang="en-GB" dirty="0">
                <a:cs typeface="Arial" pitchFamily="34" charset="0"/>
              </a:rPr>
              <a:t>the shallows </a:t>
            </a:r>
            <a:endParaRPr lang="en-GB" dirty="0" smtClean="0">
              <a:cs typeface="Arial" pitchFamily="34" charset="0"/>
            </a:endParaRPr>
          </a:p>
          <a:p>
            <a:r>
              <a:rPr lang="en-GB" dirty="0" smtClean="0">
                <a:solidFill>
                  <a:srgbClr val="FF0000"/>
                </a:solidFill>
                <a:cs typeface="Arial" pitchFamily="34" charset="0"/>
              </a:rPr>
              <a:t>terrifying</a:t>
            </a:r>
            <a:r>
              <a:rPr lang="en-GB" dirty="0" smtClean="0">
                <a:cs typeface="Arial" pitchFamily="34" charset="0"/>
              </a:rPr>
              <a:t> </a:t>
            </a:r>
            <a:r>
              <a:rPr lang="en-GB" dirty="0">
                <a:cs typeface="Arial" pitchFamily="34" charset="0"/>
              </a:rPr>
              <a:t>the </a:t>
            </a:r>
            <a:r>
              <a:rPr lang="en-GB" dirty="0" smtClean="0">
                <a:cs typeface="Arial" pitchFamily="34" charset="0"/>
              </a:rPr>
              <a:t>shore-dwellers</a:t>
            </a:r>
          </a:p>
          <a:p>
            <a:r>
              <a:rPr lang="en-GB" dirty="0">
                <a:solidFill>
                  <a:srgbClr val="FF0000"/>
                </a:solidFill>
                <a:cs typeface="Arial" pitchFamily="34" charset="0"/>
              </a:rPr>
              <a:t>b</a:t>
            </a:r>
            <a:r>
              <a:rPr lang="en-GB" dirty="0" smtClean="0">
                <a:solidFill>
                  <a:srgbClr val="FF0000"/>
                </a:solidFill>
                <a:cs typeface="Arial" pitchFamily="34" charset="0"/>
              </a:rPr>
              <a:t>efore it crashes </a:t>
            </a:r>
            <a:r>
              <a:rPr lang="en-GB" dirty="0" smtClean="0">
                <a:cs typeface="Arial" pitchFamily="34" charset="0"/>
              </a:rPr>
              <a:t>down </a:t>
            </a:r>
            <a:r>
              <a:rPr lang="en-GB" dirty="0">
                <a:cs typeface="Arial" pitchFamily="34" charset="0"/>
              </a:rPr>
              <a:t>on the land </a:t>
            </a:r>
            <a:endParaRPr lang="en-GB" dirty="0" smtClean="0">
              <a:cs typeface="Arial" pitchFamily="34" charset="0"/>
            </a:endParaRPr>
          </a:p>
          <a:p>
            <a:r>
              <a:rPr lang="en-GB" dirty="0" smtClean="0">
                <a:solidFill>
                  <a:srgbClr val="FF0000"/>
                </a:solidFill>
                <a:cs typeface="Arial" pitchFamily="34" charset="0"/>
              </a:rPr>
              <a:t>exploding</a:t>
            </a:r>
            <a:r>
              <a:rPr lang="en-GB" dirty="0" smtClean="0">
                <a:cs typeface="Arial" pitchFamily="34" charset="0"/>
              </a:rPr>
              <a:t> </a:t>
            </a:r>
            <a:r>
              <a:rPr lang="en-GB" dirty="0">
                <a:cs typeface="Arial" pitchFamily="34" charset="0"/>
              </a:rPr>
              <a:t>upwards </a:t>
            </a:r>
            <a:endParaRPr lang="en-GB" dirty="0" smtClean="0">
              <a:cs typeface="Arial" pitchFamily="34" charset="0"/>
            </a:endParaRPr>
          </a:p>
          <a:p>
            <a:pPr marL="82296" indent="0">
              <a:buNone/>
            </a:pPr>
            <a:endParaRPr lang="en-GB" dirty="0"/>
          </a:p>
        </p:txBody>
      </p:sp>
      <p:sp>
        <p:nvSpPr>
          <p:cNvPr id="4" name="Slide Number Placeholder 3"/>
          <p:cNvSpPr>
            <a:spLocks noGrp="1"/>
          </p:cNvSpPr>
          <p:nvPr>
            <p:ph type="sldNum" sz="quarter" idx="12"/>
          </p:nvPr>
        </p:nvSpPr>
        <p:spPr/>
        <p:txBody>
          <a:bodyPr/>
          <a:lstStyle/>
          <a:p>
            <a:fld id="{72051ED8-246A-4ED7-BA39-F0E168D1450D}" type="slidenum">
              <a:rPr lang="en-GB" smtClean="0"/>
              <a:pPr/>
              <a:t>15</a:t>
            </a:fld>
            <a:endParaRPr lang="en-GB" dirty="0"/>
          </a:p>
        </p:txBody>
      </p:sp>
    </p:spTree>
    <p:extLst>
      <p:ext uri="{BB962C8B-B14F-4D97-AF65-F5344CB8AC3E}">
        <p14:creationId xmlns:p14="http://schemas.microsoft.com/office/powerpoint/2010/main" val="31736614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Sentence types and writing development</a:t>
            </a:r>
            <a:endParaRPr lang="en-GB" sz="3600" dirty="0"/>
          </a:p>
        </p:txBody>
      </p:sp>
      <p:sp>
        <p:nvSpPr>
          <p:cNvPr id="3" name="Content Placeholder 2"/>
          <p:cNvSpPr>
            <a:spLocks noGrp="1"/>
          </p:cNvSpPr>
          <p:nvPr>
            <p:ph idx="1"/>
          </p:nvPr>
        </p:nvSpPr>
        <p:spPr/>
        <p:txBody>
          <a:bodyPr>
            <a:normAutofit fontScale="85000" lnSpcReduction="20000"/>
          </a:bodyPr>
          <a:lstStyle/>
          <a:p>
            <a:r>
              <a:rPr lang="en-GB" sz="2800" dirty="0" smtClean="0"/>
              <a:t>The tendency to over-use co-ordination is more typical of  lower and middle ability writers.  This may reflect speech patterns which are naturally more heavily co-ordinated; or it may reflect a focus upon conveying narrative action without considering the relationships between ideas that can be expressed through subordination.</a:t>
            </a:r>
          </a:p>
          <a:p>
            <a:r>
              <a:rPr lang="en-GB" sz="2800" dirty="0" smtClean="0"/>
              <a:t>Using subordination allows the relationship between clauses to be more explicit: it can represent a move from chaining ideas together (with </a:t>
            </a:r>
            <a:r>
              <a:rPr lang="en-GB" sz="2800" i="1" dirty="0" smtClean="0"/>
              <a:t>and</a:t>
            </a:r>
            <a:r>
              <a:rPr lang="en-GB" sz="2800" dirty="0" smtClean="0"/>
              <a:t> or </a:t>
            </a:r>
            <a:r>
              <a:rPr lang="en-GB" sz="2800" i="1" dirty="0" smtClean="0"/>
              <a:t>but</a:t>
            </a:r>
            <a:r>
              <a:rPr lang="en-GB" sz="2800" dirty="0" smtClean="0"/>
              <a:t>) to showing explanatory or causal links.</a:t>
            </a:r>
          </a:p>
          <a:p>
            <a:r>
              <a:rPr lang="en-GB" sz="2800" dirty="0" smtClean="0"/>
              <a:t>Using subordination results in varying the structure of the sentence, which can add to its impact on the reader.</a:t>
            </a:r>
          </a:p>
          <a:p>
            <a:r>
              <a:rPr lang="en-GB" sz="2800" dirty="0" smtClean="0"/>
              <a:t>Using subordination often invites the use of more sophisticated internal sentence punctuation.</a:t>
            </a:r>
          </a:p>
          <a:p>
            <a:endParaRPr lang="en-GB" dirty="0"/>
          </a:p>
        </p:txBody>
      </p:sp>
      <p:sp>
        <p:nvSpPr>
          <p:cNvPr id="4" name="Slide Number Placeholder 3"/>
          <p:cNvSpPr>
            <a:spLocks noGrp="1"/>
          </p:cNvSpPr>
          <p:nvPr>
            <p:ph type="sldNum" sz="quarter" idx="12"/>
          </p:nvPr>
        </p:nvSpPr>
        <p:spPr/>
        <p:txBody>
          <a:bodyPr/>
          <a:lstStyle/>
          <a:p>
            <a:fld id="{72051ED8-246A-4ED7-BA39-F0E168D1450D}" type="slidenum">
              <a:rPr lang="en-GB" smtClean="0"/>
              <a:pPr/>
              <a:t>16</a:t>
            </a:fld>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effects of overusing co-ordination</a:t>
            </a:r>
            <a:endParaRPr lang="en-GB" dirty="0"/>
          </a:p>
        </p:txBody>
      </p:sp>
      <p:sp>
        <p:nvSpPr>
          <p:cNvPr id="3" name="Content Placeholder 2"/>
          <p:cNvSpPr>
            <a:spLocks noGrp="1"/>
          </p:cNvSpPr>
          <p:nvPr>
            <p:ph idx="1"/>
          </p:nvPr>
        </p:nvSpPr>
        <p:spPr/>
        <p:txBody>
          <a:bodyPr>
            <a:normAutofit/>
          </a:bodyPr>
          <a:lstStyle/>
          <a:p>
            <a:pPr marL="288000" indent="0">
              <a:buNone/>
            </a:pPr>
            <a:r>
              <a:rPr lang="en-GB" sz="2400" dirty="0" smtClean="0"/>
              <a:t>Once upon a time there was a little girl and her name was Red Riding Hood and she lived on the edge of a forest with her mother and father.  One day Red Riding Hood’s mother called her into the cottage kitchen and Red Riding Hood could smell cakes baking and her mother told her to take the cakes to her grandmother in the forest.   Her grandmother was very old and she was not very well and she lived all alone in a cottage deep in the forest.   Red Riding Hood’s mother finished baking the cakes and dusted them with icing sugar.  So Red Riding Hood filled her basket with cakes and covered them with a red napkin and she set out on her journey.</a:t>
            </a:r>
          </a:p>
          <a:p>
            <a:endParaRPr lang="en-GB" dirty="0"/>
          </a:p>
        </p:txBody>
      </p:sp>
      <p:sp>
        <p:nvSpPr>
          <p:cNvPr id="4" name="Slide Number Placeholder 3"/>
          <p:cNvSpPr>
            <a:spLocks noGrp="1"/>
          </p:cNvSpPr>
          <p:nvPr>
            <p:ph type="sldNum" sz="quarter" idx="12"/>
          </p:nvPr>
        </p:nvSpPr>
        <p:spPr/>
        <p:txBody>
          <a:bodyPr/>
          <a:lstStyle/>
          <a:p>
            <a:fld id="{72051ED8-246A-4ED7-BA39-F0E168D1450D}" type="slidenum">
              <a:rPr lang="en-GB" smtClean="0"/>
              <a:pPr/>
              <a:t>17</a:t>
            </a:fld>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effects of using subordination</a:t>
            </a:r>
            <a:endParaRPr lang="en-GB" dirty="0"/>
          </a:p>
        </p:txBody>
      </p:sp>
      <p:sp>
        <p:nvSpPr>
          <p:cNvPr id="3" name="Content Placeholder 2"/>
          <p:cNvSpPr>
            <a:spLocks noGrp="1"/>
          </p:cNvSpPr>
          <p:nvPr>
            <p:ph idx="1"/>
          </p:nvPr>
        </p:nvSpPr>
        <p:spPr/>
        <p:txBody>
          <a:bodyPr>
            <a:normAutofit/>
          </a:bodyPr>
          <a:lstStyle/>
          <a:p>
            <a:pPr marL="288000" indent="0">
              <a:buNone/>
            </a:pPr>
            <a:r>
              <a:rPr lang="en-GB" sz="2400" dirty="0" smtClean="0"/>
              <a:t>Once upon a time there was a little girl, called Red Riding Hood, who lived on the edge of a forest with her mother and father. One day Red Riding Hood’s mother called her into the cottage kitchen, filled with the smell of baking cakes, and told her to take the cakes to her grandmother. Because she was now old and unwell, and lived all alone in a cottage deep in the forest, Red Riding Hood’s grandmother would be glad of the cakes and the company. Soon, the cakes had been baked and dusted with icing sugar.  Then Red Riding Hood filled her basket with them, covered them with a red napkin, and set out on her journey.</a:t>
            </a:r>
          </a:p>
          <a:p>
            <a:endParaRPr lang="en-GB" dirty="0"/>
          </a:p>
        </p:txBody>
      </p:sp>
      <p:sp>
        <p:nvSpPr>
          <p:cNvPr id="4" name="Slide Number Placeholder 3"/>
          <p:cNvSpPr>
            <a:spLocks noGrp="1"/>
          </p:cNvSpPr>
          <p:nvPr>
            <p:ph type="sldNum" sz="quarter" idx="12"/>
          </p:nvPr>
        </p:nvSpPr>
        <p:spPr/>
        <p:txBody>
          <a:bodyPr/>
          <a:lstStyle/>
          <a:p>
            <a:fld id="{72051ED8-246A-4ED7-BA39-F0E168D1450D}" type="slidenum">
              <a:rPr lang="en-GB" smtClean="0"/>
              <a:pPr/>
              <a:t>18</a:t>
            </a:fld>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Sentence combining</a:t>
            </a:r>
            <a:endParaRPr lang="en-GB" dirty="0"/>
          </a:p>
        </p:txBody>
      </p:sp>
      <p:sp>
        <p:nvSpPr>
          <p:cNvPr id="3" name="Content Placeholder 2"/>
          <p:cNvSpPr>
            <a:spLocks noGrp="1"/>
          </p:cNvSpPr>
          <p:nvPr>
            <p:ph idx="1"/>
          </p:nvPr>
        </p:nvSpPr>
        <p:spPr/>
        <p:txBody>
          <a:bodyPr>
            <a:normAutofit lnSpcReduction="10000"/>
          </a:bodyPr>
          <a:lstStyle/>
          <a:p>
            <a:r>
              <a:rPr lang="en-GB" sz="2000" dirty="0" smtClean="0"/>
              <a:t>Combining single-clause sentences in different ways can be a helpful activity for showing the range of possible choices and discussing the impact on meaning and effect, tied to a specific purpose and context.</a:t>
            </a:r>
          </a:p>
          <a:p>
            <a:pPr marL="82296" indent="0">
              <a:buNone/>
            </a:pPr>
            <a:r>
              <a:rPr lang="en-GB" sz="2000" dirty="0" smtClean="0"/>
              <a:t>For example: </a:t>
            </a:r>
          </a:p>
          <a:p>
            <a:r>
              <a:rPr lang="en-GB" sz="2000" dirty="0" smtClean="0"/>
              <a:t>How many different ways can you combine these single-clause sentences in order to emphasise the drama of the situation?</a:t>
            </a:r>
          </a:p>
          <a:p>
            <a:pPr marL="82296" indent="0">
              <a:buNone/>
            </a:pPr>
            <a:r>
              <a:rPr lang="en-GB" sz="2000" i="1" dirty="0" smtClean="0"/>
              <a:t>The little boat tried to reach the harbour. It struggled against the wind. The crew cried out in fear. The boat was dashed against the rocks. </a:t>
            </a:r>
          </a:p>
          <a:p>
            <a:pPr marL="82296" indent="0">
              <a:buNone/>
            </a:pPr>
            <a:r>
              <a:rPr lang="en-GB" sz="2000" dirty="0" smtClean="0"/>
              <a:t>Which do you prefer?</a:t>
            </a:r>
          </a:p>
          <a:p>
            <a:r>
              <a:rPr lang="en-GB" sz="2000" i="1" dirty="0" smtClean="0"/>
              <a:t>Trying to reach the harbour, struggling against the wind, the crew cried out </a:t>
            </a:r>
            <a:r>
              <a:rPr lang="en-GB" sz="2000" i="1" smtClean="0"/>
              <a:t>in fear as </a:t>
            </a:r>
            <a:r>
              <a:rPr lang="en-GB" sz="2000" i="1" dirty="0" smtClean="0"/>
              <a:t>the little boat was dashed against the rocks.</a:t>
            </a:r>
          </a:p>
          <a:p>
            <a:r>
              <a:rPr lang="en-GB" sz="2000" i="1" dirty="0" smtClean="0"/>
              <a:t>As the little boat struggled against the wind, trying to reach the harbour, it was dashed against the rocks and the crew cried out in fear.  </a:t>
            </a:r>
          </a:p>
          <a:p>
            <a:r>
              <a:rPr lang="en-GB" sz="2000" i="1" dirty="0" smtClean="0"/>
              <a:t>When the little boat struggled against the wind and tried to reach the harbour, it was dashed against the rocks. The crew cried out in fear.</a:t>
            </a:r>
          </a:p>
          <a:p>
            <a:pPr marL="82296" indent="0">
              <a:buNone/>
            </a:pPr>
            <a:endParaRPr lang="en-GB" sz="2000" i="1" dirty="0" smtClean="0"/>
          </a:p>
          <a:p>
            <a:pPr marL="82296" indent="0">
              <a:buNone/>
            </a:pPr>
            <a:endParaRPr lang="en-GB" sz="2000" dirty="0" smtClean="0"/>
          </a:p>
          <a:p>
            <a:endParaRPr lang="en-GB" dirty="0"/>
          </a:p>
        </p:txBody>
      </p:sp>
      <p:sp>
        <p:nvSpPr>
          <p:cNvPr id="4" name="Slide Number Placeholder 3"/>
          <p:cNvSpPr>
            <a:spLocks noGrp="1"/>
          </p:cNvSpPr>
          <p:nvPr>
            <p:ph type="sldNum" sz="quarter" idx="12"/>
          </p:nvPr>
        </p:nvSpPr>
        <p:spPr/>
        <p:txBody>
          <a:bodyPr/>
          <a:lstStyle/>
          <a:p>
            <a:fld id="{72051ED8-246A-4ED7-BA39-F0E168D1450D}" type="slidenum">
              <a:rPr lang="en-GB" smtClean="0"/>
              <a:pPr/>
              <a:t>19</a:t>
            </a:fld>
            <a:endParaRPr lang="en-GB" dirty="0"/>
          </a:p>
        </p:txBody>
      </p:sp>
    </p:spTree>
    <p:extLst>
      <p:ext uri="{BB962C8B-B14F-4D97-AF65-F5344CB8AC3E}">
        <p14:creationId xmlns:p14="http://schemas.microsoft.com/office/powerpoint/2010/main" val="4056610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NC Glossary guidance</a:t>
            </a:r>
            <a:endParaRPr lang="en-GB" sz="3600" dirty="0"/>
          </a:p>
        </p:txBody>
      </p:sp>
      <p:sp>
        <p:nvSpPr>
          <p:cNvPr id="3" name="Content Placeholder 2"/>
          <p:cNvSpPr>
            <a:spLocks noGrp="1"/>
          </p:cNvSpPr>
          <p:nvPr>
            <p:ph idx="1"/>
          </p:nvPr>
        </p:nvSpPr>
        <p:spPr>
          <a:xfrm>
            <a:off x="1115616" y="1447800"/>
            <a:ext cx="7818072" cy="4800600"/>
          </a:xfrm>
        </p:spPr>
        <p:txBody>
          <a:bodyPr>
            <a:normAutofit/>
          </a:bodyPr>
          <a:lstStyle/>
          <a:p>
            <a:pPr>
              <a:lnSpc>
                <a:spcPct val="150000"/>
              </a:lnSpc>
            </a:pPr>
            <a:r>
              <a:rPr lang="en-GB" sz="2400" dirty="0" smtClean="0"/>
              <a:t>A sentence may consist of a single clause or it may contain several clauses held together by subordination or co-ordination. Classifying sentences as ‘simple’, ‘complex’ or ‘compound’ can be </a:t>
            </a:r>
            <a:r>
              <a:rPr lang="en-GB" sz="2400" dirty="0" smtClean="0"/>
              <a:t>confusing, </a:t>
            </a:r>
            <a:r>
              <a:rPr lang="en-GB" sz="2400" dirty="0" smtClean="0"/>
              <a:t>because a ‘simple’ sentence may be complicated, and a ‘complex’ one may be straightforward. The terms ‘single-clause sentence’ and ‘multi-clause sentence’ may be more helpful. </a:t>
            </a:r>
            <a:endParaRPr lang="en-GB" sz="2400" dirty="0"/>
          </a:p>
        </p:txBody>
      </p:sp>
      <p:sp>
        <p:nvSpPr>
          <p:cNvPr id="4" name="Slide Number Placeholder 3"/>
          <p:cNvSpPr>
            <a:spLocks noGrp="1"/>
          </p:cNvSpPr>
          <p:nvPr>
            <p:ph type="sldNum" sz="quarter" idx="12"/>
          </p:nvPr>
        </p:nvSpPr>
        <p:spPr/>
        <p:txBody>
          <a:bodyPr/>
          <a:lstStyle/>
          <a:p>
            <a:fld id="{72051ED8-246A-4ED7-BA39-F0E168D1450D}" type="slidenum">
              <a:rPr lang="en-GB" smtClean="0"/>
              <a:pPr/>
              <a:t>2</a:t>
            </a:fld>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7498080" cy="1143000"/>
          </a:xfrm>
        </p:spPr>
        <p:txBody>
          <a:bodyPr>
            <a:normAutofit/>
          </a:bodyPr>
          <a:lstStyle/>
          <a:p>
            <a:r>
              <a:rPr lang="en-GB" sz="3600" dirty="0" smtClean="0"/>
              <a:t>Single-clause (simple) sentences</a:t>
            </a:r>
            <a:endParaRPr lang="en-GB" sz="3600" dirty="0"/>
          </a:p>
        </p:txBody>
      </p:sp>
      <p:sp>
        <p:nvSpPr>
          <p:cNvPr id="4" name="Slide Number Placeholder 3"/>
          <p:cNvSpPr>
            <a:spLocks noGrp="1"/>
          </p:cNvSpPr>
          <p:nvPr>
            <p:ph type="sldNum" sz="quarter" idx="12"/>
          </p:nvPr>
        </p:nvSpPr>
        <p:spPr/>
        <p:txBody>
          <a:bodyPr/>
          <a:lstStyle/>
          <a:p>
            <a:fld id="{72051ED8-246A-4ED7-BA39-F0E168D1450D}" type="slidenum">
              <a:rPr lang="en-GB" smtClean="0"/>
              <a:pPr/>
              <a:t>3</a:t>
            </a:fld>
            <a:endParaRPr lang="en-GB" dirty="0"/>
          </a:p>
        </p:txBody>
      </p:sp>
      <p:pic>
        <p:nvPicPr>
          <p:cNvPr id="5" name="Picture 2" descr="rain"/>
          <p:cNvPicPr>
            <a:picLocks noGrp="1" noChangeAspect="1" noChangeArrowheads="1"/>
          </p:cNvPicPr>
          <p:nvPr>
            <p:ph idx="1"/>
          </p:nvPr>
        </p:nvPicPr>
        <p:blipFill>
          <a:blip r:embed="rId3" cstate="print"/>
          <a:srcRect/>
          <a:stretch>
            <a:fillRect/>
          </a:stretch>
        </p:blipFill>
        <p:spPr bwMode="auto">
          <a:xfrm>
            <a:off x="251520" y="1340768"/>
            <a:ext cx="3528392" cy="3384376"/>
          </a:xfrm>
          <a:prstGeom prst="rect">
            <a:avLst/>
          </a:prstGeom>
          <a:noFill/>
          <a:ln w="9525">
            <a:noFill/>
            <a:miter lim="800000"/>
            <a:headEnd/>
            <a:tailEnd/>
          </a:ln>
        </p:spPr>
      </p:pic>
      <p:sp>
        <p:nvSpPr>
          <p:cNvPr id="6" name="Rectangle 5"/>
          <p:cNvSpPr/>
          <p:nvPr/>
        </p:nvSpPr>
        <p:spPr>
          <a:xfrm>
            <a:off x="4067944" y="1268760"/>
            <a:ext cx="4572000" cy="3785652"/>
          </a:xfrm>
          <a:prstGeom prst="rect">
            <a:avLst/>
          </a:prstGeom>
        </p:spPr>
        <p:txBody>
          <a:bodyPr>
            <a:spAutoFit/>
          </a:bodyPr>
          <a:lstStyle/>
          <a:p>
            <a:pPr>
              <a:spcBef>
                <a:spcPct val="50000"/>
              </a:spcBef>
              <a:buFont typeface="Wingdings" pitchFamily="2" charset="2"/>
              <a:buNone/>
            </a:pPr>
            <a:r>
              <a:rPr lang="en-GB" dirty="0" smtClean="0">
                <a:latin typeface="Arial Narrow" pitchFamily="34" charset="0"/>
              </a:rPr>
              <a:t>The detective hurried along the street.</a:t>
            </a:r>
          </a:p>
          <a:p>
            <a:pPr>
              <a:spcBef>
                <a:spcPct val="50000"/>
              </a:spcBef>
              <a:buFont typeface="Wingdings" pitchFamily="2" charset="2"/>
              <a:buNone/>
            </a:pPr>
            <a:r>
              <a:rPr lang="en-GB" dirty="0" smtClean="0">
                <a:latin typeface="Arial Narrow" pitchFamily="34" charset="0"/>
              </a:rPr>
              <a:t>The detective hurried along the rain-swept streets, his hands deep in his pockets.</a:t>
            </a:r>
          </a:p>
          <a:p>
            <a:pPr>
              <a:spcBef>
                <a:spcPct val="50000"/>
              </a:spcBef>
              <a:buFont typeface="Wingdings" pitchFamily="2" charset="2"/>
              <a:buNone/>
            </a:pPr>
            <a:r>
              <a:rPr lang="en-GB" dirty="0" smtClean="0">
                <a:latin typeface="Arial Narrow" pitchFamily="34" charset="0"/>
              </a:rPr>
              <a:t>With his hands deep in his pockets one cold November night, the detective from New York hurried anxiously along the half-deserted, rain-swept streets, a troubled frown on his face.</a:t>
            </a:r>
            <a:endParaRPr lang="en-GB" dirty="0">
              <a:latin typeface="Arial Narrow" pitchFamily="34" charset="0"/>
            </a:endParaRPr>
          </a:p>
        </p:txBody>
      </p:sp>
      <p:sp>
        <p:nvSpPr>
          <p:cNvPr id="7" name="TextBox 6"/>
          <p:cNvSpPr txBox="1"/>
          <p:nvPr/>
        </p:nvSpPr>
        <p:spPr>
          <a:xfrm>
            <a:off x="323528" y="5229200"/>
            <a:ext cx="8280920" cy="1200329"/>
          </a:xfrm>
          <a:prstGeom prst="rect">
            <a:avLst/>
          </a:prstGeom>
          <a:noFill/>
        </p:spPr>
        <p:txBody>
          <a:bodyPr wrap="square" rtlCol="0">
            <a:spAutoFit/>
          </a:bodyPr>
          <a:lstStyle/>
          <a:p>
            <a:r>
              <a:rPr lang="en-GB" dirty="0" smtClean="0">
                <a:latin typeface="+mn-lt"/>
              </a:rPr>
              <a:t>Most students define a simple sentence as a short sentence. Using the examples, how could you explain that a simple sentence can be any length? How could the term ‘single-clause sentence’ help you do this? </a:t>
            </a:r>
            <a:endParaRPr lang="en-GB" dirty="0">
              <a:latin typeface="+mn-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274638"/>
            <a:ext cx="7920880" cy="1143000"/>
          </a:xfrm>
        </p:spPr>
        <p:txBody>
          <a:bodyPr>
            <a:noAutofit/>
          </a:bodyPr>
          <a:lstStyle/>
          <a:p>
            <a:r>
              <a:rPr lang="en-GB" sz="2400" dirty="0" smtClean="0"/>
              <a:t>Find the single clause sentences. How many </a:t>
            </a:r>
            <a:r>
              <a:rPr lang="en-GB" sz="2400" dirty="0" smtClean="0"/>
              <a:t>are </a:t>
            </a:r>
            <a:r>
              <a:rPr lang="en-GB" sz="2400" dirty="0" smtClean="0"/>
              <a:t>also short sentences?  What effect do you think the writer wants to create through the number, length and placing of these single-clause sentences? </a:t>
            </a:r>
            <a:endParaRPr lang="en-GB" sz="2400" dirty="0"/>
          </a:p>
        </p:txBody>
      </p:sp>
      <p:sp>
        <p:nvSpPr>
          <p:cNvPr id="3" name="Content Placeholder 2"/>
          <p:cNvSpPr>
            <a:spLocks noGrp="1"/>
          </p:cNvSpPr>
          <p:nvPr>
            <p:ph idx="1"/>
          </p:nvPr>
        </p:nvSpPr>
        <p:spPr>
          <a:xfrm>
            <a:off x="1115616" y="1412776"/>
            <a:ext cx="7642096" cy="4800600"/>
          </a:xfrm>
        </p:spPr>
        <p:txBody>
          <a:bodyPr>
            <a:normAutofit fontScale="92500" lnSpcReduction="20000"/>
          </a:bodyPr>
          <a:lstStyle/>
          <a:p>
            <a:pPr marL="0" indent="0">
              <a:buNone/>
            </a:pPr>
            <a:endParaRPr lang="en-GB" sz="2400" dirty="0" smtClean="0"/>
          </a:p>
          <a:p>
            <a:pPr marL="288000" indent="0">
              <a:lnSpc>
                <a:spcPct val="160000"/>
              </a:lnSpc>
              <a:buNone/>
              <a:defRPr/>
            </a:pPr>
            <a:r>
              <a:rPr lang="en-GB" sz="2400" dirty="0" smtClean="0">
                <a:cs typeface="Arial" pitchFamily="34" charset="0"/>
              </a:rPr>
              <a:t>I was just pushing the lower half of the ladder back up when I heard it. There was someone at the front door. I held my breath. It was OK.  They couldn’t get in. I slid my hand into my pocket to make sure the key was still there. It wasn’t.  I’d left it in the front door. I could hear it turning in the lock now. I raced back up the ladder and hauled it after me. When I reached down to pull the hatch back up, I could hear someone coming up the stairs. I quickly pulled the hatch back into place and scrabbled over to the water tank, holding my breath. </a:t>
            </a:r>
          </a:p>
          <a:p>
            <a:pPr marL="320040" indent="-320040" algn="r">
              <a:lnSpc>
                <a:spcPct val="160000"/>
              </a:lnSpc>
              <a:buNone/>
              <a:defRPr/>
            </a:pPr>
            <a:r>
              <a:rPr lang="en-GB" sz="2400" dirty="0" smtClean="0">
                <a:cs typeface="Arial" pitchFamily="34" charset="0"/>
              </a:rPr>
              <a:t>(From </a:t>
            </a:r>
            <a:r>
              <a:rPr lang="en-GB" sz="2400" i="1" dirty="0" smtClean="0">
                <a:cs typeface="Arial" pitchFamily="34" charset="0"/>
              </a:rPr>
              <a:t>Millions</a:t>
            </a:r>
            <a:r>
              <a:rPr lang="en-GB" sz="2400" dirty="0" smtClean="0">
                <a:cs typeface="Arial" pitchFamily="34" charset="0"/>
              </a:rPr>
              <a:t> by Frank Cottrell Boyce)</a:t>
            </a:r>
          </a:p>
          <a:p>
            <a:pPr>
              <a:buNone/>
            </a:pPr>
            <a:endParaRPr lang="en-GB" sz="2400" dirty="0" smtClean="0"/>
          </a:p>
          <a:p>
            <a:pPr>
              <a:buNone/>
            </a:pPr>
            <a:endParaRPr lang="en-GB" sz="2400" dirty="0" smtClean="0"/>
          </a:p>
          <a:p>
            <a:pPr>
              <a:buNone/>
            </a:pPr>
            <a:endParaRPr lang="en-GB" sz="2400" dirty="0" smtClean="0"/>
          </a:p>
          <a:p>
            <a:pPr>
              <a:buNone/>
            </a:pPr>
            <a:endParaRPr lang="en-GB" dirty="0" smtClean="0"/>
          </a:p>
          <a:p>
            <a:pPr>
              <a:buNone/>
            </a:pPr>
            <a:endParaRPr lang="en-GB" dirty="0" smtClean="0"/>
          </a:p>
          <a:p>
            <a:pPr>
              <a:buNone/>
            </a:pPr>
            <a:endParaRPr lang="en-GB" dirty="0"/>
          </a:p>
        </p:txBody>
      </p:sp>
      <p:sp>
        <p:nvSpPr>
          <p:cNvPr id="4" name="Slide Number Placeholder 3"/>
          <p:cNvSpPr>
            <a:spLocks noGrp="1"/>
          </p:cNvSpPr>
          <p:nvPr>
            <p:ph type="sldNum" sz="quarter" idx="12"/>
          </p:nvPr>
        </p:nvSpPr>
        <p:spPr/>
        <p:txBody>
          <a:bodyPr/>
          <a:lstStyle/>
          <a:p>
            <a:fld id="{72051ED8-246A-4ED7-BA39-F0E168D1450D}" type="slidenum">
              <a:rPr lang="en-GB" smtClean="0"/>
              <a:pPr/>
              <a:t>4</a:t>
            </a:fld>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Single-clause sentences</a:t>
            </a:r>
            <a:endParaRPr lang="en-GB" sz="3600" dirty="0"/>
          </a:p>
        </p:txBody>
      </p:sp>
      <p:sp>
        <p:nvSpPr>
          <p:cNvPr id="3" name="Content Placeholder 2"/>
          <p:cNvSpPr>
            <a:spLocks noGrp="1"/>
          </p:cNvSpPr>
          <p:nvPr>
            <p:ph idx="1"/>
          </p:nvPr>
        </p:nvSpPr>
        <p:spPr>
          <a:xfrm>
            <a:off x="1115616" y="1412776"/>
            <a:ext cx="7848872" cy="5184576"/>
          </a:xfrm>
        </p:spPr>
        <p:txBody>
          <a:bodyPr>
            <a:normAutofit lnSpcReduction="10000"/>
          </a:bodyPr>
          <a:lstStyle/>
          <a:p>
            <a:r>
              <a:rPr lang="cy-GB" sz="2400" dirty="0" smtClean="0"/>
              <a:t>Many students think that putting in ‘short snappy sentences’ will instantly improve their writing! Help them to tie choices of sentence structure to a purpose and effect, bearing in mind the type of text being written. For example,  a single-clause sentence (which can be any length) </a:t>
            </a:r>
            <a:r>
              <a:rPr lang="cy-GB" sz="2400" i="1" dirty="0" smtClean="0"/>
              <a:t>can</a:t>
            </a:r>
            <a:r>
              <a:rPr lang="cy-GB" sz="2400" dirty="0" smtClean="0"/>
              <a:t> be effective for:</a:t>
            </a:r>
            <a:endParaRPr lang="en-GB" sz="2400" dirty="0" smtClean="0"/>
          </a:p>
          <a:p>
            <a:pPr lvl="0"/>
            <a:r>
              <a:rPr lang="cy-GB" sz="2400" dirty="0" smtClean="0"/>
              <a:t>focusing attention on a single idea or argument: </a:t>
            </a:r>
            <a:endParaRPr lang="en-GB" sz="2400" dirty="0" smtClean="0"/>
          </a:p>
          <a:p>
            <a:pPr>
              <a:buNone/>
            </a:pPr>
            <a:r>
              <a:rPr lang="cy-GB" sz="2400" i="1" dirty="0" smtClean="0"/>
              <a:t>Endangered animals like the tiger or the panda </a:t>
            </a:r>
            <a:r>
              <a:rPr lang="cy-GB" sz="2400" i="1" u="sng" dirty="0" smtClean="0"/>
              <a:t>need</a:t>
            </a:r>
            <a:r>
              <a:rPr lang="cy-GB" sz="2400" i="1" dirty="0" smtClean="0"/>
              <a:t> the protection of zoos. </a:t>
            </a:r>
            <a:endParaRPr lang="en-GB" sz="2400" dirty="0" smtClean="0"/>
          </a:p>
          <a:p>
            <a:pPr lvl="0"/>
            <a:r>
              <a:rPr lang="cy-GB" sz="2400" dirty="0" smtClean="0"/>
              <a:t>drawing attention to an expressive choice of verb: </a:t>
            </a:r>
            <a:endParaRPr lang="en-GB" sz="2400" dirty="0" smtClean="0"/>
          </a:p>
          <a:p>
            <a:pPr>
              <a:buNone/>
            </a:pPr>
            <a:r>
              <a:rPr lang="cy-GB" sz="2400" i="1" dirty="0" smtClean="0"/>
              <a:t>A few rocks </a:t>
            </a:r>
            <a:r>
              <a:rPr lang="cy-GB" sz="2400" i="1" u="sng" dirty="0" smtClean="0"/>
              <a:t>tumbled</a:t>
            </a:r>
            <a:r>
              <a:rPr lang="cy-GB" sz="2400" i="1" dirty="0" smtClean="0"/>
              <a:t> with him.</a:t>
            </a:r>
          </a:p>
          <a:p>
            <a:r>
              <a:rPr lang="cy-GB" sz="2400" dirty="0" smtClean="0"/>
              <a:t>Creating a quick pace in a narrative or emphasising key ideas:</a:t>
            </a:r>
          </a:p>
          <a:p>
            <a:pPr>
              <a:buNone/>
            </a:pPr>
            <a:r>
              <a:rPr lang="cy-GB" sz="2400" i="1" dirty="0" smtClean="0"/>
              <a:t>Hogarth began to run. He ran and ran. Home. Home. The Iron Man had come back. </a:t>
            </a:r>
          </a:p>
          <a:p>
            <a:pPr>
              <a:buNone/>
            </a:pPr>
            <a:endParaRPr lang="en-GB" sz="2600" dirty="0" smtClean="0"/>
          </a:p>
          <a:p>
            <a:pPr>
              <a:buNone/>
            </a:pPr>
            <a:endParaRPr lang="en-GB" dirty="0"/>
          </a:p>
        </p:txBody>
      </p:sp>
      <p:sp>
        <p:nvSpPr>
          <p:cNvPr id="4" name="Slide Number Placeholder 3"/>
          <p:cNvSpPr>
            <a:spLocks noGrp="1"/>
          </p:cNvSpPr>
          <p:nvPr>
            <p:ph type="sldNum" sz="quarter" idx="12"/>
          </p:nvPr>
        </p:nvSpPr>
        <p:spPr/>
        <p:txBody>
          <a:bodyPr/>
          <a:lstStyle/>
          <a:p>
            <a:fld id="{72051ED8-246A-4ED7-BA39-F0E168D1450D}" type="slidenum">
              <a:rPr lang="en-GB" smtClean="0"/>
              <a:pPr/>
              <a:t>5</a:t>
            </a:fld>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Co-ordination</a:t>
            </a:r>
            <a:endParaRPr lang="en-GB" sz="3600" dirty="0"/>
          </a:p>
        </p:txBody>
      </p:sp>
      <p:sp>
        <p:nvSpPr>
          <p:cNvPr id="3" name="Content Placeholder 2"/>
          <p:cNvSpPr>
            <a:spLocks noGrp="1"/>
          </p:cNvSpPr>
          <p:nvPr>
            <p:ph idx="1"/>
          </p:nvPr>
        </p:nvSpPr>
        <p:spPr/>
        <p:txBody>
          <a:bodyPr>
            <a:normAutofit fontScale="92500" lnSpcReduction="10000"/>
          </a:bodyPr>
          <a:lstStyle/>
          <a:p>
            <a:pPr>
              <a:buNone/>
            </a:pPr>
            <a:r>
              <a:rPr lang="en-GB" sz="2400" dirty="0" smtClean="0"/>
              <a:t>Between words:</a:t>
            </a:r>
          </a:p>
          <a:p>
            <a:pPr>
              <a:buNone/>
            </a:pPr>
            <a:r>
              <a:rPr lang="en-GB" sz="2400" dirty="0" smtClean="0"/>
              <a:t>heads or tails; bread and butter; forgive and forget</a:t>
            </a:r>
          </a:p>
          <a:p>
            <a:pPr>
              <a:buNone/>
            </a:pPr>
            <a:r>
              <a:rPr lang="en-GB" sz="2400" dirty="0" smtClean="0"/>
              <a:t>neither use nor ornament; not only but also </a:t>
            </a:r>
          </a:p>
          <a:p>
            <a:pPr>
              <a:buNone/>
            </a:pPr>
            <a:endParaRPr lang="en-GB" sz="2400" dirty="0" smtClean="0"/>
          </a:p>
          <a:p>
            <a:pPr>
              <a:buNone/>
            </a:pPr>
            <a:r>
              <a:rPr lang="en-GB" sz="2400" dirty="0" smtClean="0"/>
              <a:t>Between phrases:</a:t>
            </a:r>
          </a:p>
          <a:p>
            <a:pPr>
              <a:buNone/>
            </a:pPr>
            <a:r>
              <a:rPr lang="en-GB" sz="2400" dirty="0" smtClean="0"/>
              <a:t>All the king’s horses and all the king’s men; the good, the bad and the </a:t>
            </a:r>
          </a:p>
          <a:p>
            <a:pPr>
              <a:buNone/>
            </a:pPr>
            <a:r>
              <a:rPr lang="en-GB" sz="2400" dirty="0" smtClean="0"/>
              <a:t>ugly; gone, but not forgotten; this way or that way</a:t>
            </a:r>
          </a:p>
          <a:p>
            <a:pPr>
              <a:buNone/>
            </a:pPr>
            <a:endParaRPr lang="en-GB" sz="2400" dirty="0" smtClean="0"/>
          </a:p>
          <a:p>
            <a:pPr>
              <a:buNone/>
            </a:pPr>
            <a:r>
              <a:rPr lang="en-GB" sz="2400" dirty="0" smtClean="0"/>
              <a:t>Between clauses:</a:t>
            </a:r>
          </a:p>
          <a:p>
            <a:pPr>
              <a:buNone/>
            </a:pPr>
            <a:r>
              <a:rPr lang="en-GB" sz="2400" dirty="0" smtClean="0"/>
              <a:t>Keep calm and carry on.</a:t>
            </a:r>
          </a:p>
          <a:p>
            <a:pPr>
              <a:buNone/>
            </a:pPr>
            <a:r>
              <a:rPr lang="en-GB" sz="2400" dirty="0" smtClean="0"/>
              <a:t>Say what you mean, but don’t say it mean.</a:t>
            </a:r>
          </a:p>
          <a:p>
            <a:pPr>
              <a:buNone/>
            </a:pPr>
            <a:r>
              <a:rPr lang="en-GB" sz="2400" dirty="0" smtClean="0"/>
              <a:t>To be, or not to be, that is the question.</a:t>
            </a:r>
          </a:p>
          <a:p>
            <a:pPr marL="0" indent="0">
              <a:buNone/>
            </a:pPr>
            <a:endParaRPr lang="en-GB" sz="2400" dirty="0" smtClean="0"/>
          </a:p>
          <a:p>
            <a:pPr>
              <a:buNone/>
            </a:pPr>
            <a:endParaRPr lang="en-GB" sz="2400" dirty="0" smtClean="0"/>
          </a:p>
          <a:p>
            <a:pPr>
              <a:buNone/>
            </a:pPr>
            <a:endParaRPr lang="en-GB" sz="2400" dirty="0" smtClean="0"/>
          </a:p>
          <a:p>
            <a:pPr>
              <a:buNone/>
            </a:pPr>
            <a:endParaRPr lang="en-GB" sz="2400" dirty="0" smtClean="0"/>
          </a:p>
          <a:p>
            <a:pPr>
              <a:buNone/>
            </a:pPr>
            <a:endParaRPr lang="en-GB" dirty="0" smtClean="0"/>
          </a:p>
          <a:p>
            <a:pPr>
              <a:buNone/>
            </a:pPr>
            <a:endParaRPr lang="en-GB" dirty="0" smtClean="0"/>
          </a:p>
          <a:p>
            <a:pPr>
              <a:buNone/>
            </a:pPr>
            <a:endParaRPr lang="en-GB" dirty="0"/>
          </a:p>
        </p:txBody>
      </p:sp>
      <p:sp>
        <p:nvSpPr>
          <p:cNvPr id="4" name="Slide Number Placeholder 3"/>
          <p:cNvSpPr>
            <a:spLocks noGrp="1"/>
          </p:cNvSpPr>
          <p:nvPr>
            <p:ph type="sldNum" sz="quarter" idx="12"/>
          </p:nvPr>
        </p:nvSpPr>
        <p:spPr/>
        <p:txBody>
          <a:bodyPr/>
          <a:lstStyle/>
          <a:p>
            <a:fld id="{72051ED8-246A-4ED7-BA39-F0E168D1450D}" type="slidenum">
              <a:rPr lang="en-GB" smtClean="0"/>
              <a:pPr/>
              <a:t>6</a:t>
            </a:fld>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smtClean="0"/>
              <a:t>This is Pip’s first meeting with Miss </a:t>
            </a:r>
            <a:r>
              <a:rPr lang="en-GB" sz="2400" dirty="0" err="1" smtClean="0"/>
              <a:t>Havisham</a:t>
            </a:r>
            <a:r>
              <a:rPr lang="en-GB" sz="2400" dirty="0" smtClean="0"/>
              <a:t> in </a:t>
            </a:r>
            <a:r>
              <a:rPr lang="en-GB" sz="2400" i="1" dirty="0" smtClean="0"/>
              <a:t>Great Expectations</a:t>
            </a:r>
            <a:r>
              <a:rPr lang="en-GB" sz="2400" dirty="0" smtClean="0"/>
              <a:t>. List all the examples of co-ordination you can see.</a:t>
            </a:r>
            <a:endParaRPr lang="en-GB" sz="2400" dirty="0"/>
          </a:p>
        </p:txBody>
      </p:sp>
      <p:sp>
        <p:nvSpPr>
          <p:cNvPr id="3" name="Content Placeholder 2"/>
          <p:cNvSpPr>
            <a:spLocks noGrp="1"/>
          </p:cNvSpPr>
          <p:nvPr>
            <p:ph idx="1"/>
          </p:nvPr>
        </p:nvSpPr>
        <p:spPr>
          <a:xfrm>
            <a:off x="1435608" y="1580728"/>
            <a:ext cx="7498080" cy="4800600"/>
          </a:xfrm>
        </p:spPr>
        <p:txBody>
          <a:bodyPr>
            <a:normAutofit fontScale="92500" lnSpcReduction="10000"/>
          </a:bodyPr>
          <a:lstStyle/>
          <a:p>
            <a:pPr marL="0" indent="0">
              <a:spcBef>
                <a:spcPts val="1200"/>
              </a:spcBef>
              <a:buNone/>
            </a:pPr>
            <a:r>
              <a:rPr lang="en-GB" sz="2600" dirty="0" smtClean="0"/>
              <a:t>She was dressed in rich materials – satins, and lace, and silks – all of white. Her shoes were white. And she had a long white veil dependent from her hair, and she had bridal flowers in her hair, but her hair was white. Some bright jewels sparkled on her neck and on her hands, and some other jewels lay sparkling on the table. Dresses, less splendid than the dress she wore, and half-packed trunks, were scattered about. She had not quite finished dressing, for she had but one shoe on – the other was on the table near her hand – her veil was but half arranged, her watch and chain were not put on, and some lace for her bosom lay with those trinkets, and with her handkerchief, and gloves, and some flowers, and a prayer-book, all confusedly heaped about the looking-glass.</a:t>
            </a:r>
          </a:p>
          <a:p>
            <a:pPr>
              <a:buNone/>
            </a:pPr>
            <a:endParaRPr lang="en-GB" dirty="0"/>
          </a:p>
        </p:txBody>
      </p:sp>
      <p:sp>
        <p:nvSpPr>
          <p:cNvPr id="4" name="Slide Number Placeholder 3"/>
          <p:cNvSpPr>
            <a:spLocks noGrp="1"/>
          </p:cNvSpPr>
          <p:nvPr>
            <p:ph type="sldNum" sz="quarter" idx="12"/>
          </p:nvPr>
        </p:nvSpPr>
        <p:spPr/>
        <p:txBody>
          <a:bodyPr/>
          <a:lstStyle/>
          <a:p>
            <a:fld id="{72051ED8-246A-4ED7-BA39-F0E168D1450D}" type="slidenum">
              <a:rPr lang="en-GB" smtClean="0"/>
              <a:pPr/>
              <a:t>7</a:t>
            </a:fld>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400" dirty="0" smtClean="0"/>
              <a:t>This is Pip’s first meeting with Miss </a:t>
            </a:r>
            <a:r>
              <a:rPr lang="en-GB" sz="2400" dirty="0" err="1" smtClean="0"/>
              <a:t>Havisham</a:t>
            </a:r>
            <a:r>
              <a:rPr lang="en-GB" sz="2400" dirty="0" smtClean="0"/>
              <a:t> in </a:t>
            </a:r>
            <a:r>
              <a:rPr lang="en-GB" sz="2400" i="1" dirty="0" smtClean="0"/>
              <a:t>Great Expectations</a:t>
            </a:r>
            <a:r>
              <a:rPr lang="en-GB" sz="2400" dirty="0" smtClean="0"/>
              <a:t>.  What impression is created through Dickens’ heavy use of co-ordination?</a:t>
            </a:r>
            <a:endParaRPr lang="en-GB" sz="2400" dirty="0"/>
          </a:p>
        </p:txBody>
      </p:sp>
      <p:sp>
        <p:nvSpPr>
          <p:cNvPr id="3" name="Content Placeholder 2"/>
          <p:cNvSpPr>
            <a:spLocks noGrp="1"/>
          </p:cNvSpPr>
          <p:nvPr>
            <p:ph idx="1"/>
          </p:nvPr>
        </p:nvSpPr>
        <p:spPr/>
        <p:txBody>
          <a:bodyPr>
            <a:normAutofit fontScale="92500" lnSpcReduction="10000"/>
          </a:bodyPr>
          <a:lstStyle/>
          <a:p>
            <a:pPr marL="0" indent="0">
              <a:spcBef>
                <a:spcPts val="1200"/>
              </a:spcBef>
              <a:buNone/>
            </a:pPr>
            <a:r>
              <a:rPr lang="en-GB" sz="2600" dirty="0" smtClean="0"/>
              <a:t>She was dressed in rich materials – satins, </a:t>
            </a:r>
            <a:r>
              <a:rPr lang="en-GB" sz="2600" dirty="0" smtClean="0">
                <a:solidFill>
                  <a:srgbClr val="FF0000"/>
                </a:solidFill>
              </a:rPr>
              <a:t>and</a:t>
            </a:r>
            <a:r>
              <a:rPr lang="en-GB" sz="2600" dirty="0" smtClean="0"/>
              <a:t> lace, </a:t>
            </a:r>
            <a:r>
              <a:rPr lang="en-GB" sz="2600" dirty="0" smtClean="0">
                <a:solidFill>
                  <a:srgbClr val="FF0000"/>
                </a:solidFill>
              </a:rPr>
              <a:t>and</a:t>
            </a:r>
            <a:r>
              <a:rPr lang="en-GB" sz="2600" dirty="0" smtClean="0"/>
              <a:t> silks – all of white. Her shoes were white. </a:t>
            </a:r>
            <a:r>
              <a:rPr lang="en-GB" sz="2600" dirty="0" smtClean="0">
                <a:solidFill>
                  <a:srgbClr val="FF0000"/>
                </a:solidFill>
              </a:rPr>
              <a:t>And</a:t>
            </a:r>
            <a:r>
              <a:rPr lang="en-GB" sz="2600" dirty="0" smtClean="0"/>
              <a:t> she had a long white veil dependent from her hair, </a:t>
            </a:r>
            <a:r>
              <a:rPr lang="en-GB" sz="2600" dirty="0" smtClean="0">
                <a:solidFill>
                  <a:srgbClr val="FF0000"/>
                </a:solidFill>
              </a:rPr>
              <a:t>and</a:t>
            </a:r>
            <a:r>
              <a:rPr lang="en-GB" sz="2600" dirty="0" smtClean="0"/>
              <a:t> she had bridal flowers in her hair, </a:t>
            </a:r>
            <a:r>
              <a:rPr lang="en-GB" sz="2600" dirty="0" smtClean="0">
                <a:solidFill>
                  <a:srgbClr val="FF0000"/>
                </a:solidFill>
              </a:rPr>
              <a:t>but</a:t>
            </a:r>
            <a:r>
              <a:rPr lang="en-GB" sz="2600" dirty="0" smtClean="0"/>
              <a:t> her hair was white. Some bright jewels sparkled on her neck </a:t>
            </a:r>
            <a:r>
              <a:rPr lang="en-GB" sz="2600" dirty="0" smtClean="0">
                <a:solidFill>
                  <a:srgbClr val="FF0000"/>
                </a:solidFill>
              </a:rPr>
              <a:t>and </a:t>
            </a:r>
            <a:r>
              <a:rPr lang="en-GB" sz="2600" dirty="0" smtClean="0"/>
              <a:t>on her hands, </a:t>
            </a:r>
            <a:r>
              <a:rPr lang="en-GB" sz="2600" dirty="0" smtClean="0">
                <a:solidFill>
                  <a:srgbClr val="FF0000"/>
                </a:solidFill>
              </a:rPr>
              <a:t>and</a:t>
            </a:r>
            <a:r>
              <a:rPr lang="en-GB" sz="2600" dirty="0" smtClean="0"/>
              <a:t> some other jewels lay sparkling on the table. Dresses, less splendid than the dress she wore, </a:t>
            </a:r>
            <a:r>
              <a:rPr lang="en-GB" sz="2600" dirty="0" smtClean="0">
                <a:solidFill>
                  <a:srgbClr val="FF0000"/>
                </a:solidFill>
              </a:rPr>
              <a:t>and</a:t>
            </a:r>
            <a:r>
              <a:rPr lang="en-GB" sz="2600" dirty="0" smtClean="0"/>
              <a:t> half-packed trunks, were scattered about. She had not quite finished dressing, </a:t>
            </a:r>
            <a:r>
              <a:rPr lang="en-GB" sz="2600" dirty="0" smtClean="0">
                <a:solidFill>
                  <a:srgbClr val="FF0000"/>
                </a:solidFill>
              </a:rPr>
              <a:t>for</a:t>
            </a:r>
            <a:r>
              <a:rPr lang="en-GB" sz="2600" dirty="0" smtClean="0"/>
              <a:t> she had but one shoe on – the other was on the table near her hand – her veil was but half arranged, her watch and chain were not put on, </a:t>
            </a:r>
            <a:r>
              <a:rPr lang="en-GB" sz="2600" dirty="0" smtClean="0">
                <a:solidFill>
                  <a:srgbClr val="FF0000"/>
                </a:solidFill>
              </a:rPr>
              <a:t>and</a:t>
            </a:r>
            <a:r>
              <a:rPr lang="en-GB" sz="2600" dirty="0" smtClean="0"/>
              <a:t> some lace for her bosom lay with those trinkets, </a:t>
            </a:r>
            <a:r>
              <a:rPr lang="en-GB" sz="2600" dirty="0" smtClean="0">
                <a:solidFill>
                  <a:srgbClr val="FF0000"/>
                </a:solidFill>
              </a:rPr>
              <a:t>and</a:t>
            </a:r>
            <a:r>
              <a:rPr lang="en-GB" sz="2600" dirty="0" smtClean="0"/>
              <a:t> with her handkerchief, </a:t>
            </a:r>
            <a:r>
              <a:rPr lang="en-GB" sz="2600" dirty="0" smtClean="0">
                <a:solidFill>
                  <a:srgbClr val="FF0000"/>
                </a:solidFill>
              </a:rPr>
              <a:t>and</a:t>
            </a:r>
            <a:r>
              <a:rPr lang="en-GB" sz="2600" dirty="0" smtClean="0"/>
              <a:t> gloves, </a:t>
            </a:r>
            <a:r>
              <a:rPr lang="en-GB" sz="2600" dirty="0" smtClean="0">
                <a:solidFill>
                  <a:srgbClr val="FF0000"/>
                </a:solidFill>
              </a:rPr>
              <a:t>and </a:t>
            </a:r>
            <a:r>
              <a:rPr lang="en-GB" sz="2600" dirty="0" smtClean="0"/>
              <a:t>some flowers, </a:t>
            </a:r>
            <a:r>
              <a:rPr lang="en-GB" sz="2600" dirty="0" smtClean="0">
                <a:solidFill>
                  <a:srgbClr val="FF0000"/>
                </a:solidFill>
              </a:rPr>
              <a:t>and</a:t>
            </a:r>
            <a:r>
              <a:rPr lang="en-GB" sz="2600" dirty="0" smtClean="0"/>
              <a:t> a prayer-book, all confusedly heaped about the looking-glass.</a:t>
            </a:r>
          </a:p>
          <a:p>
            <a:pPr>
              <a:buNone/>
            </a:pPr>
            <a:endParaRPr lang="en-GB" dirty="0"/>
          </a:p>
        </p:txBody>
      </p:sp>
      <p:sp>
        <p:nvSpPr>
          <p:cNvPr id="4" name="Slide Number Placeholder 3"/>
          <p:cNvSpPr>
            <a:spLocks noGrp="1"/>
          </p:cNvSpPr>
          <p:nvPr>
            <p:ph type="sldNum" sz="quarter" idx="12"/>
          </p:nvPr>
        </p:nvSpPr>
        <p:spPr/>
        <p:txBody>
          <a:bodyPr/>
          <a:lstStyle/>
          <a:p>
            <a:fld id="{72051ED8-246A-4ED7-BA39-F0E168D1450D}" type="slidenum">
              <a:rPr lang="en-GB" smtClean="0"/>
              <a:pPr/>
              <a:t>8</a:t>
            </a:fld>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0"/>
            <a:ext cx="7498080" cy="1143000"/>
          </a:xfrm>
        </p:spPr>
        <p:txBody>
          <a:bodyPr>
            <a:normAutofit/>
          </a:bodyPr>
          <a:lstStyle/>
          <a:p>
            <a:r>
              <a:rPr lang="en-GB" sz="3600" dirty="0" smtClean="0"/>
              <a:t>Co-ordinated clauses (compound sentence)</a:t>
            </a:r>
            <a:endParaRPr lang="en-GB" sz="3600" dirty="0"/>
          </a:p>
        </p:txBody>
      </p:sp>
      <p:sp>
        <p:nvSpPr>
          <p:cNvPr id="3" name="Content Placeholder 2"/>
          <p:cNvSpPr>
            <a:spLocks noGrp="1"/>
          </p:cNvSpPr>
          <p:nvPr>
            <p:ph idx="1"/>
          </p:nvPr>
        </p:nvSpPr>
        <p:spPr>
          <a:xfrm>
            <a:off x="1115616" y="953344"/>
            <a:ext cx="7714104" cy="5904656"/>
          </a:xfrm>
        </p:spPr>
        <p:txBody>
          <a:bodyPr>
            <a:normAutofit fontScale="62500" lnSpcReduction="20000"/>
          </a:bodyPr>
          <a:lstStyle/>
          <a:p>
            <a:pPr marL="216000" indent="0">
              <a:buNone/>
            </a:pPr>
            <a:r>
              <a:rPr lang="en-GB" sz="4000" i="1" dirty="0" smtClean="0"/>
              <a:t>Stone led us down the garden, tugged the door open and shone his little torch into the gloom.</a:t>
            </a:r>
          </a:p>
          <a:p>
            <a:pPr marL="216000" indent="0">
              <a:buNone/>
            </a:pPr>
            <a:r>
              <a:rPr lang="en-GB" sz="4000" dirty="0" smtClean="0"/>
              <a:t>Co-ordinated clauses using ‘and’ can be useful for showing a sequence of actions, chaining ideas and for adding information of equal importance and weight. </a:t>
            </a:r>
          </a:p>
          <a:p>
            <a:pPr marL="216000" indent="0">
              <a:buNone/>
            </a:pPr>
            <a:r>
              <a:rPr lang="en-GB" sz="4000" dirty="0" smtClean="0"/>
              <a:t>Co-ordinated clauses using ‘but’ can be useful for balancing ideas and providing contrast:</a:t>
            </a:r>
          </a:p>
          <a:p>
            <a:pPr marL="216000" indent="0">
              <a:buNone/>
            </a:pPr>
            <a:r>
              <a:rPr lang="en-GB" sz="4000" i="1" dirty="0" smtClean="0"/>
              <a:t>Some animals build nests, but others make dens or dig burrows.</a:t>
            </a:r>
          </a:p>
          <a:p>
            <a:pPr marL="216000" indent="0">
              <a:buNone/>
            </a:pPr>
            <a:r>
              <a:rPr lang="en-GB" sz="4000" dirty="0" smtClean="0"/>
              <a:t>‘Or’ signals alternatives</a:t>
            </a:r>
            <a:r>
              <a:rPr lang="en-GB" sz="4000" dirty="0" smtClean="0"/>
              <a:t>:</a:t>
            </a:r>
          </a:p>
          <a:p>
            <a:pPr marL="216000" indent="0">
              <a:buNone/>
            </a:pPr>
            <a:r>
              <a:rPr lang="en-GB" sz="4000" i="1" dirty="0" smtClean="0"/>
              <a:t>For protection, animals make dens or dig burrows.</a:t>
            </a:r>
            <a:endParaRPr lang="en-GB" sz="4000" i="1" dirty="0" smtClean="0"/>
          </a:p>
          <a:p>
            <a:pPr marL="216000" indent="0">
              <a:buNone/>
            </a:pPr>
            <a:endParaRPr lang="en-GB" sz="4000" dirty="0" smtClean="0"/>
          </a:p>
          <a:p>
            <a:pPr marL="216000" indent="0">
              <a:buNone/>
            </a:pPr>
            <a:r>
              <a:rPr lang="en-GB" sz="4000" dirty="0" smtClean="0"/>
              <a:t>With that in mind, why do you think Orwell chose to use ‘and’ as a co-ordinating conjunction in the opening sentence to Nineteen Eighty Four?</a:t>
            </a:r>
          </a:p>
          <a:p>
            <a:pPr marL="216000" indent="0">
              <a:buNone/>
            </a:pPr>
            <a:r>
              <a:rPr lang="en-GB" sz="4000" i="1" dirty="0" smtClean="0"/>
              <a:t>It was a bright cold day in April, and the clocks were striking thirteen.</a:t>
            </a:r>
          </a:p>
          <a:p>
            <a:pPr marL="216000" indent="0">
              <a:buNone/>
            </a:pPr>
            <a:endParaRPr lang="en-GB" sz="2400" dirty="0"/>
          </a:p>
        </p:txBody>
      </p:sp>
      <p:sp>
        <p:nvSpPr>
          <p:cNvPr id="4" name="Slide Number Placeholder 3"/>
          <p:cNvSpPr>
            <a:spLocks noGrp="1"/>
          </p:cNvSpPr>
          <p:nvPr>
            <p:ph type="sldNum" sz="quarter" idx="12"/>
          </p:nvPr>
        </p:nvSpPr>
        <p:spPr/>
        <p:txBody>
          <a:bodyPr/>
          <a:lstStyle/>
          <a:p>
            <a:fld id="{72051ED8-246A-4ED7-BA39-F0E168D1450D}" type="slidenum">
              <a:rPr lang="en-GB" smtClean="0"/>
              <a:pPr/>
              <a:t>9</a:t>
            </a:fld>
            <a:endParaRPr lang="en-GB"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Sue">
      <a:majorFont>
        <a:latin typeface="Arial Narrow"/>
        <a:ea typeface=""/>
        <a:cs typeface=""/>
      </a:majorFont>
      <a:minorFont>
        <a:latin typeface="Arial Narrow"/>
        <a:ea typeface=""/>
        <a:cs typeface=""/>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5239</TotalTime>
  <Words>2664</Words>
  <Application>Microsoft Office PowerPoint</Application>
  <PresentationFormat>On-screen Show (4:3)</PresentationFormat>
  <Paragraphs>166</Paragraphs>
  <Slides>19</Slides>
  <Notes>18</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Solstice</vt:lpstr>
      <vt:lpstr>SINGLE and MULTI-Clause  SEntences</vt:lpstr>
      <vt:lpstr>NC Glossary guidance</vt:lpstr>
      <vt:lpstr>Single-clause (simple) sentences</vt:lpstr>
      <vt:lpstr>Find the single clause sentences. How many are also short sentences?  What effect do you think the writer wants to create through the number, length and placing of these single-clause sentences? </vt:lpstr>
      <vt:lpstr>Single-clause sentences</vt:lpstr>
      <vt:lpstr>Co-ordination</vt:lpstr>
      <vt:lpstr>This is Pip’s first meeting with Miss Havisham in Great Expectations. List all the examples of co-ordination you can see.</vt:lpstr>
      <vt:lpstr>This is Pip’s first meeting with Miss Havisham in Great Expectations.  What impression is created through Dickens’ heavy use of co-ordination?</vt:lpstr>
      <vt:lpstr>Co-ordinated clauses (compound sentence)</vt:lpstr>
      <vt:lpstr>How many different ways can you join the main clauses to the subordinate clauses? Which sentences sound the scariest? Using the examples you generate, how would you explain the concept of subordination? </vt:lpstr>
      <vt:lpstr>The two finite (main) clauses are highlighted. Count how many subordinate clauses are used in this description of the bear fight. </vt:lpstr>
      <vt:lpstr>What do you think is the writer’s purpose in using subordination so heavily?</vt:lpstr>
      <vt:lpstr>Subordinate clauses (complex sentence)</vt:lpstr>
      <vt:lpstr>Forming subordinate clauses </vt:lpstr>
      <vt:lpstr>Practice! Explain how these subordinate clauses are formed:</vt:lpstr>
      <vt:lpstr>Sentence types and writing development</vt:lpstr>
      <vt:lpstr>The effects of overusing co-ordination</vt:lpstr>
      <vt:lpstr>The effects of using subordination</vt:lpstr>
      <vt:lpstr>Sentence combining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dlynch</dc:creator>
  <cp:lastModifiedBy>helen lines</cp:lastModifiedBy>
  <cp:revision>376</cp:revision>
  <dcterms:created xsi:type="dcterms:W3CDTF">2011-04-14T11:08:57Z</dcterms:created>
  <dcterms:modified xsi:type="dcterms:W3CDTF">2017-04-24T11:33:27Z</dcterms:modified>
</cp:coreProperties>
</file>