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3" r:id="rId1"/>
  </p:sldMasterIdLst>
  <p:notesMasterIdLst>
    <p:notesMasterId r:id="rId26"/>
  </p:notesMasterIdLst>
  <p:handoutMasterIdLst>
    <p:handoutMasterId r:id="rId27"/>
  </p:handoutMasterIdLst>
  <p:sldIdLst>
    <p:sldId id="276" r:id="rId2"/>
    <p:sldId id="339" r:id="rId3"/>
    <p:sldId id="340" r:id="rId4"/>
    <p:sldId id="344" r:id="rId5"/>
    <p:sldId id="341" r:id="rId6"/>
    <p:sldId id="342" r:id="rId7"/>
    <p:sldId id="345" r:id="rId8"/>
    <p:sldId id="346" r:id="rId9"/>
    <p:sldId id="347" r:id="rId10"/>
    <p:sldId id="348" r:id="rId11"/>
    <p:sldId id="349" r:id="rId12"/>
    <p:sldId id="350" r:id="rId13"/>
    <p:sldId id="351" r:id="rId14"/>
    <p:sldId id="352" r:id="rId15"/>
    <p:sldId id="332" r:id="rId16"/>
    <p:sldId id="333" r:id="rId17"/>
    <p:sldId id="335" r:id="rId18"/>
    <p:sldId id="336" r:id="rId19"/>
    <p:sldId id="337" r:id="rId20"/>
    <p:sldId id="330" r:id="rId21"/>
    <p:sldId id="315" r:id="rId22"/>
    <p:sldId id="312" r:id="rId23"/>
    <p:sldId id="319" r:id="rId24"/>
    <p:sldId id="295" r:id="rId25"/>
  </p:sldIdLst>
  <p:sldSz cx="9144000" cy="6858000" type="screen4x3"/>
  <p:notesSz cx="6881813" cy="9661525"/>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5C37A"/>
    <a:srgbClr val="008000"/>
    <a:srgbClr val="384A94"/>
    <a:srgbClr val="9ED090"/>
    <a:srgbClr val="7AD097"/>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38" autoAdjust="0"/>
    <p:restoredTop sz="84854" autoAdjust="0"/>
  </p:normalViewPr>
  <p:slideViewPr>
    <p:cSldViewPr>
      <p:cViewPr varScale="1">
        <p:scale>
          <a:sx n="45" d="100"/>
          <a:sy n="45" d="100"/>
        </p:scale>
        <p:origin x="-1421" y="-77"/>
      </p:cViewPr>
      <p:guideLst>
        <p:guide orient="horz" pos="2160"/>
        <p:guide pos="2880"/>
      </p:guideLst>
    </p:cSldViewPr>
  </p:slideViewPr>
  <p:notesTextViewPr>
    <p:cViewPr>
      <p:scale>
        <a:sx n="66" d="100"/>
        <a:sy n="66" d="100"/>
      </p:scale>
      <p:origin x="0" y="0"/>
    </p:cViewPr>
  </p:notesTextViewPr>
  <p:sorterViewPr>
    <p:cViewPr varScale="1">
      <p:scale>
        <a:sx n="100" d="100"/>
        <a:sy n="100" d="100"/>
      </p:scale>
      <p:origin x="0" y="-993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0658" name="Rectangle 2"/>
          <p:cNvSpPr>
            <a:spLocks noGrp="1" noChangeArrowheads="1"/>
          </p:cNvSpPr>
          <p:nvPr>
            <p:ph type="hdr" sz="quarter"/>
          </p:nvPr>
        </p:nvSpPr>
        <p:spPr bwMode="auto">
          <a:xfrm>
            <a:off x="0" y="0"/>
            <a:ext cx="2982119" cy="4835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70659" name="Rectangle 3"/>
          <p:cNvSpPr>
            <a:spLocks noGrp="1" noChangeArrowheads="1"/>
          </p:cNvSpPr>
          <p:nvPr>
            <p:ph type="dt" sz="quarter" idx="1"/>
          </p:nvPr>
        </p:nvSpPr>
        <p:spPr bwMode="auto">
          <a:xfrm>
            <a:off x="3898102" y="0"/>
            <a:ext cx="2982119" cy="4835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70660" name="Rectangle 4"/>
          <p:cNvSpPr>
            <a:spLocks noGrp="1" noChangeArrowheads="1"/>
          </p:cNvSpPr>
          <p:nvPr>
            <p:ph type="ftr" sz="quarter" idx="2"/>
          </p:nvPr>
        </p:nvSpPr>
        <p:spPr bwMode="auto">
          <a:xfrm>
            <a:off x="0" y="9176401"/>
            <a:ext cx="2982119" cy="4835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70661" name="Rectangle 5"/>
          <p:cNvSpPr>
            <a:spLocks noGrp="1" noChangeArrowheads="1"/>
          </p:cNvSpPr>
          <p:nvPr>
            <p:ph type="sldNum" sz="quarter" idx="3"/>
          </p:nvPr>
        </p:nvSpPr>
        <p:spPr bwMode="auto">
          <a:xfrm>
            <a:off x="3898102" y="9176401"/>
            <a:ext cx="2982119" cy="4835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E39577D1-B2A1-402A-B7B5-CE6EAB3E0D87}" type="slidenum">
              <a:rPr lang="en-US"/>
              <a:pPr/>
              <a:t>‹#›</a:t>
            </a:fld>
            <a:endParaRPr lang="en-US"/>
          </a:p>
        </p:txBody>
      </p:sp>
    </p:spTree>
    <p:extLst>
      <p:ext uri="{BB962C8B-B14F-4D97-AF65-F5344CB8AC3E}">
        <p14:creationId xmlns:p14="http://schemas.microsoft.com/office/powerpoint/2010/main" val="40144937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82119" cy="4835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075" name="Rectangle 3"/>
          <p:cNvSpPr>
            <a:spLocks noGrp="1" noChangeArrowheads="1"/>
          </p:cNvSpPr>
          <p:nvPr>
            <p:ph type="dt" idx="1"/>
          </p:nvPr>
        </p:nvSpPr>
        <p:spPr bwMode="auto">
          <a:xfrm>
            <a:off x="3898102" y="0"/>
            <a:ext cx="2982119" cy="4835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076" name="Rectangle 4"/>
          <p:cNvSpPr>
            <a:spLocks noGrp="1" noRot="1" noChangeAspect="1" noChangeArrowheads="1" noTextEdit="1"/>
          </p:cNvSpPr>
          <p:nvPr>
            <p:ph type="sldImg" idx="2"/>
          </p:nvPr>
        </p:nvSpPr>
        <p:spPr bwMode="auto">
          <a:xfrm>
            <a:off x="1027113" y="725488"/>
            <a:ext cx="4827587" cy="3621087"/>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688182" y="4589776"/>
            <a:ext cx="5505450" cy="434721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8" name="Rectangle 6"/>
          <p:cNvSpPr>
            <a:spLocks noGrp="1" noChangeArrowheads="1"/>
          </p:cNvSpPr>
          <p:nvPr>
            <p:ph type="ftr" sz="quarter" idx="4"/>
          </p:nvPr>
        </p:nvSpPr>
        <p:spPr bwMode="auto">
          <a:xfrm>
            <a:off x="0" y="9176401"/>
            <a:ext cx="2982119" cy="4835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3079" name="Rectangle 7"/>
          <p:cNvSpPr>
            <a:spLocks noGrp="1" noChangeArrowheads="1"/>
          </p:cNvSpPr>
          <p:nvPr>
            <p:ph type="sldNum" sz="quarter" idx="5"/>
          </p:nvPr>
        </p:nvSpPr>
        <p:spPr bwMode="auto">
          <a:xfrm>
            <a:off x="3898102" y="9176401"/>
            <a:ext cx="2982119" cy="4835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88C648E7-3A21-4E05-9F45-05274052E9C8}" type="slidenum">
              <a:rPr lang="en-US"/>
              <a:pPr/>
              <a:t>‹#›</a:t>
            </a:fld>
            <a:endParaRPr lang="en-US"/>
          </a:p>
        </p:txBody>
      </p:sp>
    </p:spTree>
    <p:extLst>
      <p:ext uri="{BB962C8B-B14F-4D97-AF65-F5344CB8AC3E}">
        <p14:creationId xmlns:p14="http://schemas.microsoft.com/office/powerpoint/2010/main" val="34067930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8C648E7-3A21-4E05-9F45-05274052E9C8}" type="slidenum">
              <a:rPr lang="en-US" smtClean="0"/>
              <a:pPr/>
              <a:t>1</a:t>
            </a:fld>
            <a:endParaRPr lang="en-US"/>
          </a:p>
        </p:txBody>
      </p:sp>
    </p:spTree>
    <p:extLst>
      <p:ext uri="{BB962C8B-B14F-4D97-AF65-F5344CB8AC3E}">
        <p14:creationId xmlns:p14="http://schemas.microsoft.com/office/powerpoint/2010/main" val="34272458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8C648E7-3A21-4E05-9F45-05274052E9C8}" type="slidenum">
              <a:rPr lang="en-US" smtClean="0"/>
              <a:pPr/>
              <a:t>11</a:t>
            </a:fld>
            <a:endParaRPr lang="en-US"/>
          </a:p>
        </p:txBody>
      </p:sp>
    </p:spTree>
    <p:extLst>
      <p:ext uri="{BB962C8B-B14F-4D97-AF65-F5344CB8AC3E}">
        <p14:creationId xmlns:p14="http://schemas.microsoft.com/office/powerpoint/2010/main" val="24351949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8C648E7-3A21-4E05-9F45-05274052E9C8}" type="slidenum">
              <a:rPr lang="en-US" smtClean="0"/>
              <a:pPr/>
              <a:t>12</a:t>
            </a:fld>
            <a:endParaRPr lang="en-US"/>
          </a:p>
        </p:txBody>
      </p:sp>
    </p:spTree>
    <p:extLst>
      <p:ext uri="{BB962C8B-B14F-4D97-AF65-F5344CB8AC3E}">
        <p14:creationId xmlns:p14="http://schemas.microsoft.com/office/powerpoint/2010/main" val="107534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8C648E7-3A21-4E05-9F45-05274052E9C8}" type="slidenum">
              <a:rPr lang="en-US" smtClean="0"/>
              <a:pPr/>
              <a:t>13</a:t>
            </a:fld>
            <a:endParaRPr lang="en-US"/>
          </a:p>
        </p:txBody>
      </p:sp>
    </p:spTree>
    <p:extLst>
      <p:ext uri="{BB962C8B-B14F-4D97-AF65-F5344CB8AC3E}">
        <p14:creationId xmlns:p14="http://schemas.microsoft.com/office/powerpoint/2010/main" val="7366727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Essential</a:t>
            </a:r>
            <a:r>
              <a:rPr lang="en-GB" baseline="0" dirty="0" smtClean="0"/>
              <a:t> information for students is that the verb is at the heart of a clause. The next slides illustrate this, and recap key learning about verbs, using examples from </a:t>
            </a:r>
            <a:r>
              <a:rPr lang="en-GB" i="1" baseline="0" dirty="0" smtClean="0"/>
              <a:t>Beauty and the Beast </a:t>
            </a:r>
            <a:r>
              <a:rPr lang="en-GB" baseline="0" dirty="0" smtClean="0"/>
              <a:t>by Geraldine </a:t>
            </a:r>
            <a:r>
              <a:rPr lang="en-GB" baseline="0" dirty="0" err="1" smtClean="0"/>
              <a:t>McCaughgrean</a:t>
            </a:r>
            <a:r>
              <a:rPr lang="en-GB" baseline="0" dirty="0" smtClean="0"/>
              <a:t> and </a:t>
            </a:r>
            <a:r>
              <a:rPr lang="en-GB" i="1" baseline="0" dirty="0" smtClean="0"/>
              <a:t>A Word in Your Ear </a:t>
            </a:r>
            <a:r>
              <a:rPr lang="en-GB" baseline="0" dirty="0" smtClean="0"/>
              <a:t>by Tony Ross.</a:t>
            </a:r>
            <a:endParaRPr lang="en-GB" dirty="0"/>
          </a:p>
        </p:txBody>
      </p:sp>
      <p:sp>
        <p:nvSpPr>
          <p:cNvPr id="4" name="Slide Number Placeholder 3"/>
          <p:cNvSpPr>
            <a:spLocks noGrp="1"/>
          </p:cNvSpPr>
          <p:nvPr>
            <p:ph type="sldNum" sz="quarter" idx="10"/>
          </p:nvPr>
        </p:nvSpPr>
        <p:spPr/>
        <p:txBody>
          <a:bodyPr/>
          <a:lstStyle/>
          <a:p>
            <a:fld id="{88C648E7-3A21-4E05-9F45-05274052E9C8}" type="slidenum">
              <a:rPr lang="en-US" smtClean="0"/>
              <a:pPr/>
              <a:t>14</a:t>
            </a:fld>
            <a:endParaRPr lang="en-US"/>
          </a:p>
        </p:txBody>
      </p:sp>
    </p:spTree>
    <p:extLst>
      <p:ext uri="{BB962C8B-B14F-4D97-AF65-F5344CB8AC3E}">
        <p14:creationId xmlns:p14="http://schemas.microsoft.com/office/powerpoint/2010/main" val="34272458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27113" y="725488"/>
            <a:ext cx="4827587" cy="3621087"/>
          </a:xfrm>
        </p:spPr>
      </p:sp>
      <p:sp>
        <p:nvSpPr>
          <p:cNvPr id="3" name="Notes Placeholder 2"/>
          <p:cNvSpPr>
            <a:spLocks noGrp="1"/>
          </p:cNvSpPr>
          <p:nvPr>
            <p:ph type="body" idx="1"/>
          </p:nvPr>
        </p:nvSpPr>
        <p:spPr/>
        <p:txBody>
          <a:bodyPr/>
          <a:lstStyle/>
          <a:p>
            <a:r>
              <a:rPr lang="en-GB" dirty="0" smtClean="0"/>
              <a:t>See</a:t>
            </a:r>
            <a:r>
              <a:rPr lang="en-GB" baseline="0" dirty="0" smtClean="0"/>
              <a:t> also the PowerPoint: ‘Phrases, Clauses and Sentences’.</a:t>
            </a:r>
          </a:p>
          <a:p>
            <a:r>
              <a:rPr lang="en-GB" baseline="0" dirty="0" smtClean="0"/>
              <a:t>Reminder: a clause has a subject and a verb; a sentence might have one clause or more than one clause.</a:t>
            </a:r>
          </a:p>
          <a:p>
            <a:r>
              <a:rPr lang="en-GB" baseline="0" dirty="0" smtClean="0"/>
              <a:t>There is flexibility about the positioning of each slot in a clause or sentence, allowing for deliberate effects, such as:</a:t>
            </a:r>
          </a:p>
          <a:p>
            <a:pPr marL="171450" indent="-171450">
              <a:buFont typeface="Arial" pitchFamily="34" charset="0"/>
              <a:buChar char="•"/>
            </a:pPr>
            <a:r>
              <a:rPr lang="en-GB" baseline="0" dirty="0" smtClean="0"/>
              <a:t>subject-verb inversion: </a:t>
            </a:r>
            <a:r>
              <a:rPr lang="en-GB" i="1" baseline="0" dirty="0" smtClean="0"/>
              <a:t>rode a lone traveller; stood his three daughters </a:t>
            </a:r>
          </a:p>
          <a:p>
            <a:pPr marL="171450" indent="-171450">
              <a:buFont typeface="Arial" pitchFamily="34" charset="0"/>
              <a:buChar char="•"/>
            </a:pPr>
            <a:r>
              <a:rPr lang="en-GB" baseline="0" dirty="0" smtClean="0"/>
              <a:t>enabling writers to vary sentence openings </a:t>
            </a:r>
            <a:r>
              <a:rPr lang="en-GB" baseline="0" dirty="0" err="1" smtClean="0"/>
              <a:t>eg</a:t>
            </a:r>
            <a:r>
              <a:rPr lang="en-GB" baseline="0" dirty="0" smtClean="0"/>
              <a:t> in order to privilege a particular detail or action: </a:t>
            </a:r>
            <a:r>
              <a:rPr lang="en-GB" i="1" baseline="0" dirty="0" smtClean="0"/>
              <a:t>Into a forest…Waiting at the door</a:t>
            </a:r>
          </a:p>
          <a:p>
            <a:endParaRPr lang="en-GB" baseline="0" dirty="0" smtClean="0"/>
          </a:p>
          <a:p>
            <a:endParaRPr lang="en-GB" dirty="0"/>
          </a:p>
        </p:txBody>
      </p:sp>
      <p:sp>
        <p:nvSpPr>
          <p:cNvPr id="4" name="Slide Number Placeholder 3"/>
          <p:cNvSpPr>
            <a:spLocks noGrp="1"/>
          </p:cNvSpPr>
          <p:nvPr>
            <p:ph type="sldNum" sz="quarter" idx="10"/>
          </p:nvPr>
        </p:nvSpPr>
        <p:spPr/>
        <p:txBody>
          <a:bodyPr/>
          <a:lstStyle/>
          <a:p>
            <a:fld id="{C380497D-1873-41D2-83B8-70CA552CD29C}" type="slidenum">
              <a:rPr lang="en-GB" smtClean="0"/>
              <a:t>15</a:t>
            </a:fld>
            <a:endParaRPr lang="en-GB"/>
          </a:p>
        </p:txBody>
      </p:sp>
    </p:spTree>
    <p:extLst>
      <p:ext uri="{BB962C8B-B14F-4D97-AF65-F5344CB8AC3E}">
        <p14:creationId xmlns:p14="http://schemas.microsoft.com/office/powerpoint/2010/main" val="13654777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27113" y="725488"/>
            <a:ext cx="4827587" cy="3621087"/>
          </a:xfrm>
        </p:spPr>
      </p:sp>
      <p:sp>
        <p:nvSpPr>
          <p:cNvPr id="3" name="Notes Placeholder 2"/>
          <p:cNvSpPr>
            <a:spLocks noGrp="1"/>
          </p:cNvSpPr>
          <p:nvPr>
            <p:ph type="body" idx="1"/>
          </p:nvPr>
        </p:nvSpPr>
        <p:spPr/>
        <p:txBody>
          <a:bodyPr/>
          <a:lstStyle/>
          <a:p>
            <a:r>
              <a:rPr lang="en-GB" baseline="0" dirty="0" smtClean="0"/>
              <a:t>Lexical verbs are usually what teachers mean when they refer to ‘doing’ words. Exciting moments in a plot often have a lot of lexical verbs. Especially when single words, lexical verbs are relatively easy for students to identify, partly because they can be substituted with other similar choices </a:t>
            </a:r>
            <a:r>
              <a:rPr lang="en-GB" baseline="0" dirty="0" err="1" smtClean="0"/>
              <a:t>eg</a:t>
            </a:r>
            <a:r>
              <a:rPr lang="en-GB" baseline="0" dirty="0" smtClean="0"/>
              <a:t> ‘</a:t>
            </a:r>
            <a:r>
              <a:rPr lang="en-GB" i="1" baseline="0" dirty="0" smtClean="0"/>
              <a:t>Loneliness smothered/covered/stifled her like an eiderdown</a:t>
            </a:r>
            <a:r>
              <a:rPr lang="en-GB" baseline="0" dirty="0" smtClean="0"/>
              <a:t>.’  Knowledge of likely positioning of the verb slot in a sentence (commonly, following a subject) will also help identification, and help students to see where expected patterns are altered for deliberate effect e.g. delaying the action by using a fronted adverbial, or delaying the subject by putting the verb first.</a:t>
            </a:r>
          </a:p>
          <a:p>
            <a:r>
              <a:rPr lang="en-GB" baseline="0" dirty="0" smtClean="0"/>
              <a:t>Less helpful are semantic definitions/identifications </a:t>
            </a:r>
            <a:r>
              <a:rPr lang="en-GB" baseline="0" dirty="0" err="1" smtClean="0"/>
              <a:t>eg</a:t>
            </a:r>
            <a:r>
              <a:rPr lang="en-GB" baseline="0" dirty="0" smtClean="0"/>
              <a:t> ‘</a:t>
            </a:r>
            <a:r>
              <a:rPr lang="en-GB" i="1" baseline="0" dirty="0" smtClean="0"/>
              <a:t>verbs end in –</a:t>
            </a:r>
            <a:r>
              <a:rPr lang="en-GB" i="1" baseline="0" dirty="0" err="1" smtClean="0"/>
              <a:t>ed</a:t>
            </a:r>
            <a:r>
              <a:rPr lang="en-GB" i="1" baseline="0" dirty="0" smtClean="0"/>
              <a:t> or –</a:t>
            </a:r>
            <a:r>
              <a:rPr lang="en-GB" i="1" baseline="0" dirty="0" err="1" smtClean="0"/>
              <a:t>ing</a:t>
            </a:r>
            <a:r>
              <a:rPr lang="en-GB" i="0" baseline="0" dirty="0" smtClean="0"/>
              <a:t>.’</a:t>
            </a:r>
            <a:r>
              <a:rPr lang="en-GB" baseline="0" dirty="0" smtClean="0"/>
              <a:t> In the final sentence above, for example, ‘breathing’ is a noun, not a verb. The notion of ‘doing’ can be problematic for students to rely on since some verbs (</a:t>
            </a:r>
            <a:r>
              <a:rPr lang="en-GB" baseline="0" dirty="0" err="1" smtClean="0"/>
              <a:t>eg</a:t>
            </a:r>
            <a:r>
              <a:rPr lang="en-GB" baseline="0" dirty="0" smtClean="0"/>
              <a:t> </a:t>
            </a:r>
            <a:r>
              <a:rPr lang="en-GB" i="1" baseline="0" dirty="0" smtClean="0"/>
              <a:t>waited, walked</a:t>
            </a:r>
            <a:r>
              <a:rPr lang="en-GB" baseline="0" dirty="0" smtClean="0"/>
              <a:t>) don’t sound very active. It can be helpful to think of lexical verbs as being action verbs (</a:t>
            </a:r>
            <a:r>
              <a:rPr lang="en-GB" i="1" baseline="0" dirty="0" smtClean="0"/>
              <a:t>rode</a:t>
            </a:r>
            <a:r>
              <a:rPr lang="en-GB" baseline="0" dirty="0" smtClean="0"/>
              <a:t>, </a:t>
            </a:r>
            <a:r>
              <a:rPr lang="en-GB" i="1" baseline="0" dirty="0" smtClean="0"/>
              <a:t>trembled</a:t>
            </a:r>
            <a:r>
              <a:rPr lang="en-GB" baseline="0" dirty="0" smtClean="0"/>
              <a:t>, </a:t>
            </a:r>
            <a:r>
              <a:rPr lang="en-GB" i="1" baseline="0" dirty="0" smtClean="0"/>
              <a:t>stood</a:t>
            </a:r>
            <a:r>
              <a:rPr lang="en-GB" baseline="0" dirty="0" smtClean="0"/>
              <a:t> </a:t>
            </a:r>
            <a:r>
              <a:rPr lang="en-GB" baseline="0" dirty="0" err="1" smtClean="0"/>
              <a:t>etc</a:t>
            </a:r>
            <a:r>
              <a:rPr lang="en-GB" baseline="0" dirty="0" smtClean="0"/>
              <a:t>), reporting verbs (</a:t>
            </a:r>
            <a:r>
              <a:rPr lang="en-GB" i="1" baseline="0" dirty="0" smtClean="0"/>
              <a:t>swore, rasped, thought </a:t>
            </a:r>
            <a:r>
              <a:rPr lang="en-GB" baseline="0" dirty="0" err="1" smtClean="0"/>
              <a:t>etc</a:t>
            </a:r>
            <a:r>
              <a:rPr lang="en-GB" baseline="0" dirty="0" smtClean="0"/>
              <a:t>) and sensing verbs (</a:t>
            </a:r>
            <a:r>
              <a:rPr lang="en-GB" i="1" baseline="0" dirty="0" smtClean="0"/>
              <a:t>saw, heard, felt, knew </a:t>
            </a:r>
            <a:r>
              <a:rPr lang="en-GB" baseline="0" dirty="0" err="1" smtClean="0"/>
              <a:t>etc</a:t>
            </a:r>
            <a:r>
              <a:rPr lang="en-GB" baseline="0" dirty="0" smtClean="0"/>
              <a:t>).</a:t>
            </a:r>
          </a:p>
          <a:p>
            <a:r>
              <a:rPr lang="en-GB" baseline="0" dirty="0" smtClean="0"/>
              <a:t>Grammatically, main (or finite) lexical verbs can be identified because they inflect i.e. the ending changes to signify past or present tense. All the verbs in the sentences above can be changed from past to present tense, apart from the non-finite verb ‘waiting’ which forms the subordinate clause in ‘</a:t>
            </a:r>
            <a:r>
              <a:rPr lang="en-GB" i="1" baseline="0" dirty="0" smtClean="0"/>
              <a:t>Waiting at the door stood his three daughters</a:t>
            </a:r>
            <a:r>
              <a:rPr lang="en-GB" baseline="0" dirty="0" smtClean="0"/>
              <a:t>.’ </a:t>
            </a:r>
          </a:p>
          <a:p>
            <a:endParaRPr lang="en-GB" baseline="0" dirty="0" smtClean="0"/>
          </a:p>
        </p:txBody>
      </p:sp>
      <p:sp>
        <p:nvSpPr>
          <p:cNvPr id="4" name="Slide Number Placeholder 3"/>
          <p:cNvSpPr>
            <a:spLocks noGrp="1"/>
          </p:cNvSpPr>
          <p:nvPr>
            <p:ph type="sldNum" sz="quarter" idx="10"/>
          </p:nvPr>
        </p:nvSpPr>
        <p:spPr/>
        <p:txBody>
          <a:bodyPr/>
          <a:lstStyle/>
          <a:p>
            <a:fld id="{C380497D-1873-41D2-83B8-70CA552CD29C}" type="slidenum">
              <a:rPr lang="en-GB" smtClean="0"/>
              <a:t>16</a:t>
            </a:fld>
            <a:endParaRPr lang="en-GB"/>
          </a:p>
        </p:txBody>
      </p:sp>
    </p:spTree>
    <p:extLst>
      <p:ext uri="{BB962C8B-B14F-4D97-AF65-F5344CB8AC3E}">
        <p14:creationId xmlns:p14="http://schemas.microsoft.com/office/powerpoint/2010/main" val="13654777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27113" y="725488"/>
            <a:ext cx="4827587" cy="3621087"/>
          </a:xfrm>
        </p:spPr>
      </p:sp>
      <p:sp>
        <p:nvSpPr>
          <p:cNvPr id="3" name="Notes Placeholder 2"/>
          <p:cNvSpPr>
            <a:spLocks noGrp="1"/>
          </p:cNvSpPr>
          <p:nvPr>
            <p:ph type="body" idx="1"/>
          </p:nvPr>
        </p:nvSpPr>
        <p:spPr/>
        <p:txBody>
          <a:bodyPr/>
          <a:lstStyle/>
          <a:p>
            <a:r>
              <a:rPr lang="en-GB" baseline="0" dirty="0" smtClean="0"/>
              <a:t>‘Be’ and ‘have’ are the most commonly-occurring verbs in English, but are often not noticed by children, especially if they are looking for ‘doing’ words. Variations of ‘be’ and ‘have’ (and ‘do’) are always verbs, whereas with many other words in a  sentence, we have to work out whether it is a verb, or a noun, or an adjective, depending on its context. </a:t>
            </a:r>
          </a:p>
          <a:p>
            <a:endParaRPr lang="en-GB" baseline="0" dirty="0" smtClean="0"/>
          </a:p>
        </p:txBody>
      </p:sp>
      <p:sp>
        <p:nvSpPr>
          <p:cNvPr id="4" name="Slide Number Placeholder 3"/>
          <p:cNvSpPr>
            <a:spLocks noGrp="1"/>
          </p:cNvSpPr>
          <p:nvPr>
            <p:ph type="sldNum" sz="quarter" idx="10"/>
          </p:nvPr>
        </p:nvSpPr>
        <p:spPr/>
        <p:txBody>
          <a:bodyPr/>
          <a:lstStyle/>
          <a:p>
            <a:fld id="{C380497D-1873-41D2-83B8-70CA552CD29C}" type="slidenum">
              <a:rPr lang="en-GB" smtClean="0"/>
              <a:t>17</a:t>
            </a:fld>
            <a:endParaRPr lang="en-GB"/>
          </a:p>
        </p:txBody>
      </p:sp>
    </p:spTree>
    <p:extLst>
      <p:ext uri="{BB962C8B-B14F-4D97-AF65-F5344CB8AC3E}">
        <p14:creationId xmlns:p14="http://schemas.microsoft.com/office/powerpoint/2010/main" val="136547770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27113" y="725488"/>
            <a:ext cx="4827587" cy="3621087"/>
          </a:xfrm>
        </p:spPr>
      </p:sp>
      <p:sp>
        <p:nvSpPr>
          <p:cNvPr id="3" name="Notes Placeholder 2"/>
          <p:cNvSpPr>
            <a:spLocks noGrp="1"/>
          </p:cNvSpPr>
          <p:nvPr>
            <p:ph type="body" idx="1"/>
          </p:nvPr>
        </p:nvSpPr>
        <p:spPr/>
        <p:txBody>
          <a:bodyPr/>
          <a:lstStyle/>
          <a:p>
            <a:r>
              <a:rPr lang="en-GB" baseline="0" dirty="0" smtClean="0"/>
              <a:t>One of the reasons ‘be’ and ‘have’ are so common is because they can be used as verbs in their own right (‘</a:t>
            </a:r>
            <a:r>
              <a:rPr lang="en-GB" i="1" baseline="0" dirty="0" smtClean="0"/>
              <a:t>Overhead, the moon </a:t>
            </a:r>
            <a:r>
              <a:rPr lang="en-GB" b="1" i="1" baseline="0" dirty="0" smtClean="0">
                <a:solidFill>
                  <a:srgbClr val="FF0000"/>
                </a:solidFill>
              </a:rPr>
              <a:t>was</a:t>
            </a:r>
            <a:r>
              <a:rPr lang="en-GB" i="1" baseline="0" dirty="0" smtClean="0"/>
              <a:t> a smoking mirror</a:t>
            </a:r>
            <a:r>
              <a:rPr lang="en-GB" baseline="0" dirty="0" smtClean="0"/>
              <a:t>’; ‘</a:t>
            </a:r>
            <a:r>
              <a:rPr lang="en-GB" sz="1200" i="1" dirty="0" smtClean="0"/>
              <a:t>Underneath his noble bearing and pleasant face </a:t>
            </a:r>
            <a:r>
              <a:rPr lang="en-GB" sz="1200" b="1" i="1" dirty="0" smtClean="0"/>
              <a:t>was</a:t>
            </a:r>
            <a:r>
              <a:rPr lang="en-GB" sz="1200" i="1" dirty="0" smtClean="0"/>
              <a:t> the same old Beast</a:t>
            </a:r>
            <a:r>
              <a:rPr lang="en-GB" sz="1200" dirty="0" smtClean="0"/>
              <a:t>’ </a:t>
            </a:r>
            <a:r>
              <a:rPr lang="en-GB" baseline="0" dirty="0" smtClean="0"/>
              <a:t>) and as auxiliary verbs, going before a lexical verb to create a complex verb phrase (‘</a:t>
            </a:r>
            <a:r>
              <a:rPr lang="en-GB" i="1" baseline="0" dirty="0" smtClean="0"/>
              <a:t>Every corridor </a:t>
            </a:r>
            <a:r>
              <a:rPr lang="en-GB" b="1" i="1" baseline="0" dirty="0" smtClean="0"/>
              <a:t>was lined</a:t>
            </a:r>
            <a:r>
              <a:rPr lang="en-GB" i="1" baseline="0" dirty="0" smtClean="0"/>
              <a:t> with great gilded mirrors’; ‘Beauty </a:t>
            </a:r>
            <a:r>
              <a:rPr lang="en-GB" b="1" i="1" baseline="0" dirty="0" smtClean="0"/>
              <a:t>had given </a:t>
            </a:r>
            <a:r>
              <a:rPr lang="en-GB" i="1" baseline="0" dirty="0" smtClean="0"/>
              <a:t>her heart</a:t>
            </a:r>
            <a:r>
              <a:rPr lang="en-GB" baseline="0" dirty="0" smtClean="0"/>
              <a:t>’;)</a:t>
            </a:r>
          </a:p>
          <a:p>
            <a:pPr>
              <a:lnSpc>
                <a:spcPts val="3139"/>
              </a:lnSpc>
              <a:spcBef>
                <a:spcPts val="0"/>
              </a:spcBef>
              <a:spcAft>
                <a:spcPts val="554"/>
              </a:spcAft>
            </a:pPr>
            <a:endParaRPr lang="en-GB" baseline="0" dirty="0" smtClean="0"/>
          </a:p>
          <a:p>
            <a:pPr marL="0" marR="0" indent="0" algn="l" defTabSz="914400" rtl="0" eaLnBrk="1" fontAlgn="base" latinLnBrk="0" hangingPunct="1">
              <a:lnSpc>
                <a:spcPct val="100000"/>
              </a:lnSpc>
              <a:spcBef>
                <a:spcPct val="30000"/>
              </a:spcBef>
              <a:spcAft>
                <a:spcPct val="0"/>
              </a:spcAft>
              <a:buClrTx/>
              <a:buSzTx/>
              <a:buFontTx/>
              <a:buNone/>
              <a:tabLst/>
              <a:defRPr/>
            </a:pPr>
            <a:r>
              <a:rPr lang="en-GB" sz="1200" dirty="0" smtClean="0"/>
              <a:t>See</a:t>
            </a:r>
            <a:r>
              <a:rPr lang="en-GB" sz="1200" baseline="0" dirty="0" smtClean="0"/>
              <a:t> the PowerPoint ‘Verbs Perfect and Progressive’ for more information about aspects of tense.</a:t>
            </a:r>
            <a:endParaRPr lang="en-GB" sz="1200" dirty="0" smtClean="0"/>
          </a:p>
          <a:p>
            <a:pPr marL="0" marR="0" indent="0" algn="l" defTabSz="914400" rtl="0" eaLnBrk="1" fontAlgn="base" latinLnBrk="0" hangingPunct="1">
              <a:lnSpc>
                <a:spcPct val="100000"/>
              </a:lnSpc>
              <a:spcBef>
                <a:spcPct val="30000"/>
              </a:spcBef>
              <a:spcAft>
                <a:spcPct val="0"/>
              </a:spcAft>
              <a:buClrTx/>
              <a:buSzTx/>
              <a:buFontTx/>
              <a:buNone/>
              <a:tabLst/>
              <a:defRPr/>
            </a:pPr>
            <a:endParaRPr lang="en-GB" sz="1200" dirty="0" smtClean="0"/>
          </a:p>
          <a:p>
            <a:endParaRPr lang="en-GB" baseline="0" dirty="0" smtClean="0"/>
          </a:p>
        </p:txBody>
      </p:sp>
      <p:sp>
        <p:nvSpPr>
          <p:cNvPr id="4" name="Slide Number Placeholder 3"/>
          <p:cNvSpPr>
            <a:spLocks noGrp="1"/>
          </p:cNvSpPr>
          <p:nvPr>
            <p:ph type="sldNum" sz="quarter" idx="10"/>
          </p:nvPr>
        </p:nvSpPr>
        <p:spPr/>
        <p:txBody>
          <a:bodyPr/>
          <a:lstStyle/>
          <a:p>
            <a:fld id="{C380497D-1873-41D2-83B8-70CA552CD29C}" type="slidenum">
              <a:rPr lang="en-GB" smtClean="0"/>
              <a:t>18</a:t>
            </a:fld>
            <a:endParaRPr lang="en-GB"/>
          </a:p>
        </p:txBody>
      </p:sp>
    </p:spTree>
    <p:extLst>
      <p:ext uri="{BB962C8B-B14F-4D97-AF65-F5344CB8AC3E}">
        <p14:creationId xmlns:p14="http://schemas.microsoft.com/office/powerpoint/2010/main" val="13654777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27113" y="725488"/>
            <a:ext cx="4827587" cy="3621087"/>
          </a:xfrm>
        </p:spPr>
      </p:sp>
      <p:sp>
        <p:nvSpPr>
          <p:cNvPr id="3" name="Notes Placeholder 2"/>
          <p:cNvSpPr>
            <a:spLocks noGrp="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endParaRPr lang="en-GB" sz="1200" dirty="0" smtClean="0"/>
          </a:p>
        </p:txBody>
      </p:sp>
      <p:sp>
        <p:nvSpPr>
          <p:cNvPr id="4" name="Slide Number Placeholder 3"/>
          <p:cNvSpPr>
            <a:spLocks noGrp="1"/>
          </p:cNvSpPr>
          <p:nvPr>
            <p:ph type="sldNum" sz="quarter" idx="10"/>
          </p:nvPr>
        </p:nvSpPr>
        <p:spPr/>
        <p:txBody>
          <a:bodyPr/>
          <a:lstStyle/>
          <a:p>
            <a:fld id="{C380497D-1873-41D2-83B8-70CA552CD29C}" type="slidenum">
              <a:rPr lang="en-GB" smtClean="0"/>
              <a:t>19</a:t>
            </a:fld>
            <a:endParaRPr lang="en-GB"/>
          </a:p>
        </p:txBody>
      </p:sp>
    </p:spTree>
    <p:extLst>
      <p:ext uri="{BB962C8B-B14F-4D97-AF65-F5344CB8AC3E}">
        <p14:creationId xmlns:p14="http://schemas.microsoft.com/office/powerpoint/2010/main" val="136547770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baseline="0" dirty="0" smtClean="0"/>
              <a:t>Present simple:</a:t>
            </a:r>
          </a:p>
          <a:p>
            <a:r>
              <a:rPr lang="en-GB" baseline="0" dirty="0" smtClean="0"/>
              <a:t>I am, you are, it is</a:t>
            </a:r>
          </a:p>
          <a:p>
            <a:r>
              <a:rPr lang="en-GB" baseline="0" dirty="0" smtClean="0"/>
              <a:t>I have, you have, it has</a:t>
            </a:r>
          </a:p>
          <a:p>
            <a:r>
              <a:rPr lang="en-GB" baseline="0" dirty="0" smtClean="0"/>
              <a:t>I do, you do,  it does      </a:t>
            </a:r>
            <a:r>
              <a:rPr lang="en-GB" i="1" baseline="0" dirty="0" smtClean="0"/>
              <a:t>and so on</a:t>
            </a:r>
          </a:p>
          <a:p>
            <a:r>
              <a:rPr lang="en-GB" i="0" baseline="0" dirty="0" smtClean="0"/>
              <a:t>Extra practice – do the same, in the past simple: </a:t>
            </a:r>
          </a:p>
          <a:p>
            <a:r>
              <a:rPr lang="en-GB" i="0" baseline="0" dirty="0" smtClean="0"/>
              <a:t>I was, you were, it was</a:t>
            </a:r>
          </a:p>
          <a:p>
            <a:r>
              <a:rPr lang="en-GB" i="0" baseline="0" dirty="0" smtClean="0"/>
              <a:t>I had, you had, it had</a:t>
            </a:r>
          </a:p>
          <a:p>
            <a:r>
              <a:rPr lang="en-GB" i="0" baseline="0" dirty="0" smtClean="0"/>
              <a:t>I did, you did, it did       </a:t>
            </a:r>
            <a:r>
              <a:rPr lang="en-GB" i="1" baseline="0" dirty="0" smtClean="0"/>
              <a:t>and so on</a:t>
            </a:r>
          </a:p>
          <a:p>
            <a:endParaRPr lang="en-GB" dirty="0"/>
          </a:p>
        </p:txBody>
      </p:sp>
      <p:sp>
        <p:nvSpPr>
          <p:cNvPr id="4" name="Slide Number Placeholder 3"/>
          <p:cNvSpPr>
            <a:spLocks noGrp="1"/>
          </p:cNvSpPr>
          <p:nvPr>
            <p:ph type="sldNum" sz="quarter" idx="10"/>
          </p:nvPr>
        </p:nvSpPr>
        <p:spPr/>
        <p:txBody>
          <a:bodyPr/>
          <a:lstStyle/>
          <a:p>
            <a:fld id="{2D1621EC-B597-43DE-AC34-4A30C070A158}" type="slidenum">
              <a:rPr lang="en-GB" smtClean="0"/>
              <a:t>20</a:t>
            </a:fld>
            <a:endParaRPr lang="en-GB"/>
          </a:p>
        </p:txBody>
      </p:sp>
    </p:spTree>
    <p:extLst>
      <p:ext uri="{BB962C8B-B14F-4D97-AF65-F5344CB8AC3E}">
        <p14:creationId xmlns:p14="http://schemas.microsoft.com/office/powerpoint/2010/main" val="36942337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8C648E7-3A21-4E05-9F45-05274052E9C8}" type="slidenum">
              <a:rPr lang="en-US" smtClean="0"/>
              <a:pPr/>
              <a:t>2</a:t>
            </a:fld>
            <a:endParaRPr lang="en-US"/>
          </a:p>
        </p:txBody>
      </p:sp>
    </p:spTree>
    <p:extLst>
      <p:ext uri="{BB962C8B-B14F-4D97-AF65-F5344CB8AC3E}">
        <p14:creationId xmlns:p14="http://schemas.microsoft.com/office/powerpoint/2010/main" val="195502153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27113" y="725488"/>
            <a:ext cx="4827587" cy="3621087"/>
          </a:xfrm>
        </p:spPr>
      </p:sp>
      <p:sp>
        <p:nvSpPr>
          <p:cNvPr id="3" name="Notes Placeholder 2"/>
          <p:cNvSpPr>
            <a:spLocks noGrp="1"/>
          </p:cNvSpPr>
          <p:nvPr>
            <p:ph type="body" idx="1"/>
          </p:nvPr>
        </p:nvSpPr>
        <p:spPr/>
        <p:txBody>
          <a:bodyPr/>
          <a:lstStyle/>
          <a:p>
            <a:r>
              <a:rPr lang="en-GB" dirty="0" smtClean="0"/>
              <a:t>Practise</a:t>
            </a:r>
            <a:r>
              <a:rPr lang="en-GB" baseline="0" dirty="0" smtClean="0"/>
              <a:t> forming verb phrases that create different aspects of tense, being alert to nuances of meaning:</a:t>
            </a:r>
          </a:p>
          <a:p>
            <a:r>
              <a:rPr lang="en-GB" dirty="0" smtClean="0"/>
              <a:t>Beauty</a:t>
            </a:r>
            <a:r>
              <a:rPr lang="en-GB" baseline="0" dirty="0" smtClean="0"/>
              <a:t> waits.</a:t>
            </a:r>
          </a:p>
          <a:p>
            <a:r>
              <a:rPr lang="en-GB" baseline="0" dirty="0" smtClean="0"/>
              <a:t>Beauty waited.</a:t>
            </a:r>
          </a:p>
          <a:p>
            <a:r>
              <a:rPr lang="en-GB" baseline="0" dirty="0" smtClean="0"/>
              <a:t>Beauty is waiting.</a:t>
            </a:r>
          </a:p>
          <a:p>
            <a:r>
              <a:rPr lang="en-GB" baseline="0" dirty="0" smtClean="0"/>
              <a:t>Beauty had waited.</a:t>
            </a:r>
          </a:p>
          <a:p>
            <a:r>
              <a:rPr lang="en-GB" baseline="0" dirty="0" smtClean="0"/>
              <a:t>Beauty will wait.</a:t>
            </a:r>
          </a:p>
          <a:p>
            <a:r>
              <a:rPr lang="en-GB" baseline="0" dirty="0" smtClean="0"/>
              <a:t>Beauty could have waited.</a:t>
            </a:r>
          </a:p>
          <a:p>
            <a:r>
              <a:rPr lang="en-GB" baseline="0" dirty="0" smtClean="0"/>
              <a:t>Beauty might have been waiting.</a:t>
            </a:r>
          </a:p>
          <a:p>
            <a:r>
              <a:rPr lang="en-GB" baseline="0" dirty="0" smtClean="0"/>
              <a:t>Remember that further choices are possible by using negatives:</a:t>
            </a:r>
          </a:p>
          <a:p>
            <a:r>
              <a:rPr lang="en-GB" baseline="0" dirty="0" smtClean="0"/>
              <a:t>Beauty should not have been waiting.</a:t>
            </a:r>
          </a:p>
          <a:p>
            <a:r>
              <a:rPr lang="en-GB" baseline="0" dirty="0" smtClean="0"/>
              <a:t>Beauty must not wait.</a:t>
            </a:r>
          </a:p>
          <a:p>
            <a:endParaRPr lang="en-GB" baseline="0" dirty="0" smtClean="0"/>
          </a:p>
          <a:p>
            <a:pPr marL="0" marR="0" indent="0" algn="l" defTabSz="914400" rtl="0" eaLnBrk="1" fontAlgn="base" latinLnBrk="0" hangingPunct="1">
              <a:lnSpc>
                <a:spcPct val="100000"/>
              </a:lnSpc>
              <a:spcBef>
                <a:spcPct val="30000"/>
              </a:spcBef>
              <a:spcAft>
                <a:spcPct val="0"/>
              </a:spcAft>
              <a:buClrTx/>
              <a:buSzTx/>
              <a:buFontTx/>
              <a:buNone/>
              <a:tabLst/>
              <a:defRPr/>
            </a:pPr>
            <a:r>
              <a:rPr lang="en-GB" sz="1200" dirty="0" smtClean="0"/>
              <a:t>See</a:t>
            </a:r>
            <a:r>
              <a:rPr lang="en-GB" sz="1200" baseline="0" dirty="0" smtClean="0"/>
              <a:t> the PowerPoint ‘Verbs Perfect and Progressive’ for more information about aspects of tense.</a:t>
            </a:r>
            <a:endParaRPr lang="en-GB" sz="1200" dirty="0" smtClean="0"/>
          </a:p>
          <a:p>
            <a:endParaRPr lang="en-GB" baseline="0" dirty="0" smtClean="0"/>
          </a:p>
          <a:p>
            <a:endParaRPr lang="en-GB" dirty="0"/>
          </a:p>
        </p:txBody>
      </p:sp>
      <p:sp>
        <p:nvSpPr>
          <p:cNvPr id="4" name="Slide Number Placeholder 3"/>
          <p:cNvSpPr>
            <a:spLocks noGrp="1"/>
          </p:cNvSpPr>
          <p:nvPr>
            <p:ph type="sldNum" sz="quarter" idx="10"/>
          </p:nvPr>
        </p:nvSpPr>
        <p:spPr/>
        <p:txBody>
          <a:bodyPr/>
          <a:lstStyle/>
          <a:p>
            <a:fld id="{C380497D-1873-41D2-83B8-70CA552CD29C}" type="slidenum">
              <a:rPr lang="en-GB" smtClean="0"/>
              <a:t>21</a:t>
            </a:fld>
            <a:endParaRPr lang="en-GB"/>
          </a:p>
        </p:txBody>
      </p:sp>
    </p:spTree>
    <p:extLst>
      <p:ext uri="{BB962C8B-B14F-4D97-AF65-F5344CB8AC3E}">
        <p14:creationId xmlns:p14="http://schemas.microsoft.com/office/powerpoint/2010/main" val="37457881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27113" y="725488"/>
            <a:ext cx="4827587" cy="3621087"/>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380497D-1873-41D2-83B8-70CA552CD29C}" type="slidenum">
              <a:rPr lang="en-GB" smtClean="0"/>
              <a:t>22</a:t>
            </a:fld>
            <a:endParaRPr lang="en-GB"/>
          </a:p>
        </p:txBody>
      </p:sp>
    </p:spTree>
    <p:extLst>
      <p:ext uri="{BB962C8B-B14F-4D97-AF65-F5344CB8AC3E}">
        <p14:creationId xmlns:p14="http://schemas.microsoft.com/office/powerpoint/2010/main" val="136547770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27113" y="725488"/>
            <a:ext cx="4827587" cy="3621087"/>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D1621EC-B597-43DE-AC34-4A30C070A158}" type="slidenum">
              <a:rPr lang="en-GB" smtClean="0"/>
              <a:t>23</a:t>
            </a:fld>
            <a:endParaRPr lang="en-GB"/>
          </a:p>
        </p:txBody>
      </p:sp>
    </p:spTree>
    <p:extLst>
      <p:ext uri="{BB962C8B-B14F-4D97-AF65-F5344CB8AC3E}">
        <p14:creationId xmlns:p14="http://schemas.microsoft.com/office/powerpoint/2010/main" val="31419518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smtClean="0"/>
              <a:t>This is not without challenges!</a:t>
            </a:r>
            <a:r>
              <a:rPr lang="en-GB" sz="1200" baseline="0" dirty="0" smtClean="0"/>
              <a:t> Note for yourself any areas of doubt, or anticipate where students might struggle with identification.</a:t>
            </a:r>
          </a:p>
          <a:p>
            <a:r>
              <a:rPr lang="en-GB" sz="1200" dirty="0" smtClean="0"/>
              <a:t>You</a:t>
            </a:r>
            <a:r>
              <a:rPr lang="en-GB" sz="1200" baseline="0" dirty="0" smtClean="0"/>
              <a:t> may well have found it easier to find the lexical verbs, the ones that you would look up in a dictionary to find meanings and synonyms, e.g. </a:t>
            </a:r>
            <a:r>
              <a:rPr lang="en-GB" sz="1200" i="1" baseline="0" dirty="0" smtClean="0"/>
              <a:t>found, thought, moving, worrying, lying, led, tugged, shoved</a:t>
            </a:r>
            <a:r>
              <a:rPr lang="en-GB" sz="1200" baseline="0" dirty="0" smtClean="0"/>
              <a:t>. These are clearly ‘doing words’, expressing actions. </a:t>
            </a:r>
          </a:p>
          <a:p>
            <a:r>
              <a:rPr lang="en-GB" sz="1200" baseline="0" dirty="0" smtClean="0"/>
              <a:t>Less easy to notice are variations of the verbs ‘be’ and ‘have’, maybe because they don’t sound particularly active, e.g. </a:t>
            </a:r>
            <a:r>
              <a:rPr lang="en-GB" sz="1200" i="1" baseline="0" dirty="0" smtClean="0"/>
              <a:t>It </a:t>
            </a:r>
            <a:r>
              <a:rPr lang="en-GB" sz="1200" i="1" u="sng" baseline="0" dirty="0" smtClean="0"/>
              <a:t>was </a:t>
            </a:r>
            <a:r>
              <a:rPr lang="en-GB" sz="1200" i="1" baseline="0" dirty="0" smtClean="0"/>
              <a:t>the day after; The others </a:t>
            </a:r>
            <a:r>
              <a:rPr lang="en-GB" sz="1200" i="1" u="sng" baseline="0" dirty="0" smtClean="0"/>
              <a:t>were</a:t>
            </a:r>
            <a:r>
              <a:rPr lang="en-GB" sz="1200" i="1" baseline="0" dirty="0" smtClean="0"/>
              <a:t> inside; He </a:t>
            </a:r>
            <a:r>
              <a:rPr lang="en-GB" sz="1200" i="1" u="sng" baseline="0" dirty="0" smtClean="0"/>
              <a:t>was</a:t>
            </a:r>
            <a:r>
              <a:rPr lang="en-GB" sz="1200" i="1" baseline="0" dirty="0" smtClean="0"/>
              <a:t> filthy and pale.</a:t>
            </a:r>
          </a:p>
          <a:p>
            <a:r>
              <a:rPr lang="en-GB" sz="1200" i="0" baseline="0" dirty="0" smtClean="0"/>
              <a:t>Contracted forms can be difficult to spot, e.g. </a:t>
            </a:r>
            <a:r>
              <a:rPr lang="en-GB" sz="1200" i="1" baseline="0" dirty="0" smtClean="0"/>
              <a:t>that’s what the estate agent called it </a:t>
            </a:r>
            <a:r>
              <a:rPr lang="en-GB" sz="1200" i="0" baseline="0" dirty="0" smtClean="0"/>
              <a:t>= </a:t>
            </a:r>
            <a:r>
              <a:rPr lang="en-GB" sz="1200" i="1" baseline="0" dirty="0" smtClean="0"/>
              <a:t>that </a:t>
            </a:r>
            <a:r>
              <a:rPr lang="en-GB" sz="1200" i="1" u="sng" baseline="0" dirty="0" smtClean="0"/>
              <a:t>is</a:t>
            </a:r>
            <a:r>
              <a:rPr lang="en-GB" sz="1200" i="1" baseline="0" dirty="0" smtClean="0"/>
              <a:t> what</a:t>
            </a:r>
            <a:r>
              <a:rPr lang="en-GB" sz="1200" i="0" baseline="0" dirty="0" smtClean="0"/>
              <a:t>…; </a:t>
            </a:r>
            <a:r>
              <a:rPr lang="en-GB" sz="1200" i="1" baseline="0" dirty="0" smtClean="0"/>
              <a:t>I’d soon begin to see = I </a:t>
            </a:r>
            <a:r>
              <a:rPr lang="en-GB" sz="1200" i="1" u="sng" baseline="0" dirty="0" smtClean="0"/>
              <a:t>would </a:t>
            </a:r>
            <a:r>
              <a:rPr lang="en-GB" sz="1200" i="1" baseline="0" dirty="0" smtClean="0"/>
              <a:t>soon…</a:t>
            </a:r>
          </a:p>
          <a:p>
            <a:r>
              <a:rPr lang="en-GB" sz="1200" i="0" baseline="0" dirty="0" smtClean="0"/>
              <a:t>Students who are looking for ‘a doing word’ may struggle to identify verb phrases i.e. the verb slot in a clause or sentence made up of more than one word: </a:t>
            </a:r>
            <a:r>
              <a:rPr lang="en-GB" sz="1200" i="1" baseline="0" dirty="0" smtClean="0"/>
              <a:t>was lying; couldn’t have been </a:t>
            </a:r>
          </a:p>
          <a:p>
            <a:r>
              <a:rPr lang="en-GB" sz="1200" i="0" baseline="0" dirty="0" smtClean="0"/>
              <a:t>Note too that ‘be’ and ‘have’ verbs can act both as lexical main verbs: </a:t>
            </a:r>
            <a:r>
              <a:rPr lang="en-GB" sz="1200" i="1" baseline="0" dirty="0" smtClean="0"/>
              <a:t>It </a:t>
            </a:r>
            <a:r>
              <a:rPr lang="en-GB" sz="1200" i="1" u="sng" baseline="0" dirty="0" smtClean="0"/>
              <a:t>was</a:t>
            </a:r>
            <a:r>
              <a:rPr lang="en-GB" sz="1200" i="1" baseline="0" dirty="0" smtClean="0"/>
              <a:t> the day after we moved; The others </a:t>
            </a:r>
            <a:r>
              <a:rPr lang="en-GB" sz="1200" i="1" u="sng" baseline="0" dirty="0" smtClean="0"/>
              <a:t>were </a:t>
            </a:r>
            <a:r>
              <a:rPr lang="en-GB" sz="1200" i="1" baseline="0" dirty="0" smtClean="0"/>
              <a:t>inside, </a:t>
            </a:r>
            <a:r>
              <a:rPr lang="en-GB" sz="1200" i="0" baseline="0" dirty="0" smtClean="0"/>
              <a:t>and as auxiliary verbs (helper verbs) in a verb phrase: </a:t>
            </a:r>
            <a:r>
              <a:rPr lang="en-GB" sz="1200" i="1" baseline="0" dirty="0" smtClean="0"/>
              <a:t>Mum </a:t>
            </a:r>
            <a:r>
              <a:rPr lang="en-GB" sz="1200" b="0" i="1" u="sng" baseline="0" dirty="0" smtClean="0"/>
              <a:t>had </a:t>
            </a:r>
            <a:r>
              <a:rPr lang="en-GB" sz="1200" b="0" i="1" u="none" baseline="0" dirty="0" smtClean="0"/>
              <a:t>said; </a:t>
            </a:r>
            <a:r>
              <a:rPr lang="en-GB" sz="1200" i="1" baseline="0" dirty="0" smtClean="0"/>
              <a:t>I </a:t>
            </a:r>
            <a:r>
              <a:rPr lang="en-GB" sz="1200" i="1" u="sng" baseline="0" dirty="0" smtClean="0"/>
              <a:t>couldn’t have</a:t>
            </a:r>
            <a:r>
              <a:rPr lang="en-GB" sz="1200" i="1" baseline="0" dirty="0" smtClean="0"/>
              <a:t> been. </a:t>
            </a:r>
            <a:r>
              <a:rPr lang="en-GB" sz="1200" i="0" baseline="0" dirty="0" smtClean="0"/>
              <a:t>Modal verbs are a type of auxiliary. </a:t>
            </a:r>
          </a:p>
          <a:p>
            <a:r>
              <a:rPr lang="en-GB" sz="1200" i="0" u="none" baseline="0" dirty="0" smtClean="0"/>
              <a:t>The following slides clarify these points, drawing attention to the different types of verbs used in the extract from </a:t>
            </a:r>
            <a:r>
              <a:rPr lang="en-GB" sz="1200" i="0" u="none" baseline="0" dirty="0" err="1" smtClean="0"/>
              <a:t>Skellig</a:t>
            </a:r>
            <a:r>
              <a:rPr lang="en-GB" sz="1200" i="0" u="none" baseline="0" dirty="0" smtClean="0"/>
              <a:t>.</a:t>
            </a:r>
            <a:endParaRPr lang="en-GB" sz="1200" i="0" u="none" dirty="0"/>
          </a:p>
        </p:txBody>
      </p:sp>
      <p:sp>
        <p:nvSpPr>
          <p:cNvPr id="4" name="Slide Number Placeholder 3"/>
          <p:cNvSpPr>
            <a:spLocks noGrp="1"/>
          </p:cNvSpPr>
          <p:nvPr>
            <p:ph type="sldNum" sz="quarter" idx="10"/>
          </p:nvPr>
        </p:nvSpPr>
        <p:spPr/>
        <p:txBody>
          <a:bodyPr/>
          <a:lstStyle/>
          <a:p>
            <a:fld id="{88C648E7-3A21-4E05-9F45-05274052E9C8}" type="slidenum">
              <a:rPr lang="en-US" smtClean="0"/>
              <a:pPr/>
              <a:t>3</a:t>
            </a:fld>
            <a:endParaRPr lang="en-US"/>
          </a:p>
        </p:txBody>
      </p:sp>
    </p:spTree>
    <p:extLst>
      <p:ext uri="{BB962C8B-B14F-4D97-AF65-F5344CB8AC3E}">
        <p14:creationId xmlns:p14="http://schemas.microsoft.com/office/powerpoint/2010/main" val="19550215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a:t>
            </a:r>
            <a:r>
              <a:rPr lang="en-GB" baseline="0" dirty="0" smtClean="0"/>
              <a:t> quick ‘test’ for the main or lexical verb is if it can be substituted with a synonym that has the same word class function e.g.:</a:t>
            </a:r>
          </a:p>
          <a:p>
            <a:r>
              <a:rPr lang="en-GB" baseline="0" dirty="0" smtClean="0"/>
              <a:t>He was lying/crouching/sleeping there; those ancient warehouses they keep pulling down/demolishing/destroying at the quay. </a:t>
            </a:r>
          </a:p>
          <a:p>
            <a:endParaRPr lang="en-GB" dirty="0"/>
          </a:p>
        </p:txBody>
      </p:sp>
      <p:sp>
        <p:nvSpPr>
          <p:cNvPr id="4" name="Slide Number Placeholder 3"/>
          <p:cNvSpPr>
            <a:spLocks noGrp="1"/>
          </p:cNvSpPr>
          <p:nvPr>
            <p:ph type="sldNum" sz="quarter" idx="10"/>
          </p:nvPr>
        </p:nvSpPr>
        <p:spPr/>
        <p:txBody>
          <a:bodyPr/>
          <a:lstStyle/>
          <a:p>
            <a:fld id="{88C648E7-3A21-4E05-9F45-05274052E9C8}" type="slidenum">
              <a:rPr lang="en-US" smtClean="0"/>
              <a:pPr/>
              <a:t>4</a:t>
            </a:fld>
            <a:endParaRPr lang="en-US"/>
          </a:p>
        </p:txBody>
      </p:sp>
    </p:spTree>
    <p:extLst>
      <p:ext uri="{BB962C8B-B14F-4D97-AF65-F5344CB8AC3E}">
        <p14:creationId xmlns:p14="http://schemas.microsoft.com/office/powerpoint/2010/main" val="15120834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Students who only</a:t>
            </a:r>
            <a:r>
              <a:rPr lang="en-GB" baseline="0" dirty="0" smtClean="0"/>
              <a:t> know verbs as ‘doing words’ can easily miss seeing the essential common verbs of ‘be’ and ‘have’ when they are used as the main or lexical verb in a clause or sentence.  Forms of ‘do’ are also common e.g. as question stems: </a:t>
            </a:r>
            <a:r>
              <a:rPr lang="en-GB" i="1" baseline="0" dirty="0" smtClean="0"/>
              <a:t>Do you know him? Did you see him?  It does look like him. </a:t>
            </a:r>
          </a:p>
          <a:p>
            <a:r>
              <a:rPr lang="en-GB" i="0" baseline="0" dirty="0" smtClean="0"/>
              <a:t>Note that in constructions such as ‘he was dead’ , ‘dead’ is  not part of a verb phrase (compare with ‘He was lying’). ‘Dead’ is an adjective, occupying the ‘slot’ in a clause called the complement, and saying more about, or modifying, the subject (‘he’). This is a common construction e.g. He was tired; He was cold; He was filthy and pale and dried out.</a:t>
            </a:r>
          </a:p>
          <a:p>
            <a:endParaRPr lang="en-GB" i="0" dirty="0"/>
          </a:p>
        </p:txBody>
      </p:sp>
      <p:sp>
        <p:nvSpPr>
          <p:cNvPr id="4" name="Slide Number Placeholder 3"/>
          <p:cNvSpPr>
            <a:spLocks noGrp="1"/>
          </p:cNvSpPr>
          <p:nvPr>
            <p:ph type="sldNum" sz="quarter" idx="10"/>
          </p:nvPr>
        </p:nvSpPr>
        <p:spPr/>
        <p:txBody>
          <a:bodyPr/>
          <a:lstStyle/>
          <a:p>
            <a:fld id="{38A1B173-494A-4405-BE01-BFC9AEC53747}" type="slidenum">
              <a:rPr lang="en-GB" smtClean="0"/>
              <a:pPr/>
              <a:t>5</a:t>
            </a:fld>
            <a:endParaRPr lang="en-GB" dirty="0"/>
          </a:p>
        </p:txBody>
      </p:sp>
    </p:spTree>
    <p:extLst>
      <p:ext uri="{BB962C8B-B14F-4D97-AF65-F5344CB8AC3E}">
        <p14:creationId xmlns:p14="http://schemas.microsoft.com/office/powerpoint/2010/main" val="1182274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Forms of ‘be’ and ‘have’ (and ‘do’) can be used as</a:t>
            </a:r>
            <a:r>
              <a:rPr lang="en-GB" baseline="0" dirty="0" smtClean="0"/>
              <a:t> auxiliary (helper) verbs together with lexical verbs in a verb phrase: The winter </a:t>
            </a:r>
            <a:r>
              <a:rPr lang="en-GB" b="1" u="sng" baseline="0" dirty="0" smtClean="0"/>
              <a:t>was</a:t>
            </a:r>
            <a:r>
              <a:rPr lang="en-GB" u="sng" baseline="0" dirty="0" smtClean="0"/>
              <a:t> ending</a:t>
            </a:r>
            <a:r>
              <a:rPr lang="en-GB" baseline="0" dirty="0" smtClean="0"/>
              <a:t>; we would </a:t>
            </a:r>
            <a:r>
              <a:rPr lang="en-GB" b="1" u="sng" baseline="0" dirty="0" smtClean="0">
                <a:solidFill>
                  <a:schemeClr val="tx1"/>
                </a:solidFill>
              </a:rPr>
              <a:t>be</a:t>
            </a:r>
            <a:r>
              <a:rPr lang="en-GB" u="sng" baseline="0" dirty="0" smtClean="0">
                <a:solidFill>
                  <a:schemeClr val="tx1"/>
                </a:solidFill>
              </a:rPr>
              <a:t> moving</a:t>
            </a:r>
            <a:r>
              <a:rPr lang="en-GB" u="none" baseline="0" dirty="0" smtClean="0">
                <a:solidFill>
                  <a:schemeClr val="tx1"/>
                </a:solidFill>
              </a:rPr>
              <a:t> (auxiliary ‘be’ verb plus present participle)’ ; </a:t>
            </a:r>
            <a:r>
              <a:rPr lang="en-GB" baseline="0" dirty="0" smtClean="0"/>
              <a:t>there </a:t>
            </a:r>
            <a:r>
              <a:rPr lang="en-GB" b="1" u="sng" baseline="0" dirty="0" smtClean="0">
                <a:solidFill>
                  <a:schemeClr val="tx1"/>
                </a:solidFill>
              </a:rPr>
              <a:t>had</a:t>
            </a:r>
            <a:r>
              <a:rPr lang="en-GB" baseline="0" dirty="0" smtClean="0"/>
              <a:t> never </a:t>
            </a:r>
            <a:r>
              <a:rPr lang="en-GB" u="sng" baseline="0" dirty="0" smtClean="0"/>
              <a:t>been</a:t>
            </a:r>
            <a:r>
              <a:rPr lang="en-GB" u="none" baseline="0" dirty="0" smtClean="0"/>
              <a:t> (auxiliary ‘be’ verb plus past participle).</a:t>
            </a:r>
            <a:endParaRPr lang="en-GB" u="sng" baseline="0" dirty="0" smtClean="0"/>
          </a:p>
          <a:p>
            <a:r>
              <a:rPr lang="en-GB" u="none" baseline="0" dirty="0" smtClean="0"/>
              <a:t>Auxiliaries are important for indicating differences in tense and voice e.g. He was lying there/He had been lying there.</a:t>
            </a:r>
          </a:p>
          <a:p>
            <a:r>
              <a:rPr lang="en-GB" u="none" baseline="0" dirty="0" smtClean="0"/>
              <a:t>The passive voice is created using the auxiliary ‘be’ verb plus the past participle: The warehouses were pulled down/The door is tugged open by Mr Stone.</a:t>
            </a:r>
            <a:endParaRPr lang="en-GB" u="none" dirty="0"/>
          </a:p>
        </p:txBody>
      </p:sp>
      <p:sp>
        <p:nvSpPr>
          <p:cNvPr id="4" name="Slide Number Placeholder 3"/>
          <p:cNvSpPr>
            <a:spLocks noGrp="1"/>
          </p:cNvSpPr>
          <p:nvPr>
            <p:ph type="sldNum" sz="quarter" idx="10"/>
          </p:nvPr>
        </p:nvSpPr>
        <p:spPr/>
        <p:txBody>
          <a:bodyPr/>
          <a:lstStyle/>
          <a:p>
            <a:fld id="{38A1B173-494A-4405-BE01-BFC9AEC53747}" type="slidenum">
              <a:rPr lang="en-GB" smtClean="0"/>
              <a:pPr/>
              <a:t>6</a:t>
            </a:fld>
            <a:endParaRPr lang="en-GB" dirty="0"/>
          </a:p>
        </p:txBody>
      </p:sp>
    </p:spTree>
    <p:extLst>
      <p:ext uri="{BB962C8B-B14F-4D97-AF65-F5344CB8AC3E}">
        <p14:creationId xmlns:p14="http://schemas.microsoft.com/office/powerpoint/2010/main" val="24220884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Modal verbs (may, might, must, can, could, will, would, shall, should) are a type of auxiliary,</a:t>
            </a:r>
            <a:r>
              <a:rPr lang="en-GB" baseline="0" dirty="0" smtClean="0"/>
              <a:t> positioned first in a verb phrase: </a:t>
            </a:r>
            <a:r>
              <a:rPr lang="en-GB" i="1" baseline="0" dirty="0" smtClean="0"/>
              <a:t>could (not) have been; would begin to see.</a:t>
            </a:r>
          </a:p>
          <a:p>
            <a:r>
              <a:rPr lang="en-GB" i="0" baseline="0" dirty="0" smtClean="0"/>
              <a:t>They express degrees of possibility or certainty and are very common in English.</a:t>
            </a:r>
            <a:endParaRPr lang="en-GB" i="0" dirty="0"/>
          </a:p>
        </p:txBody>
      </p:sp>
      <p:sp>
        <p:nvSpPr>
          <p:cNvPr id="4" name="Slide Number Placeholder 3"/>
          <p:cNvSpPr>
            <a:spLocks noGrp="1"/>
          </p:cNvSpPr>
          <p:nvPr>
            <p:ph type="sldNum" sz="quarter" idx="10"/>
          </p:nvPr>
        </p:nvSpPr>
        <p:spPr/>
        <p:txBody>
          <a:bodyPr/>
          <a:lstStyle/>
          <a:p>
            <a:fld id="{38A1B173-494A-4405-BE01-BFC9AEC53747}" type="slidenum">
              <a:rPr lang="en-GB" smtClean="0"/>
              <a:pPr/>
              <a:t>7</a:t>
            </a:fld>
            <a:endParaRPr lang="en-GB" dirty="0"/>
          </a:p>
        </p:txBody>
      </p:sp>
    </p:spTree>
    <p:extLst>
      <p:ext uri="{BB962C8B-B14F-4D97-AF65-F5344CB8AC3E}">
        <p14:creationId xmlns:p14="http://schemas.microsoft.com/office/powerpoint/2010/main" val="1759899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8C648E7-3A21-4E05-9F45-05274052E9C8}" type="slidenum">
              <a:rPr lang="en-US" smtClean="0"/>
              <a:pPr/>
              <a:t>9</a:t>
            </a:fld>
            <a:endParaRPr lang="en-US"/>
          </a:p>
        </p:txBody>
      </p:sp>
    </p:spTree>
    <p:extLst>
      <p:ext uri="{BB962C8B-B14F-4D97-AF65-F5344CB8AC3E}">
        <p14:creationId xmlns:p14="http://schemas.microsoft.com/office/powerpoint/2010/main" val="2476154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8C648E7-3A21-4E05-9F45-05274052E9C8}" type="slidenum">
              <a:rPr lang="en-US" smtClean="0"/>
              <a:pPr/>
              <a:t>10</a:t>
            </a:fld>
            <a:endParaRPr lang="en-US"/>
          </a:p>
        </p:txBody>
      </p:sp>
    </p:spTree>
    <p:extLst>
      <p:ext uri="{BB962C8B-B14F-4D97-AF65-F5344CB8AC3E}">
        <p14:creationId xmlns:p14="http://schemas.microsoft.com/office/powerpoint/2010/main" val="18648392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99330" name="Group 2"/>
          <p:cNvGrpSpPr>
            <a:grpSpLocks/>
          </p:cNvGrpSpPr>
          <p:nvPr/>
        </p:nvGrpSpPr>
        <p:grpSpPr bwMode="auto">
          <a:xfrm>
            <a:off x="0" y="0"/>
            <a:ext cx="9144000" cy="6858000"/>
            <a:chOff x="0" y="0"/>
            <a:chExt cx="5760" cy="4320"/>
          </a:xfrm>
        </p:grpSpPr>
        <p:sp>
          <p:nvSpPr>
            <p:cNvPr id="99331"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endParaRPr lang="en-GB" sz="2215">
                <a:latin typeface="Times New Roman" pitchFamily="18" charset="0"/>
              </a:endParaRPr>
            </a:p>
          </p:txBody>
        </p:sp>
        <p:sp>
          <p:nvSpPr>
            <p:cNvPr id="99332" name="Rectangle 4"/>
            <p:cNvSpPr>
              <a:spLocks noChangeArrowheads="1"/>
            </p:cNvSpPr>
            <p:nvPr/>
          </p:nvSpPr>
          <p:spPr bwMode="hidden">
            <a:xfrm>
              <a:off x="1081" y="1065"/>
              <a:ext cx="4679" cy="1596"/>
            </a:xfrm>
            <a:prstGeom prst="rect">
              <a:avLst/>
            </a:prstGeom>
            <a:solidFill>
              <a:schemeClr val="bg2"/>
            </a:solidFill>
            <a:ln w="9525">
              <a:noFill/>
              <a:miter lim="800000"/>
              <a:headEnd/>
              <a:tailEnd/>
            </a:ln>
          </p:spPr>
          <p:txBody>
            <a:bodyPr/>
            <a:lstStyle/>
            <a:p>
              <a:endParaRPr lang="en-GB" sz="2215">
                <a:latin typeface="Times New Roman" pitchFamily="18" charset="0"/>
              </a:endParaRPr>
            </a:p>
          </p:txBody>
        </p:sp>
        <p:grpSp>
          <p:nvGrpSpPr>
            <p:cNvPr id="99333" name="Group 5"/>
            <p:cNvGrpSpPr>
              <a:grpSpLocks/>
            </p:cNvGrpSpPr>
            <p:nvPr/>
          </p:nvGrpSpPr>
          <p:grpSpPr bwMode="auto">
            <a:xfrm>
              <a:off x="0" y="672"/>
              <a:ext cx="1806" cy="1989"/>
              <a:chOff x="0" y="672"/>
              <a:chExt cx="1806" cy="1989"/>
            </a:xfrm>
          </p:grpSpPr>
          <p:sp>
            <p:nvSpPr>
              <p:cNvPr id="99334" name="Rectangle 6"/>
              <p:cNvSpPr>
                <a:spLocks noChangeArrowheads="1"/>
              </p:cNvSpPr>
              <p:nvPr userDrawn="1"/>
            </p:nvSpPr>
            <p:spPr bwMode="auto">
              <a:xfrm>
                <a:off x="361" y="2257"/>
                <a:ext cx="363" cy="404"/>
              </a:xfrm>
              <a:prstGeom prst="rect">
                <a:avLst/>
              </a:prstGeom>
              <a:solidFill>
                <a:schemeClr val="accent2"/>
              </a:solidFill>
              <a:ln w="9525">
                <a:noFill/>
                <a:miter lim="800000"/>
                <a:headEnd/>
                <a:tailEnd/>
              </a:ln>
            </p:spPr>
            <p:txBody>
              <a:bodyPr/>
              <a:lstStyle/>
              <a:p>
                <a:endParaRPr lang="en-GB" sz="2215">
                  <a:latin typeface="Times New Roman" pitchFamily="18" charset="0"/>
                </a:endParaRPr>
              </a:p>
            </p:txBody>
          </p:sp>
          <p:sp>
            <p:nvSpPr>
              <p:cNvPr id="99335" name="Rectangle 7"/>
              <p:cNvSpPr>
                <a:spLocks noChangeArrowheads="1"/>
              </p:cNvSpPr>
              <p:nvPr userDrawn="1"/>
            </p:nvSpPr>
            <p:spPr bwMode="auto">
              <a:xfrm>
                <a:off x="1081" y="1065"/>
                <a:ext cx="362" cy="405"/>
              </a:xfrm>
              <a:prstGeom prst="rect">
                <a:avLst/>
              </a:prstGeom>
              <a:solidFill>
                <a:schemeClr val="folHlink"/>
              </a:solidFill>
              <a:ln w="9525">
                <a:noFill/>
                <a:miter lim="800000"/>
                <a:headEnd/>
                <a:tailEnd/>
              </a:ln>
            </p:spPr>
            <p:txBody>
              <a:bodyPr/>
              <a:lstStyle/>
              <a:p>
                <a:endParaRPr lang="en-GB" sz="2215">
                  <a:latin typeface="Times New Roman" pitchFamily="18" charset="0"/>
                </a:endParaRPr>
              </a:p>
            </p:txBody>
          </p:sp>
          <p:sp>
            <p:nvSpPr>
              <p:cNvPr id="99336" name="Rectangle 8"/>
              <p:cNvSpPr>
                <a:spLocks noChangeArrowheads="1"/>
              </p:cNvSpPr>
              <p:nvPr userDrawn="1"/>
            </p:nvSpPr>
            <p:spPr bwMode="auto">
              <a:xfrm>
                <a:off x="1437" y="672"/>
                <a:ext cx="369" cy="400"/>
              </a:xfrm>
              <a:prstGeom prst="rect">
                <a:avLst/>
              </a:prstGeom>
              <a:solidFill>
                <a:schemeClr val="folHlink"/>
              </a:solidFill>
              <a:ln w="9525">
                <a:noFill/>
                <a:miter lim="800000"/>
                <a:headEnd/>
                <a:tailEnd/>
              </a:ln>
            </p:spPr>
            <p:txBody>
              <a:bodyPr/>
              <a:lstStyle/>
              <a:p>
                <a:endParaRPr lang="en-GB" sz="2215">
                  <a:latin typeface="Times New Roman" pitchFamily="18" charset="0"/>
                </a:endParaRPr>
              </a:p>
            </p:txBody>
          </p:sp>
          <p:sp>
            <p:nvSpPr>
              <p:cNvPr id="99337" name="Rectangle 9"/>
              <p:cNvSpPr>
                <a:spLocks noChangeArrowheads="1"/>
              </p:cNvSpPr>
              <p:nvPr userDrawn="1"/>
            </p:nvSpPr>
            <p:spPr bwMode="auto">
              <a:xfrm>
                <a:off x="719" y="2257"/>
                <a:ext cx="368" cy="404"/>
              </a:xfrm>
              <a:prstGeom prst="rect">
                <a:avLst/>
              </a:prstGeom>
              <a:solidFill>
                <a:schemeClr val="bg2"/>
              </a:solidFill>
              <a:ln w="9525">
                <a:noFill/>
                <a:miter lim="800000"/>
                <a:headEnd/>
                <a:tailEnd/>
              </a:ln>
            </p:spPr>
            <p:txBody>
              <a:bodyPr/>
              <a:lstStyle/>
              <a:p>
                <a:endParaRPr lang="en-GB" sz="2215">
                  <a:latin typeface="Times New Roman" pitchFamily="18" charset="0"/>
                </a:endParaRPr>
              </a:p>
            </p:txBody>
          </p:sp>
          <p:sp>
            <p:nvSpPr>
              <p:cNvPr id="99338" name="Rectangle 10"/>
              <p:cNvSpPr>
                <a:spLocks noChangeArrowheads="1"/>
              </p:cNvSpPr>
              <p:nvPr userDrawn="1"/>
            </p:nvSpPr>
            <p:spPr bwMode="auto">
              <a:xfrm>
                <a:off x="1437" y="1065"/>
                <a:ext cx="369" cy="405"/>
              </a:xfrm>
              <a:prstGeom prst="rect">
                <a:avLst/>
              </a:prstGeom>
              <a:solidFill>
                <a:schemeClr val="accent2"/>
              </a:solidFill>
              <a:ln w="9525">
                <a:noFill/>
                <a:miter lim="800000"/>
                <a:headEnd/>
                <a:tailEnd/>
              </a:ln>
            </p:spPr>
            <p:txBody>
              <a:bodyPr/>
              <a:lstStyle/>
              <a:p>
                <a:endParaRPr lang="en-GB" sz="2215">
                  <a:latin typeface="Times New Roman" pitchFamily="18" charset="0"/>
                </a:endParaRPr>
              </a:p>
            </p:txBody>
          </p:sp>
          <p:sp>
            <p:nvSpPr>
              <p:cNvPr id="99339" name="Rectangle 11"/>
              <p:cNvSpPr>
                <a:spLocks noChangeArrowheads="1"/>
              </p:cNvSpPr>
              <p:nvPr userDrawn="1"/>
            </p:nvSpPr>
            <p:spPr bwMode="auto">
              <a:xfrm>
                <a:off x="719" y="1464"/>
                <a:ext cx="368" cy="399"/>
              </a:xfrm>
              <a:prstGeom prst="rect">
                <a:avLst/>
              </a:prstGeom>
              <a:solidFill>
                <a:schemeClr val="folHlink"/>
              </a:solidFill>
              <a:ln w="9525">
                <a:noFill/>
                <a:miter lim="800000"/>
                <a:headEnd/>
                <a:tailEnd/>
              </a:ln>
            </p:spPr>
            <p:txBody>
              <a:bodyPr/>
              <a:lstStyle/>
              <a:p>
                <a:endParaRPr lang="en-GB" sz="2215">
                  <a:latin typeface="Times New Roman" pitchFamily="18" charset="0"/>
                </a:endParaRPr>
              </a:p>
            </p:txBody>
          </p:sp>
          <p:sp>
            <p:nvSpPr>
              <p:cNvPr id="99340" name="Rectangle 12"/>
              <p:cNvSpPr>
                <a:spLocks noChangeArrowheads="1"/>
              </p:cNvSpPr>
              <p:nvPr userDrawn="1"/>
            </p:nvSpPr>
            <p:spPr bwMode="auto">
              <a:xfrm>
                <a:off x="0" y="1464"/>
                <a:ext cx="367" cy="399"/>
              </a:xfrm>
              <a:prstGeom prst="rect">
                <a:avLst/>
              </a:prstGeom>
              <a:solidFill>
                <a:schemeClr val="bg2"/>
              </a:solidFill>
              <a:ln w="9525">
                <a:noFill/>
                <a:miter lim="800000"/>
                <a:headEnd/>
                <a:tailEnd/>
              </a:ln>
            </p:spPr>
            <p:txBody>
              <a:bodyPr/>
              <a:lstStyle/>
              <a:p>
                <a:endParaRPr lang="en-GB" sz="2215">
                  <a:latin typeface="Times New Roman" pitchFamily="18" charset="0"/>
                </a:endParaRPr>
              </a:p>
            </p:txBody>
          </p:sp>
          <p:sp>
            <p:nvSpPr>
              <p:cNvPr id="99341" name="Rectangle 13"/>
              <p:cNvSpPr>
                <a:spLocks noChangeArrowheads="1"/>
              </p:cNvSpPr>
              <p:nvPr userDrawn="1"/>
            </p:nvSpPr>
            <p:spPr bwMode="auto">
              <a:xfrm>
                <a:off x="1081" y="1464"/>
                <a:ext cx="362" cy="399"/>
              </a:xfrm>
              <a:prstGeom prst="rect">
                <a:avLst/>
              </a:prstGeom>
              <a:solidFill>
                <a:schemeClr val="accent2"/>
              </a:solidFill>
              <a:ln w="9525">
                <a:noFill/>
                <a:miter lim="800000"/>
                <a:headEnd/>
                <a:tailEnd/>
              </a:ln>
            </p:spPr>
            <p:txBody>
              <a:bodyPr/>
              <a:lstStyle/>
              <a:p>
                <a:endParaRPr lang="en-GB" sz="2215">
                  <a:latin typeface="Times New Roman" pitchFamily="18" charset="0"/>
                </a:endParaRPr>
              </a:p>
            </p:txBody>
          </p:sp>
          <p:sp>
            <p:nvSpPr>
              <p:cNvPr id="99342" name="Rectangle 14"/>
              <p:cNvSpPr>
                <a:spLocks noChangeArrowheads="1"/>
              </p:cNvSpPr>
              <p:nvPr userDrawn="1"/>
            </p:nvSpPr>
            <p:spPr bwMode="auto">
              <a:xfrm>
                <a:off x="361" y="1857"/>
                <a:ext cx="363" cy="406"/>
              </a:xfrm>
              <a:prstGeom prst="rect">
                <a:avLst/>
              </a:prstGeom>
              <a:solidFill>
                <a:schemeClr val="folHlink"/>
              </a:solidFill>
              <a:ln w="9525">
                <a:noFill/>
                <a:miter lim="800000"/>
                <a:headEnd/>
                <a:tailEnd/>
              </a:ln>
            </p:spPr>
            <p:txBody>
              <a:bodyPr/>
              <a:lstStyle/>
              <a:p>
                <a:endParaRPr lang="en-GB" sz="2215">
                  <a:latin typeface="Times New Roman" pitchFamily="18" charset="0"/>
                </a:endParaRPr>
              </a:p>
            </p:txBody>
          </p:sp>
          <p:sp>
            <p:nvSpPr>
              <p:cNvPr id="99343" name="Rectangle 15"/>
              <p:cNvSpPr>
                <a:spLocks noChangeArrowheads="1"/>
              </p:cNvSpPr>
              <p:nvPr userDrawn="1"/>
            </p:nvSpPr>
            <p:spPr bwMode="auto">
              <a:xfrm>
                <a:off x="719" y="1857"/>
                <a:ext cx="368" cy="406"/>
              </a:xfrm>
              <a:prstGeom prst="rect">
                <a:avLst/>
              </a:prstGeom>
              <a:solidFill>
                <a:schemeClr val="accent2"/>
              </a:solidFill>
              <a:ln w="9525">
                <a:noFill/>
                <a:miter lim="800000"/>
                <a:headEnd/>
                <a:tailEnd/>
              </a:ln>
            </p:spPr>
            <p:txBody>
              <a:bodyPr/>
              <a:lstStyle/>
              <a:p>
                <a:endParaRPr lang="en-GB" sz="2215">
                  <a:latin typeface="Times New Roman" pitchFamily="18" charset="0"/>
                </a:endParaRPr>
              </a:p>
            </p:txBody>
          </p:sp>
        </p:grpSp>
      </p:grpSp>
      <p:sp>
        <p:nvSpPr>
          <p:cNvPr id="99344" name="Rectangle 16"/>
          <p:cNvSpPr>
            <a:spLocks noGrp="1" noChangeArrowheads="1"/>
          </p:cNvSpPr>
          <p:nvPr>
            <p:ph type="dt" sz="half" idx="2"/>
          </p:nvPr>
        </p:nvSpPr>
        <p:spPr>
          <a:xfrm>
            <a:off x="457200" y="6248400"/>
            <a:ext cx="2133600" cy="457200"/>
          </a:xfrm>
        </p:spPr>
        <p:txBody>
          <a:bodyPr/>
          <a:lstStyle>
            <a:lvl1pPr>
              <a:defRPr/>
            </a:lvl1pPr>
          </a:lstStyle>
          <a:p>
            <a:endParaRPr lang="en-US"/>
          </a:p>
        </p:txBody>
      </p:sp>
      <p:sp>
        <p:nvSpPr>
          <p:cNvPr id="99345" name="Rectangle 17"/>
          <p:cNvSpPr>
            <a:spLocks noGrp="1" noChangeArrowheads="1"/>
          </p:cNvSpPr>
          <p:nvPr>
            <p:ph type="ftr" sz="quarter" idx="3"/>
          </p:nvPr>
        </p:nvSpPr>
        <p:spPr/>
        <p:txBody>
          <a:bodyPr/>
          <a:lstStyle>
            <a:lvl1pPr>
              <a:defRPr/>
            </a:lvl1pPr>
          </a:lstStyle>
          <a:p>
            <a:endParaRPr lang="en-US"/>
          </a:p>
        </p:txBody>
      </p:sp>
      <p:sp>
        <p:nvSpPr>
          <p:cNvPr id="99346" name="Rectangle 18"/>
          <p:cNvSpPr>
            <a:spLocks noGrp="1" noChangeArrowheads="1"/>
          </p:cNvSpPr>
          <p:nvPr>
            <p:ph type="sldNum" sz="quarter" idx="4"/>
          </p:nvPr>
        </p:nvSpPr>
        <p:spPr/>
        <p:txBody>
          <a:bodyPr/>
          <a:lstStyle>
            <a:lvl1pPr>
              <a:defRPr/>
            </a:lvl1pPr>
          </a:lstStyle>
          <a:p>
            <a:fld id="{928B8021-518E-4444-803D-6368375A8850}" type="slidenum">
              <a:rPr lang="en-US"/>
              <a:pPr/>
              <a:t>‹#›</a:t>
            </a:fld>
            <a:endParaRPr lang="en-US"/>
          </a:p>
        </p:txBody>
      </p:sp>
      <p:sp>
        <p:nvSpPr>
          <p:cNvPr id="99347" name="Rectangle 19"/>
          <p:cNvSpPr>
            <a:spLocks noGrp="1" noChangeArrowheads="1"/>
          </p:cNvSpPr>
          <p:nvPr>
            <p:ph type="ctrTitle"/>
          </p:nvPr>
        </p:nvSpPr>
        <p:spPr>
          <a:xfrm>
            <a:off x="2971800" y="1828800"/>
            <a:ext cx="6019800" cy="2209800"/>
          </a:xfrm>
        </p:spPr>
        <p:txBody>
          <a:bodyPr/>
          <a:lstStyle>
            <a:lvl1pPr>
              <a:defRPr sz="4616">
                <a:solidFill>
                  <a:srgbClr val="FFFFFF"/>
                </a:solidFill>
              </a:defRPr>
            </a:lvl1pPr>
          </a:lstStyle>
          <a:p>
            <a:r>
              <a:rPr lang="en-US"/>
              <a:t>Click to edit Master title style</a:t>
            </a:r>
          </a:p>
        </p:txBody>
      </p:sp>
      <p:sp>
        <p:nvSpPr>
          <p:cNvPr id="99348"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139"/>
            </a:lvl1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Footer Placeholder 3"/>
          <p:cNvSpPr>
            <a:spLocks noGrp="1"/>
          </p:cNvSpPr>
          <p:nvPr>
            <p:ph type="ftr" sz="quarter"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FB33B30B-0559-45AF-BD4C-0A67DCE494A3}" type="slidenum">
              <a:rPr lang="en-US"/>
              <a:pPr/>
              <a:t>‹#›</a:t>
            </a:fld>
            <a:endParaRPr lang="en-US"/>
          </a:p>
        </p:txBody>
      </p:sp>
      <p:sp>
        <p:nvSpPr>
          <p:cNvPr id="6" name="Date Placeholder 5"/>
          <p:cNvSpPr>
            <a:spLocks noGrp="1"/>
          </p:cNvSpPr>
          <p:nvPr>
            <p:ph type="dt" sz="half" idx="12"/>
          </p:nvPr>
        </p:nvSpPr>
        <p:spPr/>
        <p:txBody>
          <a:bodyPr/>
          <a:lstStyle>
            <a:lvl1pPr>
              <a:defRPr/>
            </a:lvl1pPr>
          </a:lstStyle>
          <a:p>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54102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457200"/>
            <a:ext cx="6031523"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Footer Placeholder 3"/>
          <p:cNvSpPr>
            <a:spLocks noGrp="1"/>
          </p:cNvSpPr>
          <p:nvPr>
            <p:ph type="ftr" sz="quarter"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00FD6A94-7B7B-45BC-B182-11493A102A19}" type="slidenum">
              <a:rPr lang="en-US"/>
              <a:pPr/>
              <a:t>‹#›</a:t>
            </a:fld>
            <a:endParaRPr lang="en-US"/>
          </a:p>
        </p:txBody>
      </p:sp>
      <p:sp>
        <p:nvSpPr>
          <p:cNvPr id="6" name="Date Placeholder 5"/>
          <p:cNvSpPr>
            <a:spLocks noGrp="1"/>
          </p:cNvSpPr>
          <p:nvPr>
            <p:ph type="dt" sz="half" idx="12"/>
          </p:nvPr>
        </p:nvSpPr>
        <p:spPr/>
        <p:txBody>
          <a:bodyPr/>
          <a:lstStyle>
            <a:lvl1pPr>
              <a:defRPr/>
            </a:lvl1pPr>
          </a:lstStyle>
          <a:p>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981200"/>
            <a:ext cx="8229600" cy="3886200"/>
          </a:xfrm>
        </p:spPr>
        <p:txBody>
          <a:bodyPr/>
          <a:lstStyle/>
          <a:p>
            <a:endParaRPr lang="en-GB"/>
          </a:p>
        </p:txBody>
      </p:sp>
      <p:sp>
        <p:nvSpPr>
          <p:cNvPr id="4" name="Footer Placeholder 3"/>
          <p:cNvSpPr>
            <a:spLocks noGrp="1"/>
          </p:cNvSpPr>
          <p:nvPr>
            <p:ph type="ftr" sz="quarter" idx="10"/>
          </p:nvPr>
        </p:nvSpPr>
        <p:spPr>
          <a:xfrm>
            <a:off x="3124200" y="6248400"/>
            <a:ext cx="2895600" cy="457200"/>
          </a:xfrm>
        </p:spPr>
        <p:txBody>
          <a:bodyPr/>
          <a:lstStyle>
            <a:lvl1pPr>
              <a:defRPr/>
            </a:lvl1pPr>
          </a:lstStyle>
          <a:p>
            <a:endParaRPr lang="en-US"/>
          </a:p>
        </p:txBody>
      </p:sp>
      <p:sp>
        <p:nvSpPr>
          <p:cNvPr id="5" name="Slide Number Placeholder 4"/>
          <p:cNvSpPr>
            <a:spLocks noGrp="1"/>
          </p:cNvSpPr>
          <p:nvPr>
            <p:ph type="sldNum" sz="quarter" idx="11"/>
          </p:nvPr>
        </p:nvSpPr>
        <p:spPr>
          <a:xfrm>
            <a:off x="6553200" y="6248400"/>
            <a:ext cx="2133600" cy="457200"/>
          </a:xfrm>
        </p:spPr>
        <p:txBody>
          <a:bodyPr/>
          <a:lstStyle>
            <a:lvl1pPr>
              <a:defRPr/>
            </a:lvl1pPr>
          </a:lstStyle>
          <a:p>
            <a:fld id="{A33EFEC2-447E-47B5-82EC-485651B8DD4A}" type="slidenum">
              <a:rPr lang="en-US"/>
              <a:pPr/>
              <a:t>‹#›</a:t>
            </a:fld>
            <a:endParaRPr lang="en-US"/>
          </a:p>
        </p:txBody>
      </p:sp>
      <p:sp>
        <p:nvSpPr>
          <p:cNvPr id="6" name="Date Placeholder 5"/>
          <p:cNvSpPr>
            <a:spLocks noGrp="1"/>
          </p:cNvSpPr>
          <p:nvPr>
            <p:ph type="dt" sz="half" idx="12"/>
          </p:nvPr>
        </p:nvSpPr>
        <p:spPr>
          <a:xfrm>
            <a:off x="457200" y="6245225"/>
            <a:ext cx="2133600" cy="476250"/>
          </a:xfrm>
        </p:spPr>
        <p:txBody>
          <a:bodyPr/>
          <a:lstStyle>
            <a:lvl1pPr>
              <a:defRPr/>
            </a:lvl1pPr>
          </a:lstStyle>
          <a:p>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Blank Slide">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a:xfrm>
            <a:off x="357188" y="1214422"/>
            <a:ext cx="8286750" cy="4714908"/>
          </a:xfrm>
          <a:prstGeom prst="rect">
            <a:avLst/>
          </a:prstGeom>
        </p:spPr>
        <p:txBody>
          <a:bodyPr/>
          <a:lstStyle>
            <a:lvl1pPr>
              <a:buNone/>
              <a:defRPr sz="2585">
                <a:solidFill>
                  <a:srgbClr val="658080"/>
                </a:solidFill>
                <a:latin typeface="Arial" pitchFamily="34" charset="0"/>
                <a:cs typeface="Arial" pitchFamily="34" charset="0"/>
              </a:defRPr>
            </a:lvl1pPr>
            <a:lvl2pPr>
              <a:buFont typeface="Arial" pitchFamily="34" charset="0"/>
              <a:buChar char="•"/>
              <a:defRPr sz="2215">
                <a:solidFill>
                  <a:srgbClr val="658080"/>
                </a:solidFill>
                <a:latin typeface="Arial" pitchFamily="34" charset="0"/>
                <a:cs typeface="Arial" pitchFamily="34" charset="0"/>
              </a:defRPr>
            </a:lvl2pPr>
            <a:lvl3pPr>
              <a:buFont typeface="Arial" pitchFamily="34" charset="0"/>
              <a:buChar char="–"/>
              <a:defRPr sz="1662">
                <a:solidFill>
                  <a:srgbClr val="658080"/>
                </a:solidFill>
                <a:latin typeface="Arial" pitchFamily="34" charset="0"/>
                <a:cs typeface="Arial" pitchFamily="34" charset="0"/>
              </a:defRPr>
            </a:lvl3pPr>
            <a:lvl4pPr>
              <a:buFont typeface="Arial" pitchFamily="34" charset="0"/>
              <a:buChar char="–"/>
              <a:defRPr sz="1292">
                <a:solidFill>
                  <a:srgbClr val="658080"/>
                </a:solidFill>
                <a:latin typeface="Arial" pitchFamily="34" charset="0"/>
                <a:cs typeface="Arial" pitchFamily="34" charset="0"/>
              </a:defRPr>
            </a:lvl4pPr>
            <a:lvl5pPr>
              <a:buFont typeface="Arial" pitchFamily="34" charset="0"/>
              <a:buChar char="•"/>
              <a:defRPr>
                <a:solidFill>
                  <a:srgbClr val="677D82"/>
                </a:solidFill>
                <a:latin typeface="Arial" pitchFamily="34" charset="0"/>
                <a:cs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7" name="Text Placeholder 6"/>
          <p:cNvSpPr>
            <a:spLocks noGrp="1"/>
          </p:cNvSpPr>
          <p:nvPr>
            <p:ph type="body" sz="quarter" idx="11"/>
          </p:nvPr>
        </p:nvSpPr>
        <p:spPr>
          <a:xfrm>
            <a:off x="357158" y="357168"/>
            <a:ext cx="8286808" cy="500043"/>
          </a:xfrm>
          <a:prstGeom prst="rect">
            <a:avLst/>
          </a:prstGeom>
        </p:spPr>
        <p:txBody>
          <a:bodyPr/>
          <a:lstStyle>
            <a:lvl1pPr>
              <a:buNone/>
              <a:defRPr sz="2585" b="1">
                <a:solidFill>
                  <a:srgbClr val="004090"/>
                </a:solidFill>
                <a:latin typeface="Arial" pitchFamily="34" charset="0"/>
                <a:cs typeface="Arial" pitchFamily="34" charset="0"/>
              </a:defRPr>
            </a:lvl1pPr>
          </a:lstStyle>
          <a:p>
            <a:pPr lvl="0"/>
            <a:r>
              <a:rPr lang="en-US" dirty="0" smtClean="0"/>
              <a:t>Click to edit Master text styles</a:t>
            </a:r>
          </a:p>
        </p:txBody>
      </p:sp>
    </p:spTree>
    <p:extLst>
      <p:ext uri="{BB962C8B-B14F-4D97-AF65-F5344CB8AC3E}">
        <p14:creationId xmlns:p14="http://schemas.microsoft.com/office/powerpoint/2010/main" val="20721625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Footer Placeholder 3"/>
          <p:cNvSpPr>
            <a:spLocks noGrp="1"/>
          </p:cNvSpPr>
          <p:nvPr>
            <p:ph type="ftr" sz="quarter"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132371F7-CEE0-4AF0-87BE-4D51F1612E4F}" type="slidenum">
              <a:rPr lang="en-US"/>
              <a:pPr/>
              <a:t>‹#›</a:t>
            </a:fld>
            <a:endParaRPr lang="en-US"/>
          </a:p>
        </p:txBody>
      </p:sp>
      <p:sp>
        <p:nvSpPr>
          <p:cNvPr id="6" name="Date Placeholder 5"/>
          <p:cNvSpPr>
            <a:spLocks noGrp="1"/>
          </p:cNvSpPr>
          <p:nvPr>
            <p:ph type="dt" sz="half" idx="12"/>
          </p:nvPr>
        </p:nvSpPr>
        <p:spPr/>
        <p:txBody>
          <a:bodyPr/>
          <a:lstStyle>
            <a:lvl1pPr>
              <a:defRPr/>
            </a:lvl1pPr>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435" y="4406901"/>
            <a:ext cx="7772400" cy="1362075"/>
          </a:xfrm>
        </p:spPr>
        <p:txBody>
          <a:bodyPr anchor="t"/>
          <a:lstStyle>
            <a:lvl1pPr algn="l">
              <a:defRPr sz="3692" b="1" cap="all"/>
            </a:lvl1pPr>
          </a:lstStyle>
          <a:p>
            <a:r>
              <a:rPr lang="en-US" smtClean="0"/>
              <a:t>Click to edit Master title style</a:t>
            </a:r>
            <a:endParaRPr lang="en-GB"/>
          </a:p>
        </p:txBody>
      </p:sp>
      <p:sp>
        <p:nvSpPr>
          <p:cNvPr id="3" name="Text Placeholder 2"/>
          <p:cNvSpPr>
            <a:spLocks noGrp="1"/>
          </p:cNvSpPr>
          <p:nvPr>
            <p:ph type="body" idx="1"/>
          </p:nvPr>
        </p:nvSpPr>
        <p:spPr>
          <a:xfrm>
            <a:off x="722435" y="2906713"/>
            <a:ext cx="7772400" cy="1500187"/>
          </a:xfrm>
        </p:spPr>
        <p:txBody>
          <a:bodyPr anchor="b"/>
          <a:lstStyle>
            <a:lvl1pPr marL="0" indent="0">
              <a:buNone/>
              <a:defRPr sz="1846"/>
            </a:lvl1pPr>
            <a:lvl2pPr marL="422041" indent="0">
              <a:buNone/>
              <a:defRPr sz="1662"/>
            </a:lvl2pPr>
            <a:lvl3pPr marL="844083" indent="0">
              <a:buNone/>
              <a:defRPr sz="1477"/>
            </a:lvl3pPr>
            <a:lvl4pPr marL="1266124" indent="0">
              <a:buNone/>
              <a:defRPr sz="1292"/>
            </a:lvl4pPr>
            <a:lvl5pPr marL="1688165" indent="0">
              <a:buNone/>
              <a:defRPr sz="1292"/>
            </a:lvl5pPr>
            <a:lvl6pPr marL="2110207" indent="0">
              <a:buNone/>
              <a:defRPr sz="1292"/>
            </a:lvl6pPr>
            <a:lvl7pPr marL="2532248" indent="0">
              <a:buNone/>
              <a:defRPr sz="1292"/>
            </a:lvl7pPr>
            <a:lvl8pPr marL="2954289" indent="0">
              <a:buNone/>
              <a:defRPr sz="1292"/>
            </a:lvl8pPr>
            <a:lvl9pPr marL="3376331" indent="0">
              <a:buNone/>
              <a:defRPr sz="1292"/>
            </a:lvl9pPr>
          </a:lstStyle>
          <a:p>
            <a:pPr lvl="0"/>
            <a:r>
              <a:rPr lang="en-US" smtClean="0"/>
              <a:t>Click to edit Master text styles</a:t>
            </a:r>
          </a:p>
        </p:txBody>
      </p:sp>
      <p:sp>
        <p:nvSpPr>
          <p:cNvPr id="4" name="Footer Placeholder 3"/>
          <p:cNvSpPr>
            <a:spLocks noGrp="1"/>
          </p:cNvSpPr>
          <p:nvPr>
            <p:ph type="ftr" sz="quarter"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93BB0EA1-6604-4695-83C9-111488B4725B}" type="slidenum">
              <a:rPr lang="en-US"/>
              <a:pPr/>
              <a:t>‹#›</a:t>
            </a:fld>
            <a:endParaRPr lang="en-US"/>
          </a:p>
        </p:txBody>
      </p:sp>
      <p:sp>
        <p:nvSpPr>
          <p:cNvPr id="6" name="Date Placeholder 5"/>
          <p:cNvSpPr>
            <a:spLocks noGrp="1"/>
          </p:cNvSpPr>
          <p:nvPr>
            <p:ph type="dt" sz="half" idx="12"/>
          </p:nvPr>
        </p:nvSpPr>
        <p:spPr/>
        <p:txBody>
          <a:bodyPr/>
          <a:lstStyle>
            <a:lvl1pPr>
              <a:defRPr/>
            </a:lvl1p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981200"/>
            <a:ext cx="4044462" cy="3886200"/>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2338" y="1981200"/>
            <a:ext cx="4044462" cy="3886200"/>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Footer Placeholder 4"/>
          <p:cNvSpPr>
            <a:spLocks noGrp="1"/>
          </p:cNvSpPr>
          <p:nvPr>
            <p:ph type="ftr" sz="quarter" idx="10"/>
          </p:nvPr>
        </p:nvSpPr>
        <p:spPr/>
        <p:txBody>
          <a:bodyPr/>
          <a:lstStyle>
            <a:lvl1pPr>
              <a:defRPr/>
            </a:lvl1pPr>
          </a:lstStyle>
          <a:p>
            <a:endParaRPr lang="en-US"/>
          </a:p>
        </p:txBody>
      </p:sp>
      <p:sp>
        <p:nvSpPr>
          <p:cNvPr id="6" name="Slide Number Placeholder 5"/>
          <p:cNvSpPr>
            <a:spLocks noGrp="1"/>
          </p:cNvSpPr>
          <p:nvPr>
            <p:ph type="sldNum" sz="quarter" idx="11"/>
          </p:nvPr>
        </p:nvSpPr>
        <p:spPr/>
        <p:txBody>
          <a:bodyPr/>
          <a:lstStyle>
            <a:lvl1pPr>
              <a:defRPr/>
            </a:lvl1pPr>
          </a:lstStyle>
          <a:p>
            <a:fld id="{B1602B4F-3055-4CC8-93F0-6C29671ADA64}" type="slidenum">
              <a:rPr lang="en-US"/>
              <a:pPr/>
              <a:t>‹#›</a:t>
            </a:fld>
            <a:endParaRPr lang="en-US"/>
          </a:p>
        </p:txBody>
      </p:sp>
      <p:sp>
        <p:nvSpPr>
          <p:cNvPr id="7" name="Date Placeholder 6"/>
          <p:cNvSpPr>
            <a:spLocks noGrp="1"/>
          </p:cNvSpPr>
          <p:nvPr>
            <p:ph type="dt" sz="half" idx="12"/>
          </p:nvPr>
        </p:nvSpPr>
        <p:spPr/>
        <p:txBody>
          <a:bodyPr/>
          <a:lstStyle>
            <a:lvl1pPr>
              <a:defRPr/>
            </a:lvl1pPr>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066"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066"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270" y="1535113"/>
            <a:ext cx="4041531"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en-US" smtClean="0"/>
              <a:t>Click to edit Master text styles</a:t>
            </a:r>
          </a:p>
        </p:txBody>
      </p:sp>
      <p:sp>
        <p:nvSpPr>
          <p:cNvPr id="6" name="Content Placeholder 5"/>
          <p:cNvSpPr>
            <a:spLocks noGrp="1"/>
          </p:cNvSpPr>
          <p:nvPr>
            <p:ph sz="quarter" idx="4"/>
          </p:nvPr>
        </p:nvSpPr>
        <p:spPr>
          <a:xfrm>
            <a:off x="4645270" y="2174875"/>
            <a:ext cx="4041531"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Footer Placeholder 6"/>
          <p:cNvSpPr>
            <a:spLocks noGrp="1"/>
          </p:cNvSpPr>
          <p:nvPr>
            <p:ph type="ftr" sz="quarter" idx="10"/>
          </p:nvPr>
        </p:nvSpPr>
        <p:spPr/>
        <p:txBody>
          <a:bodyPr/>
          <a:lstStyle>
            <a:lvl1pPr>
              <a:defRPr/>
            </a:lvl1pPr>
          </a:lstStyle>
          <a:p>
            <a:endParaRPr lang="en-US"/>
          </a:p>
        </p:txBody>
      </p:sp>
      <p:sp>
        <p:nvSpPr>
          <p:cNvPr id="8" name="Slide Number Placeholder 7"/>
          <p:cNvSpPr>
            <a:spLocks noGrp="1"/>
          </p:cNvSpPr>
          <p:nvPr>
            <p:ph type="sldNum" sz="quarter" idx="11"/>
          </p:nvPr>
        </p:nvSpPr>
        <p:spPr/>
        <p:txBody>
          <a:bodyPr/>
          <a:lstStyle>
            <a:lvl1pPr>
              <a:defRPr/>
            </a:lvl1pPr>
          </a:lstStyle>
          <a:p>
            <a:fld id="{4F0189C7-E73C-4E91-B7B7-8041E4B4D174}" type="slidenum">
              <a:rPr lang="en-US"/>
              <a:pPr/>
              <a:t>‹#›</a:t>
            </a:fld>
            <a:endParaRPr lang="en-US"/>
          </a:p>
        </p:txBody>
      </p:sp>
      <p:sp>
        <p:nvSpPr>
          <p:cNvPr id="9" name="Date Placeholder 8"/>
          <p:cNvSpPr>
            <a:spLocks noGrp="1"/>
          </p:cNvSpPr>
          <p:nvPr>
            <p:ph type="dt" sz="half" idx="12"/>
          </p:nvPr>
        </p:nvSpPr>
        <p:spPr/>
        <p:txBody>
          <a:bodyPr/>
          <a:lstStyle>
            <a:lvl1pPr>
              <a:defRPr/>
            </a:lvl1pPr>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Footer Placeholder 2"/>
          <p:cNvSpPr>
            <a:spLocks noGrp="1"/>
          </p:cNvSpPr>
          <p:nvPr>
            <p:ph type="ftr" sz="quarter" idx="10"/>
          </p:nvPr>
        </p:nvSpPr>
        <p:spPr/>
        <p:txBody>
          <a:bodyPr/>
          <a:lstStyle>
            <a:lvl1pPr>
              <a:defRPr/>
            </a:lvl1pPr>
          </a:lstStyle>
          <a:p>
            <a:endParaRPr lang="en-US"/>
          </a:p>
        </p:txBody>
      </p:sp>
      <p:sp>
        <p:nvSpPr>
          <p:cNvPr id="4" name="Slide Number Placeholder 3"/>
          <p:cNvSpPr>
            <a:spLocks noGrp="1"/>
          </p:cNvSpPr>
          <p:nvPr>
            <p:ph type="sldNum" sz="quarter" idx="11"/>
          </p:nvPr>
        </p:nvSpPr>
        <p:spPr/>
        <p:txBody>
          <a:bodyPr/>
          <a:lstStyle>
            <a:lvl1pPr>
              <a:defRPr/>
            </a:lvl1pPr>
          </a:lstStyle>
          <a:p>
            <a:fld id="{A139ACA1-5F09-4DE5-83C0-43B1BA6C5F0F}" type="slidenum">
              <a:rPr lang="en-US"/>
              <a:pPr/>
              <a:t>‹#›</a:t>
            </a:fld>
            <a:endParaRPr lang="en-US"/>
          </a:p>
        </p:txBody>
      </p:sp>
      <p:sp>
        <p:nvSpPr>
          <p:cNvPr id="5" name="Date Placeholder 4"/>
          <p:cNvSpPr>
            <a:spLocks noGrp="1"/>
          </p:cNvSpPr>
          <p:nvPr>
            <p:ph type="dt" sz="half" idx="12"/>
          </p:nvPr>
        </p:nvSpPr>
        <p:spPr/>
        <p:txBody>
          <a:bodyPr/>
          <a:lstStyle>
            <a:lvl1pPr>
              <a:defRPr/>
            </a:lvl1p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endParaRPr lang="en-US"/>
          </a:p>
        </p:txBody>
      </p:sp>
      <p:sp>
        <p:nvSpPr>
          <p:cNvPr id="3" name="Slide Number Placeholder 2"/>
          <p:cNvSpPr>
            <a:spLocks noGrp="1"/>
          </p:cNvSpPr>
          <p:nvPr>
            <p:ph type="sldNum" sz="quarter" idx="11"/>
          </p:nvPr>
        </p:nvSpPr>
        <p:spPr/>
        <p:txBody>
          <a:bodyPr/>
          <a:lstStyle>
            <a:lvl1pPr>
              <a:defRPr/>
            </a:lvl1pPr>
          </a:lstStyle>
          <a:p>
            <a:fld id="{C39B2B38-D11A-4162-A07D-19CF903C6249}" type="slidenum">
              <a:rPr lang="en-US"/>
              <a:pPr/>
              <a:t>‹#›</a:t>
            </a:fld>
            <a:endParaRPr lang="en-US"/>
          </a:p>
        </p:txBody>
      </p:sp>
      <p:sp>
        <p:nvSpPr>
          <p:cNvPr id="4" name="Date Placeholder 3"/>
          <p:cNvSpPr>
            <a:spLocks noGrp="1"/>
          </p:cNvSpPr>
          <p:nvPr>
            <p:ph type="dt" sz="half" idx="12"/>
          </p:nvPr>
        </p:nvSpPr>
        <p:spPr/>
        <p:txBody>
          <a:bodyPr/>
          <a:lstStyle>
            <a:lvl1pPr>
              <a:defRPr/>
            </a:lvl1p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435" cy="1162050"/>
          </a:xfrm>
        </p:spPr>
        <p:txBody>
          <a:bodyPr anchor="b"/>
          <a:lstStyle>
            <a:lvl1pPr algn="l">
              <a:defRPr sz="1846" b="1"/>
            </a:lvl1pPr>
          </a:lstStyle>
          <a:p>
            <a:r>
              <a:rPr lang="en-US" smtClean="0"/>
              <a:t>Click to edit Master title style</a:t>
            </a:r>
            <a:endParaRPr lang="en-GB"/>
          </a:p>
        </p:txBody>
      </p:sp>
      <p:sp>
        <p:nvSpPr>
          <p:cNvPr id="3" name="Content Placeholder 2"/>
          <p:cNvSpPr>
            <a:spLocks noGrp="1"/>
          </p:cNvSpPr>
          <p:nvPr>
            <p:ph idx="1"/>
          </p:nvPr>
        </p:nvSpPr>
        <p:spPr>
          <a:xfrm>
            <a:off x="3575538" y="273051"/>
            <a:ext cx="5111262" cy="5853113"/>
          </a:xfrm>
        </p:spPr>
        <p:txBody>
          <a:bodyPr/>
          <a:lstStyle>
            <a:lvl1pPr>
              <a:defRPr sz="2954"/>
            </a:lvl1pPr>
            <a:lvl2pPr>
              <a:defRPr sz="2585"/>
            </a:lvl2pPr>
            <a:lvl3pPr>
              <a:defRPr sz="2215"/>
            </a:lvl3pPr>
            <a:lvl4pPr>
              <a:defRPr sz="1846"/>
            </a:lvl4pPr>
            <a:lvl5pPr>
              <a:defRPr sz="1846"/>
            </a:lvl5pPr>
            <a:lvl6pPr>
              <a:defRPr sz="1846"/>
            </a:lvl6pPr>
            <a:lvl7pPr>
              <a:defRPr sz="1846"/>
            </a:lvl7pPr>
            <a:lvl8pPr>
              <a:defRPr sz="1846"/>
            </a:lvl8pPr>
            <a:lvl9pPr>
              <a:defRPr sz="1846"/>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1"/>
            <a:ext cx="3008435" cy="4691063"/>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endParaRPr lang="en-US"/>
          </a:p>
        </p:txBody>
      </p:sp>
      <p:sp>
        <p:nvSpPr>
          <p:cNvPr id="6" name="Slide Number Placeholder 5"/>
          <p:cNvSpPr>
            <a:spLocks noGrp="1"/>
          </p:cNvSpPr>
          <p:nvPr>
            <p:ph type="sldNum" sz="quarter" idx="11"/>
          </p:nvPr>
        </p:nvSpPr>
        <p:spPr/>
        <p:txBody>
          <a:bodyPr/>
          <a:lstStyle>
            <a:lvl1pPr>
              <a:defRPr/>
            </a:lvl1pPr>
          </a:lstStyle>
          <a:p>
            <a:fld id="{EA8A4E89-24C6-42F1-85B8-DFB8A3A8820C}" type="slidenum">
              <a:rPr lang="en-US"/>
              <a:pPr/>
              <a:t>‹#›</a:t>
            </a:fld>
            <a:endParaRPr lang="en-US"/>
          </a:p>
        </p:txBody>
      </p:sp>
      <p:sp>
        <p:nvSpPr>
          <p:cNvPr id="7" name="Date Placeholder 6"/>
          <p:cNvSpPr>
            <a:spLocks noGrp="1"/>
          </p:cNvSpPr>
          <p:nvPr>
            <p:ph type="dt" sz="half" idx="12"/>
          </p:nvPr>
        </p:nvSpPr>
        <p:spPr/>
        <p:txBody>
          <a:bodyPr/>
          <a:lstStyle>
            <a:lvl1pPr>
              <a:defRPr/>
            </a:lvl1p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166" y="4800600"/>
            <a:ext cx="5486400" cy="566738"/>
          </a:xfrm>
        </p:spPr>
        <p:txBody>
          <a:bodyPr anchor="b"/>
          <a:lstStyle>
            <a:lvl1pPr algn="l">
              <a:defRPr sz="1846" b="1"/>
            </a:lvl1pPr>
          </a:lstStyle>
          <a:p>
            <a:r>
              <a:rPr lang="en-US" smtClean="0"/>
              <a:t>Click to edit Master title style</a:t>
            </a:r>
            <a:endParaRPr lang="en-GB"/>
          </a:p>
        </p:txBody>
      </p:sp>
      <p:sp>
        <p:nvSpPr>
          <p:cNvPr id="3" name="Picture Placeholder 2"/>
          <p:cNvSpPr>
            <a:spLocks noGrp="1"/>
          </p:cNvSpPr>
          <p:nvPr>
            <p:ph type="pic" idx="1"/>
          </p:nvPr>
        </p:nvSpPr>
        <p:spPr>
          <a:xfrm>
            <a:off x="1792166" y="612775"/>
            <a:ext cx="5486400" cy="4114800"/>
          </a:xfrm>
        </p:spPr>
        <p:txBody>
          <a:bodyPr/>
          <a:lstStyle>
            <a:lvl1pPr marL="0" indent="0">
              <a:buNone/>
              <a:defRPr sz="2954"/>
            </a:lvl1pPr>
            <a:lvl2pPr marL="422041" indent="0">
              <a:buNone/>
              <a:defRPr sz="2585"/>
            </a:lvl2pPr>
            <a:lvl3pPr marL="844083" indent="0">
              <a:buNone/>
              <a:defRPr sz="2215"/>
            </a:lvl3pPr>
            <a:lvl4pPr marL="1266124" indent="0">
              <a:buNone/>
              <a:defRPr sz="1846"/>
            </a:lvl4pPr>
            <a:lvl5pPr marL="1688165" indent="0">
              <a:buNone/>
              <a:defRPr sz="1846"/>
            </a:lvl5pPr>
            <a:lvl6pPr marL="2110207" indent="0">
              <a:buNone/>
              <a:defRPr sz="1846"/>
            </a:lvl6pPr>
            <a:lvl7pPr marL="2532248" indent="0">
              <a:buNone/>
              <a:defRPr sz="1846"/>
            </a:lvl7pPr>
            <a:lvl8pPr marL="2954289" indent="0">
              <a:buNone/>
              <a:defRPr sz="1846"/>
            </a:lvl8pPr>
            <a:lvl9pPr marL="3376331" indent="0">
              <a:buNone/>
              <a:defRPr sz="1846"/>
            </a:lvl9pPr>
          </a:lstStyle>
          <a:p>
            <a:endParaRPr lang="en-GB"/>
          </a:p>
        </p:txBody>
      </p:sp>
      <p:sp>
        <p:nvSpPr>
          <p:cNvPr id="4" name="Text Placeholder 3"/>
          <p:cNvSpPr>
            <a:spLocks noGrp="1"/>
          </p:cNvSpPr>
          <p:nvPr>
            <p:ph type="body" sz="half" idx="2"/>
          </p:nvPr>
        </p:nvSpPr>
        <p:spPr>
          <a:xfrm>
            <a:off x="1792166" y="5367338"/>
            <a:ext cx="5486400" cy="804862"/>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endParaRPr lang="en-US"/>
          </a:p>
        </p:txBody>
      </p:sp>
      <p:sp>
        <p:nvSpPr>
          <p:cNvPr id="6" name="Slide Number Placeholder 5"/>
          <p:cNvSpPr>
            <a:spLocks noGrp="1"/>
          </p:cNvSpPr>
          <p:nvPr>
            <p:ph type="sldNum" sz="quarter" idx="11"/>
          </p:nvPr>
        </p:nvSpPr>
        <p:spPr/>
        <p:txBody>
          <a:bodyPr/>
          <a:lstStyle>
            <a:lvl1pPr>
              <a:defRPr/>
            </a:lvl1pPr>
          </a:lstStyle>
          <a:p>
            <a:fld id="{9B331C36-0522-4F0A-BB7D-8449E7C99AB2}" type="slidenum">
              <a:rPr lang="en-US"/>
              <a:pPr/>
              <a:t>‹#›</a:t>
            </a:fld>
            <a:endParaRPr lang="en-US"/>
          </a:p>
        </p:txBody>
      </p:sp>
      <p:sp>
        <p:nvSpPr>
          <p:cNvPr id="7" name="Date Placeholder 6"/>
          <p:cNvSpPr>
            <a:spLocks noGrp="1"/>
          </p:cNvSpPr>
          <p:nvPr>
            <p:ph type="dt" sz="half" idx="12"/>
          </p:nvPr>
        </p:nvSpPr>
        <p:spPr/>
        <p:txBody>
          <a:bodyPr/>
          <a:lstStyle>
            <a:lvl1pPr>
              <a:defRPr/>
            </a:lvl1p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8306" name="Rectangle 2"/>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108"/>
            </a:lvl1pPr>
          </a:lstStyle>
          <a:p>
            <a:endParaRPr lang="en-US"/>
          </a:p>
        </p:txBody>
      </p:sp>
      <p:sp>
        <p:nvSpPr>
          <p:cNvPr id="98307" name="Rectangle 3"/>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108">
                <a:latin typeface="Arial Black" pitchFamily="34" charset="0"/>
              </a:defRPr>
            </a:lvl1pPr>
          </a:lstStyle>
          <a:p>
            <a:fld id="{54BE24D9-E976-4E65-98A0-3A8F250EA8A5}" type="slidenum">
              <a:rPr lang="en-US"/>
              <a:pPr/>
              <a:t>‹#›</a:t>
            </a:fld>
            <a:endParaRPr lang="en-US"/>
          </a:p>
        </p:txBody>
      </p:sp>
      <p:grpSp>
        <p:nvGrpSpPr>
          <p:cNvPr id="98308" name="Group 4"/>
          <p:cNvGrpSpPr>
            <a:grpSpLocks/>
          </p:cNvGrpSpPr>
          <p:nvPr/>
        </p:nvGrpSpPr>
        <p:grpSpPr bwMode="auto">
          <a:xfrm>
            <a:off x="0" y="0"/>
            <a:ext cx="9144000" cy="546100"/>
            <a:chOff x="0" y="0"/>
            <a:chExt cx="5760" cy="344"/>
          </a:xfrm>
        </p:grpSpPr>
        <p:sp>
          <p:nvSpPr>
            <p:cNvPr id="98309"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endParaRPr lang="en-GB" sz="2215">
                <a:latin typeface="Times New Roman" pitchFamily="18" charset="0"/>
              </a:endParaRPr>
            </a:p>
          </p:txBody>
        </p:sp>
        <p:sp>
          <p:nvSpPr>
            <p:cNvPr id="98310"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w="9525">
              <a:noFill/>
              <a:miter lim="800000"/>
              <a:headEnd/>
              <a:tailEnd/>
            </a:ln>
          </p:spPr>
          <p:txBody>
            <a:bodyPr/>
            <a:lstStyle/>
            <a:p>
              <a:endParaRPr lang="en-GB" sz="2215">
                <a:latin typeface="Times New Roman" pitchFamily="18" charset="0"/>
              </a:endParaRPr>
            </a:p>
          </p:txBody>
        </p:sp>
        <p:sp>
          <p:nvSpPr>
            <p:cNvPr id="98311" name="Rectangle 7"/>
            <p:cNvSpPr>
              <a:spLocks noChangeArrowheads="1"/>
            </p:cNvSpPr>
            <p:nvPr/>
          </p:nvSpPr>
          <p:spPr bwMode="auto">
            <a:xfrm>
              <a:off x="258" y="85"/>
              <a:ext cx="87" cy="89"/>
            </a:xfrm>
            <a:prstGeom prst="rect">
              <a:avLst/>
            </a:prstGeom>
            <a:solidFill>
              <a:schemeClr val="folHlink"/>
            </a:solidFill>
            <a:ln w="9525">
              <a:noFill/>
              <a:miter lim="800000"/>
              <a:headEnd/>
              <a:tailEnd/>
            </a:ln>
          </p:spPr>
          <p:txBody>
            <a:bodyPr/>
            <a:lstStyle/>
            <a:p>
              <a:endParaRPr lang="en-GB">
                <a:solidFill>
                  <a:schemeClr val="hlink"/>
                </a:solidFill>
              </a:endParaRPr>
            </a:p>
          </p:txBody>
        </p:sp>
        <p:sp>
          <p:nvSpPr>
            <p:cNvPr id="98312" name="Rectangle 8"/>
            <p:cNvSpPr>
              <a:spLocks noChangeArrowheads="1"/>
            </p:cNvSpPr>
            <p:nvPr/>
          </p:nvSpPr>
          <p:spPr bwMode="auto">
            <a:xfrm>
              <a:off x="345" y="0"/>
              <a:ext cx="88" cy="87"/>
            </a:xfrm>
            <a:prstGeom prst="rect">
              <a:avLst/>
            </a:prstGeom>
            <a:solidFill>
              <a:schemeClr val="folHlink"/>
            </a:solidFill>
            <a:ln w="9525">
              <a:noFill/>
              <a:miter lim="800000"/>
              <a:headEnd/>
              <a:tailEnd/>
            </a:ln>
          </p:spPr>
          <p:txBody>
            <a:bodyPr/>
            <a:lstStyle/>
            <a:p>
              <a:endParaRPr lang="en-GB">
                <a:solidFill>
                  <a:schemeClr val="hlink"/>
                </a:solidFill>
              </a:endParaRPr>
            </a:p>
          </p:txBody>
        </p:sp>
        <p:sp>
          <p:nvSpPr>
            <p:cNvPr id="98313" name="Rectangle 9"/>
            <p:cNvSpPr>
              <a:spLocks noChangeArrowheads="1"/>
            </p:cNvSpPr>
            <p:nvPr/>
          </p:nvSpPr>
          <p:spPr bwMode="auto">
            <a:xfrm>
              <a:off x="345" y="85"/>
              <a:ext cx="88" cy="89"/>
            </a:xfrm>
            <a:prstGeom prst="rect">
              <a:avLst/>
            </a:prstGeom>
            <a:solidFill>
              <a:schemeClr val="accent2"/>
            </a:solidFill>
            <a:ln w="9525">
              <a:noFill/>
              <a:miter lim="800000"/>
              <a:headEnd/>
              <a:tailEnd/>
            </a:ln>
          </p:spPr>
          <p:txBody>
            <a:bodyPr/>
            <a:lstStyle/>
            <a:p>
              <a:endParaRPr lang="en-GB">
                <a:solidFill>
                  <a:schemeClr val="accent2"/>
                </a:solidFill>
              </a:endParaRPr>
            </a:p>
          </p:txBody>
        </p:sp>
        <p:sp>
          <p:nvSpPr>
            <p:cNvPr id="98314" name="Rectangle 10"/>
            <p:cNvSpPr>
              <a:spLocks noChangeArrowheads="1"/>
            </p:cNvSpPr>
            <p:nvPr/>
          </p:nvSpPr>
          <p:spPr bwMode="auto">
            <a:xfrm>
              <a:off x="173" y="173"/>
              <a:ext cx="86" cy="87"/>
            </a:xfrm>
            <a:prstGeom prst="rect">
              <a:avLst/>
            </a:prstGeom>
            <a:solidFill>
              <a:schemeClr val="folHlink"/>
            </a:solidFill>
            <a:ln w="9525">
              <a:noFill/>
              <a:miter lim="800000"/>
              <a:headEnd/>
              <a:tailEnd/>
            </a:ln>
          </p:spPr>
          <p:txBody>
            <a:bodyPr/>
            <a:lstStyle/>
            <a:p>
              <a:endParaRPr lang="en-GB">
                <a:solidFill>
                  <a:schemeClr val="hlink"/>
                </a:solidFill>
              </a:endParaRPr>
            </a:p>
          </p:txBody>
        </p:sp>
        <p:sp>
          <p:nvSpPr>
            <p:cNvPr id="98315" name="Rectangle 11"/>
            <p:cNvSpPr>
              <a:spLocks noChangeArrowheads="1"/>
            </p:cNvSpPr>
            <p:nvPr/>
          </p:nvSpPr>
          <p:spPr bwMode="auto">
            <a:xfrm>
              <a:off x="83" y="86"/>
              <a:ext cx="89" cy="87"/>
            </a:xfrm>
            <a:prstGeom prst="rect">
              <a:avLst/>
            </a:prstGeom>
            <a:solidFill>
              <a:schemeClr val="bg2"/>
            </a:solidFill>
            <a:ln w="9525">
              <a:noFill/>
              <a:miter lim="800000"/>
              <a:headEnd/>
              <a:tailEnd/>
            </a:ln>
          </p:spPr>
          <p:txBody>
            <a:bodyPr/>
            <a:lstStyle/>
            <a:p>
              <a:endParaRPr lang="en-GB" sz="2215">
                <a:latin typeface="Times New Roman" pitchFamily="18" charset="0"/>
              </a:endParaRPr>
            </a:p>
          </p:txBody>
        </p:sp>
        <p:sp>
          <p:nvSpPr>
            <p:cNvPr id="98316" name="Rectangle 12"/>
            <p:cNvSpPr>
              <a:spLocks noChangeArrowheads="1"/>
            </p:cNvSpPr>
            <p:nvPr/>
          </p:nvSpPr>
          <p:spPr bwMode="auto">
            <a:xfrm>
              <a:off x="258" y="171"/>
              <a:ext cx="87" cy="87"/>
            </a:xfrm>
            <a:prstGeom prst="rect">
              <a:avLst/>
            </a:prstGeom>
            <a:solidFill>
              <a:schemeClr val="accent2"/>
            </a:solidFill>
            <a:ln w="9525">
              <a:noFill/>
              <a:miter lim="800000"/>
              <a:headEnd/>
              <a:tailEnd/>
            </a:ln>
          </p:spPr>
          <p:txBody>
            <a:bodyPr/>
            <a:lstStyle/>
            <a:p>
              <a:endParaRPr lang="en-GB">
                <a:solidFill>
                  <a:schemeClr val="accent2"/>
                </a:solidFill>
              </a:endParaRPr>
            </a:p>
          </p:txBody>
        </p:sp>
        <p:sp>
          <p:nvSpPr>
            <p:cNvPr id="98317" name="Rectangle 13"/>
            <p:cNvSpPr>
              <a:spLocks noChangeArrowheads="1"/>
            </p:cNvSpPr>
            <p:nvPr/>
          </p:nvSpPr>
          <p:spPr bwMode="auto">
            <a:xfrm>
              <a:off x="173" y="258"/>
              <a:ext cx="86" cy="86"/>
            </a:xfrm>
            <a:prstGeom prst="rect">
              <a:avLst/>
            </a:prstGeom>
            <a:solidFill>
              <a:schemeClr val="accent2"/>
            </a:solidFill>
            <a:ln w="9525">
              <a:noFill/>
              <a:miter lim="800000"/>
              <a:headEnd/>
              <a:tailEnd/>
            </a:ln>
          </p:spPr>
          <p:txBody>
            <a:bodyPr/>
            <a:lstStyle/>
            <a:p>
              <a:endParaRPr lang="en-GB">
                <a:solidFill>
                  <a:schemeClr val="accent2"/>
                </a:solidFill>
              </a:endParaRPr>
            </a:p>
          </p:txBody>
        </p:sp>
      </p:grpSp>
      <p:sp>
        <p:nvSpPr>
          <p:cNvPr id="98318" name="Rectangle 14"/>
          <p:cNvSpPr>
            <a:spLocks noGrp="1" noChangeArrowheads="1"/>
          </p:cNvSpPr>
          <p:nvPr>
            <p:ph type="title"/>
          </p:nvPr>
        </p:nvSpPr>
        <p:spPr bwMode="auto">
          <a:xfrm>
            <a:off x="457200" y="457200"/>
            <a:ext cx="8229600" cy="1371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98319" name="Rectangle 15"/>
          <p:cNvSpPr>
            <a:spLocks noGrp="1" noChangeArrowheads="1"/>
          </p:cNvSpPr>
          <p:nvPr>
            <p:ph type="body" idx="1"/>
          </p:nvPr>
        </p:nvSpPr>
        <p:spPr bwMode="auto">
          <a:xfrm>
            <a:off x="457200" y="1981200"/>
            <a:ext cx="8229600" cy="3886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8320" name="Rectangle 16"/>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108"/>
            </a:lvl1pPr>
          </a:lstStyle>
          <a:p>
            <a:endParaRPr lang="en-US"/>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 id="2147483676" r:id="rId13"/>
  </p:sldLayoutIdLst>
  <p:hf hdr="0" ftr="0" dt="0"/>
  <p:txStyles>
    <p:titleStyle>
      <a:lvl1pPr algn="l" rtl="0" fontAlgn="base">
        <a:spcBef>
          <a:spcPct val="0"/>
        </a:spcBef>
        <a:spcAft>
          <a:spcPct val="0"/>
        </a:spcAft>
        <a:defRPr sz="4062">
          <a:solidFill>
            <a:schemeClr val="tx1"/>
          </a:solidFill>
          <a:latin typeface="+mj-lt"/>
          <a:ea typeface="+mj-ea"/>
          <a:cs typeface="+mj-cs"/>
        </a:defRPr>
      </a:lvl1pPr>
      <a:lvl2pPr algn="l" rtl="0" fontAlgn="base">
        <a:spcBef>
          <a:spcPct val="0"/>
        </a:spcBef>
        <a:spcAft>
          <a:spcPct val="0"/>
        </a:spcAft>
        <a:defRPr sz="4062">
          <a:solidFill>
            <a:schemeClr val="tx1"/>
          </a:solidFill>
          <a:latin typeface="Arial" charset="0"/>
          <a:cs typeface="Arial" charset="0"/>
        </a:defRPr>
      </a:lvl2pPr>
      <a:lvl3pPr algn="l" rtl="0" fontAlgn="base">
        <a:spcBef>
          <a:spcPct val="0"/>
        </a:spcBef>
        <a:spcAft>
          <a:spcPct val="0"/>
        </a:spcAft>
        <a:defRPr sz="4062">
          <a:solidFill>
            <a:schemeClr val="tx1"/>
          </a:solidFill>
          <a:latin typeface="Arial" charset="0"/>
          <a:cs typeface="Arial" charset="0"/>
        </a:defRPr>
      </a:lvl3pPr>
      <a:lvl4pPr algn="l" rtl="0" fontAlgn="base">
        <a:spcBef>
          <a:spcPct val="0"/>
        </a:spcBef>
        <a:spcAft>
          <a:spcPct val="0"/>
        </a:spcAft>
        <a:defRPr sz="4062">
          <a:solidFill>
            <a:schemeClr val="tx1"/>
          </a:solidFill>
          <a:latin typeface="Arial" charset="0"/>
          <a:cs typeface="Arial" charset="0"/>
        </a:defRPr>
      </a:lvl4pPr>
      <a:lvl5pPr algn="l" rtl="0" fontAlgn="base">
        <a:spcBef>
          <a:spcPct val="0"/>
        </a:spcBef>
        <a:spcAft>
          <a:spcPct val="0"/>
        </a:spcAft>
        <a:defRPr sz="4062">
          <a:solidFill>
            <a:schemeClr val="tx1"/>
          </a:solidFill>
          <a:latin typeface="Arial" charset="0"/>
          <a:cs typeface="Arial" charset="0"/>
        </a:defRPr>
      </a:lvl5pPr>
      <a:lvl6pPr marL="422041" algn="l" rtl="0" fontAlgn="base">
        <a:spcBef>
          <a:spcPct val="0"/>
        </a:spcBef>
        <a:spcAft>
          <a:spcPct val="0"/>
        </a:spcAft>
        <a:defRPr sz="4062">
          <a:solidFill>
            <a:schemeClr val="tx1"/>
          </a:solidFill>
          <a:latin typeface="Arial" charset="0"/>
          <a:cs typeface="Arial" charset="0"/>
        </a:defRPr>
      </a:lvl6pPr>
      <a:lvl7pPr marL="844083" algn="l" rtl="0" fontAlgn="base">
        <a:spcBef>
          <a:spcPct val="0"/>
        </a:spcBef>
        <a:spcAft>
          <a:spcPct val="0"/>
        </a:spcAft>
        <a:defRPr sz="4062">
          <a:solidFill>
            <a:schemeClr val="tx1"/>
          </a:solidFill>
          <a:latin typeface="Arial" charset="0"/>
          <a:cs typeface="Arial" charset="0"/>
        </a:defRPr>
      </a:lvl7pPr>
      <a:lvl8pPr marL="1266124" algn="l" rtl="0" fontAlgn="base">
        <a:spcBef>
          <a:spcPct val="0"/>
        </a:spcBef>
        <a:spcAft>
          <a:spcPct val="0"/>
        </a:spcAft>
        <a:defRPr sz="4062">
          <a:solidFill>
            <a:schemeClr val="tx1"/>
          </a:solidFill>
          <a:latin typeface="Arial" charset="0"/>
          <a:cs typeface="Arial" charset="0"/>
        </a:defRPr>
      </a:lvl8pPr>
      <a:lvl9pPr marL="1688165" algn="l" rtl="0" fontAlgn="base">
        <a:spcBef>
          <a:spcPct val="0"/>
        </a:spcBef>
        <a:spcAft>
          <a:spcPct val="0"/>
        </a:spcAft>
        <a:defRPr sz="4062">
          <a:solidFill>
            <a:schemeClr val="tx1"/>
          </a:solidFill>
          <a:latin typeface="Arial" charset="0"/>
          <a:cs typeface="Arial" charset="0"/>
        </a:defRPr>
      </a:lvl9pPr>
    </p:titleStyle>
    <p:bodyStyle>
      <a:lvl1pPr marL="316531" indent="-316531" algn="l" rtl="0" fontAlgn="base">
        <a:spcBef>
          <a:spcPct val="20000"/>
        </a:spcBef>
        <a:spcAft>
          <a:spcPct val="0"/>
        </a:spcAft>
        <a:buClr>
          <a:schemeClr val="bg2"/>
        </a:buClr>
        <a:buSzPct val="75000"/>
        <a:buFont typeface="Wingdings" pitchFamily="2" charset="2"/>
        <a:buChar char="n"/>
        <a:defRPr sz="2954">
          <a:solidFill>
            <a:schemeClr val="tx1"/>
          </a:solidFill>
          <a:latin typeface="+mn-lt"/>
          <a:ea typeface="+mn-ea"/>
          <a:cs typeface="+mn-cs"/>
        </a:defRPr>
      </a:lvl1pPr>
      <a:lvl2pPr marL="685817" indent="-263776" algn="l" rtl="0" fontAlgn="base">
        <a:spcBef>
          <a:spcPct val="20000"/>
        </a:spcBef>
        <a:spcAft>
          <a:spcPct val="0"/>
        </a:spcAft>
        <a:buClr>
          <a:schemeClr val="accent2"/>
        </a:buClr>
        <a:buSzPct val="80000"/>
        <a:buFont typeface="Wingdings" pitchFamily="2" charset="2"/>
        <a:buChar char="¨"/>
        <a:defRPr sz="2585">
          <a:solidFill>
            <a:schemeClr val="tx1"/>
          </a:solidFill>
          <a:latin typeface="+mn-lt"/>
          <a:cs typeface="+mn-cs"/>
        </a:defRPr>
      </a:lvl2pPr>
      <a:lvl3pPr marL="1055103" indent="-211021" algn="l" rtl="0" fontAlgn="base">
        <a:spcBef>
          <a:spcPct val="20000"/>
        </a:spcBef>
        <a:spcAft>
          <a:spcPct val="0"/>
        </a:spcAft>
        <a:buClr>
          <a:schemeClr val="bg2"/>
        </a:buClr>
        <a:buSzPct val="65000"/>
        <a:buFont typeface="Wingdings" pitchFamily="2" charset="2"/>
        <a:buChar char="n"/>
        <a:defRPr sz="2215">
          <a:solidFill>
            <a:schemeClr val="tx1"/>
          </a:solidFill>
          <a:latin typeface="+mn-lt"/>
          <a:cs typeface="+mn-cs"/>
        </a:defRPr>
      </a:lvl3pPr>
      <a:lvl4pPr marL="1477145" indent="-211021" algn="l" rtl="0" fontAlgn="base">
        <a:spcBef>
          <a:spcPct val="20000"/>
        </a:spcBef>
        <a:spcAft>
          <a:spcPct val="0"/>
        </a:spcAft>
        <a:buClr>
          <a:schemeClr val="accent2"/>
        </a:buClr>
        <a:buSzPct val="70000"/>
        <a:buFont typeface="Wingdings" pitchFamily="2" charset="2"/>
        <a:buChar char="¨"/>
        <a:defRPr sz="1846">
          <a:solidFill>
            <a:schemeClr val="tx1"/>
          </a:solidFill>
          <a:latin typeface="+mn-lt"/>
          <a:cs typeface="+mn-cs"/>
        </a:defRPr>
      </a:lvl4pPr>
      <a:lvl5pPr marL="1899186" indent="-211021" algn="l" rtl="0" fontAlgn="base">
        <a:spcBef>
          <a:spcPct val="20000"/>
        </a:spcBef>
        <a:spcAft>
          <a:spcPct val="0"/>
        </a:spcAft>
        <a:buClr>
          <a:schemeClr val="bg2"/>
        </a:buClr>
        <a:buFont typeface="Wingdings" pitchFamily="2" charset="2"/>
        <a:buChar char="§"/>
        <a:defRPr sz="1846">
          <a:solidFill>
            <a:schemeClr val="tx1"/>
          </a:solidFill>
          <a:latin typeface="+mn-lt"/>
          <a:cs typeface="+mn-cs"/>
        </a:defRPr>
      </a:lvl5pPr>
      <a:lvl6pPr marL="2321227" indent="-211021" algn="l" rtl="0" fontAlgn="base">
        <a:spcBef>
          <a:spcPct val="20000"/>
        </a:spcBef>
        <a:spcAft>
          <a:spcPct val="0"/>
        </a:spcAft>
        <a:buClr>
          <a:schemeClr val="bg2"/>
        </a:buClr>
        <a:buFont typeface="Wingdings" pitchFamily="2" charset="2"/>
        <a:buChar char="§"/>
        <a:defRPr sz="1846">
          <a:solidFill>
            <a:schemeClr val="tx1"/>
          </a:solidFill>
          <a:latin typeface="+mn-lt"/>
          <a:cs typeface="+mn-cs"/>
        </a:defRPr>
      </a:lvl6pPr>
      <a:lvl7pPr marL="2743269" indent="-211021" algn="l" rtl="0" fontAlgn="base">
        <a:spcBef>
          <a:spcPct val="20000"/>
        </a:spcBef>
        <a:spcAft>
          <a:spcPct val="0"/>
        </a:spcAft>
        <a:buClr>
          <a:schemeClr val="bg2"/>
        </a:buClr>
        <a:buFont typeface="Wingdings" pitchFamily="2" charset="2"/>
        <a:buChar char="§"/>
        <a:defRPr sz="1846">
          <a:solidFill>
            <a:schemeClr val="tx1"/>
          </a:solidFill>
          <a:latin typeface="+mn-lt"/>
          <a:cs typeface="+mn-cs"/>
        </a:defRPr>
      </a:lvl7pPr>
      <a:lvl8pPr marL="3165310" indent="-211021" algn="l" rtl="0" fontAlgn="base">
        <a:spcBef>
          <a:spcPct val="20000"/>
        </a:spcBef>
        <a:spcAft>
          <a:spcPct val="0"/>
        </a:spcAft>
        <a:buClr>
          <a:schemeClr val="bg2"/>
        </a:buClr>
        <a:buFont typeface="Wingdings" pitchFamily="2" charset="2"/>
        <a:buChar char="§"/>
        <a:defRPr sz="1846">
          <a:solidFill>
            <a:schemeClr val="tx1"/>
          </a:solidFill>
          <a:latin typeface="+mn-lt"/>
          <a:cs typeface="+mn-cs"/>
        </a:defRPr>
      </a:lvl8pPr>
      <a:lvl9pPr marL="3587351" indent="-211021" algn="l" rtl="0" fontAlgn="base">
        <a:spcBef>
          <a:spcPct val="20000"/>
        </a:spcBef>
        <a:spcAft>
          <a:spcPct val="0"/>
        </a:spcAft>
        <a:buClr>
          <a:schemeClr val="bg2"/>
        </a:buClr>
        <a:buFont typeface="Wingdings" pitchFamily="2" charset="2"/>
        <a:buChar char="§"/>
        <a:defRPr sz="1846">
          <a:solidFill>
            <a:schemeClr val="tx1"/>
          </a:solidFill>
          <a:latin typeface="+mn-lt"/>
          <a:cs typeface="+mn-cs"/>
        </a:defRPr>
      </a:lvl9pPr>
    </p:bodyStyle>
    <p:otherStyle>
      <a:defPPr>
        <a:defRPr lang="en-US"/>
      </a:defPPr>
      <a:lvl1pPr marL="0" algn="l" defTabSz="844083" rtl="0" eaLnBrk="1" latinLnBrk="0" hangingPunct="1">
        <a:defRPr sz="1662" kern="1200">
          <a:solidFill>
            <a:schemeClr val="tx1"/>
          </a:solidFill>
          <a:latin typeface="+mn-lt"/>
          <a:ea typeface="+mn-ea"/>
          <a:cs typeface="+mn-cs"/>
        </a:defRPr>
      </a:lvl1pPr>
      <a:lvl2pPr marL="422041" algn="l" defTabSz="844083" rtl="0" eaLnBrk="1" latinLnBrk="0" hangingPunct="1">
        <a:defRPr sz="1662" kern="1200">
          <a:solidFill>
            <a:schemeClr val="tx1"/>
          </a:solidFill>
          <a:latin typeface="+mn-lt"/>
          <a:ea typeface="+mn-ea"/>
          <a:cs typeface="+mn-cs"/>
        </a:defRPr>
      </a:lvl2pPr>
      <a:lvl3pPr marL="844083" algn="l" defTabSz="844083" rtl="0" eaLnBrk="1" latinLnBrk="0" hangingPunct="1">
        <a:defRPr sz="1662" kern="1200">
          <a:solidFill>
            <a:schemeClr val="tx1"/>
          </a:solidFill>
          <a:latin typeface="+mn-lt"/>
          <a:ea typeface="+mn-ea"/>
          <a:cs typeface="+mn-cs"/>
        </a:defRPr>
      </a:lvl3pPr>
      <a:lvl4pPr marL="1266124" algn="l" defTabSz="844083" rtl="0" eaLnBrk="1" latinLnBrk="0" hangingPunct="1">
        <a:defRPr sz="1662" kern="1200">
          <a:solidFill>
            <a:schemeClr val="tx1"/>
          </a:solidFill>
          <a:latin typeface="+mn-lt"/>
          <a:ea typeface="+mn-ea"/>
          <a:cs typeface="+mn-cs"/>
        </a:defRPr>
      </a:lvl4pPr>
      <a:lvl5pPr marL="1688165" algn="l" defTabSz="844083" rtl="0" eaLnBrk="1" latinLnBrk="0" hangingPunct="1">
        <a:defRPr sz="1662" kern="1200">
          <a:solidFill>
            <a:schemeClr val="tx1"/>
          </a:solidFill>
          <a:latin typeface="+mn-lt"/>
          <a:ea typeface="+mn-ea"/>
          <a:cs typeface="+mn-cs"/>
        </a:defRPr>
      </a:lvl5pPr>
      <a:lvl6pPr marL="2110207" algn="l" defTabSz="844083" rtl="0" eaLnBrk="1" latinLnBrk="0" hangingPunct="1">
        <a:defRPr sz="1662" kern="1200">
          <a:solidFill>
            <a:schemeClr val="tx1"/>
          </a:solidFill>
          <a:latin typeface="+mn-lt"/>
          <a:ea typeface="+mn-ea"/>
          <a:cs typeface="+mn-cs"/>
        </a:defRPr>
      </a:lvl6pPr>
      <a:lvl7pPr marL="2532248" algn="l" defTabSz="844083" rtl="0" eaLnBrk="1" latinLnBrk="0" hangingPunct="1">
        <a:defRPr sz="1662" kern="1200">
          <a:solidFill>
            <a:schemeClr val="tx1"/>
          </a:solidFill>
          <a:latin typeface="+mn-lt"/>
          <a:ea typeface="+mn-ea"/>
          <a:cs typeface="+mn-cs"/>
        </a:defRPr>
      </a:lvl7pPr>
      <a:lvl8pPr marL="2954289" algn="l" defTabSz="844083" rtl="0" eaLnBrk="1" latinLnBrk="0" hangingPunct="1">
        <a:defRPr sz="1662" kern="1200">
          <a:solidFill>
            <a:schemeClr val="tx1"/>
          </a:solidFill>
          <a:latin typeface="+mn-lt"/>
          <a:ea typeface="+mn-ea"/>
          <a:cs typeface="+mn-cs"/>
        </a:defRPr>
      </a:lvl8pPr>
      <a:lvl9pPr marL="3376331" algn="l" defTabSz="844083" rtl="0" eaLnBrk="1" latinLnBrk="0" hangingPunct="1">
        <a:defRPr sz="166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3212976"/>
            <a:ext cx="7772400" cy="1362075"/>
          </a:xfrm>
        </p:spPr>
        <p:txBody>
          <a:bodyPr/>
          <a:lstStyle/>
          <a:p>
            <a:r>
              <a:rPr lang="en-GB" dirty="0" smtClean="0"/>
              <a:t>GRAMMAR SUBJECT KNOWLEDGE: VERBS</a:t>
            </a:r>
            <a:endParaRPr lang="en-GB" dirty="0"/>
          </a:p>
        </p:txBody>
      </p:sp>
      <p:sp>
        <p:nvSpPr>
          <p:cNvPr id="5" name="Slide Number Placeholder 4"/>
          <p:cNvSpPr>
            <a:spLocks noGrp="1"/>
          </p:cNvSpPr>
          <p:nvPr>
            <p:ph type="sldNum" sz="quarter" idx="11"/>
          </p:nvPr>
        </p:nvSpPr>
        <p:spPr/>
        <p:txBody>
          <a:bodyPr/>
          <a:lstStyle/>
          <a:p>
            <a:fld id="{93BB0EA1-6604-4695-83C9-111488B4725B}" type="slidenum">
              <a:rPr lang="en-US" smtClean="0"/>
              <a:pPr/>
              <a:t>1</a:t>
            </a:fld>
            <a:endParaRPr lang="en-US"/>
          </a:p>
        </p:txBody>
      </p:sp>
    </p:spTree>
    <p:extLst>
      <p:ext uri="{BB962C8B-B14F-4D97-AF65-F5344CB8AC3E}">
        <p14:creationId xmlns:p14="http://schemas.microsoft.com/office/powerpoint/2010/main" val="5022760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274638"/>
            <a:ext cx="8322128" cy="1143000"/>
          </a:xfrm>
        </p:spPr>
        <p:txBody>
          <a:bodyPr/>
          <a:lstStyle/>
          <a:p>
            <a:r>
              <a:rPr lang="en-GB" dirty="0" smtClean="0"/>
              <a:t>Teacher Knowledge</a:t>
            </a:r>
            <a:endParaRPr lang="en-GB" dirty="0"/>
          </a:p>
        </p:txBody>
      </p:sp>
      <p:sp>
        <p:nvSpPr>
          <p:cNvPr id="3" name="Content Placeholder 2"/>
          <p:cNvSpPr>
            <a:spLocks noGrp="1"/>
          </p:cNvSpPr>
          <p:nvPr>
            <p:ph idx="1"/>
          </p:nvPr>
        </p:nvSpPr>
        <p:spPr>
          <a:xfrm>
            <a:off x="467544" y="1447800"/>
            <a:ext cx="8568952" cy="4800600"/>
          </a:xfrm>
        </p:spPr>
        <p:txBody>
          <a:bodyPr>
            <a:normAutofit/>
          </a:bodyPr>
          <a:lstStyle/>
          <a:p>
            <a:pPr marL="82296" indent="0">
              <a:lnSpc>
                <a:spcPts val="2800"/>
              </a:lnSpc>
              <a:buNone/>
            </a:pPr>
            <a:r>
              <a:rPr lang="en-GB" sz="1800" dirty="0" smtClean="0">
                <a:latin typeface="Arial" panose="020B0604020202020204" pitchFamily="34" charset="0"/>
                <a:cs typeface="Arial" panose="020B0604020202020204" pitchFamily="34" charset="0"/>
              </a:rPr>
              <a:t>It does help you in your work with children if you understand the difference between </a:t>
            </a:r>
            <a:r>
              <a:rPr lang="en-GB" sz="1800" b="1" dirty="0" smtClean="0">
                <a:latin typeface="Arial" panose="020B0604020202020204" pitchFamily="34" charset="0"/>
                <a:cs typeface="Arial" panose="020B0604020202020204" pitchFamily="34" charset="0"/>
              </a:rPr>
              <a:t>main (lexical)</a:t>
            </a:r>
            <a:r>
              <a:rPr lang="en-GB" sz="1800" dirty="0" smtClean="0">
                <a:latin typeface="Arial" panose="020B0604020202020204" pitchFamily="34" charset="0"/>
                <a:cs typeface="Arial" panose="020B0604020202020204" pitchFamily="34" charset="0"/>
              </a:rPr>
              <a:t> and </a:t>
            </a:r>
            <a:r>
              <a:rPr lang="en-GB" sz="1800" b="1" dirty="0" smtClean="0">
                <a:latin typeface="Arial" panose="020B0604020202020204" pitchFamily="34" charset="0"/>
                <a:cs typeface="Arial" panose="020B0604020202020204" pitchFamily="34" charset="0"/>
              </a:rPr>
              <a:t>auxiliary</a:t>
            </a:r>
            <a:r>
              <a:rPr lang="en-GB" sz="1800" dirty="0" smtClean="0">
                <a:latin typeface="Arial" panose="020B0604020202020204" pitchFamily="34" charset="0"/>
                <a:cs typeface="Arial" panose="020B0604020202020204" pitchFamily="34" charset="0"/>
              </a:rPr>
              <a:t> </a:t>
            </a:r>
            <a:r>
              <a:rPr lang="en-GB" sz="1800" dirty="0">
                <a:latin typeface="Arial" panose="020B0604020202020204" pitchFamily="34" charset="0"/>
                <a:cs typeface="Arial" panose="020B0604020202020204" pitchFamily="34" charset="0"/>
              </a:rPr>
              <a:t>verbs, including </a:t>
            </a:r>
            <a:r>
              <a:rPr lang="en-GB" sz="1800" b="1" dirty="0">
                <a:latin typeface="Arial" panose="020B0604020202020204" pitchFamily="34" charset="0"/>
                <a:cs typeface="Arial" panose="020B0604020202020204" pitchFamily="34" charset="0"/>
              </a:rPr>
              <a:t>modal</a:t>
            </a:r>
            <a:r>
              <a:rPr lang="en-GB" sz="1800" dirty="0">
                <a:latin typeface="Arial" panose="020B0604020202020204" pitchFamily="34" charset="0"/>
                <a:cs typeface="Arial" panose="020B0604020202020204" pitchFamily="34" charset="0"/>
              </a:rPr>
              <a:t> verbs.</a:t>
            </a:r>
          </a:p>
          <a:p>
            <a:pPr marL="82296" indent="0">
              <a:lnSpc>
                <a:spcPts val="2800"/>
              </a:lnSpc>
              <a:buNone/>
            </a:pPr>
            <a:r>
              <a:rPr lang="en-GB" sz="1800" dirty="0" smtClean="0">
                <a:latin typeface="Arial" panose="020B0604020202020204" pitchFamily="34" charset="0"/>
                <a:cs typeface="Arial" panose="020B0604020202020204" pitchFamily="34" charset="0"/>
              </a:rPr>
              <a:t>.</a:t>
            </a:r>
          </a:p>
          <a:p>
            <a:endParaRPr lang="en-GB" sz="1800" dirty="0">
              <a:latin typeface="Arial" panose="020B0604020202020204" pitchFamily="34" charset="0"/>
              <a:cs typeface="Arial" panose="020B0604020202020204" pitchFamily="34" charset="0"/>
            </a:endParaRPr>
          </a:p>
          <a:p>
            <a:pPr marL="723900" indent="0">
              <a:buNone/>
            </a:pPr>
            <a:r>
              <a:rPr lang="en-GB" sz="2000" dirty="0" smtClean="0">
                <a:latin typeface="Arial" panose="020B0604020202020204" pitchFamily="34" charset="0"/>
                <a:cs typeface="Arial" panose="020B0604020202020204" pitchFamily="34" charset="0"/>
              </a:rPr>
              <a:t>I </a:t>
            </a:r>
            <a:r>
              <a:rPr lang="en-GB" sz="2000" b="1" i="1" dirty="0" smtClean="0">
                <a:solidFill>
                  <a:srgbClr val="FF0000"/>
                </a:solidFill>
                <a:latin typeface="Arial" panose="020B0604020202020204" pitchFamily="34" charset="0"/>
                <a:cs typeface="Arial" panose="020B0604020202020204" pitchFamily="34" charset="0"/>
              </a:rPr>
              <a:t>dance</a:t>
            </a:r>
          </a:p>
          <a:p>
            <a:pPr marL="723900" indent="0">
              <a:buNone/>
            </a:pPr>
            <a:r>
              <a:rPr lang="en-GB" sz="2000" dirty="0" smtClean="0">
                <a:latin typeface="Arial" panose="020B0604020202020204" pitchFamily="34" charset="0"/>
                <a:cs typeface="Arial" panose="020B0604020202020204" pitchFamily="34" charset="0"/>
              </a:rPr>
              <a:t>I </a:t>
            </a:r>
            <a:r>
              <a:rPr lang="en-GB" sz="2000" dirty="0" smtClean="0">
                <a:solidFill>
                  <a:srgbClr val="FF0000"/>
                </a:solidFill>
                <a:latin typeface="Arial" panose="020B0604020202020204" pitchFamily="34" charset="0"/>
                <a:cs typeface="Arial" panose="020B0604020202020204" pitchFamily="34" charset="0"/>
              </a:rPr>
              <a:t>am</a:t>
            </a:r>
            <a:r>
              <a:rPr lang="en-GB" sz="2000" b="1" dirty="0" smtClean="0">
                <a:solidFill>
                  <a:srgbClr val="FF0000"/>
                </a:solidFill>
                <a:latin typeface="Arial" panose="020B0604020202020204" pitchFamily="34" charset="0"/>
                <a:cs typeface="Arial" panose="020B0604020202020204" pitchFamily="34" charset="0"/>
              </a:rPr>
              <a:t> </a:t>
            </a:r>
            <a:r>
              <a:rPr lang="en-GB" sz="2000" b="1" i="1" dirty="0" smtClean="0">
                <a:solidFill>
                  <a:srgbClr val="FF0000"/>
                </a:solidFill>
                <a:latin typeface="Arial" panose="020B0604020202020204" pitchFamily="34" charset="0"/>
                <a:cs typeface="Arial" panose="020B0604020202020204" pitchFamily="34" charset="0"/>
              </a:rPr>
              <a:t>dancing</a:t>
            </a:r>
          </a:p>
          <a:p>
            <a:pPr marL="723900" indent="0">
              <a:buNone/>
            </a:pPr>
            <a:r>
              <a:rPr lang="en-GB" sz="2000" dirty="0" smtClean="0">
                <a:latin typeface="Arial" panose="020B0604020202020204" pitchFamily="34" charset="0"/>
                <a:cs typeface="Arial" panose="020B0604020202020204" pitchFamily="34" charset="0"/>
              </a:rPr>
              <a:t>I </a:t>
            </a:r>
            <a:r>
              <a:rPr lang="en-GB" sz="2000" b="1" i="1" dirty="0" smtClean="0">
                <a:solidFill>
                  <a:srgbClr val="FF0000"/>
                </a:solidFill>
                <a:latin typeface="Arial" panose="020B0604020202020204" pitchFamily="34" charset="0"/>
                <a:cs typeface="Arial" panose="020B0604020202020204" pitchFamily="34" charset="0"/>
              </a:rPr>
              <a:t>danced</a:t>
            </a:r>
          </a:p>
          <a:p>
            <a:pPr marL="723900" indent="0">
              <a:buNone/>
            </a:pPr>
            <a:r>
              <a:rPr lang="en-GB" sz="2000" dirty="0" smtClean="0">
                <a:latin typeface="Arial" panose="020B0604020202020204" pitchFamily="34" charset="0"/>
                <a:cs typeface="Arial" panose="020B0604020202020204" pitchFamily="34" charset="0"/>
              </a:rPr>
              <a:t>I </a:t>
            </a:r>
            <a:r>
              <a:rPr lang="en-GB" sz="2000" dirty="0" smtClean="0">
                <a:solidFill>
                  <a:srgbClr val="FF0000"/>
                </a:solidFill>
                <a:latin typeface="Arial" panose="020B0604020202020204" pitchFamily="34" charset="0"/>
                <a:cs typeface="Arial" panose="020B0604020202020204" pitchFamily="34" charset="0"/>
              </a:rPr>
              <a:t>was</a:t>
            </a:r>
            <a:r>
              <a:rPr lang="en-GB" sz="2000" b="1" dirty="0" smtClean="0">
                <a:solidFill>
                  <a:srgbClr val="FF0000"/>
                </a:solidFill>
                <a:latin typeface="Arial" panose="020B0604020202020204" pitchFamily="34" charset="0"/>
                <a:cs typeface="Arial" panose="020B0604020202020204" pitchFamily="34" charset="0"/>
              </a:rPr>
              <a:t> </a:t>
            </a:r>
            <a:r>
              <a:rPr lang="en-GB" sz="2000" b="1" i="1" dirty="0" smtClean="0">
                <a:solidFill>
                  <a:srgbClr val="FF0000"/>
                </a:solidFill>
                <a:latin typeface="Arial" panose="020B0604020202020204" pitchFamily="34" charset="0"/>
                <a:cs typeface="Arial" panose="020B0604020202020204" pitchFamily="34" charset="0"/>
              </a:rPr>
              <a:t>dancing</a:t>
            </a:r>
          </a:p>
          <a:p>
            <a:pPr marL="723900" indent="0">
              <a:buNone/>
            </a:pPr>
            <a:r>
              <a:rPr lang="en-GB" sz="2000" dirty="0" smtClean="0">
                <a:latin typeface="Arial" panose="020B0604020202020204" pitchFamily="34" charset="0"/>
                <a:cs typeface="Arial" panose="020B0604020202020204" pitchFamily="34" charset="0"/>
              </a:rPr>
              <a:t>I </a:t>
            </a:r>
            <a:r>
              <a:rPr lang="en-GB" sz="2000" dirty="0" smtClean="0">
                <a:solidFill>
                  <a:srgbClr val="FF0000"/>
                </a:solidFill>
                <a:latin typeface="Arial" panose="020B0604020202020204" pitchFamily="34" charset="0"/>
                <a:cs typeface="Arial" panose="020B0604020202020204" pitchFamily="34" charset="0"/>
              </a:rPr>
              <a:t>had</a:t>
            </a:r>
            <a:r>
              <a:rPr lang="en-GB" sz="2000" b="1" dirty="0" smtClean="0">
                <a:solidFill>
                  <a:srgbClr val="FF0000"/>
                </a:solidFill>
                <a:latin typeface="Arial" panose="020B0604020202020204" pitchFamily="34" charset="0"/>
                <a:cs typeface="Arial" panose="020B0604020202020204" pitchFamily="34" charset="0"/>
              </a:rPr>
              <a:t> </a:t>
            </a:r>
            <a:r>
              <a:rPr lang="en-GB" sz="2000" b="1" i="1" dirty="0" smtClean="0">
                <a:solidFill>
                  <a:srgbClr val="FF0000"/>
                </a:solidFill>
                <a:latin typeface="Arial" panose="020B0604020202020204" pitchFamily="34" charset="0"/>
                <a:cs typeface="Arial" panose="020B0604020202020204" pitchFamily="34" charset="0"/>
              </a:rPr>
              <a:t>danced</a:t>
            </a:r>
          </a:p>
          <a:p>
            <a:pPr marL="723900" indent="0">
              <a:buNone/>
            </a:pPr>
            <a:r>
              <a:rPr lang="en-GB" sz="2000" dirty="0" smtClean="0">
                <a:latin typeface="Arial" panose="020B0604020202020204" pitchFamily="34" charset="0"/>
                <a:cs typeface="Arial" panose="020B0604020202020204" pitchFamily="34" charset="0"/>
              </a:rPr>
              <a:t>I </a:t>
            </a:r>
            <a:r>
              <a:rPr lang="en-GB" sz="2000" dirty="0" smtClean="0">
                <a:solidFill>
                  <a:srgbClr val="FF0000"/>
                </a:solidFill>
                <a:latin typeface="Arial" panose="020B0604020202020204" pitchFamily="34" charset="0"/>
                <a:cs typeface="Arial" panose="020B0604020202020204" pitchFamily="34" charset="0"/>
              </a:rPr>
              <a:t>could have </a:t>
            </a:r>
            <a:r>
              <a:rPr lang="en-GB" sz="2000" b="1" i="1" dirty="0" smtClean="0">
                <a:solidFill>
                  <a:srgbClr val="FF0000"/>
                </a:solidFill>
                <a:latin typeface="Arial" panose="020B0604020202020204" pitchFamily="34" charset="0"/>
                <a:cs typeface="Arial" panose="020B0604020202020204" pitchFamily="34" charset="0"/>
              </a:rPr>
              <a:t>danced</a:t>
            </a:r>
          </a:p>
          <a:p>
            <a:pPr marL="723900" indent="0">
              <a:buNone/>
            </a:pPr>
            <a:r>
              <a:rPr lang="en-GB" sz="2000" dirty="0" smtClean="0">
                <a:latin typeface="Arial" panose="020B0604020202020204" pitchFamily="34" charset="0"/>
                <a:cs typeface="Arial" panose="020B0604020202020204" pitchFamily="34" charset="0"/>
              </a:rPr>
              <a:t>I </a:t>
            </a:r>
            <a:r>
              <a:rPr lang="en-GB" sz="2000" dirty="0" smtClean="0">
                <a:solidFill>
                  <a:srgbClr val="FF0000"/>
                </a:solidFill>
                <a:latin typeface="Arial" panose="020B0604020202020204" pitchFamily="34" charset="0"/>
                <a:cs typeface="Arial" panose="020B0604020202020204" pitchFamily="34" charset="0"/>
              </a:rPr>
              <a:t>might be </a:t>
            </a:r>
            <a:r>
              <a:rPr lang="en-GB" sz="2000" b="1" i="1" dirty="0" smtClean="0">
                <a:solidFill>
                  <a:srgbClr val="FF0000"/>
                </a:solidFill>
                <a:latin typeface="Arial" panose="020B0604020202020204" pitchFamily="34" charset="0"/>
                <a:cs typeface="Arial" panose="020B0604020202020204" pitchFamily="34" charset="0"/>
              </a:rPr>
              <a:t>dancing</a:t>
            </a:r>
          </a:p>
          <a:p>
            <a:pPr marL="723900" indent="0">
              <a:buNone/>
            </a:pPr>
            <a:r>
              <a:rPr lang="en-GB" sz="2000" dirty="0" smtClean="0">
                <a:latin typeface="Arial" panose="020B0604020202020204" pitchFamily="34" charset="0"/>
                <a:cs typeface="Arial" panose="020B0604020202020204" pitchFamily="34" charset="0"/>
              </a:rPr>
              <a:t>I </a:t>
            </a:r>
            <a:r>
              <a:rPr lang="en-GB" sz="2000" dirty="0" smtClean="0">
                <a:solidFill>
                  <a:srgbClr val="FF0000"/>
                </a:solidFill>
                <a:latin typeface="Arial" panose="020B0604020202020204" pitchFamily="34" charset="0"/>
                <a:cs typeface="Arial" panose="020B0604020202020204" pitchFamily="34" charset="0"/>
              </a:rPr>
              <a:t>should have been </a:t>
            </a:r>
            <a:r>
              <a:rPr lang="en-GB" sz="2000" b="1" i="1" dirty="0" smtClean="0">
                <a:solidFill>
                  <a:srgbClr val="FF0000"/>
                </a:solidFill>
                <a:latin typeface="Arial" panose="020B0604020202020204" pitchFamily="34" charset="0"/>
                <a:cs typeface="Arial" panose="020B0604020202020204" pitchFamily="34" charset="0"/>
              </a:rPr>
              <a:t>dancing</a:t>
            </a:r>
          </a:p>
        </p:txBody>
      </p:sp>
      <p:sp>
        <p:nvSpPr>
          <p:cNvPr id="4" name="Slide Number Placeholder 3"/>
          <p:cNvSpPr>
            <a:spLocks noGrp="1"/>
          </p:cNvSpPr>
          <p:nvPr>
            <p:ph type="sldNum" sz="quarter" idx="12"/>
          </p:nvPr>
        </p:nvSpPr>
        <p:spPr/>
        <p:txBody>
          <a:bodyPr/>
          <a:lstStyle/>
          <a:p>
            <a:fld id="{72051ED8-246A-4ED7-BA39-F0E168D1450D}" type="slidenum">
              <a:rPr lang="en-GB" smtClean="0"/>
              <a:pPr/>
              <a:t>10</a:t>
            </a:fld>
            <a:endParaRPr lang="en-GB" dirty="0"/>
          </a:p>
        </p:txBody>
      </p:sp>
      <p:sp>
        <p:nvSpPr>
          <p:cNvPr id="5" name="Rounded Rectangle 4"/>
          <p:cNvSpPr/>
          <p:nvPr/>
        </p:nvSpPr>
        <p:spPr>
          <a:xfrm>
            <a:off x="5076056" y="2708920"/>
            <a:ext cx="3168352" cy="2088232"/>
          </a:xfrm>
          <a:prstGeom prst="roundRect">
            <a:avLst/>
          </a:prstGeom>
          <a:solidFill>
            <a:srgbClr val="CC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400"/>
              </a:lnSpc>
            </a:pPr>
            <a:r>
              <a:rPr lang="en-GB" sz="1800" dirty="0" smtClean="0">
                <a:solidFill>
                  <a:schemeClr val="tx1"/>
                </a:solidFill>
                <a:latin typeface="Arial" panose="020B0604020202020204" pitchFamily="34" charset="0"/>
                <a:cs typeface="Arial" panose="020B0604020202020204" pitchFamily="34" charset="0"/>
              </a:rPr>
              <a:t>The </a:t>
            </a:r>
            <a:r>
              <a:rPr lang="en-GB" sz="1800" b="1" dirty="0" smtClean="0">
                <a:solidFill>
                  <a:schemeClr val="tx1"/>
                </a:solidFill>
                <a:latin typeface="Arial" panose="020B0604020202020204" pitchFamily="34" charset="0"/>
                <a:cs typeface="Arial" panose="020B0604020202020204" pitchFamily="34" charset="0"/>
              </a:rPr>
              <a:t>main (lexical)</a:t>
            </a:r>
            <a:r>
              <a:rPr lang="en-GB" sz="1800" dirty="0" smtClean="0">
                <a:solidFill>
                  <a:schemeClr val="tx1"/>
                </a:solidFill>
                <a:latin typeface="Arial" panose="020B0604020202020204" pitchFamily="34" charset="0"/>
                <a:cs typeface="Arial" panose="020B0604020202020204" pitchFamily="34" charset="0"/>
              </a:rPr>
              <a:t> verb:</a:t>
            </a:r>
          </a:p>
          <a:p>
            <a:pPr algn="ctr">
              <a:lnSpc>
                <a:spcPts val="2400"/>
              </a:lnSpc>
            </a:pPr>
            <a:r>
              <a:rPr lang="en-GB" sz="1800" dirty="0" smtClean="0">
                <a:solidFill>
                  <a:schemeClr val="tx1"/>
                </a:solidFill>
                <a:latin typeface="Arial" panose="020B0604020202020204" pitchFamily="34" charset="0"/>
                <a:cs typeface="Arial" panose="020B0604020202020204" pitchFamily="34" charset="0"/>
              </a:rPr>
              <a:t>  this is often the ‘doing’ verb. It is the main verb in the phrase and the one you’d look up in a dictionary</a:t>
            </a:r>
            <a:endParaRPr lang="en-GB" sz="1800" dirty="0">
              <a:solidFill>
                <a:schemeClr val="tx1"/>
              </a:solidFill>
              <a:latin typeface="Arial" panose="020B0604020202020204" pitchFamily="34" charset="0"/>
              <a:cs typeface="Arial" panose="020B0604020202020204" pitchFamily="34" charset="0"/>
            </a:endParaRPr>
          </a:p>
        </p:txBody>
      </p:sp>
      <p:sp>
        <p:nvSpPr>
          <p:cNvPr id="6" name="TextBox 5"/>
          <p:cNvSpPr txBox="1"/>
          <p:nvPr/>
        </p:nvSpPr>
        <p:spPr>
          <a:xfrm>
            <a:off x="6084168" y="5320732"/>
            <a:ext cx="2664296" cy="1200329"/>
          </a:xfrm>
          <a:prstGeom prst="rect">
            <a:avLst/>
          </a:prstGeom>
          <a:solidFill>
            <a:srgbClr val="ECBFF3"/>
          </a:solidFill>
          <a:ln>
            <a:solidFill>
              <a:schemeClr val="tx1"/>
            </a:solidFill>
          </a:ln>
        </p:spPr>
        <p:txBody>
          <a:bodyPr wrap="square" rtlCol="0">
            <a:spAutoFit/>
          </a:bodyPr>
          <a:lstStyle/>
          <a:p>
            <a:r>
              <a:rPr lang="en-GB" sz="1800" dirty="0" smtClean="0">
                <a:latin typeface="Arial" panose="020B0604020202020204" pitchFamily="34" charset="0"/>
                <a:cs typeface="Arial" panose="020B0604020202020204" pitchFamily="34" charset="0"/>
              </a:rPr>
              <a:t>Look at the position of the main verb: it is either on its own or last in the verb phrase</a:t>
            </a:r>
            <a:endParaRPr lang="en-GB"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86256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74638"/>
            <a:ext cx="8394136" cy="1143000"/>
          </a:xfrm>
        </p:spPr>
        <p:txBody>
          <a:bodyPr/>
          <a:lstStyle/>
          <a:p>
            <a:r>
              <a:rPr lang="en-GB" dirty="0" smtClean="0"/>
              <a:t>Teacher Knowledge</a:t>
            </a:r>
            <a:endParaRPr lang="en-GB" dirty="0"/>
          </a:p>
        </p:txBody>
      </p:sp>
      <p:sp>
        <p:nvSpPr>
          <p:cNvPr id="3" name="Content Placeholder 2"/>
          <p:cNvSpPr>
            <a:spLocks noGrp="1"/>
          </p:cNvSpPr>
          <p:nvPr>
            <p:ph idx="1"/>
          </p:nvPr>
        </p:nvSpPr>
        <p:spPr>
          <a:xfrm>
            <a:off x="467544" y="1447800"/>
            <a:ext cx="8568952" cy="4800600"/>
          </a:xfrm>
        </p:spPr>
        <p:txBody>
          <a:bodyPr>
            <a:normAutofit/>
          </a:bodyPr>
          <a:lstStyle/>
          <a:p>
            <a:pPr marL="82296" indent="0">
              <a:lnSpc>
                <a:spcPts val="2800"/>
              </a:lnSpc>
              <a:buNone/>
            </a:pPr>
            <a:r>
              <a:rPr lang="en-GB" sz="1800" dirty="0" smtClean="0">
                <a:latin typeface="Arial" panose="020B0604020202020204" pitchFamily="34" charset="0"/>
                <a:cs typeface="Arial" panose="020B0604020202020204" pitchFamily="34" charset="0"/>
              </a:rPr>
              <a:t>It does help you in your work with children if you understand the difference between main and </a:t>
            </a:r>
            <a:r>
              <a:rPr lang="en-GB" sz="1800" dirty="0">
                <a:latin typeface="Arial" panose="020B0604020202020204" pitchFamily="34" charset="0"/>
                <a:cs typeface="Arial" panose="020B0604020202020204" pitchFamily="34" charset="0"/>
              </a:rPr>
              <a:t>auxiliary verbs, including modal verbs.</a:t>
            </a:r>
          </a:p>
          <a:p>
            <a:pPr marL="82296" indent="0">
              <a:lnSpc>
                <a:spcPts val="2800"/>
              </a:lnSpc>
              <a:buNone/>
            </a:pPr>
            <a:r>
              <a:rPr lang="en-GB" sz="1800" dirty="0" smtClean="0">
                <a:latin typeface="Arial" panose="020B0604020202020204" pitchFamily="34" charset="0"/>
                <a:cs typeface="Arial" panose="020B0604020202020204" pitchFamily="34" charset="0"/>
              </a:rPr>
              <a:t>.</a:t>
            </a:r>
          </a:p>
          <a:p>
            <a:endParaRPr lang="en-GB" sz="1800" dirty="0">
              <a:latin typeface="Arial" panose="020B0604020202020204" pitchFamily="34" charset="0"/>
              <a:cs typeface="Arial" panose="020B0604020202020204" pitchFamily="34" charset="0"/>
            </a:endParaRPr>
          </a:p>
          <a:p>
            <a:pPr marL="723900" indent="0">
              <a:buNone/>
            </a:pPr>
            <a:r>
              <a:rPr lang="en-GB" sz="2000" dirty="0" smtClean="0">
                <a:latin typeface="Arial" panose="020B0604020202020204" pitchFamily="34" charset="0"/>
                <a:cs typeface="Arial" panose="020B0604020202020204" pitchFamily="34" charset="0"/>
              </a:rPr>
              <a:t>I</a:t>
            </a:r>
            <a:r>
              <a:rPr lang="en-GB" sz="2000" dirty="0" smtClean="0">
                <a:solidFill>
                  <a:srgbClr val="FF0000"/>
                </a:solidFill>
                <a:latin typeface="Arial" panose="020B0604020202020204" pitchFamily="34" charset="0"/>
                <a:cs typeface="Arial" panose="020B0604020202020204" pitchFamily="34" charset="0"/>
              </a:rPr>
              <a:t> dance</a:t>
            </a:r>
          </a:p>
          <a:p>
            <a:pPr marL="723900" indent="0">
              <a:buNone/>
            </a:pPr>
            <a:r>
              <a:rPr lang="en-GB" sz="2000" dirty="0" smtClean="0">
                <a:latin typeface="Arial" panose="020B0604020202020204" pitchFamily="34" charset="0"/>
                <a:cs typeface="Arial" panose="020B0604020202020204" pitchFamily="34" charset="0"/>
              </a:rPr>
              <a:t>I</a:t>
            </a:r>
            <a:r>
              <a:rPr lang="en-GB" sz="2000" dirty="0" smtClean="0">
                <a:solidFill>
                  <a:srgbClr val="FF0000"/>
                </a:solidFill>
                <a:latin typeface="Arial" panose="020B0604020202020204" pitchFamily="34" charset="0"/>
                <a:cs typeface="Arial" panose="020B0604020202020204" pitchFamily="34" charset="0"/>
              </a:rPr>
              <a:t> </a:t>
            </a:r>
            <a:r>
              <a:rPr lang="en-GB" sz="2000" b="1" i="1" dirty="0" smtClean="0">
                <a:solidFill>
                  <a:srgbClr val="FF0000"/>
                </a:solidFill>
                <a:latin typeface="Arial" panose="020B0604020202020204" pitchFamily="34" charset="0"/>
                <a:cs typeface="Arial" panose="020B0604020202020204" pitchFamily="34" charset="0"/>
              </a:rPr>
              <a:t>am</a:t>
            </a:r>
            <a:r>
              <a:rPr lang="en-GB" sz="2000" dirty="0" smtClean="0">
                <a:solidFill>
                  <a:srgbClr val="FF0000"/>
                </a:solidFill>
                <a:latin typeface="Arial" panose="020B0604020202020204" pitchFamily="34" charset="0"/>
                <a:cs typeface="Arial" panose="020B0604020202020204" pitchFamily="34" charset="0"/>
              </a:rPr>
              <a:t> dancing</a:t>
            </a:r>
          </a:p>
          <a:p>
            <a:pPr marL="723900" indent="0">
              <a:buNone/>
            </a:pPr>
            <a:r>
              <a:rPr lang="en-GB" sz="2000" dirty="0" smtClean="0">
                <a:latin typeface="Arial" panose="020B0604020202020204" pitchFamily="34" charset="0"/>
                <a:cs typeface="Arial" panose="020B0604020202020204" pitchFamily="34" charset="0"/>
              </a:rPr>
              <a:t>I</a:t>
            </a:r>
            <a:r>
              <a:rPr lang="en-GB" sz="2000" dirty="0" smtClean="0">
                <a:solidFill>
                  <a:srgbClr val="FF0000"/>
                </a:solidFill>
                <a:latin typeface="Arial" panose="020B0604020202020204" pitchFamily="34" charset="0"/>
                <a:cs typeface="Arial" panose="020B0604020202020204" pitchFamily="34" charset="0"/>
              </a:rPr>
              <a:t> danced</a:t>
            </a:r>
          </a:p>
          <a:p>
            <a:pPr marL="723900" indent="0">
              <a:buNone/>
            </a:pPr>
            <a:r>
              <a:rPr lang="en-GB" sz="2000" dirty="0" smtClean="0">
                <a:latin typeface="Arial" panose="020B0604020202020204" pitchFamily="34" charset="0"/>
                <a:cs typeface="Arial" panose="020B0604020202020204" pitchFamily="34" charset="0"/>
              </a:rPr>
              <a:t>I</a:t>
            </a:r>
            <a:r>
              <a:rPr lang="en-GB" sz="2000" dirty="0" smtClean="0">
                <a:solidFill>
                  <a:srgbClr val="FF0000"/>
                </a:solidFill>
                <a:latin typeface="Arial" panose="020B0604020202020204" pitchFamily="34" charset="0"/>
                <a:cs typeface="Arial" panose="020B0604020202020204" pitchFamily="34" charset="0"/>
              </a:rPr>
              <a:t> </a:t>
            </a:r>
            <a:r>
              <a:rPr lang="en-GB" sz="2000" b="1" i="1" dirty="0" smtClean="0">
                <a:solidFill>
                  <a:srgbClr val="FF0000"/>
                </a:solidFill>
                <a:latin typeface="Arial" panose="020B0604020202020204" pitchFamily="34" charset="0"/>
                <a:cs typeface="Arial" panose="020B0604020202020204" pitchFamily="34" charset="0"/>
              </a:rPr>
              <a:t>was</a:t>
            </a:r>
            <a:r>
              <a:rPr lang="en-GB" sz="2000" dirty="0" smtClean="0">
                <a:solidFill>
                  <a:srgbClr val="FF0000"/>
                </a:solidFill>
                <a:latin typeface="Arial" panose="020B0604020202020204" pitchFamily="34" charset="0"/>
                <a:cs typeface="Arial" panose="020B0604020202020204" pitchFamily="34" charset="0"/>
              </a:rPr>
              <a:t> dancing</a:t>
            </a:r>
          </a:p>
          <a:p>
            <a:pPr marL="723900" indent="0">
              <a:buNone/>
            </a:pPr>
            <a:r>
              <a:rPr lang="en-GB" sz="2000" dirty="0" smtClean="0">
                <a:latin typeface="Arial" panose="020B0604020202020204" pitchFamily="34" charset="0"/>
                <a:cs typeface="Arial" panose="020B0604020202020204" pitchFamily="34" charset="0"/>
              </a:rPr>
              <a:t>I</a:t>
            </a:r>
            <a:r>
              <a:rPr lang="en-GB" sz="2000" dirty="0" smtClean="0">
                <a:solidFill>
                  <a:srgbClr val="FF0000"/>
                </a:solidFill>
                <a:latin typeface="Arial" panose="020B0604020202020204" pitchFamily="34" charset="0"/>
                <a:cs typeface="Arial" panose="020B0604020202020204" pitchFamily="34" charset="0"/>
              </a:rPr>
              <a:t> </a:t>
            </a:r>
            <a:r>
              <a:rPr lang="en-GB" sz="2000" b="1" i="1" dirty="0" smtClean="0">
                <a:solidFill>
                  <a:srgbClr val="FF0000"/>
                </a:solidFill>
                <a:latin typeface="Arial" panose="020B0604020202020204" pitchFamily="34" charset="0"/>
                <a:cs typeface="Arial" panose="020B0604020202020204" pitchFamily="34" charset="0"/>
              </a:rPr>
              <a:t>had</a:t>
            </a:r>
            <a:r>
              <a:rPr lang="en-GB" sz="2000" dirty="0" smtClean="0">
                <a:solidFill>
                  <a:srgbClr val="FF0000"/>
                </a:solidFill>
                <a:latin typeface="Arial" panose="020B0604020202020204" pitchFamily="34" charset="0"/>
                <a:cs typeface="Arial" panose="020B0604020202020204" pitchFamily="34" charset="0"/>
              </a:rPr>
              <a:t> danced</a:t>
            </a:r>
          </a:p>
          <a:p>
            <a:pPr marL="723900" indent="0">
              <a:buNone/>
            </a:pPr>
            <a:r>
              <a:rPr lang="en-GB" sz="2000" dirty="0" smtClean="0">
                <a:latin typeface="Arial" panose="020B0604020202020204" pitchFamily="34" charset="0"/>
                <a:cs typeface="Arial" panose="020B0604020202020204" pitchFamily="34" charset="0"/>
              </a:rPr>
              <a:t>I</a:t>
            </a:r>
            <a:r>
              <a:rPr lang="en-GB" sz="2000" dirty="0" smtClean="0">
                <a:solidFill>
                  <a:srgbClr val="FF0000"/>
                </a:solidFill>
                <a:latin typeface="Arial" panose="020B0604020202020204" pitchFamily="34" charset="0"/>
                <a:cs typeface="Arial" panose="020B0604020202020204" pitchFamily="34" charset="0"/>
              </a:rPr>
              <a:t> could </a:t>
            </a:r>
            <a:r>
              <a:rPr lang="en-GB" sz="2000" b="1" i="1" dirty="0" smtClean="0">
                <a:solidFill>
                  <a:srgbClr val="FF0000"/>
                </a:solidFill>
                <a:latin typeface="Arial" panose="020B0604020202020204" pitchFamily="34" charset="0"/>
                <a:cs typeface="Arial" panose="020B0604020202020204" pitchFamily="34" charset="0"/>
              </a:rPr>
              <a:t>have</a:t>
            </a:r>
            <a:r>
              <a:rPr lang="en-GB" sz="2000" dirty="0" smtClean="0">
                <a:solidFill>
                  <a:srgbClr val="FF0000"/>
                </a:solidFill>
                <a:latin typeface="Arial" panose="020B0604020202020204" pitchFamily="34" charset="0"/>
                <a:cs typeface="Arial" panose="020B0604020202020204" pitchFamily="34" charset="0"/>
              </a:rPr>
              <a:t> danced</a:t>
            </a:r>
          </a:p>
          <a:p>
            <a:pPr marL="723900" indent="0">
              <a:buNone/>
            </a:pPr>
            <a:r>
              <a:rPr lang="en-GB" sz="2000" dirty="0" smtClean="0">
                <a:latin typeface="Arial" panose="020B0604020202020204" pitchFamily="34" charset="0"/>
                <a:cs typeface="Arial" panose="020B0604020202020204" pitchFamily="34" charset="0"/>
              </a:rPr>
              <a:t>I</a:t>
            </a:r>
            <a:r>
              <a:rPr lang="en-GB" sz="2000" dirty="0" smtClean="0">
                <a:solidFill>
                  <a:srgbClr val="FF0000"/>
                </a:solidFill>
                <a:latin typeface="Arial" panose="020B0604020202020204" pitchFamily="34" charset="0"/>
                <a:cs typeface="Arial" panose="020B0604020202020204" pitchFamily="34" charset="0"/>
              </a:rPr>
              <a:t> might </a:t>
            </a:r>
            <a:r>
              <a:rPr lang="en-GB" sz="2000" b="1" i="1" dirty="0" smtClean="0">
                <a:solidFill>
                  <a:srgbClr val="FF0000"/>
                </a:solidFill>
                <a:latin typeface="Arial" panose="020B0604020202020204" pitchFamily="34" charset="0"/>
                <a:cs typeface="Arial" panose="020B0604020202020204" pitchFamily="34" charset="0"/>
              </a:rPr>
              <a:t>be</a:t>
            </a:r>
            <a:r>
              <a:rPr lang="en-GB" sz="2000" dirty="0" smtClean="0">
                <a:solidFill>
                  <a:srgbClr val="FF0000"/>
                </a:solidFill>
                <a:latin typeface="Arial" panose="020B0604020202020204" pitchFamily="34" charset="0"/>
                <a:cs typeface="Arial" panose="020B0604020202020204" pitchFamily="34" charset="0"/>
              </a:rPr>
              <a:t> dancing</a:t>
            </a:r>
          </a:p>
          <a:p>
            <a:pPr marL="723900" indent="0">
              <a:buNone/>
            </a:pPr>
            <a:r>
              <a:rPr lang="en-GB" sz="2000" dirty="0" smtClean="0">
                <a:latin typeface="Arial" panose="020B0604020202020204" pitchFamily="34" charset="0"/>
                <a:cs typeface="Arial" panose="020B0604020202020204" pitchFamily="34" charset="0"/>
              </a:rPr>
              <a:t>I</a:t>
            </a:r>
            <a:r>
              <a:rPr lang="en-GB" sz="2000" dirty="0" smtClean="0">
                <a:solidFill>
                  <a:srgbClr val="FF0000"/>
                </a:solidFill>
                <a:latin typeface="Arial" panose="020B0604020202020204" pitchFamily="34" charset="0"/>
                <a:cs typeface="Arial" panose="020B0604020202020204" pitchFamily="34" charset="0"/>
              </a:rPr>
              <a:t> should </a:t>
            </a:r>
            <a:r>
              <a:rPr lang="en-GB" sz="2000" b="1" i="1" dirty="0" smtClean="0">
                <a:solidFill>
                  <a:srgbClr val="FF0000"/>
                </a:solidFill>
                <a:latin typeface="Arial" panose="020B0604020202020204" pitchFamily="34" charset="0"/>
                <a:cs typeface="Arial" panose="020B0604020202020204" pitchFamily="34" charset="0"/>
              </a:rPr>
              <a:t>have been </a:t>
            </a:r>
            <a:r>
              <a:rPr lang="en-GB" sz="2000" dirty="0" smtClean="0">
                <a:solidFill>
                  <a:srgbClr val="FF0000"/>
                </a:solidFill>
                <a:latin typeface="Arial" panose="020B0604020202020204" pitchFamily="34" charset="0"/>
                <a:cs typeface="Arial" panose="020B0604020202020204" pitchFamily="34" charset="0"/>
              </a:rPr>
              <a:t>dancing</a:t>
            </a:r>
          </a:p>
        </p:txBody>
      </p:sp>
      <p:sp>
        <p:nvSpPr>
          <p:cNvPr id="4" name="Slide Number Placeholder 3"/>
          <p:cNvSpPr>
            <a:spLocks noGrp="1"/>
          </p:cNvSpPr>
          <p:nvPr>
            <p:ph type="sldNum" sz="quarter" idx="12"/>
          </p:nvPr>
        </p:nvSpPr>
        <p:spPr/>
        <p:txBody>
          <a:bodyPr/>
          <a:lstStyle/>
          <a:p>
            <a:fld id="{72051ED8-246A-4ED7-BA39-F0E168D1450D}" type="slidenum">
              <a:rPr lang="en-GB" smtClean="0"/>
              <a:pPr/>
              <a:t>11</a:t>
            </a:fld>
            <a:endParaRPr lang="en-GB" dirty="0"/>
          </a:p>
        </p:txBody>
      </p:sp>
      <p:sp>
        <p:nvSpPr>
          <p:cNvPr id="5" name="Rounded Rectangle 4"/>
          <p:cNvSpPr/>
          <p:nvPr/>
        </p:nvSpPr>
        <p:spPr>
          <a:xfrm>
            <a:off x="5329379" y="2852936"/>
            <a:ext cx="3312368" cy="2016224"/>
          </a:xfrm>
          <a:prstGeom prst="roundRect">
            <a:avLst/>
          </a:prstGeom>
          <a:solidFill>
            <a:srgbClr val="FFAD5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dirty="0" smtClean="0">
                <a:solidFill>
                  <a:schemeClr val="tx1"/>
                </a:solidFill>
                <a:latin typeface="Arial" panose="020B0604020202020204" pitchFamily="34" charset="0"/>
                <a:cs typeface="Arial" panose="020B0604020202020204" pitchFamily="34" charset="0"/>
              </a:rPr>
              <a:t>The </a:t>
            </a:r>
            <a:r>
              <a:rPr lang="en-GB" sz="1800" b="1" dirty="0" smtClean="0">
                <a:solidFill>
                  <a:schemeClr val="tx1"/>
                </a:solidFill>
                <a:latin typeface="Arial" panose="020B0604020202020204" pitchFamily="34" charset="0"/>
                <a:cs typeface="Arial" panose="020B0604020202020204" pitchFamily="34" charset="0"/>
              </a:rPr>
              <a:t>auxiliary</a:t>
            </a:r>
            <a:r>
              <a:rPr lang="en-GB" sz="1800" dirty="0" smtClean="0">
                <a:solidFill>
                  <a:schemeClr val="tx1"/>
                </a:solidFill>
                <a:latin typeface="Arial" panose="020B0604020202020204" pitchFamily="34" charset="0"/>
                <a:cs typeface="Arial" panose="020B0604020202020204" pitchFamily="34" charset="0"/>
              </a:rPr>
              <a:t> verb:</a:t>
            </a:r>
          </a:p>
          <a:p>
            <a:pPr algn="ctr"/>
            <a:r>
              <a:rPr lang="en-GB" sz="1800" dirty="0" smtClean="0">
                <a:solidFill>
                  <a:schemeClr val="tx1"/>
                </a:solidFill>
                <a:latin typeface="Arial" panose="020B0604020202020204" pitchFamily="34" charset="0"/>
                <a:cs typeface="Arial" panose="020B0604020202020204" pitchFamily="34" charset="0"/>
              </a:rPr>
              <a:t>It helps to create shades of meaning in the verb phrase and is usually formed with variations of </a:t>
            </a:r>
            <a:r>
              <a:rPr lang="en-GB" sz="1800" i="1" dirty="0" smtClean="0">
                <a:solidFill>
                  <a:schemeClr val="tx1"/>
                </a:solidFill>
                <a:latin typeface="Arial" panose="020B0604020202020204" pitchFamily="34" charset="0"/>
                <a:cs typeface="Arial" panose="020B0604020202020204" pitchFamily="34" charset="0"/>
              </a:rPr>
              <a:t>be</a:t>
            </a:r>
            <a:r>
              <a:rPr lang="en-GB" sz="1800" dirty="0" smtClean="0">
                <a:solidFill>
                  <a:schemeClr val="tx1"/>
                </a:solidFill>
                <a:latin typeface="Arial" panose="020B0604020202020204" pitchFamily="34" charset="0"/>
                <a:cs typeface="Arial" panose="020B0604020202020204" pitchFamily="34" charset="0"/>
              </a:rPr>
              <a:t> or </a:t>
            </a:r>
            <a:r>
              <a:rPr lang="en-GB" sz="1800" i="1" dirty="0" smtClean="0">
                <a:solidFill>
                  <a:schemeClr val="tx1"/>
                </a:solidFill>
                <a:latin typeface="Arial" panose="020B0604020202020204" pitchFamily="34" charset="0"/>
                <a:cs typeface="Arial" panose="020B0604020202020204" pitchFamily="34" charset="0"/>
              </a:rPr>
              <a:t>have</a:t>
            </a:r>
            <a:r>
              <a:rPr lang="en-GB" sz="1800" dirty="0" smtClean="0">
                <a:solidFill>
                  <a:schemeClr val="tx1"/>
                </a:solidFill>
                <a:latin typeface="Arial" panose="020B0604020202020204" pitchFamily="34" charset="0"/>
                <a:cs typeface="Arial" panose="020B0604020202020204" pitchFamily="34" charset="0"/>
              </a:rPr>
              <a:t>, but sometimes with </a:t>
            </a:r>
            <a:r>
              <a:rPr lang="en-GB" sz="1800" i="1" dirty="0" smtClean="0">
                <a:solidFill>
                  <a:schemeClr val="tx1"/>
                </a:solidFill>
                <a:latin typeface="Arial" panose="020B0604020202020204" pitchFamily="34" charset="0"/>
                <a:cs typeface="Arial" panose="020B0604020202020204" pitchFamily="34" charset="0"/>
              </a:rPr>
              <a:t>do</a:t>
            </a:r>
            <a:r>
              <a:rPr lang="en-GB" sz="1800" dirty="0" smtClean="0">
                <a:solidFill>
                  <a:schemeClr val="tx1"/>
                </a:solidFill>
                <a:latin typeface="Arial" panose="020B0604020202020204" pitchFamily="34" charset="0"/>
                <a:cs typeface="Arial" panose="020B0604020202020204" pitchFamily="34" charset="0"/>
              </a:rPr>
              <a:t> or </a:t>
            </a:r>
            <a:r>
              <a:rPr lang="en-GB" sz="1800" i="1" dirty="0" smtClean="0">
                <a:solidFill>
                  <a:schemeClr val="tx1"/>
                </a:solidFill>
                <a:latin typeface="Arial" panose="020B0604020202020204" pitchFamily="34" charset="0"/>
                <a:cs typeface="Arial" panose="020B0604020202020204" pitchFamily="34" charset="0"/>
              </a:rPr>
              <a:t>get</a:t>
            </a:r>
            <a:endParaRPr lang="en-GB" sz="1800" i="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405991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274638"/>
            <a:ext cx="8322128" cy="1143000"/>
          </a:xfrm>
        </p:spPr>
        <p:txBody>
          <a:bodyPr/>
          <a:lstStyle/>
          <a:p>
            <a:r>
              <a:rPr lang="en-GB" dirty="0" smtClean="0"/>
              <a:t>Teacher Knowledge</a:t>
            </a:r>
            <a:endParaRPr lang="en-GB" dirty="0"/>
          </a:p>
        </p:txBody>
      </p:sp>
      <p:sp>
        <p:nvSpPr>
          <p:cNvPr id="3" name="Content Placeholder 2"/>
          <p:cNvSpPr>
            <a:spLocks noGrp="1"/>
          </p:cNvSpPr>
          <p:nvPr>
            <p:ph idx="1"/>
          </p:nvPr>
        </p:nvSpPr>
        <p:spPr>
          <a:xfrm>
            <a:off x="395536" y="1447800"/>
            <a:ext cx="8640960" cy="4800600"/>
          </a:xfrm>
        </p:spPr>
        <p:txBody>
          <a:bodyPr>
            <a:normAutofit/>
          </a:bodyPr>
          <a:lstStyle/>
          <a:p>
            <a:pPr marL="82296" indent="0">
              <a:lnSpc>
                <a:spcPts val="2800"/>
              </a:lnSpc>
              <a:buNone/>
            </a:pPr>
            <a:r>
              <a:rPr lang="en-GB" sz="1800" dirty="0" smtClean="0">
                <a:latin typeface="Arial" panose="020B0604020202020204" pitchFamily="34" charset="0"/>
                <a:cs typeface="Arial" panose="020B0604020202020204" pitchFamily="34" charset="0"/>
              </a:rPr>
              <a:t>It does help you in your work with children if you understand the difference between main and auxiliary verbs, including modal verbs.</a:t>
            </a:r>
          </a:p>
          <a:p>
            <a:endParaRPr lang="en-GB" sz="1800" dirty="0">
              <a:latin typeface="Arial" panose="020B0604020202020204" pitchFamily="34" charset="0"/>
              <a:cs typeface="Arial" panose="020B0604020202020204" pitchFamily="34" charset="0"/>
            </a:endParaRPr>
          </a:p>
          <a:p>
            <a:pPr marL="723900" indent="0">
              <a:buNone/>
            </a:pPr>
            <a:r>
              <a:rPr lang="en-GB" sz="2000" dirty="0" smtClean="0">
                <a:latin typeface="Arial" panose="020B0604020202020204" pitchFamily="34" charset="0"/>
                <a:cs typeface="Arial" panose="020B0604020202020204" pitchFamily="34" charset="0"/>
              </a:rPr>
              <a:t>I</a:t>
            </a:r>
            <a:r>
              <a:rPr lang="en-GB" sz="2000" dirty="0" smtClean="0">
                <a:solidFill>
                  <a:srgbClr val="FF0000"/>
                </a:solidFill>
                <a:latin typeface="Arial" panose="020B0604020202020204" pitchFamily="34" charset="0"/>
                <a:cs typeface="Arial" panose="020B0604020202020204" pitchFamily="34" charset="0"/>
              </a:rPr>
              <a:t> dance</a:t>
            </a:r>
          </a:p>
          <a:p>
            <a:pPr marL="723900" indent="0">
              <a:buNone/>
            </a:pPr>
            <a:r>
              <a:rPr lang="en-GB" sz="2000" dirty="0" smtClean="0">
                <a:latin typeface="Arial" panose="020B0604020202020204" pitchFamily="34" charset="0"/>
                <a:cs typeface="Arial" panose="020B0604020202020204" pitchFamily="34" charset="0"/>
              </a:rPr>
              <a:t>I</a:t>
            </a:r>
            <a:r>
              <a:rPr lang="en-GB" sz="2000" dirty="0" smtClean="0">
                <a:solidFill>
                  <a:srgbClr val="FF0000"/>
                </a:solidFill>
                <a:latin typeface="Arial" panose="020B0604020202020204" pitchFamily="34" charset="0"/>
                <a:cs typeface="Arial" panose="020B0604020202020204" pitchFamily="34" charset="0"/>
              </a:rPr>
              <a:t> </a:t>
            </a:r>
            <a:r>
              <a:rPr lang="en-GB" sz="2000" i="1" dirty="0" smtClean="0">
                <a:solidFill>
                  <a:srgbClr val="FF0000"/>
                </a:solidFill>
                <a:latin typeface="Arial" panose="020B0604020202020204" pitchFamily="34" charset="0"/>
                <a:cs typeface="Arial" panose="020B0604020202020204" pitchFamily="34" charset="0"/>
              </a:rPr>
              <a:t>am</a:t>
            </a:r>
            <a:r>
              <a:rPr lang="en-GB" sz="2000" dirty="0" smtClean="0">
                <a:solidFill>
                  <a:srgbClr val="FF0000"/>
                </a:solidFill>
                <a:latin typeface="Arial" panose="020B0604020202020204" pitchFamily="34" charset="0"/>
                <a:cs typeface="Arial" panose="020B0604020202020204" pitchFamily="34" charset="0"/>
              </a:rPr>
              <a:t> dancing</a:t>
            </a:r>
          </a:p>
          <a:p>
            <a:pPr marL="723900" indent="0">
              <a:buNone/>
            </a:pPr>
            <a:r>
              <a:rPr lang="en-GB" sz="2000" dirty="0" smtClean="0">
                <a:latin typeface="Arial" panose="020B0604020202020204" pitchFamily="34" charset="0"/>
                <a:cs typeface="Arial" panose="020B0604020202020204" pitchFamily="34" charset="0"/>
              </a:rPr>
              <a:t>I </a:t>
            </a:r>
            <a:r>
              <a:rPr lang="en-GB" sz="2000" dirty="0" smtClean="0">
                <a:solidFill>
                  <a:srgbClr val="FF0000"/>
                </a:solidFill>
                <a:latin typeface="Arial" panose="020B0604020202020204" pitchFamily="34" charset="0"/>
                <a:cs typeface="Arial" panose="020B0604020202020204" pitchFamily="34" charset="0"/>
              </a:rPr>
              <a:t>danced</a:t>
            </a:r>
          </a:p>
          <a:p>
            <a:pPr marL="723900" indent="0">
              <a:buNone/>
            </a:pPr>
            <a:r>
              <a:rPr lang="en-GB" sz="2000" dirty="0" smtClean="0">
                <a:latin typeface="Arial" panose="020B0604020202020204" pitchFamily="34" charset="0"/>
                <a:cs typeface="Arial" panose="020B0604020202020204" pitchFamily="34" charset="0"/>
              </a:rPr>
              <a:t>I</a:t>
            </a:r>
            <a:r>
              <a:rPr lang="en-GB" sz="2000" dirty="0" smtClean="0">
                <a:solidFill>
                  <a:srgbClr val="FF0000"/>
                </a:solidFill>
                <a:latin typeface="Arial" panose="020B0604020202020204" pitchFamily="34" charset="0"/>
                <a:cs typeface="Arial" panose="020B0604020202020204" pitchFamily="34" charset="0"/>
              </a:rPr>
              <a:t> </a:t>
            </a:r>
            <a:r>
              <a:rPr lang="en-GB" sz="2000" i="1" dirty="0" smtClean="0">
                <a:solidFill>
                  <a:srgbClr val="FF0000"/>
                </a:solidFill>
                <a:latin typeface="Arial" panose="020B0604020202020204" pitchFamily="34" charset="0"/>
                <a:cs typeface="Arial" panose="020B0604020202020204" pitchFamily="34" charset="0"/>
              </a:rPr>
              <a:t>was</a:t>
            </a:r>
            <a:r>
              <a:rPr lang="en-GB" sz="2000" dirty="0" smtClean="0">
                <a:solidFill>
                  <a:srgbClr val="FF0000"/>
                </a:solidFill>
                <a:latin typeface="Arial" panose="020B0604020202020204" pitchFamily="34" charset="0"/>
                <a:cs typeface="Arial" panose="020B0604020202020204" pitchFamily="34" charset="0"/>
              </a:rPr>
              <a:t> dancing</a:t>
            </a:r>
          </a:p>
          <a:p>
            <a:pPr marL="723900" indent="0">
              <a:buNone/>
            </a:pPr>
            <a:r>
              <a:rPr lang="en-GB" sz="2000" dirty="0" smtClean="0">
                <a:latin typeface="Arial" panose="020B0604020202020204" pitchFamily="34" charset="0"/>
                <a:cs typeface="Arial" panose="020B0604020202020204" pitchFamily="34" charset="0"/>
              </a:rPr>
              <a:t>I</a:t>
            </a:r>
            <a:r>
              <a:rPr lang="en-GB" sz="2000" dirty="0" smtClean="0">
                <a:solidFill>
                  <a:srgbClr val="FF0000"/>
                </a:solidFill>
                <a:latin typeface="Arial" panose="020B0604020202020204" pitchFamily="34" charset="0"/>
                <a:cs typeface="Arial" panose="020B0604020202020204" pitchFamily="34" charset="0"/>
              </a:rPr>
              <a:t> </a:t>
            </a:r>
            <a:r>
              <a:rPr lang="en-GB" sz="2000" i="1" dirty="0" smtClean="0">
                <a:solidFill>
                  <a:srgbClr val="FF0000"/>
                </a:solidFill>
                <a:latin typeface="Arial" panose="020B0604020202020204" pitchFamily="34" charset="0"/>
                <a:cs typeface="Arial" panose="020B0604020202020204" pitchFamily="34" charset="0"/>
              </a:rPr>
              <a:t>had</a:t>
            </a:r>
            <a:r>
              <a:rPr lang="en-GB" sz="2000" dirty="0" smtClean="0">
                <a:solidFill>
                  <a:srgbClr val="FF0000"/>
                </a:solidFill>
                <a:latin typeface="Arial" panose="020B0604020202020204" pitchFamily="34" charset="0"/>
                <a:cs typeface="Arial" panose="020B0604020202020204" pitchFamily="34" charset="0"/>
              </a:rPr>
              <a:t> danced</a:t>
            </a:r>
          </a:p>
          <a:p>
            <a:pPr marL="723900" indent="0">
              <a:buNone/>
            </a:pPr>
            <a:r>
              <a:rPr lang="en-GB" sz="2000" dirty="0" smtClean="0">
                <a:latin typeface="Arial" panose="020B0604020202020204" pitchFamily="34" charset="0"/>
                <a:cs typeface="Arial" panose="020B0604020202020204" pitchFamily="34" charset="0"/>
              </a:rPr>
              <a:t>I</a:t>
            </a:r>
            <a:r>
              <a:rPr lang="en-GB" sz="2000" dirty="0" smtClean="0">
                <a:solidFill>
                  <a:srgbClr val="FF0000"/>
                </a:solidFill>
                <a:latin typeface="Arial" panose="020B0604020202020204" pitchFamily="34" charset="0"/>
                <a:cs typeface="Arial" panose="020B0604020202020204" pitchFamily="34" charset="0"/>
              </a:rPr>
              <a:t> </a:t>
            </a:r>
            <a:r>
              <a:rPr lang="en-GB" sz="2000" b="1" i="1" dirty="0" smtClean="0">
                <a:solidFill>
                  <a:srgbClr val="FF0000"/>
                </a:solidFill>
                <a:latin typeface="Arial" panose="020B0604020202020204" pitchFamily="34" charset="0"/>
                <a:cs typeface="Arial" panose="020B0604020202020204" pitchFamily="34" charset="0"/>
              </a:rPr>
              <a:t>could</a:t>
            </a:r>
            <a:r>
              <a:rPr lang="en-GB" sz="2000" dirty="0" smtClean="0">
                <a:solidFill>
                  <a:srgbClr val="FF0000"/>
                </a:solidFill>
                <a:latin typeface="Arial" panose="020B0604020202020204" pitchFamily="34" charset="0"/>
                <a:cs typeface="Arial" panose="020B0604020202020204" pitchFamily="34" charset="0"/>
              </a:rPr>
              <a:t> </a:t>
            </a:r>
            <a:r>
              <a:rPr lang="en-GB" sz="2000" i="1" dirty="0" smtClean="0">
                <a:solidFill>
                  <a:srgbClr val="FF0000"/>
                </a:solidFill>
                <a:latin typeface="Arial" panose="020B0604020202020204" pitchFamily="34" charset="0"/>
                <a:cs typeface="Arial" panose="020B0604020202020204" pitchFamily="34" charset="0"/>
              </a:rPr>
              <a:t>have</a:t>
            </a:r>
            <a:r>
              <a:rPr lang="en-GB" sz="2000" dirty="0" smtClean="0">
                <a:solidFill>
                  <a:srgbClr val="FF0000"/>
                </a:solidFill>
                <a:latin typeface="Arial" panose="020B0604020202020204" pitchFamily="34" charset="0"/>
                <a:cs typeface="Arial" panose="020B0604020202020204" pitchFamily="34" charset="0"/>
              </a:rPr>
              <a:t> danced</a:t>
            </a:r>
          </a:p>
          <a:p>
            <a:pPr marL="723900" indent="0">
              <a:buNone/>
            </a:pPr>
            <a:r>
              <a:rPr lang="en-GB" sz="2000" dirty="0" smtClean="0">
                <a:latin typeface="Arial" panose="020B0604020202020204" pitchFamily="34" charset="0"/>
                <a:cs typeface="Arial" panose="020B0604020202020204" pitchFamily="34" charset="0"/>
              </a:rPr>
              <a:t>I</a:t>
            </a:r>
            <a:r>
              <a:rPr lang="en-GB" sz="2000" dirty="0" smtClean="0">
                <a:solidFill>
                  <a:srgbClr val="FF0000"/>
                </a:solidFill>
                <a:latin typeface="Arial" panose="020B0604020202020204" pitchFamily="34" charset="0"/>
                <a:cs typeface="Arial" panose="020B0604020202020204" pitchFamily="34" charset="0"/>
              </a:rPr>
              <a:t> </a:t>
            </a:r>
            <a:r>
              <a:rPr lang="en-GB" sz="2000" b="1" i="1" dirty="0" smtClean="0">
                <a:solidFill>
                  <a:srgbClr val="FF0000"/>
                </a:solidFill>
                <a:latin typeface="Arial" panose="020B0604020202020204" pitchFamily="34" charset="0"/>
                <a:cs typeface="Arial" panose="020B0604020202020204" pitchFamily="34" charset="0"/>
              </a:rPr>
              <a:t>might</a:t>
            </a:r>
            <a:r>
              <a:rPr lang="en-GB" sz="2000" dirty="0" smtClean="0">
                <a:solidFill>
                  <a:srgbClr val="FF0000"/>
                </a:solidFill>
                <a:latin typeface="Arial" panose="020B0604020202020204" pitchFamily="34" charset="0"/>
                <a:cs typeface="Arial" panose="020B0604020202020204" pitchFamily="34" charset="0"/>
              </a:rPr>
              <a:t> </a:t>
            </a:r>
            <a:r>
              <a:rPr lang="en-GB" sz="2000" i="1" dirty="0" smtClean="0">
                <a:solidFill>
                  <a:srgbClr val="FF0000"/>
                </a:solidFill>
                <a:latin typeface="Arial" panose="020B0604020202020204" pitchFamily="34" charset="0"/>
                <a:cs typeface="Arial" panose="020B0604020202020204" pitchFamily="34" charset="0"/>
              </a:rPr>
              <a:t>be</a:t>
            </a:r>
            <a:r>
              <a:rPr lang="en-GB" sz="2000" dirty="0" smtClean="0">
                <a:solidFill>
                  <a:srgbClr val="FF0000"/>
                </a:solidFill>
                <a:latin typeface="Arial" panose="020B0604020202020204" pitchFamily="34" charset="0"/>
                <a:cs typeface="Arial" panose="020B0604020202020204" pitchFamily="34" charset="0"/>
              </a:rPr>
              <a:t> dancing</a:t>
            </a:r>
          </a:p>
          <a:p>
            <a:pPr marL="723900" indent="0">
              <a:buNone/>
            </a:pPr>
            <a:r>
              <a:rPr lang="en-GB" sz="2000" dirty="0" smtClean="0">
                <a:latin typeface="Arial" panose="020B0604020202020204" pitchFamily="34" charset="0"/>
                <a:cs typeface="Arial" panose="020B0604020202020204" pitchFamily="34" charset="0"/>
              </a:rPr>
              <a:t>I</a:t>
            </a:r>
            <a:r>
              <a:rPr lang="en-GB" sz="2000" dirty="0" smtClean="0">
                <a:solidFill>
                  <a:srgbClr val="FF0000"/>
                </a:solidFill>
                <a:latin typeface="Arial" panose="020B0604020202020204" pitchFamily="34" charset="0"/>
                <a:cs typeface="Arial" panose="020B0604020202020204" pitchFamily="34" charset="0"/>
              </a:rPr>
              <a:t> </a:t>
            </a:r>
            <a:r>
              <a:rPr lang="en-GB" sz="2000" b="1" i="1" dirty="0" smtClean="0">
                <a:solidFill>
                  <a:srgbClr val="FF0000"/>
                </a:solidFill>
                <a:latin typeface="Arial" panose="020B0604020202020204" pitchFamily="34" charset="0"/>
                <a:cs typeface="Arial" panose="020B0604020202020204" pitchFamily="34" charset="0"/>
              </a:rPr>
              <a:t>should</a:t>
            </a:r>
            <a:r>
              <a:rPr lang="en-GB" sz="2000" dirty="0" smtClean="0">
                <a:solidFill>
                  <a:srgbClr val="FF0000"/>
                </a:solidFill>
                <a:latin typeface="Arial" panose="020B0604020202020204" pitchFamily="34" charset="0"/>
                <a:cs typeface="Arial" panose="020B0604020202020204" pitchFamily="34" charset="0"/>
              </a:rPr>
              <a:t> </a:t>
            </a:r>
            <a:r>
              <a:rPr lang="en-GB" sz="2000" i="1" dirty="0" smtClean="0">
                <a:solidFill>
                  <a:srgbClr val="FF0000"/>
                </a:solidFill>
                <a:latin typeface="Arial" panose="020B0604020202020204" pitchFamily="34" charset="0"/>
                <a:cs typeface="Arial" panose="020B0604020202020204" pitchFamily="34" charset="0"/>
              </a:rPr>
              <a:t>have been </a:t>
            </a:r>
            <a:r>
              <a:rPr lang="en-GB" sz="2000" dirty="0" smtClean="0">
                <a:solidFill>
                  <a:srgbClr val="FF0000"/>
                </a:solidFill>
                <a:latin typeface="Arial" panose="020B0604020202020204" pitchFamily="34" charset="0"/>
                <a:cs typeface="Arial" panose="020B0604020202020204" pitchFamily="34" charset="0"/>
              </a:rPr>
              <a:t>dancing</a:t>
            </a:r>
          </a:p>
        </p:txBody>
      </p:sp>
      <p:sp>
        <p:nvSpPr>
          <p:cNvPr id="4" name="Slide Number Placeholder 3"/>
          <p:cNvSpPr>
            <a:spLocks noGrp="1"/>
          </p:cNvSpPr>
          <p:nvPr>
            <p:ph type="sldNum" sz="quarter" idx="12"/>
          </p:nvPr>
        </p:nvSpPr>
        <p:spPr/>
        <p:txBody>
          <a:bodyPr/>
          <a:lstStyle/>
          <a:p>
            <a:fld id="{72051ED8-246A-4ED7-BA39-F0E168D1450D}" type="slidenum">
              <a:rPr lang="en-GB" smtClean="0"/>
              <a:pPr/>
              <a:t>12</a:t>
            </a:fld>
            <a:endParaRPr lang="en-GB" dirty="0"/>
          </a:p>
        </p:txBody>
      </p:sp>
      <p:sp>
        <p:nvSpPr>
          <p:cNvPr id="5" name="Rounded Rectangle 4"/>
          <p:cNvSpPr/>
          <p:nvPr/>
        </p:nvSpPr>
        <p:spPr>
          <a:xfrm>
            <a:off x="5004048" y="3068960"/>
            <a:ext cx="3096344" cy="1512168"/>
          </a:xfrm>
          <a:prstGeom prst="roundRect">
            <a:avLst/>
          </a:prstGeom>
          <a:solidFill>
            <a:srgbClr val="E8C9A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600"/>
              </a:lnSpc>
            </a:pPr>
            <a:r>
              <a:rPr lang="en-GB" sz="1800" dirty="0" smtClean="0">
                <a:solidFill>
                  <a:schemeClr val="tx1"/>
                </a:solidFill>
                <a:latin typeface="Arial" panose="020B0604020202020204" pitchFamily="34" charset="0"/>
                <a:cs typeface="Arial" panose="020B0604020202020204" pitchFamily="34" charset="0"/>
              </a:rPr>
              <a:t>The </a:t>
            </a:r>
            <a:r>
              <a:rPr lang="en-GB" sz="1800" b="1" dirty="0" smtClean="0">
                <a:solidFill>
                  <a:schemeClr val="tx1"/>
                </a:solidFill>
                <a:latin typeface="Arial" panose="020B0604020202020204" pitchFamily="34" charset="0"/>
                <a:cs typeface="Arial" panose="020B0604020202020204" pitchFamily="34" charset="0"/>
              </a:rPr>
              <a:t>modal</a:t>
            </a:r>
            <a:r>
              <a:rPr lang="en-GB" sz="1800" dirty="0" smtClean="0">
                <a:solidFill>
                  <a:schemeClr val="tx1"/>
                </a:solidFill>
                <a:latin typeface="Arial" panose="020B0604020202020204" pitchFamily="34" charset="0"/>
                <a:cs typeface="Arial" panose="020B0604020202020204" pitchFamily="34" charset="0"/>
              </a:rPr>
              <a:t> verb:</a:t>
            </a:r>
          </a:p>
          <a:p>
            <a:pPr algn="ctr">
              <a:lnSpc>
                <a:spcPts val="2600"/>
              </a:lnSpc>
            </a:pPr>
            <a:r>
              <a:rPr lang="en-GB" sz="1800" dirty="0">
                <a:solidFill>
                  <a:schemeClr val="tx1"/>
                </a:solidFill>
                <a:latin typeface="Arial" panose="020B0604020202020204" pitchFamily="34" charset="0"/>
                <a:cs typeface="Arial" panose="020B0604020202020204" pitchFamily="34" charset="0"/>
              </a:rPr>
              <a:t>e</a:t>
            </a:r>
            <a:r>
              <a:rPr lang="en-GB" sz="1800" dirty="0" smtClean="0">
                <a:solidFill>
                  <a:schemeClr val="tx1"/>
                </a:solidFill>
                <a:latin typeface="Arial" panose="020B0604020202020204" pitchFamily="34" charset="0"/>
                <a:cs typeface="Arial" panose="020B0604020202020204" pitchFamily="34" charset="0"/>
              </a:rPr>
              <a:t>xpresses shades of possibility and certainty</a:t>
            </a:r>
            <a:endParaRPr lang="en-GB" sz="1800" dirty="0">
              <a:solidFill>
                <a:schemeClr val="tx1"/>
              </a:solidFill>
              <a:latin typeface="Arial" panose="020B0604020202020204" pitchFamily="34" charset="0"/>
              <a:cs typeface="Arial" panose="020B0604020202020204" pitchFamily="34" charset="0"/>
            </a:endParaRPr>
          </a:p>
        </p:txBody>
      </p:sp>
      <p:sp>
        <p:nvSpPr>
          <p:cNvPr id="6" name="TextBox 5"/>
          <p:cNvSpPr txBox="1"/>
          <p:nvPr/>
        </p:nvSpPr>
        <p:spPr>
          <a:xfrm>
            <a:off x="6228184" y="5301208"/>
            <a:ext cx="2088232" cy="923330"/>
          </a:xfrm>
          <a:prstGeom prst="rect">
            <a:avLst/>
          </a:prstGeom>
          <a:solidFill>
            <a:srgbClr val="ECBFF3"/>
          </a:solidFill>
          <a:ln>
            <a:solidFill>
              <a:schemeClr val="tx1"/>
            </a:solidFill>
          </a:ln>
        </p:spPr>
        <p:txBody>
          <a:bodyPr wrap="square" rtlCol="0">
            <a:spAutoFit/>
          </a:bodyPr>
          <a:lstStyle/>
          <a:p>
            <a:pPr algn="ctr"/>
            <a:r>
              <a:rPr lang="en-GB" sz="1800" dirty="0" smtClean="0">
                <a:latin typeface="Arial" panose="020B0604020202020204" pitchFamily="34" charset="0"/>
                <a:cs typeface="Arial" panose="020B0604020202020204" pitchFamily="34" charset="0"/>
              </a:rPr>
              <a:t>Modal verbs are one kind of auxiliary verb</a:t>
            </a:r>
            <a:endParaRPr lang="en-GB"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031791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33111"/>
            <a:ext cx="8250120" cy="1143000"/>
          </a:xfrm>
        </p:spPr>
        <p:txBody>
          <a:bodyPr/>
          <a:lstStyle/>
          <a:p>
            <a:r>
              <a:rPr lang="en-GB" dirty="0" smtClean="0">
                <a:latin typeface="Arial" panose="020B0604020202020204" pitchFamily="34" charset="0"/>
                <a:cs typeface="Arial" panose="020B0604020202020204" pitchFamily="34" charset="0"/>
              </a:rPr>
              <a:t>Key knowledge about verbs</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67544" y="980728"/>
            <a:ext cx="8568952" cy="5688632"/>
          </a:xfrm>
        </p:spPr>
        <p:txBody>
          <a:bodyPr>
            <a:normAutofit/>
          </a:bodyPr>
          <a:lstStyle/>
          <a:p>
            <a:pPr>
              <a:lnSpc>
                <a:spcPts val="2400"/>
              </a:lnSpc>
            </a:pPr>
            <a:r>
              <a:rPr lang="en-GB" sz="1800" dirty="0" smtClean="0">
                <a:latin typeface="Arial" panose="020B0604020202020204" pitchFamily="34" charset="0"/>
                <a:cs typeface="Arial" panose="020B0604020202020204" pitchFamily="34" charset="0"/>
              </a:rPr>
              <a:t>The verbs ‘</a:t>
            </a:r>
            <a:r>
              <a:rPr lang="en-GB" sz="1800" i="1" dirty="0" smtClean="0">
                <a:latin typeface="Arial" panose="020B0604020202020204" pitchFamily="34" charset="0"/>
                <a:cs typeface="Arial" panose="020B0604020202020204" pitchFamily="34" charset="0"/>
              </a:rPr>
              <a:t>be</a:t>
            </a:r>
            <a:r>
              <a:rPr lang="en-GB" sz="1800" dirty="0" smtClean="0">
                <a:latin typeface="Arial" panose="020B0604020202020204" pitchFamily="34" charset="0"/>
                <a:cs typeface="Arial" panose="020B0604020202020204" pitchFamily="34" charset="0"/>
              </a:rPr>
              <a:t>’ and ‘</a:t>
            </a:r>
            <a:r>
              <a:rPr lang="en-GB" sz="1800" i="1" dirty="0" smtClean="0">
                <a:latin typeface="Arial" panose="020B0604020202020204" pitchFamily="34" charset="0"/>
                <a:cs typeface="Arial" panose="020B0604020202020204" pitchFamily="34" charset="0"/>
              </a:rPr>
              <a:t>have’ </a:t>
            </a:r>
            <a:r>
              <a:rPr lang="en-GB" sz="1800" dirty="0" smtClean="0">
                <a:latin typeface="Arial" panose="020B0604020202020204" pitchFamily="34" charset="0"/>
                <a:cs typeface="Arial" panose="020B0604020202020204" pitchFamily="34" charset="0"/>
              </a:rPr>
              <a:t>are very common (but are not ‘doing’ words!) and all children should be able to recognise these from an early stage;</a:t>
            </a:r>
          </a:p>
          <a:p>
            <a:pPr>
              <a:lnSpc>
                <a:spcPts val="2400"/>
              </a:lnSpc>
            </a:pPr>
            <a:r>
              <a:rPr lang="en-GB" sz="1800" dirty="0" smtClean="0">
                <a:latin typeface="Arial" panose="020B0604020202020204" pitchFamily="34" charset="0"/>
                <a:cs typeface="Arial" panose="020B0604020202020204" pitchFamily="34" charset="0"/>
              </a:rPr>
              <a:t>Verbs occur in text in verb phrases which can be one word (</a:t>
            </a:r>
            <a:r>
              <a:rPr lang="en-GB" sz="1800" i="1" dirty="0" smtClean="0">
                <a:latin typeface="Arial" panose="020B0604020202020204" pitchFamily="34" charset="0"/>
                <a:cs typeface="Arial" panose="020B0604020202020204" pitchFamily="34" charset="0"/>
              </a:rPr>
              <a:t>The  others </a:t>
            </a:r>
            <a:r>
              <a:rPr lang="en-GB" sz="1800" b="1" i="1" dirty="0" smtClean="0">
                <a:solidFill>
                  <a:srgbClr val="FF0000"/>
                </a:solidFill>
                <a:latin typeface="Arial" panose="020B0604020202020204" pitchFamily="34" charset="0"/>
                <a:cs typeface="Arial" panose="020B0604020202020204" pitchFamily="34" charset="0"/>
              </a:rPr>
              <a:t>were</a:t>
            </a:r>
            <a:r>
              <a:rPr lang="en-GB" sz="1800" i="1" dirty="0" smtClean="0">
                <a:latin typeface="Arial" panose="020B0604020202020204" pitchFamily="34" charset="0"/>
                <a:cs typeface="Arial" panose="020B0604020202020204" pitchFamily="34" charset="0"/>
              </a:rPr>
              <a:t> inside</a:t>
            </a:r>
            <a:r>
              <a:rPr lang="en-GB" sz="1800" dirty="0" smtClean="0">
                <a:latin typeface="Arial" panose="020B0604020202020204" pitchFamily="34" charset="0"/>
                <a:cs typeface="Arial" panose="020B0604020202020204" pitchFamily="34" charset="0"/>
              </a:rPr>
              <a:t>) or a string of verbs one after another (</a:t>
            </a:r>
            <a:r>
              <a:rPr lang="en-US" sz="1800" i="1" dirty="0">
                <a:latin typeface="Arial" panose="020B0604020202020204" pitchFamily="34" charset="0"/>
                <a:cs typeface="Arial" panose="020B0604020202020204" pitchFamily="34" charset="0"/>
              </a:rPr>
              <a:t>I </a:t>
            </a:r>
            <a:r>
              <a:rPr lang="en-US" sz="1800" b="1" i="1" dirty="0">
                <a:solidFill>
                  <a:srgbClr val="FF0000"/>
                </a:solidFill>
                <a:latin typeface="Arial" panose="020B0604020202020204" pitchFamily="34" charset="0"/>
                <a:cs typeface="Arial" panose="020B0604020202020204" pitchFamily="34" charset="0"/>
              </a:rPr>
              <a:t>couldn’t have been </a:t>
            </a:r>
            <a:r>
              <a:rPr lang="en-US" sz="1800" i="1" dirty="0">
                <a:latin typeface="Arial" panose="020B0604020202020204" pitchFamily="34" charset="0"/>
                <a:cs typeface="Arial" panose="020B0604020202020204" pitchFamily="34" charset="0"/>
              </a:rPr>
              <a:t>more </a:t>
            </a:r>
            <a:r>
              <a:rPr lang="en-US" sz="1800" i="1" dirty="0" smtClean="0">
                <a:latin typeface="Arial" panose="020B0604020202020204" pitchFamily="34" charset="0"/>
                <a:cs typeface="Arial" panose="020B0604020202020204" pitchFamily="34" charset="0"/>
              </a:rPr>
              <a:t>wrong</a:t>
            </a:r>
            <a:r>
              <a:rPr lang="en-US" sz="1800" dirty="0" smtClean="0">
                <a:latin typeface="Arial" panose="020B0604020202020204" pitchFamily="34" charset="0"/>
                <a:cs typeface="Arial" panose="020B0604020202020204" pitchFamily="34" charset="0"/>
              </a:rPr>
              <a:t>): children need to  be able to </a:t>
            </a:r>
            <a:r>
              <a:rPr lang="en-US" sz="1800" dirty="0" err="1" smtClean="0">
                <a:latin typeface="Arial" panose="020B0604020202020204" pitchFamily="34" charset="0"/>
                <a:cs typeface="Arial" panose="020B0604020202020204" pitchFamily="34" charset="0"/>
              </a:rPr>
              <a:t>recognise</a:t>
            </a:r>
            <a:r>
              <a:rPr lang="en-US" sz="1800" dirty="0" smtClean="0">
                <a:latin typeface="Arial" panose="020B0604020202020204" pitchFamily="34" charset="0"/>
                <a:cs typeface="Arial" panose="020B0604020202020204" pitchFamily="34" charset="0"/>
              </a:rPr>
              <a:t> these strings as one unit of meaning;</a:t>
            </a:r>
          </a:p>
          <a:p>
            <a:pPr>
              <a:lnSpc>
                <a:spcPts val="2400"/>
              </a:lnSpc>
            </a:pPr>
            <a:r>
              <a:rPr lang="en-US" sz="1800" dirty="0" smtClean="0">
                <a:latin typeface="Arial" panose="020B0604020202020204" pitchFamily="34" charset="0"/>
                <a:cs typeface="Arial" panose="020B0604020202020204" pitchFamily="34" charset="0"/>
              </a:rPr>
              <a:t>The only kind of word which can be found within a verb phrase is an adverb, usually </a:t>
            </a:r>
            <a:r>
              <a:rPr lang="en-US" sz="1800" i="1" dirty="0" smtClean="0">
                <a:latin typeface="Arial" panose="020B0604020202020204" pitchFamily="34" charset="0"/>
                <a:cs typeface="Arial" panose="020B0604020202020204" pitchFamily="34" charset="0"/>
              </a:rPr>
              <a:t>not </a:t>
            </a:r>
            <a:r>
              <a:rPr lang="en-US" sz="1800" dirty="0" smtClean="0">
                <a:latin typeface="Arial" panose="020B0604020202020204" pitchFamily="34" charset="0"/>
                <a:cs typeface="Arial" panose="020B0604020202020204" pitchFamily="34" charset="0"/>
              </a:rPr>
              <a:t>or </a:t>
            </a:r>
            <a:r>
              <a:rPr lang="en-US" sz="1800" i="1" dirty="0" smtClean="0">
                <a:latin typeface="Arial" panose="020B0604020202020204" pitchFamily="34" charset="0"/>
                <a:cs typeface="Arial" panose="020B0604020202020204" pitchFamily="34" charset="0"/>
              </a:rPr>
              <a:t>never</a:t>
            </a:r>
            <a:r>
              <a:rPr lang="en-US" sz="1800" dirty="0" smtClean="0">
                <a:latin typeface="Arial" panose="020B0604020202020204" pitchFamily="34" charset="0"/>
                <a:cs typeface="Arial" panose="020B0604020202020204" pitchFamily="34" charset="0"/>
              </a:rPr>
              <a:t> </a:t>
            </a:r>
            <a:r>
              <a:rPr lang="en-GB" sz="1800" dirty="0" smtClean="0">
                <a:latin typeface="Arial" panose="020B0604020202020204" pitchFamily="34" charset="0"/>
                <a:cs typeface="Arial" panose="020B0604020202020204" pitchFamily="34" charset="0"/>
              </a:rPr>
              <a:t>(</a:t>
            </a:r>
            <a:r>
              <a:rPr lang="en-US" sz="1800" i="1" dirty="0">
                <a:latin typeface="Arial" panose="020B0604020202020204" pitchFamily="34" charset="0"/>
                <a:cs typeface="Arial" panose="020B0604020202020204" pitchFamily="34" charset="0"/>
              </a:rPr>
              <a:t>I </a:t>
            </a:r>
            <a:r>
              <a:rPr lang="en-US" sz="1800" b="1" i="1" dirty="0">
                <a:solidFill>
                  <a:srgbClr val="FF0000"/>
                </a:solidFill>
                <a:latin typeface="Arial" panose="020B0604020202020204" pitchFamily="34" charset="0"/>
                <a:cs typeface="Arial" panose="020B0604020202020204" pitchFamily="34" charset="0"/>
              </a:rPr>
              <a:t>could</a:t>
            </a:r>
            <a:r>
              <a:rPr lang="en-US" sz="1800" b="1" i="1" dirty="0">
                <a:solidFill>
                  <a:srgbClr val="00B050"/>
                </a:solidFill>
                <a:latin typeface="Arial" panose="020B0604020202020204" pitchFamily="34" charset="0"/>
                <a:cs typeface="Arial" panose="020B0604020202020204" pitchFamily="34" charset="0"/>
              </a:rPr>
              <a:t>n’t</a:t>
            </a:r>
            <a:r>
              <a:rPr lang="en-US" sz="1800" b="1" i="1" dirty="0">
                <a:solidFill>
                  <a:srgbClr val="FF0000"/>
                </a:solidFill>
                <a:latin typeface="Arial" panose="020B0604020202020204" pitchFamily="34" charset="0"/>
                <a:cs typeface="Arial" panose="020B0604020202020204" pitchFamily="34" charset="0"/>
              </a:rPr>
              <a:t> have been </a:t>
            </a:r>
            <a:r>
              <a:rPr lang="en-US" sz="1800" i="1" dirty="0">
                <a:latin typeface="Arial" panose="020B0604020202020204" pitchFamily="34" charset="0"/>
                <a:cs typeface="Arial" panose="020B0604020202020204" pitchFamily="34" charset="0"/>
              </a:rPr>
              <a:t>more </a:t>
            </a:r>
            <a:r>
              <a:rPr lang="en-US" sz="1800" i="1" dirty="0" smtClean="0">
                <a:latin typeface="Arial" panose="020B0604020202020204" pitchFamily="34" charset="0"/>
                <a:cs typeface="Arial" panose="020B0604020202020204" pitchFamily="34" charset="0"/>
              </a:rPr>
              <a:t>wrong)</a:t>
            </a:r>
          </a:p>
          <a:p>
            <a:pPr>
              <a:lnSpc>
                <a:spcPts val="2400"/>
              </a:lnSpc>
            </a:pPr>
            <a:r>
              <a:rPr lang="en-US" sz="1800" dirty="0" smtClean="0">
                <a:latin typeface="Arial" panose="020B0604020202020204" pitchFamily="34" charset="0"/>
                <a:cs typeface="Arial" panose="020B0604020202020204" pitchFamily="34" charset="0"/>
              </a:rPr>
              <a:t>The concept of main  verb and auxiliary verb may be helpful for children to understand as they develop in their grammatical knowledge:</a:t>
            </a:r>
          </a:p>
          <a:p>
            <a:pPr>
              <a:lnSpc>
                <a:spcPts val="2400"/>
              </a:lnSpc>
            </a:pPr>
            <a:r>
              <a:rPr lang="en-US" sz="1800" dirty="0" smtClean="0">
                <a:latin typeface="Arial" panose="020B0604020202020204" pitchFamily="34" charset="0"/>
                <a:cs typeface="Arial" panose="020B0604020202020204" pitchFamily="34" charset="0"/>
              </a:rPr>
              <a:t>Main </a:t>
            </a:r>
            <a:r>
              <a:rPr lang="en-US" sz="1800" dirty="0" smtClean="0">
                <a:latin typeface="Arial" panose="020B0604020202020204" pitchFamily="34" charset="0"/>
                <a:cs typeface="Arial" panose="020B0604020202020204" pitchFamily="34" charset="0"/>
              </a:rPr>
              <a:t>lexical verb</a:t>
            </a:r>
            <a:r>
              <a:rPr lang="en-US" sz="1800" dirty="0" smtClean="0">
                <a:latin typeface="Arial" panose="020B0604020202020204" pitchFamily="34" charset="0"/>
                <a:cs typeface="Arial" panose="020B0604020202020204" pitchFamily="34" charset="0"/>
              </a:rPr>
              <a:t>: the verb that stands as a single word in a clause or the last word in a verb phrase</a:t>
            </a:r>
          </a:p>
          <a:p>
            <a:pPr marL="82296" indent="0">
              <a:lnSpc>
                <a:spcPts val="2400"/>
              </a:lnSpc>
              <a:buNone/>
            </a:pPr>
            <a:r>
              <a:rPr lang="en-US" sz="1800" dirty="0">
                <a:latin typeface="Arial" panose="020B0604020202020204" pitchFamily="34" charset="0"/>
                <a:cs typeface="Arial" panose="020B0604020202020204" pitchFamily="34" charset="0"/>
              </a:rPr>
              <a:t> </a:t>
            </a:r>
            <a:r>
              <a:rPr lang="en-US" sz="1800" dirty="0" smtClean="0">
                <a:latin typeface="Arial" panose="020B0604020202020204" pitchFamily="34" charset="0"/>
                <a:cs typeface="Arial" panose="020B0604020202020204" pitchFamily="34" charset="0"/>
              </a:rPr>
              <a:t>    </a:t>
            </a:r>
            <a:r>
              <a:rPr lang="en-GB" sz="1800" i="1" dirty="0" smtClean="0">
                <a:latin typeface="Arial" panose="020B0604020202020204" pitchFamily="34" charset="0"/>
                <a:cs typeface="Arial" panose="020B0604020202020204" pitchFamily="34" charset="0"/>
              </a:rPr>
              <a:t>The others </a:t>
            </a:r>
            <a:r>
              <a:rPr lang="en-GB" sz="1800" b="1" i="1" dirty="0">
                <a:solidFill>
                  <a:srgbClr val="FF0000"/>
                </a:solidFill>
                <a:latin typeface="Arial" panose="020B0604020202020204" pitchFamily="34" charset="0"/>
                <a:cs typeface="Arial" panose="020B0604020202020204" pitchFamily="34" charset="0"/>
              </a:rPr>
              <a:t>were</a:t>
            </a:r>
            <a:r>
              <a:rPr lang="en-GB" sz="1800" i="1" dirty="0">
                <a:latin typeface="Arial" panose="020B0604020202020204" pitchFamily="34" charset="0"/>
                <a:cs typeface="Arial" panose="020B0604020202020204" pitchFamily="34" charset="0"/>
              </a:rPr>
              <a:t> </a:t>
            </a:r>
            <a:r>
              <a:rPr lang="en-GB" sz="1800" i="1" dirty="0" smtClean="0">
                <a:latin typeface="Arial" panose="020B0604020202020204" pitchFamily="34" charset="0"/>
                <a:cs typeface="Arial" panose="020B0604020202020204" pitchFamily="34" charset="0"/>
              </a:rPr>
              <a:t>inside; They were </a:t>
            </a:r>
            <a:r>
              <a:rPr lang="en-GB" sz="1800" b="1" i="1" dirty="0" smtClean="0">
                <a:solidFill>
                  <a:srgbClr val="FF0000"/>
                </a:solidFill>
                <a:latin typeface="Arial" panose="020B0604020202020204" pitchFamily="34" charset="0"/>
                <a:cs typeface="Arial" panose="020B0604020202020204" pitchFamily="34" charset="0"/>
              </a:rPr>
              <a:t>worrying</a:t>
            </a:r>
            <a:r>
              <a:rPr lang="en-GB" sz="1800" i="1" dirty="0" smtClean="0">
                <a:latin typeface="Arial" panose="020B0604020202020204" pitchFamily="34" charset="0"/>
                <a:cs typeface="Arial" panose="020B0604020202020204" pitchFamily="34" charset="0"/>
              </a:rPr>
              <a:t> about the baby</a:t>
            </a:r>
            <a:endParaRPr lang="en-US" sz="1800" dirty="0" smtClean="0">
              <a:latin typeface="Arial" panose="020B0604020202020204" pitchFamily="34" charset="0"/>
              <a:cs typeface="Arial" panose="020B0604020202020204" pitchFamily="34" charset="0"/>
            </a:endParaRPr>
          </a:p>
          <a:p>
            <a:pPr>
              <a:lnSpc>
                <a:spcPts val="2400"/>
              </a:lnSpc>
            </a:pPr>
            <a:r>
              <a:rPr lang="en-US" sz="1800" dirty="0" smtClean="0">
                <a:latin typeface="Arial" panose="020B0604020202020204" pitchFamily="34" charset="0"/>
                <a:cs typeface="Arial" panose="020B0604020202020204" pitchFamily="34" charset="0"/>
              </a:rPr>
              <a:t>Auxiliary verb: the verbs which precede the main verb in a verb phrase:</a:t>
            </a:r>
          </a:p>
          <a:p>
            <a:pPr marL="82296" indent="0">
              <a:lnSpc>
                <a:spcPts val="2400"/>
              </a:lnSpc>
              <a:buNone/>
            </a:pPr>
            <a:r>
              <a:rPr lang="en-US" sz="1800" i="1" dirty="0">
                <a:latin typeface="Arial" panose="020B0604020202020204" pitchFamily="34" charset="0"/>
                <a:cs typeface="Arial" panose="020B0604020202020204" pitchFamily="34" charset="0"/>
              </a:rPr>
              <a:t> </a:t>
            </a:r>
            <a:r>
              <a:rPr lang="en-US" sz="1800" i="1" dirty="0" smtClean="0">
                <a:latin typeface="Arial" panose="020B0604020202020204" pitchFamily="34" charset="0"/>
                <a:cs typeface="Arial" panose="020B0604020202020204" pitchFamily="34" charset="0"/>
              </a:rPr>
              <a:t>    I </a:t>
            </a:r>
            <a:r>
              <a:rPr lang="en-US" sz="1800" b="1" i="1" u="sng" dirty="0">
                <a:solidFill>
                  <a:srgbClr val="FF0000"/>
                </a:solidFill>
                <a:latin typeface="Arial" panose="020B0604020202020204" pitchFamily="34" charset="0"/>
                <a:cs typeface="Arial" panose="020B0604020202020204" pitchFamily="34" charset="0"/>
              </a:rPr>
              <a:t>could</a:t>
            </a:r>
            <a:r>
              <a:rPr lang="en-US" sz="1800" b="1" i="1" dirty="0">
                <a:solidFill>
                  <a:srgbClr val="FF0000"/>
                </a:solidFill>
                <a:latin typeface="Arial" panose="020B0604020202020204" pitchFamily="34" charset="0"/>
                <a:cs typeface="Arial" panose="020B0604020202020204" pitchFamily="34" charset="0"/>
              </a:rPr>
              <a:t>n’t </a:t>
            </a:r>
            <a:r>
              <a:rPr lang="en-US" sz="1800" b="1" i="1" u="sng" dirty="0">
                <a:solidFill>
                  <a:srgbClr val="FF0000"/>
                </a:solidFill>
                <a:latin typeface="Arial" panose="020B0604020202020204" pitchFamily="34" charset="0"/>
                <a:cs typeface="Arial" panose="020B0604020202020204" pitchFamily="34" charset="0"/>
              </a:rPr>
              <a:t>have</a:t>
            </a:r>
            <a:r>
              <a:rPr lang="en-US" sz="1800" b="1" i="1" dirty="0">
                <a:solidFill>
                  <a:srgbClr val="FF0000"/>
                </a:solidFill>
                <a:latin typeface="Arial" panose="020B0604020202020204" pitchFamily="34" charset="0"/>
                <a:cs typeface="Arial" panose="020B0604020202020204" pitchFamily="34" charset="0"/>
              </a:rPr>
              <a:t> been </a:t>
            </a:r>
            <a:r>
              <a:rPr lang="en-US" sz="1800" i="1" dirty="0">
                <a:latin typeface="Arial" panose="020B0604020202020204" pitchFamily="34" charset="0"/>
                <a:cs typeface="Arial" panose="020B0604020202020204" pitchFamily="34" charset="0"/>
              </a:rPr>
              <a:t>more </a:t>
            </a:r>
            <a:r>
              <a:rPr lang="en-US" sz="1800" i="1" dirty="0" smtClean="0">
                <a:latin typeface="Arial" panose="020B0604020202020204" pitchFamily="34" charset="0"/>
                <a:cs typeface="Arial" panose="020B0604020202020204" pitchFamily="34" charset="0"/>
              </a:rPr>
              <a:t>wrong; they </a:t>
            </a:r>
            <a:r>
              <a:rPr lang="en-US" sz="1800" b="1" i="1" u="sng" dirty="0" smtClean="0">
                <a:solidFill>
                  <a:srgbClr val="FF0000"/>
                </a:solidFill>
                <a:latin typeface="Arial" panose="020B0604020202020204" pitchFamily="34" charset="0"/>
                <a:cs typeface="Arial" panose="020B0604020202020204" pitchFamily="34" charset="0"/>
              </a:rPr>
              <a:t>were </a:t>
            </a:r>
            <a:r>
              <a:rPr lang="en-US" sz="1800" b="1" i="1" dirty="0" smtClean="0">
                <a:solidFill>
                  <a:srgbClr val="FF0000"/>
                </a:solidFill>
                <a:latin typeface="Arial" panose="020B0604020202020204" pitchFamily="34" charset="0"/>
                <a:cs typeface="Arial" panose="020B0604020202020204" pitchFamily="34" charset="0"/>
              </a:rPr>
              <a:t>worrying </a:t>
            </a:r>
            <a:r>
              <a:rPr lang="en-US" sz="1800" i="1" dirty="0" smtClean="0">
                <a:latin typeface="Arial" panose="020B0604020202020204" pitchFamily="34" charset="0"/>
                <a:cs typeface="Arial" panose="020B0604020202020204" pitchFamily="34" charset="0"/>
              </a:rPr>
              <a:t>about the baby</a:t>
            </a:r>
          </a:p>
          <a:p>
            <a:pPr>
              <a:lnSpc>
                <a:spcPts val="2400"/>
              </a:lnSpc>
            </a:pPr>
            <a:r>
              <a:rPr lang="en-US" sz="1800" dirty="0" smtClean="0">
                <a:latin typeface="Arial" panose="020B0604020202020204" pitchFamily="34" charset="0"/>
                <a:cs typeface="Arial" panose="020B0604020202020204" pitchFamily="34" charset="0"/>
              </a:rPr>
              <a:t>Modal verbs are one kind of auxiliary verb</a:t>
            </a:r>
          </a:p>
          <a:p>
            <a:pPr marL="82296" indent="0">
              <a:buNone/>
            </a:pPr>
            <a:endParaRPr lang="en-GB" sz="18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72051ED8-246A-4ED7-BA39-F0E168D1450D}" type="slidenum">
              <a:rPr lang="en-GB" smtClean="0"/>
              <a:pPr/>
              <a:t>13</a:t>
            </a:fld>
            <a:endParaRPr lang="en-GB" dirty="0"/>
          </a:p>
        </p:txBody>
      </p:sp>
    </p:spTree>
    <p:extLst>
      <p:ext uri="{BB962C8B-B14F-4D97-AF65-F5344CB8AC3E}">
        <p14:creationId xmlns:p14="http://schemas.microsoft.com/office/powerpoint/2010/main" val="10334540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3212976"/>
            <a:ext cx="7772400" cy="1362075"/>
          </a:xfrm>
        </p:spPr>
        <p:txBody>
          <a:bodyPr/>
          <a:lstStyle/>
          <a:p>
            <a:r>
              <a:rPr lang="en-GB" dirty="0" smtClean="0"/>
              <a:t>VERBS: </a:t>
            </a:r>
            <a:r>
              <a:rPr lang="en-GB" dirty="0" smtClean="0"/>
              <a:t>building STUDENTS’ </a:t>
            </a:r>
            <a:r>
              <a:rPr lang="en-GB" dirty="0" err="1" smtClean="0"/>
              <a:t>UNderstanding</a:t>
            </a:r>
            <a:r>
              <a:rPr lang="en-GB" dirty="0" smtClean="0"/>
              <a:t> </a:t>
            </a:r>
            <a:endParaRPr lang="en-GB" dirty="0"/>
          </a:p>
        </p:txBody>
      </p:sp>
      <p:sp>
        <p:nvSpPr>
          <p:cNvPr id="5" name="Slide Number Placeholder 4"/>
          <p:cNvSpPr>
            <a:spLocks noGrp="1"/>
          </p:cNvSpPr>
          <p:nvPr>
            <p:ph type="sldNum" sz="quarter" idx="11"/>
          </p:nvPr>
        </p:nvSpPr>
        <p:spPr/>
        <p:txBody>
          <a:bodyPr/>
          <a:lstStyle/>
          <a:p>
            <a:fld id="{93BB0EA1-6604-4695-83C9-111488B4725B}" type="slidenum">
              <a:rPr lang="en-US" smtClean="0"/>
              <a:pPr/>
              <a:t>14</a:t>
            </a:fld>
            <a:endParaRPr lang="en-US"/>
          </a:p>
        </p:txBody>
      </p:sp>
    </p:spTree>
    <p:extLst>
      <p:ext uri="{BB962C8B-B14F-4D97-AF65-F5344CB8AC3E}">
        <p14:creationId xmlns:p14="http://schemas.microsoft.com/office/powerpoint/2010/main" val="18908800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357158" y="1501401"/>
            <a:ext cx="8402384" cy="4985169"/>
          </a:xfrm>
        </p:spPr>
        <p:txBody>
          <a:bodyPr>
            <a:normAutofit/>
          </a:bodyPr>
          <a:lstStyle/>
          <a:p>
            <a:pPr marL="0" indent="0"/>
            <a:endParaRPr lang="en-GB" sz="2215" dirty="0">
              <a:solidFill>
                <a:schemeClr val="tx1"/>
              </a:solidFill>
            </a:endParaRPr>
          </a:p>
          <a:p>
            <a:pPr marL="0" indent="0"/>
            <a:r>
              <a:rPr lang="en-GB" sz="1662" i="1" dirty="0">
                <a:solidFill>
                  <a:schemeClr val="tx1"/>
                </a:solidFill>
              </a:rPr>
              <a:t>			</a:t>
            </a:r>
          </a:p>
          <a:p>
            <a:pPr marL="342900" indent="-342900">
              <a:buFont typeface="Arial" pitchFamily="34" charset="0"/>
              <a:buChar char="•"/>
            </a:pPr>
            <a:endParaRPr lang="en-GB" sz="2215" dirty="0">
              <a:solidFill>
                <a:schemeClr val="tx1"/>
              </a:solidFill>
            </a:endParaRPr>
          </a:p>
        </p:txBody>
      </p:sp>
      <p:sp>
        <p:nvSpPr>
          <p:cNvPr id="3" name="Text Placeholder 2"/>
          <p:cNvSpPr>
            <a:spLocks noGrp="1"/>
          </p:cNvSpPr>
          <p:nvPr>
            <p:ph type="body" sz="quarter" idx="11"/>
          </p:nvPr>
        </p:nvSpPr>
        <p:spPr>
          <a:xfrm>
            <a:off x="357158" y="703775"/>
            <a:ext cx="8286808" cy="691149"/>
          </a:xfrm>
        </p:spPr>
        <p:txBody>
          <a:bodyPr>
            <a:normAutofit fontScale="92500" lnSpcReduction="20000"/>
          </a:bodyPr>
          <a:lstStyle/>
          <a:p>
            <a:r>
              <a:rPr lang="en-GB" sz="4800" b="0" dirty="0" smtClean="0">
                <a:solidFill>
                  <a:schemeClr val="tx1"/>
                </a:solidFill>
                <a:effectLst>
                  <a:outerShdw blurRad="38100" dist="38100" dir="2700000" algn="tl">
                    <a:srgbClr val="000000">
                      <a:alpha val="43137"/>
                    </a:srgbClr>
                  </a:outerShdw>
                </a:effectLst>
              </a:rPr>
              <a:t>‘Slots</a:t>
            </a:r>
            <a:r>
              <a:rPr lang="en-GB" sz="4800" b="0" dirty="0" smtClean="0">
                <a:solidFill>
                  <a:schemeClr val="tx1"/>
                </a:solidFill>
                <a:effectLst>
                  <a:outerShdw blurRad="38100" dist="38100" dir="2700000" algn="tl">
                    <a:srgbClr val="000000">
                      <a:alpha val="43137"/>
                    </a:srgbClr>
                  </a:outerShdw>
                </a:effectLst>
              </a:rPr>
              <a:t>’ in a clause</a:t>
            </a:r>
            <a:endParaRPr lang="en-GB" sz="4800" b="0" dirty="0">
              <a:solidFill>
                <a:schemeClr val="tx1"/>
              </a:solidFill>
              <a:effectLst>
                <a:outerShdw blurRad="38100" dist="38100" dir="2700000" algn="tl">
                  <a:srgbClr val="000000">
                    <a:alpha val="43137"/>
                  </a:srgbClr>
                </a:outerShdw>
              </a:effectLst>
            </a:endParaRPr>
          </a:p>
          <a:p>
            <a:endParaRPr lang="en-GB" dirty="0" smtClean="0"/>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90491" y="0"/>
            <a:ext cx="2160240" cy="303615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Rectangle 3"/>
          <p:cNvSpPr/>
          <p:nvPr/>
        </p:nvSpPr>
        <p:spPr>
          <a:xfrm>
            <a:off x="292779" y="1484783"/>
            <a:ext cx="8064896" cy="6001643"/>
          </a:xfrm>
          <a:prstGeom prst="rect">
            <a:avLst/>
          </a:prstGeom>
        </p:spPr>
        <p:txBody>
          <a:bodyPr wrap="square">
            <a:spAutoFit/>
          </a:bodyPr>
          <a:lstStyle/>
          <a:p>
            <a:r>
              <a:rPr lang="en-GB" sz="2200" b="1" dirty="0">
                <a:solidFill>
                  <a:srgbClr val="0070C0"/>
                </a:solidFill>
              </a:rPr>
              <a:t>S</a:t>
            </a:r>
            <a:r>
              <a:rPr lang="en-GB" sz="2200" dirty="0" smtClean="0">
                <a:solidFill>
                  <a:srgbClr val="0070C0"/>
                </a:solidFill>
              </a:rPr>
              <a:t>ubject</a:t>
            </a:r>
            <a:r>
              <a:rPr lang="en-GB" sz="2200" b="1" dirty="0" smtClean="0">
                <a:solidFill>
                  <a:srgbClr val="004090"/>
                </a:solidFill>
              </a:rPr>
              <a:t> </a:t>
            </a:r>
            <a:endParaRPr lang="en-GB" sz="2200" b="1" dirty="0">
              <a:solidFill>
                <a:srgbClr val="004090"/>
              </a:solidFill>
            </a:endParaRPr>
          </a:p>
          <a:p>
            <a:r>
              <a:rPr lang="en-GB" sz="2200" b="1" dirty="0">
                <a:solidFill>
                  <a:srgbClr val="FA0A21"/>
                </a:solidFill>
              </a:rPr>
              <a:t>V</a:t>
            </a:r>
            <a:r>
              <a:rPr lang="en-GB" sz="2200" dirty="0">
                <a:solidFill>
                  <a:srgbClr val="FA0A21"/>
                </a:solidFill>
              </a:rPr>
              <a:t>erb</a:t>
            </a:r>
          </a:p>
          <a:p>
            <a:r>
              <a:rPr lang="en-GB" sz="2200" b="1" dirty="0">
                <a:solidFill>
                  <a:srgbClr val="7030A0"/>
                </a:solidFill>
              </a:rPr>
              <a:t>O</a:t>
            </a:r>
            <a:r>
              <a:rPr lang="en-GB" sz="2200" dirty="0">
                <a:solidFill>
                  <a:srgbClr val="7030A0"/>
                </a:solidFill>
              </a:rPr>
              <a:t>bject</a:t>
            </a:r>
          </a:p>
          <a:p>
            <a:r>
              <a:rPr lang="en-GB" sz="2200" b="1" dirty="0">
                <a:solidFill>
                  <a:srgbClr val="00B050"/>
                </a:solidFill>
              </a:rPr>
              <a:t>A</a:t>
            </a:r>
            <a:r>
              <a:rPr lang="en-GB" sz="2200" dirty="0">
                <a:solidFill>
                  <a:srgbClr val="00B050"/>
                </a:solidFill>
              </a:rPr>
              <a:t>dverbial</a:t>
            </a:r>
          </a:p>
          <a:p>
            <a:r>
              <a:rPr lang="en-GB" sz="2200" b="1" dirty="0">
                <a:solidFill>
                  <a:srgbClr val="00B0F0"/>
                </a:solidFill>
              </a:rPr>
              <a:t>C</a:t>
            </a:r>
            <a:r>
              <a:rPr lang="en-GB" sz="2200" dirty="0">
                <a:solidFill>
                  <a:srgbClr val="00B0F0"/>
                </a:solidFill>
              </a:rPr>
              <a:t>omplement (adjective/noun/noun phrase)</a:t>
            </a:r>
            <a:endParaRPr lang="en-GB" sz="2200" dirty="0">
              <a:solidFill>
                <a:srgbClr val="004090"/>
              </a:solidFill>
            </a:endParaRPr>
          </a:p>
          <a:p>
            <a:endParaRPr lang="en-GB" sz="2200" b="1" dirty="0">
              <a:solidFill>
                <a:srgbClr val="004090"/>
              </a:solidFill>
            </a:endParaRPr>
          </a:p>
          <a:p>
            <a:pPr>
              <a:lnSpc>
                <a:spcPct val="150000"/>
              </a:lnSpc>
              <a:spcBef>
                <a:spcPts val="0"/>
              </a:spcBef>
            </a:pPr>
            <a:r>
              <a:rPr lang="en-GB" sz="2200" dirty="0" smtClean="0">
                <a:solidFill>
                  <a:srgbClr val="0070C0"/>
                </a:solidFill>
              </a:rPr>
              <a:t>Beauty</a:t>
            </a:r>
            <a:r>
              <a:rPr lang="en-GB" sz="2200" dirty="0" smtClean="0">
                <a:solidFill>
                  <a:srgbClr val="0F4DBC"/>
                </a:solidFill>
              </a:rPr>
              <a:t> </a:t>
            </a:r>
            <a:r>
              <a:rPr lang="en-GB" sz="2200" dirty="0" smtClean="0">
                <a:solidFill>
                  <a:srgbClr val="FF0000"/>
                </a:solidFill>
              </a:rPr>
              <a:t>waited</a:t>
            </a:r>
            <a:r>
              <a:rPr lang="en-GB" sz="2200" dirty="0" smtClean="0">
                <a:solidFill>
                  <a:srgbClr val="0F4DBC"/>
                </a:solidFill>
              </a:rPr>
              <a:t>.</a:t>
            </a:r>
          </a:p>
          <a:p>
            <a:pPr>
              <a:lnSpc>
                <a:spcPct val="150000"/>
              </a:lnSpc>
              <a:spcBef>
                <a:spcPts val="0"/>
              </a:spcBef>
            </a:pPr>
            <a:r>
              <a:rPr lang="en-GB" sz="2200" dirty="0" err="1" smtClean="0">
                <a:solidFill>
                  <a:srgbClr val="0070C0"/>
                </a:solidFill>
              </a:rPr>
              <a:t>Gregor</a:t>
            </a:r>
            <a:r>
              <a:rPr lang="en-GB" sz="2200" dirty="0" smtClean="0"/>
              <a:t> </a:t>
            </a:r>
            <a:r>
              <a:rPr lang="en-GB" sz="2200" dirty="0">
                <a:solidFill>
                  <a:srgbClr val="FF0000"/>
                </a:solidFill>
              </a:rPr>
              <a:t>sat</a:t>
            </a:r>
            <a:r>
              <a:rPr lang="en-GB" sz="2200" dirty="0"/>
              <a:t> </a:t>
            </a:r>
            <a:r>
              <a:rPr lang="en-GB" sz="2200" dirty="0">
                <a:solidFill>
                  <a:srgbClr val="55C37A"/>
                </a:solidFill>
              </a:rPr>
              <a:t>down</a:t>
            </a:r>
            <a:r>
              <a:rPr lang="en-GB" sz="2200" dirty="0"/>
              <a:t> and </a:t>
            </a:r>
            <a:r>
              <a:rPr lang="en-GB" sz="2200" dirty="0" smtClean="0">
                <a:solidFill>
                  <a:srgbClr val="FF0000"/>
                </a:solidFill>
              </a:rPr>
              <a:t>ate</a:t>
            </a:r>
            <a:r>
              <a:rPr lang="en-GB" sz="2200" dirty="0" smtClean="0"/>
              <a:t>.</a:t>
            </a:r>
          </a:p>
          <a:p>
            <a:pPr>
              <a:lnSpc>
                <a:spcPct val="150000"/>
              </a:lnSpc>
              <a:spcBef>
                <a:spcPts val="0"/>
              </a:spcBef>
            </a:pPr>
            <a:r>
              <a:rPr lang="en-GB" sz="2200" dirty="0" err="1" smtClean="0">
                <a:solidFill>
                  <a:srgbClr val="0070C0"/>
                </a:solidFill>
              </a:rPr>
              <a:t>Gregor</a:t>
            </a:r>
            <a:r>
              <a:rPr lang="en-GB" sz="2200" dirty="0" smtClean="0">
                <a:solidFill>
                  <a:srgbClr val="58BC5A"/>
                </a:solidFill>
              </a:rPr>
              <a:t>  </a:t>
            </a:r>
            <a:r>
              <a:rPr lang="en-GB" sz="2200" dirty="0">
                <a:solidFill>
                  <a:srgbClr val="FF0000"/>
                </a:solidFill>
              </a:rPr>
              <a:t>ate  </a:t>
            </a:r>
            <a:r>
              <a:rPr lang="en-GB" sz="2200" dirty="0">
                <a:solidFill>
                  <a:srgbClr val="7030A0"/>
                </a:solidFill>
              </a:rPr>
              <a:t>bread</a:t>
            </a:r>
            <a:r>
              <a:rPr lang="en-GB" sz="2200" dirty="0">
                <a:solidFill>
                  <a:srgbClr val="0F4DBC"/>
                </a:solidFill>
              </a:rPr>
              <a:t> </a:t>
            </a:r>
            <a:r>
              <a:rPr lang="en-GB" sz="2200" dirty="0">
                <a:solidFill>
                  <a:srgbClr val="58BC5A"/>
                </a:solidFill>
              </a:rPr>
              <a:t> greedily</a:t>
            </a:r>
            <a:r>
              <a:rPr lang="en-GB" sz="2200" dirty="0"/>
              <a:t>.</a:t>
            </a:r>
            <a:endParaRPr lang="en-GB" sz="2200" dirty="0">
              <a:solidFill>
                <a:srgbClr val="58BC5A"/>
              </a:solidFill>
            </a:endParaRPr>
          </a:p>
          <a:p>
            <a:pPr>
              <a:lnSpc>
                <a:spcPct val="150000"/>
              </a:lnSpc>
            </a:pPr>
            <a:r>
              <a:rPr lang="en-GB" sz="2200" dirty="0" smtClean="0">
                <a:solidFill>
                  <a:srgbClr val="00B050"/>
                </a:solidFill>
              </a:rPr>
              <a:t>Into </a:t>
            </a:r>
            <a:r>
              <a:rPr lang="en-GB" sz="2200" dirty="0">
                <a:solidFill>
                  <a:srgbClr val="00B050"/>
                </a:solidFill>
              </a:rPr>
              <a:t>a forest of fifty thousand trees </a:t>
            </a:r>
            <a:r>
              <a:rPr lang="en-GB" sz="2200" dirty="0">
                <a:solidFill>
                  <a:srgbClr val="FF0000"/>
                </a:solidFill>
              </a:rPr>
              <a:t>rode</a:t>
            </a:r>
            <a:r>
              <a:rPr lang="en-GB" sz="2200" dirty="0"/>
              <a:t> </a:t>
            </a:r>
            <a:r>
              <a:rPr lang="en-GB" sz="2200" dirty="0">
                <a:solidFill>
                  <a:srgbClr val="0070C0"/>
                </a:solidFill>
              </a:rPr>
              <a:t>a lone traveller.</a:t>
            </a:r>
          </a:p>
          <a:p>
            <a:pPr>
              <a:lnSpc>
                <a:spcPct val="150000"/>
              </a:lnSpc>
            </a:pPr>
            <a:r>
              <a:rPr lang="en-GB" sz="2200" dirty="0">
                <a:solidFill>
                  <a:srgbClr val="00B050"/>
                </a:solidFill>
              </a:rPr>
              <a:t>Overhead, </a:t>
            </a:r>
            <a:r>
              <a:rPr lang="en-GB" sz="2200" dirty="0">
                <a:solidFill>
                  <a:srgbClr val="0070C0"/>
                </a:solidFill>
              </a:rPr>
              <a:t>the moon </a:t>
            </a:r>
            <a:r>
              <a:rPr lang="en-GB" sz="2200" dirty="0">
                <a:solidFill>
                  <a:srgbClr val="FF0000"/>
                </a:solidFill>
              </a:rPr>
              <a:t>was</a:t>
            </a:r>
            <a:r>
              <a:rPr lang="en-GB" sz="2200" dirty="0"/>
              <a:t> </a:t>
            </a:r>
            <a:r>
              <a:rPr lang="en-GB" sz="2200" dirty="0">
                <a:solidFill>
                  <a:srgbClr val="00B0F0"/>
                </a:solidFill>
              </a:rPr>
              <a:t>a smoking mirror</a:t>
            </a:r>
            <a:r>
              <a:rPr lang="en-GB" sz="2200" dirty="0" smtClean="0"/>
              <a:t>.</a:t>
            </a:r>
          </a:p>
          <a:p>
            <a:pPr>
              <a:lnSpc>
                <a:spcPct val="150000"/>
              </a:lnSpc>
            </a:pPr>
            <a:r>
              <a:rPr lang="en-GB" sz="2200" dirty="0" smtClean="0">
                <a:solidFill>
                  <a:srgbClr val="FF0000"/>
                </a:solidFill>
              </a:rPr>
              <a:t>Waiting</a:t>
            </a:r>
            <a:r>
              <a:rPr lang="en-GB" sz="2200" dirty="0" smtClean="0"/>
              <a:t> </a:t>
            </a:r>
            <a:r>
              <a:rPr lang="en-GB" sz="2200" dirty="0" smtClean="0">
                <a:solidFill>
                  <a:srgbClr val="00B050"/>
                </a:solidFill>
              </a:rPr>
              <a:t>at the door </a:t>
            </a:r>
            <a:r>
              <a:rPr lang="en-GB" sz="2200" dirty="0" smtClean="0">
                <a:solidFill>
                  <a:srgbClr val="FF0000"/>
                </a:solidFill>
              </a:rPr>
              <a:t>stood</a:t>
            </a:r>
            <a:r>
              <a:rPr lang="en-GB" sz="2200" dirty="0" smtClean="0"/>
              <a:t> </a:t>
            </a:r>
            <a:r>
              <a:rPr lang="en-GB" sz="2200" dirty="0" smtClean="0">
                <a:solidFill>
                  <a:srgbClr val="0070C0"/>
                </a:solidFill>
              </a:rPr>
              <a:t>his three daughters.</a:t>
            </a:r>
            <a:endParaRPr lang="en-GB" b="1" dirty="0" smtClean="0"/>
          </a:p>
          <a:p>
            <a:pPr marL="0" indent="0"/>
            <a:endParaRPr lang="en-GB" b="1" dirty="0"/>
          </a:p>
          <a:p>
            <a:pPr marL="0" indent="0"/>
            <a:endParaRPr lang="en-GB" b="1" dirty="0" smtClean="0"/>
          </a:p>
          <a:p>
            <a:pPr marL="0" indent="0"/>
            <a:endParaRPr lang="en-GB" b="1" dirty="0"/>
          </a:p>
        </p:txBody>
      </p:sp>
    </p:spTree>
    <p:extLst>
      <p:ext uri="{BB962C8B-B14F-4D97-AF65-F5344CB8AC3E}">
        <p14:creationId xmlns:p14="http://schemas.microsoft.com/office/powerpoint/2010/main" val="4209830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357158" y="1501401"/>
            <a:ext cx="8402384" cy="4985169"/>
          </a:xfrm>
        </p:spPr>
        <p:txBody>
          <a:bodyPr>
            <a:normAutofit/>
          </a:bodyPr>
          <a:lstStyle/>
          <a:p>
            <a:pPr marL="0" indent="0"/>
            <a:endParaRPr lang="en-GB" sz="2215" dirty="0">
              <a:solidFill>
                <a:schemeClr val="tx1"/>
              </a:solidFill>
            </a:endParaRPr>
          </a:p>
          <a:p>
            <a:pPr marL="0" indent="0"/>
            <a:r>
              <a:rPr lang="en-GB" sz="1662" i="1" dirty="0">
                <a:solidFill>
                  <a:schemeClr val="tx1"/>
                </a:solidFill>
              </a:rPr>
              <a:t>			</a:t>
            </a:r>
          </a:p>
          <a:p>
            <a:pPr marL="0" indent="0"/>
            <a:endParaRPr lang="en-GB" sz="2215" dirty="0">
              <a:solidFill>
                <a:schemeClr val="tx1"/>
              </a:solidFill>
            </a:endParaRPr>
          </a:p>
        </p:txBody>
      </p:sp>
      <p:sp>
        <p:nvSpPr>
          <p:cNvPr id="3" name="Text Placeholder 2"/>
          <p:cNvSpPr>
            <a:spLocks noGrp="1"/>
          </p:cNvSpPr>
          <p:nvPr>
            <p:ph type="body" sz="quarter" idx="11"/>
          </p:nvPr>
        </p:nvSpPr>
        <p:spPr>
          <a:xfrm>
            <a:off x="357158" y="703775"/>
            <a:ext cx="8286808" cy="691149"/>
          </a:xfrm>
        </p:spPr>
        <p:txBody>
          <a:bodyPr>
            <a:normAutofit fontScale="92500" lnSpcReduction="20000"/>
          </a:bodyPr>
          <a:lstStyle/>
          <a:p>
            <a:r>
              <a:rPr lang="en-GB" sz="4800" b="0" dirty="0">
                <a:solidFill>
                  <a:schemeClr val="tx1"/>
                </a:solidFill>
                <a:effectLst>
                  <a:outerShdw blurRad="38100" dist="38100" dir="2700000" algn="tl">
                    <a:srgbClr val="000000">
                      <a:alpha val="43137"/>
                    </a:srgbClr>
                  </a:outerShdw>
                </a:effectLst>
              </a:rPr>
              <a:t>T</a:t>
            </a:r>
            <a:r>
              <a:rPr lang="en-GB" sz="4800" b="0" dirty="0" smtClean="0">
                <a:solidFill>
                  <a:schemeClr val="tx1"/>
                </a:solidFill>
                <a:effectLst>
                  <a:outerShdw blurRad="38100" dist="38100" dir="2700000" algn="tl">
                    <a:srgbClr val="000000">
                      <a:alpha val="43137"/>
                    </a:srgbClr>
                  </a:outerShdw>
                </a:effectLst>
              </a:rPr>
              <a:t>he verb slot in a clause</a:t>
            </a:r>
            <a:endParaRPr lang="en-GB" sz="4800" b="0" dirty="0">
              <a:solidFill>
                <a:schemeClr val="tx1"/>
              </a:solidFill>
              <a:effectLst>
                <a:outerShdw blurRad="38100" dist="38100" dir="2700000" algn="tl">
                  <a:srgbClr val="000000">
                    <a:alpha val="43137"/>
                  </a:srgbClr>
                </a:outerShdw>
              </a:effectLst>
            </a:endParaRPr>
          </a:p>
          <a:p>
            <a:endParaRPr lang="en-GB" dirty="0" smtClean="0"/>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19587" y="0"/>
            <a:ext cx="2160240" cy="303615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Rectangle 3"/>
          <p:cNvSpPr/>
          <p:nvPr/>
        </p:nvSpPr>
        <p:spPr>
          <a:xfrm>
            <a:off x="467544" y="1484784"/>
            <a:ext cx="6173747" cy="7294305"/>
          </a:xfrm>
          <a:prstGeom prst="rect">
            <a:avLst/>
          </a:prstGeom>
        </p:spPr>
        <p:txBody>
          <a:bodyPr wrap="square">
            <a:spAutoFit/>
          </a:bodyPr>
          <a:lstStyle/>
          <a:p>
            <a:r>
              <a:rPr lang="en-GB" sz="2200" dirty="0" smtClean="0"/>
              <a:t>The verb is the powerhouse of a sentence or a clause, driving its meaning, The </a:t>
            </a:r>
            <a:r>
              <a:rPr lang="en-GB" sz="2200" dirty="0" smtClean="0">
                <a:solidFill>
                  <a:srgbClr val="FF0000"/>
                </a:solidFill>
              </a:rPr>
              <a:t>verb</a:t>
            </a:r>
            <a:r>
              <a:rPr lang="en-GB" sz="2200" dirty="0" smtClean="0"/>
              <a:t> ‘slot’ in a clause or sentence is often filled with a single word:</a:t>
            </a:r>
          </a:p>
          <a:p>
            <a:pPr marL="342900" indent="-342900">
              <a:buFont typeface="Arial" pitchFamily="34" charset="0"/>
              <a:buChar char="•"/>
            </a:pPr>
            <a:r>
              <a:rPr lang="en-GB" sz="2200" dirty="0" smtClean="0"/>
              <a:t>Beauty </a:t>
            </a:r>
            <a:r>
              <a:rPr lang="en-GB" sz="2200" dirty="0" smtClean="0">
                <a:solidFill>
                  <a:srgbClr val="FF0000"/>
                </a:solidFill>
              </a:rPr>
              <a:t>waited</a:t>
            </a:r>
            <a:r>
              <a:rPr lang="en-GB" sz="2200" dirty="0" smtClean="0"/>
              <a:t>.</a:t>
            </a:r>
          </a:p>
          <a:p>
            <a:pPr marL="342900" indent="-342900">
              <a:buFont typeface="Arial" pitchFamily="34" charset="0"/>
              <a:buChar char="•"/>
            </a:pPr>
            <a:r>
              <a:rPr lang="en-GB" sz="2200" dirty="0" err="1" smtClean="0"/>
              <a:t>Gregor</a:t>
            </a:r>
            <a:r>
              <a:rPr lang="en-GB" sz="2200" dirty="0" smtClean="0"/>
              <a:t> </a:t>
            </a:r>
            <a:r>
              <a:rPr lang="en-GB" sz="2200" dirty="0" smtClean="0">
                <a:solidFill>
                  <a:srgbClr val="FF0000"/>
                </a:solidFill>
              </a:rPr>
              <a:t>sat</a:t>
            </a:r>
            <a:r>
              <a:rPr lang="en-GB" sz="2200" dirty="0" smtClean="0"/>
              <a:t> down and </a:t>
            </a:r>
            <a:r>
              <a:rPr lang="en-GB" sz="2200" dirty="0" smtClean="0">
                <a:solidFill>
                  <a:srgbClr val="FF0000"/>
                </a:solidFill>
              </a:rPr>
              <a:t>ate</a:t>
            </a:r>
            <a:r>
              <a:rPr lang="en-GB" sz="2200" dirty="0" smtClean="0"/>
              <a:t>.</a:t>
            </a:r>
          </a:p>
          <a:p>
            <a:pPr marL="342900" indent="-342900">
              <a:buFont typeface="Arial" pitchFamily="34" charset="0"/>
              <a:buChar char="•"/>
            </a:pPr>
            <a:r>
              <a:rPr lang="en-GB" sz="2200" dirty="0" smtClean="0"/>
              <a:t>Into </a:t>
            </a:r>
            <a:r>
              <a:rPr lang="en-GB" sz="2200" dirty="0"/>
              <a:t>a forest of fifty thousand trees </a:t>
            </a:r>
            <a:r>
              <a:rPr lang="en-GB" sz="2200" dirty="0">
                <a:solidFill>
                  <a:srgbClr val="FF0000"/>
                </a:solidFill>
              </a:rPr>
              <a:t>rode</a:t>
            </a:r>
            <a:r>
              <a:rPr lang="en-GB" sz="2200" dirty="0"/>
              <a:t> a lone traveller.</a:t>
            </a:r>
          </a:p>
          <a:p>
            <a:pPr marL="342900" indent="-342900">
              <a:buFont typeface="Arial" pitchFamily="34" charset="0"/>
              <a:buChar char="•"/>
            </a:pPr>
            <a:r>
              <a:rPr lang="en-GB" sz="2200" dirty="0" smtClean="0"/>
              <a:t>Under him his horse </a:t>
            </a:r>
            <a:r>
              <a:rPr lang="en-GB" sz="2200" dirty="0" smtClean="0">
                <a:solidFill>
                  <a:srgbClr val="FF0000"/>
                </a:solidFill>
              </a:rPr>
              <a:t>trembled</a:t>
            </a:r>
            <a:r>
              <a:rPr lang="en-GB" sz="2200" dirty="0" smtClean="0"/>
              <a:t> with terror.</a:t>
            </a:r>
          </a:p>
          <a:p>
            <a:pPr marL="342900" indent="-342900">
              <a:buFont typeface="Arial" pitchFamily="34" charset="0"/>
              <a:buChar char="•"/>
            </a:pPr>
            <a:r>
              <a:rPr lang="en-GB" sz="2200" dirty="0" smtClean="0">
                <a:solidFill>
                  <a:srgbClr val="FF0000"/>
                </a:solidFill>
              </a:rPr>
              <a:t>Waiting</a:t>
            </a:r>
            <a:r>
              <a:rPr lang="en-GB" sz="2200" dirty="0" smtClean="0"/>
              <a:t> at the door </a:t>
            </a:r>
            <a:r>
              <a:rPr lang="en-GB" sz="2200" dirty="0" smtClean="0">
                <a:solidFill>
                  <a:srgbClr val="FF0000"/>
                </a:solidFill>
              </a:rPr>
              <a:t>stood</a:t>
            </a:r>
            <a:r>
              <a:rPr lang="en-GB" sz="2200" dirty="0" smtClean="0"/>
              <a:t> his three daughters.</a:t>
            </a:r>
          </a:p>
          <a:p>
            <a:pPr marL="342900" indent="-342900">
              <a:buFont typeface="Arial" pitchFamily="34" charset="0"/>
              <a:buChar char="•"/>
            </a:pPr>
            <a:r>
              <a:rPr lang="en-GB" sz="2200" dirty="0" smtClean="0"/>
              <a:t>Loneliness </a:t>
            </a:r>
            <a:r>
              <a:rPr lang="en-GB" sz="2200" dirty="0" smtClean="0">
                <a:solidFill>
                  <a:srgbClr val="FF0000"/>
                </a:solidFill>
              </a:rPr>
              <a:t>smothered</a:t>
            </a:r>
            <a:r>
              <a:rPr lang="en-GB" sz="2200" dirty="0" smtClean="0"/>
              <a:t> her like an eiderdown.</a:t>
            </a:r>
          </a:p>
          <a:p>
            <a:pPr marL="342900" indent="-342900">
              <a:buFont typeface="Arial" pitchFamily="34" charset="0"/>
              <a:buChar char="•"/>
            </a:pPr>
            <a:r>
              <a:rPr lang="en-GB" sz="2200" dirty="0" smtClean="0"/>
              <a:t>She </a:t>
            </a:r>
            <a:r>
              <a:rPr lang="en-GB" sz="2200" dirty="0" smtClean="0">
                <a:solidFill>
                  <a:srgbClr val="FF0000"/>
                </a:solidFill>
              </a:rPr>
              <a:t>ate</a:t>
            </a:r>
            <a:r>
              <a:rPr lang="en-GB" sz="2200" dirty="0" smtClean="0"/>
              <a:t> and </a:t>
            </a:r>
            <a:r>
              <a:rPr lang="en-GB" sz="2200" dirty="0" smtClean="0">
                <a:solidFill>
                  <a:srgbClr val="FF0000"/>
                </a:solidFill>
              </a:rPr>
              <a:t>played</a:t>
            </a:r>
            <a:r>
              <a:rPr lang="en-GB" sz="2200" dirty="0" smtClean="0"/>
              <a:t> and </a:t>
            </a:r>
            <a:r>
              <a:rPr lang="en-GB" sz="2200" dirty="0" smtClean="0">
                <a:solidFill>
                  <a:srgbClr val="FF0000"/>
                </a:solidFill>
              </a:rPr>
              <a:t>walked</a:t>
            </a:r>
            <a:r>
              <a:rPr lang="en-GB" sz="2200" dirty="0" smtClean="0"/>
              <a:t>…alone, except for the occasional sound of breathing nearby.</a:t>
            </a:r>
          </a:p>
          <a:p>
            <a:endParaRPr lang="en-GB" sz="2400" dirty="0" smtClean="0"/>
          </a:p>
          <a:p>
            <a:pPr marL="342900" indent="-342900">
              <a:buFont typeface="Arial" pitchFamily="34" charset="0"/>
              <a:buChar char="•"/>
            </a:pPr>
            <a:endParaRPr lang="en-GB" sz="2400" dirty="0" smtClean="0"/>
          </a:p>
          <a:p>
            <a:pPr marL="0" indent="0"/>
            <a:endParaRPr lang="en-GB" b="1" dirty="0"/>
          </a:p>
          <a:p>
            <a:pPr marL="0" indent="0"/>
            <a:endParaRPr lang="en-GB" b="1" dirty="0" smtClean="0"/>
          </a:p>
          <a:p>
            <a:pPr marL="0" indent="0"/>
            <a:endParaRPr lang="en-GB" b="1" dirty="0"/>
          </a:p>
          <a:p>
            <a:pPr marL="0" indent="0"/>
            <a:endParaRPr lang="en-GB" b="1" dirty="0" smtClean="0"/>
          </a:p>
          <a:p>
            <a:pPr marL="0" indent="0"/>
            <a:endParaRPr lang="en-GB" b="1" dirty="0"/>
          </a:p>
        </p:txBody>
      </p:sp>
      <p:sp>
        <p:nvSpPr>
          <p:cNvPr id="6" name="TextBox 5"/>
          <p:cNvSpPr txBox="1"/>
          <p:nvPr/>
        </p:nvSpPr>
        <p:spPr>
          <a:xfrm>
            <a:off x="6679905" y="3377610"/>
            <a:ext cx="2520280" cy="1754326"/>
          </a:xfrm>
          <a:prstGeom prst="rect">
            <a:avLst/>
          </a:prstGeom>
          <a:noFill/>
        </p:spPr>
        <p:txBody>
          <a:bodyPr wrap="square" rtlCol="0">
            <a:spAutoFit/>
          </a:bodyPr>
          <a:lstStyle/>
          <a:p>
            <a:r>
              <a:rPr lang="en-GB" dirty="0" smtClean="0"/>
              <a:t>Lexical verbs like these carry the weight of meaning in a text, expressing actions, thinking, feeling or understanding. </a:t>
            </a:r>
            <a:endParaRPr lang="en-GB" dirty="0"/>
          </a:p>
        </p:txBody>
      </p:sp>
    </p:spTree>
    <p:extLst>
      <p:ext uri="{BB962C8B-B14F-4D97-AF65-F5344CB8AC3E}">
        <p14:creationId xmlns:p14="http://schemas.microsoft.com/office/powerpoint/2010/main" val="2857167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357158" y="1501401"/>
            <a:ext cx="8402384" cy="4985169"/>
          </a:xfrm>
        </p:spPr>
        <p:txBody>
          <a:bodyPr>
            <a:normAutofit/>
          </a:bodyPr>
          <a:lstStyle/>
          <a:p>
            <a:pPr marL="0" indent="0"/>
            <a:endParaRPr lang="en-GB" sz="2215" dirty="0">
              <a:solidFill>
                <a:schemeClr val="tx1"/>
              </a:solidFill>
            </a:endParaRPr>
          </a:p>
          <a:p>
            <a:pPr marL="0" indent="0"/>
            <a:r>
              <a:rPr lang="en-GB" sz="1662" i="1" dirty="0">
                <a:solidFill>
                  <a:schemeClr val="tx1"/>
                </a:solidFill>
              </a:rPr>
              <a:t>			</a:t>
            </a:r>
          </a:p>
          <a:p>
            <a:pPr marL="342900" indent="-342900">
              <a:buFont typeface="Arial" pitchFamily="34" charset="0"/>
              <a:buChar char="•"/>
            </a:pPr>
            <a:endParaRPr lang="en-GB" sz="2215" dirty="0" smtClean="0">
              <a:solidFill>
                <a:schemeClr val="tx1"/>
              </a:solidFill>
            </a:endParaRPr>
          </a:p>
          <a:p>
            <a:pPr marL="342900" indent="-342900">
              <a:buFont typeface="Arial" pitchFamily="34" charset="0"/>
              <a:buChar char="•"/>
            </a:pPr>
            <a:endParaRPr lang="en-GB" sz="2215" dirty="0">
              <a:solidFill>
                <a:schemeClr val="tx1"/>
              </a:solidFill>
            </a:endParaRPr>
          </a:p>
          <a:p>
            <a:pPr marL="342900" indent="-342900">
              <a:buFont typeface="Arial" pitchFamily="34" charset="0"/>
              <a:buChar char="•"/>
            </a:pPr>
            <a:endParaRPr lang="en-GB" sz="2215" dirty="0" smtClean="0">
              <a:solidFill>
                <a:schemeClr val="tx1"/>
              </a:solidFill>
            </a:endParaRPr>
          </a:p>
          <a:p>
            <a:pPr marL="342900" indent="-342900">
              <a:buFont typeface="Arial" pitchFamily="34" charset="0"/>
              <a:buChar char="•"/>
            </a:pPr>
            <a:endParaRPr lang="en-GB" sz="2215" dirty="0">
              <a:solidFill>
                <a:schemeClr val="tx1"/>
              </a:solidFill>
            </a:endParaRPr>
          </a:p>
        </p:txBody>
      </p:sp>
      <p:sp>
        <p:nvSpPr>
          <p:cNvPr id="3" name="Text Placeholder 2"/>
          <p:cNvSpPr>
            <a:spLocks noGrp="1"/>
          </p:cNvSpPr>
          <p:nvPr>
            <p:ph type="body" sz="quarter" idx="11"/>
          </p:nvPr>
        </p:nvSpPr>
        <p:spPr>
          <a:xfrm>
            <a:off x="357158" y="703775"/>
            <a:ext cx="8286808" cy="691149"/>
          </a:xfrm>
        </p:spPr>
        <p:txBody>
          <a:bodyPr>
            <a:normAutofit fontScale="92500" lnSpcReduction="20000"/>
          </a:bodyPr>
          <a:lstStyle/>
          <a:p>
            <a:r>
              <a:rPr lang="en-GB" sz="4800" b="0" dirty="0">
                <a:solidFill>
                  <a:schemeClr val="tx1"/>
                </a:solidFill>
                <a:effectLst>
                  <a:outerShdw blurRad="38100" dist="38100" dir="2700000" algn="tl">
                    <a:srgbClr val="000000">
                      <a:alpha val="43137"/>
                    </a:srgbClr>
                  </a:outerShdw>
                </a:effectLst>
              </a:rPr>
              <a:t>T</a:t>
            </a:r>
            <a:r>
              <a:rPr lang="en-GB" sz="4800" b="0" dirty="0" smtClean="0">
                <a:solidFill>
                  <a:schemeClr val="tx1"/>
                </a:solidFill>
                <a:effectLst>
                  <a:outerShdw blurRad="38100" dist="38100" dir="2700000" algn="tl">
                    <a:srgbClr val="000000">
                      <a:alpha val="43137"/>
                    </a:srgbClr>
                  </a:outerShdw>
                </a:effectLst>
              </a:rPr>
              <a:t>he verb slot in a clause</a:t>
            </a:r>
            <a:endParaRPr lang="en-GB" sz="4800" b="0" dirty="0">
              <a:solidFill>
                <a:schemeClr val="tx1"/>
              </a:solidFill>
              <a:effectLst>
                <a:outerShdw blurRad="38100" dist="38100" dir="2700000" algn="tl">
                  <a:srgbClr val="000000">
                    <a:alpha val="43137"/>
                  </a:srgbClr>
                </a:outerShdw>
              </a:effectLst>
            </a:endParaRPr>
          </a:p>
          <a:p>
            <a:endParaRPr lang="en-GB" dirty="0" smtClean="0"/>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9769" y="1484784"/>
            <a:ext cx="2160240" cy="303615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Rectangle 3"/>
          <p:cNvSpPr/>
          <p:nvPr/>
        </p:nvSpPr>
        <p:spPr>
          <a:xfrm>
            <a:off x="2771800" y="1484784"/>
            <a:ext cx="6192688" cy="6924973"/>
          </a:xfrm>
          <a:prstGeom prst="rect">
            <a:avLst/>
          </a:prstGeom>
        </p:spPr>
        <p:txBody>
          <a:bodyPr wrap="square">
            <a:spAutoFit/>
          </a:bodyPr>
          <a:lstStyle/>
          <a:p>
            <a:r>
              <a:rPr lang="en-GB" sz="2200" dirty="0" smtClean="0"/>
              <a:t>The </a:t>
            </a:r>
            <a:r>
              <a:rPr lang="en-GB" sz="2200" dirty="0" smtClean="0">
                <a:solidFill>
                  <a:srgbClr val="FF0000"/>
                </a:solidFill>
              </a:rPr>
              <a:t>verb </a:t>
            </a:r>
            <a:r>
              <a:rPr lang="en-GB" sz="2200" dirty="0" smtClean="0"/>
              <a:t>‘slot’ in a clause or sentence is often a primary verb, a ‘being’ or ‘having’ word: </a:t>
            </a:r>
          </a:p>
          <a:p>
            <a:pPr marL="342900" indent="-342900">
              <a:buFont typeface="Arial" pitchFamily="34" charset="0"/>
              <a:buChar char="•"/>
            </a:pPr>
            <a:r>
              <a:rPr lang="en-GB" sz="2200" dirty="0" smtClean="0"/>
              <a:t>Overhead, the moon </a:t>
            </a:r>
            <a:r>
              <a:rPr lang="en-GB" sz="2200" dirty="0" smtClean="0">
                <a:solidFill>
                  <a:srgbClr val="FF0000"/>
                </a:solidFill>
              </a:rPr>
              <a:t>was</a:t>
            </a:r>
            <a:r>
              <a:rPr lang="en-GB" sz="2200" dirty="0" smtClean="0"/>
              <a:t> a smoking mirror.</a:t>
            </a:r>
          </a:p>
          <a:p>
            <a:pPr marL="342900" indent="-342900">
              <a:buFont typeface="Arial" pitchFamily="34" charset="0"/>
              <a:buChar char="•"/>
            </a:pPr>
            <a:r>
              <a:rPr lang="en-GB" sz="2200" dirty="0" smtClean="0"/>
              <a:t>“Hello.</a:t>
            </a:r>
            <a:r>
              <a:rPr lang="en-GB" sz="2200" dirty="0" smtClean="0">
                <a:solidFill>
                  <a:srgbClr val="FF0000"/>
                </a:solidFill>
              </a:rPr>
              <a:t> Is </a:t>
            </a:r>
            <a:r>
              <a:rPr lang="en-GB" sz="2200" dirty="0" smtClean="0"/>
              <a:t>anybody there?”</a:t>
            </a:r>
          </a:p>
          <a:p>
            <a:pPr marL="342900" indent="-342900">
              <a:buFont typeface="Arial" pitchFamily="34" charset="0"/>
              <a:buChar char="•"/>
            </a:pPr>
            <a:r>
              <a:rPr lang="en-GB" sz="2200" dirty="0" smtClean="0"/>
              <a:t>There </a:t>
            </a:r>
            <a:r>
              <a:rPr lang="en-GB" sz="2200" dirty="0" smtClean="0">
                <a:solidFill>
                  <a:srgbClr val="FF0000"/>
                </a:solidFill>
              </a:rPr>
              <a:t>was</a:t>
            </a:r>
            <a:r>
              <a:rPr lang="en-GB" sz="2200" dirty="0" smtClean="0"/>
              <a:t> no reply.</a:t>
            </a:r>
          </a:p>
          <a:p>
            <a:pPr marL="342900" indent="-342900">
              <a:buFont typeface="Arial" pitchFamily="34" charset="0"/>
              <a:buChar char="•"/>
            </a:pPr>
            <a:r>
              <a:rPr lang="en-GB" sz="2200" dirty="0" smtClean="0"/>
              <a:t>There </a:t>
            </a:r>
            <a:r>
              <a:rPr lang="en-GB" sz="2200" dirty="0" smtClean="0">
                <a:solidFill>
                  <a:srgbClr val="FF0000"/>
                </a:solidFill>
              </a:rPr>
              <a:t>was</a:t>
            </a:r>
            <a:r>
              <a:rPr lang="en-GB" sz="2200" dirty="0" smtClean="0"/>
              <a:t> the sour, green lawn pitching like the deck of a ship.</a:t>
            </a:r>
          </a:p>
          <a:p>
            <a:pPr marL="342900" indent="-342900">
              <a:buFont typeface="Arial" pitchFamily="34" charset="0"/>
              <a:buChar char="•"/>
            </a:pPr>
            <a:r>
              <a:rPr lang="en-GB" sz="2200" dirty="0" smtClean="0"/>
              <a:t>There </a:t>
            </a:r>
            <a:r>
              <a:rPr lang="en-GB" sz="2200" dirty="0" smtClean="0">
                <a:solidFill>
                  <a:srgbClr val="FF0000"/>
                </a:solidFill>
              </a:rPr>
              <a:t>were</a:t>
            </a:r>
            <a:r>
              <a:rPr lang="en-GB" sz="2200" dirty="0" smtClean="0"/>
              <a:t> the stable doors swinging.</a:t>
            </a:r>
          </a:p>
          <a:p>
            <a:pPr marL="342900" indent="-342900">
              <a:buFont typeface="Arial" pitchFamily="34" charset="0"/>
              <a:buChar char="•"/>
            </a:pPr>
            <a:r>
              <a:rPr lang="en-GB" sz="2200" dirty="0" smtClean="0"/>
              <a:t>“</a:t>
            </a:r>
            <a:r>
              <a:rPr lang="en-GB" sz="2200" dirty="0" smtClean="0">
                <a:solidFill>
                  <a:srgbClr val="FF0000"/>
                </a:solidFill>
              </a:rPr>
              <a:t>Am</a:t>
            </a:r>
            <a:r>
              <a:rPr lang="en-GB" sz="2200" dirty="0" smtClean="0"/>
              <a:t> I not the ugliest sight you ever saw?”</a:t>
            </a:r>
          </a:p>
          <a:p>
            <a:endParaRPr lang="en-GB" sz="2200" dirty="0" smtClean="0"/>
          </a:p>
          <a:p>
            <a:r>
              <a:rPr lang="en-GB" sz="2200" dirty="0" smtClean="0"/>
              <a:t>It is very helpful for children to understand that ‘be’ and ‘have’ are verbs, and to recognise all the various forms of these verbs:</a:t>
            </a:r>
          </a:p>
          <a:p>
            <a:pPr algn="ctr"/>
            <a:r>
              <a:rPr lang="en-GB" sz="2200" dirty="0" smtClean="0">
                <a:solidFill>
                  <a:srgbClr val="FF0000"/>
                </a:solidFill>
              </a:rPr>
              <a:t>am is are were was                have has had</a:t>
            </a:r>
          </a:p>
          <a:p>
            <a:pPr algn="ctr"/>
            <a:r>
              <a:rPr lang="en-GB" sz="2200" dirty="0" smtClean="0">
                <a:solidFill>
                  <a:srgbClr val="FF0000"/>
                </a:solidFill>
              </a:rPr>
              <a:t>been being be                         having</a:t>
            </a:r>
            <a:endParaRPr lang="en-GB" sz="2400" dirty="0" smtClean="0">
              <a:solidFill>
                <a:srgbClr val="FF0000"/>
              </a:solidFill>
            </a:endParaRPr>
          </a:p>
          <a:p>
            <a:pPr marL="342900" indent="-342900">
              <a:buFont typeface="Arial" pitchFamily="34" charset="0"/>
              <a:buChar char="•"/>
            </a:pPr>
            <a:endParaRPr lang="en-GB" sz="2400" dirty="0" smtClean="0"/>
          </a:p>
          <a:p>
            <a:pPr marL="0" indent="0"/>
            <a:endParaRPr lang="en-GB" b="1" dirty="0"/>
          </a:p>
          <a:p>
            <a:pPr marL="0" indent="0"/>
            <a:endParaRPr lang="en-GB" b="1" dirty="0" smtClean="0"/>
          </a:p>
          <a:p>
            <a:pPr marL="0" indent="0"/>
            <a:endParaRPr lang="en-GB" b="1" dirty="0"/>
          </a:p>
          <a:p>
            <a:pPr marL="0" indent="0"/>
            <a:endParaRPr lang="en-GB" b="1" dirty="0" smtClean="0"/>
          </a:p>
          <a:p>
            <a:pPr marL="0" indent="0"/>
            <a:endParaRPr lang="en-GB" b="1" dirty="0"/>
          </a:p>
        </p:txBody>
      </p:sp>
      <p:sp>
        <p:nvSpPr>
          <p:cNvPr id="6" name="TextBox 5"/>
          <p:cNvSpPr txBox="1"/>
          <p:nvPr/>
        </p:nvSpPr>
        <p:spPr>
          <a:xfrm>
            <a:off x="139749" y="4653136"/>
            <a:ext cx="2520280" cy="1754326"/>
          </a:xfrm>
          <a:prstGeom prst="rect">
            <a:avLst/>
          </a:prstGeom>
          <a:noFill/>
        </p:spPr>
        <p:txBody>
          <a:bodyPr wrap="square" rtlCol="0">
            <a:spAutoFit/>
          </a:bodyPr>
          <a:lstStyle/>
          <a:p>
            <a:r>
              <a:rPr lang="en-GB" dirty="0"/>
              <a:t>V</a:t>
            </a:r>
            <a:r>
              <a:rPr lang="en-GB" dirty="0" smtClean="0"/>
              <a:t>erbs that are forms of ‘be’ and ‘have’ can be the main verb in a clause or sentence, dictating past or present tense. </a:t>
            </a:r>
            <a:endParaRPr lang="en-GB" dirty="0"/>
          </a:p>
        </p:txBody>
      </p:sp>
    </p:spTree>
    <p:extLst>
      <p:ext uri="{BB962C8B-B14F-4D97-AF65-F5344CB8AC3E}">
        <p14:creationId xmlns:p14="http://schemas.microsoft.com/office/powerpoint/2010/main" val="37893303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357158" y="1501401"/>
            <a:ext cx="8402384" cy="4985169"/>
          </a:xfrm>
        </p:spPr>
        <p:txBody>
          <a:bodyPr>
            <a:normAutofit/>
          </a:bodyPr>
          <a:lstStyle/>
          <a:p>
            <a:pPr marL="0" indent="0"/>
            <a:endParaRPr lang="en-GB" sz="2215" dirty="0">
              <a:solidFill>
                <a:schemeClr val="tx1"/>
              </a:solidFill>
            </a:endParaRPr>
          </a:p>
          <a:p>
            <a:pPr marL="0" indent="0"/>
            <a:r>
              <a:rPr lang="en-GB" sz="1662" i="1" dirty="0">
                <a:solidFill>
                  <a:schemeClr val="tx1"/>
                </a:solidFill>
              </a:rPr>
              <a:t>			</a:t>
            </a:r>
          </a:p>
          <a:p>
            <a:pPr marL="0" indent="0"/>
            <a:endParaRPr lang="en-GB" sz="2215" dirty="0" smtClean="0">
              <a:solidFill>
                <a:schemeClr val="tx1"/>
              </a:solidFill>
            </a:endParaRPr>
          </a:p>
          <a:p>
            <a:pPr marL="342900" indent="-342900">
              <a:buFont typeface="Arial" pitchFamily="34" charset="0"/>
              <a:buChar char="•"/>
            </a:pPr>
            <a:endParaRPr lang="en-GB" sz="2215" dirty="0">
              <a:solidFill>
                <a:schemeClr val="tx1"/>
              </a:solidFill>
            </a:endParaRPr>
          </a:p>
          <a:p>
            <a:pPr marL="342900" indent="-342900">
              <a:buFont typeface="Arial" pitchFamily="34" charset="0"/>
              <a:buChar char="•"/>
            </a:pPr>
            <a:endParaRPr lang="en-GB" sz="2215" dirty="0" smtClean="0">
              <a:solidFill>
                <a:schemeClr val="tx1"/>
              </a:solidFill>
            </a:endParaRPr>
          </a:p>
          <a:p>
            <a:pPr marL="342900" indent="-342900">
              <a:buFont typeface="Arial" pitchFamily="34" charset="0"/>
              <a:buChar char="•"/>
            </a:pPr>
            <a:r>
              <a:rPr lang="en-GB" sz="2215" dirty="0" smtClean="0">
                <a:solidFill>
                  <a:schemeClr val="tx1"/>
                </a:solidFill>
              </a:rPr>
              <a:t>The </a:t>
            </a:r>
            <a:endParaRPr lang="en-GB" sz="2215" dirty="0">
              <a:solidFill>
                <a:schemeClr val="tx1"/>
              </a:solidFill>
            </a:endParaRPr>
          </a:p>
        </p:txBody>
      </p:sp>
      <p:sp>
        <p:nvSpPr>
          <p:cNvPr id="3" name="Text Placeholder 2"/>
          <p:cNvSpPr>
            <a:spLocks noGrp="1"/>
          </p:cNvSpPr>
          <p:nvPr>
            <p:ph type="body" sz="quarter" idx="11"/>
          </p:nvPr>
        </p:nvSpPr>
        <p:spPr>
          <a:xfrm>
            <a:off x="357158" y="703775"/>
            <a:ext cx="8286808" cy="691149"/>
          </a:xfrm>
        </p:spPr>
        <p:txBody>
          <a:bodyPr>
            <a:normAutofit fontScale="92500" lnSpcReduction="20000"/>
          </a:bodyPr>
          <a:lstStyle/>
          <a:p>
            <a:r>
              <a:rPr lang="en-GB" sz="4800" b="0" dirty="0">
                <a:solidFill>
                  <a:schemeClr val="tx1"/>
                </a:solidFill>
                <a:effectLst>
                  <a:outerShdw blurRad="38100" dist="38100" dir="2700000" algn="tl">
                    <a:srgbClr val="000000">
                      <a:alpha val="43137"/>
                    </a:srgbClr>
                  </a:outerShdw>
                </a:effectLst>
              </a:rPr>
              <a:t>T</a:t>
            </a:r>
            <a:r>
              <a:rPr lang="en-GB" sz="4800" b="0" dirty="0" smtClean="0">
                <a:solidFill>
                  <a:schemeClr val="tx1"/>
                </a:solidFill>
                <a:effectLst>
                  <a:outerShdw blurRad="38100" dist="38100" dir="2700000" algn="tl">
                    <a:srgbClr val="000000">
                      <a:alpha val="43137"/>
                    </a:srgbClr>
                  </a:outerShdw>
                </a:effectLst>
              </a:rPr>
              <a:t>he verb slot in a clause</a:t>
            </a:r>
            <a:endParaRPr lang="en-GB" sz="4800" b="0" dirty="0">
              <a:solidFill>
                <a:schemeClr val="tx1"/>
              </a:solidFill>
              <a:effectLst>
                <a:outerShdw blurRad="38100" dist="38100" dir="2700000" algn="tl">
                  <a:srgbClr val="000000">
                    <a:alpha val="43137"/>
                  </a:srgbClr>
                </a:outerShdw>
              </a:effectLst>
            </a:endParaRPr>
          </a:p>
          <a:p>
            <a:endParaRPr lang="en-GB" dirty="0" smtClean="0"/>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9769" y="1412776"/>
            <a:ext cx="2160240" cy="303615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Rectangle 3"/>
          <p:cNvSpPr/>
          <p:nvPr/>
        </p:nvSpPr>
        <p:spPr>
          <a:xfrm>
            <a:off x="2915814" y="1484784"/>
            <a:ext cx="6228186" cy="6063198"/>
          </a:xfrm>
          <a:prstGeom prst="rect">
            <a:avLst/>
          </a:prstGeom>
        </p:spPr>
        <p:txBody>
          <a:bodyPr wrap="square">
            <a:spAutoFit/>
          </a:bodyPr>
          <a:lstStyle/>
          <a:p>
            <a:r>
              <a:rPr lang="en-GB" sz="2200" dirty="0" smtClean="0"/>
              <a:t>The verb ‘slot’ in a clause or sentence is often made up of more than one word:</a:t>
            </a:r>
          </a:p>
          <a:p>
            <a:endParaRPr lang="en-GB" sz="2200" dirty="0" smtClean="0"/>
          </a:p>
          <a:p>
            <a:pPr marL="342900" indent="-342900">
              <a:buFont typeface="Arial" pitchFamily="34" charset="0"/>
              <a:buChar char="•"/>
            </a:pPr>
            <a:r>
              <a:rPr lang="en-GB" sz="2200" dirty="0" smtClean="0"/>
              <a:t>Who </a:t>
            </a:r>
            <a:r>
              <a:rPr lang="en-GB" sz="2200" u="sng" dirty="0" smtClean="0">
                <a:solidFill>
                  <a:srgbClr val="FF0000"/>
                </a:solidFill>
              </a:rPr>
              <a:t>had lit </a:t>
            </a:r>
            <a:r>
              <a:rPr lang="en-GB" sz="2200" dirty="0" smtClean="0"/>
              <a:t>the fire?</a:t>
            </a:r>
          </a:p>
          <a:p>
            <a:pPr marL="342900" indent="-342900">
              <a:buFont typeface="Arial" pitchFamily="34" charset="0"/>
              <a:buChar char="•"/>
            </a:pPr>
            <a:r>
              <a:rPr lang="en-GB" sz="2200" dirty="0" smtClean="0"/>
              <a:t>“You </a:t>
            </a:r>
            <a:r>
              <a:rPr lang="en-GB" sz="2200" u="sng" dirty="0" smtClean="0">
                <a:solidFill>
                  <a:srgbClr val="FF0000"/>
                </a:solidFill>
              </a:rPr>
              <a:t>have plundered </a:t>
            </a:r>
            <a:r>
              <a:rPr lang="en-GB" sz="2200" dirty="0" smtClean="0"/>
              <a:t>my house!”</a:t>
            </a:r>
          </a:p>
          <a:p>
            <a:pPr marL="342900" indent="-342900">
              <a:buFont typeface="Arial" pitchFamily="34" charset="0"/>
              <a:buChar char="•"/>
            </a:pPr>
            <a:r>
              <a:rPr lang="en-GB" sz="2200" dirty="0" smtClean="0"/>
              <a:t>Every corridor </a:t>
            </a:r>
            <a:r>
              <a:rPr lang="en-GB" sz="2200" u="sng" dirty="0" smtClean="0">
                <a:solidFill>
                  <a:srgbClr val="FF0000"/>
                </a:solidFill>
              </a:rPr>
              <a:t>was lined </a:t>
            </a:r>
            <a:r>
              <a:rPr lang="en-GB" sz="2200" dirty="0" smtClean="0"/>
              <a:t>with great gilded mirrors.</a:t>
            </a:r>
          </a:p>
          <a:p>
            <a:pPr marL="342900" indent="-342900">
              <a:buFont typeface="Arial" pitchFamily="34" charset="0"/>
              <a:buChar char="•"/>
            </a:pPr>
            <a:r>
              <a:rPr lang="en-GB" sz="2200" dirty="0" smtClean="0"/>
              <a:t>Underneath his noble bearing and pleasant face was the same old Beast to whom Beauty </a:t>
            </a:r>
            <a:r>
              <a:rPr lang="en-GB" sz="2200" u="sng" dirty="0" smtClean="0">
                <a:solidFill>
                  <a:srgbClr val="FF0000"/>
                </a:solidFill>
              </a:rPr>
              <a:t>had given </a:t>
            </a:r>
            <a:r>
              <a:rPr lang="en-GB" sz="2200" dirty="0" smtClean="0"/>
              <a:t>her heart.</a:t>
            </a:r>
          </a:p>
          <a:p>
            <a:pPr marL="342900" indent="-342900">
              <a:buFont typeface="Arial" pitchFamily="34" charset="0"/>
              <a:buChar char="•"/>
            </a:pPr>
            <a:r>
              <a:rPr lang="en-GB" sz="2200" dirty="0"/>
              <a:t>Beauty waited but the Beast still </a:t>
            </a:r>
            <a:r>
              <a:rPr lang="en-GB" sz="2200" u="sng" dirty="0">
                <a:solidFill>
                  <a:srgbClr val="FF0000"/>
                </a:solidFill>
              </a:rPr>
              <a:t>did</a:t>
            </a:r>
            <a:r>
              <a:rPr lang="en-GB" sz="2200" u="sng" dirty="0"/>
              <a:t> not </a:t>
            </a:r>
            <a:r>
              <a:rPr lang="en-GB" sz="2200" u="sng" dirty="0">
                <a:solidFill>
                  <a:srgbClr val="FF0000"/>
                </a:solidFill>
              </a:rPr>
              <a:t>eat</a:t>
            </a:r>
            <a:r>
              <a:rPr lang="en-GB" sz="2200" u="sng" dirty="0"/>
              <a:t> </a:t>
            </a:r>
            <a:r>
              <a:rPr lang="en-GB" sz="2200" dirty="0" smtClean="0"/>
              <a:t>her.</a:t>
            </a:r>
          </a:p>
          <a:p>
            <a:pPr marL="342900" indent="-342900">
              <a:buFont typeface="Arial" pitchFamily="34" charset="0"/>
              <a:buChar char="•"/>
            </a:pPr>
            <a:r>
              <a:rPr lang="en-GB" sz="2200" dirty="0" smtClean="0"/>
              <a:t>He </a:t>
            </a:r>
            <a:r>
              <a:rPr lang="en-GB" sz="2200" u="sng" dirty="0" smtClean="0">
                <a:solidFill>
                  <a:srgbClr val="FF0000"/>
                </a:solidFill>
              </a:rPr>
              <a:t>had</a:t>
            </a:r>
            <a:r>
              <a:rPr lang="en-GB" sz="2200" dirty="0" smtClean="0">
                <a:solidFill>
                  <a:srgbClr val="FF0000"/>
                </a:solidFill>
              </a:rPr>
              <a:t> </a:t>
            </a:r>
            <a:r>
              <a:rPr lang="en-GB" sz="2200" dirty="0" smtClean="0"/>
              <a:t>not </a:t>
            </a:r>
            <a:r>
              <a:rPr lang="en-GB" sz="2200" u="sng" dirty="0" smtClean="0">
                <a:solidFill>
                  <a:srgbClr val="FF0000"/>
                </a:solidFill>
              </a:rPr>
              <a:t>heard</a:t>
            </a:r>
            <a:r>
              <a:rPr lang="en-GB" sz="2200" dirty="0" smtClean="0">
                <a:solidFill>
                  <a:srgbClr val="FF0000"/>
                </a:solidFill>
              </a:rPr>
              <a:t> </a:t>
            </a:r>
            <a:r>
              <a:rPr lang="en-GB" sz="2200" dirty="0" smtClean="0"/>
              <a:t>laughter for a hundred years.</a:t>
            </a:r>
          </a:p>
          <a:p>
            <a:endParaRPr lang="en-GB" sz="2200" dirty="0" smtClean="0"/>
          </a:p>
          <a:p>
            <a:endParaRPr lang="en-GB" sz="2200" dirty="0" smtClean="0"/>
          </a:p>
          <a:p>
            <a:pPr marL="0" indent="0"/>
            <a:endParaRPr lang="en-GB" b="1" dirty="0" smtClean="0"/>
          </a:p>
          <a:p>
            <a:pPr marL="0" indent="0"/>
            <a:endParaRPr lang="en-GB" b="1" dirty="0"/>
          </a:p>
        </p:txBody>
      </p:sp>
      <p:sp>
        <p:nvSpPr>
          <p:cNvPr id="6" name="TextBox 5"/>
          <p:cNvSpPr txBox="1"/>
          <p:nvPr/>
        </p:nvSpPr>
        <p:spPr>
          <a:xfrm>
            <a:off x="139748" y="4569852"/>
            <a:ext cx="2776065" cy="2308324"/>
          </a:xfrm>
          <a:prstGeom prst="rect">
            <a:avLst/>
          </a:prstGeom>
          <a:noFill/>
        </p:spPr>
        <p:txBody>
          <a:bodyPr wrap="square" rtlCol="0">
            <a:spAutoFit/>
          </a:bodyPr>
          <a:lstStyle/>
          <a:p>
            <a:r>
              <a:rPr lang="en-GB" dirty="0"/>
              <a:t>V</a:t>
            </a:r>
            <a:r>
              <a:rPr lang="en-GB" dirty="0" smtClean="0"/>
              <a:t>erbs that are forms of ‘be’ and ‘have’  (and ‘do’) can be an auxiliary as well as a main verb, helping to form a verb phrase that creates different aspects of tense.</a:t>
            </a:r>
            <a:endParaRPr lang="en-GB" dirty="0"/>
          </a:p>
        </p:txBody>
      </p:sp>
    </p:spTree>
    <p:extLst>
      <p:ext uri="{BB962C8B-B14F-4D97-AF65-F5344CB8AC3E}">
        <p14:creationId xmlns:p14="http://schemas.microsoft.com/office/powerpoint/2010/main" val="3858729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357158" y="1501401"/>
            <a:ext cx="8402384" cy="4985169"/>
          </a:xfrm>
        </p:spPr>
        <p:txBody>
          <a:bodyPr>
            <a:normAutofit/>
          </a:bodyPr>
          <a:lstStyle/>
          <a:p>
            <a:pPr marL="0" indent="0"/>
            <a:endParaRPr lang="en-GB" sz="2215" dirty="0">
              <a:solidFill>
                <a:schemeClr val="tx1"/>
              </a:solidFill>
            </a:endParaRPr>
          </a:p>
          <a:p>
            <a:pPr marL="0" indent="0"/>
            <a:r>
              <a:rPr lang="en-GB" sz="1662" i="1" dirty="0">
                <a:solidFill>
                  <a:schemeClr val="tx1"/>
                </a:solidFill>
              </a:rPr>
              <a:t>			</a:t>
            </a:r>
          </a:p>
          <a:p>
            <a:pPr marL="0" indent="0"/>
            <a:endParaRPr lang="en-GB" sz="2215" dirty="0" smtClean="0">
              <a:solidFill>
                <a:schemeClr val="tx1"/>
              </a:solidFill>
            </a:endParaRPr>
          </a:p>
          <a:p>
            <a:pPr marL="342900" indent="-342900">
              <a:buFont typeface="Arial" pitchFamily="34" charset="0"/>
              <a:buChar char="•"/>
            </a:pPr>
            <a:endParaRPr lang="en-GB" sz="2215" dirty="0">
              <a:solidFill>
                <a:schemeClr val="tx1"/>
              </a:solidFill>
            </a:endParaRPr>
          </a:p>
          <a:p>
            <a:pPr marL="342900" indent="-342900">
              <a:buFont typeface="Arial" pitchFamily="34" charset="0"/>
              <a:buChar char="•"/>
            </a:pPr>
            <a:endParaRPr lang="en-GB" sz="2215" dirty="0" smtClean="0">
              <a:solidFill>
                <a:schemeClr val="tx1"/>
              </a:solidFill>
            </a:endParaRPr>
          </a:p>
          <a:p>
            <a:pPr marL="342900" indent="-342900">
              <a:buFont typeface="Arial" pitchFamily="34" charset="0"/>
              <a:buChar char="•"/>
            </a:pPr>
            <a:endParaRPr lang="en-GB" sz="2215" dirty="0">
              <a:solidFill>
                <a:schemeClr val="tx1"/>
              </a:solidFill>
            </a:endParaRPr>
          </a:p>
        </p:txBody>
      </p:sp>
      <p:sp>
        <p:nvSpPr>
          <p:cNvPr id="3" name="Text Placeholder 2"/>
          <p:cNvSpPr>
            <a:spLocks noGrp="1"/>
          </p:cNvSpPr>
          <p:nvPr>
            <p:ph type="body" sz="quarter" idx="11"/>
          </p:nvPr>
        </p:nvSpPr>
        <p:spPr>
          <a:xfrm>
            <a:off x="357158" y="703775"/>
            <a:ext cx="8286808" cy="691149"/>
          </a:xfrm>
        </p:spPr>
        <p:txBody>
          <a:bodyPr>
            <a:normAutofit fontScale="92500" lnSpcReduction="20000"/>
          </a:bodyPr>
          <a:lstStyle/>
          <a:p>
            <a:r>
              <a:rPr lang="en-GB" sz="4800" b="0" dirty="0">
                <a:solidFill>
                  <a:schemeClr val="tx1"/>
                </a:solidFill>
                <a:effectLst>
                  <a:outerShdw blurRad="38100" dist="38100" dir="2700000" algn="tl">
                    <a:srgbClr val="000000">
                      <a:alpha val="43137"/>
                    </a:srgbClr>
                  </a:outerShdw>
                </a:effectLst>
              </a:rPr>
              <a:t>T</a:t>
            </a:r>
            <a:r>
              <a:rPr lang="en-GB" sz="4800" b="0" dirty="0" smtClean="0">
                <a:solidFill>
                  <a:schemeClr val="tx1"/>
                </a:solidFill>
                <a:effectLst>
                  <a:outerShdw blurRad="38100" dist="38100" dir="2700000" algn="tl">
                    <a:srgbClr val="000000">
                      <a:alpha val="43137"/>
                    </a:srgbClr>
                  </a:outerShdw>
                </a:effectLst>
              </a:rPr>
              <a:t>he verb slot in a clause</a:t>
            </a:r>
            <a:endParaRPr lang="en-GB" sz="4800" b="0" dirty="0">
              <a:solidFill>
                <a:schemeClr val="tx1"/>
              </a:solidFill>
              <a:effectLst>
                <a:outerShdw blurRad="38100" dist="38100" dir="2700000" algn="tl">
                  <a:srgbClr val="000000">
                    <a:alpha val="43137"/>
                  </a:srgbClr>
                </a:outerShdw>
              </a:effectLst>
            </a:endParaRPr>
          </a:p>
          <a:p>
            <a:endParaRPr lang="en-GB" dirty="0" smtClean="0"/>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83760" y="0"/>
            <a:ext cx="2160240" cy="303615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Rectangle 3"/>
          <p:cNvSpPr/>
          <p:nvPr/>
        </p:nvSpPr>
        <p:spPr>
          <a:xfrm>
            <a:off x="179512" y="1466859"/>
            <a:ext cx="6336704" cy="4832092"/>
          </a:xfrm>
          <a:prstGeom prst="rect">
            <a:avLst/>
          </a:prstGeom>
        </p:spPr>
        <p:txBody>
          <a:bodyPr wrap="square">
            <a:spAutoFit/>
          </a:bodyPr>
          <a:lstStyle/>
          <a:p>
            <a:r>
              <a:rPr lang="en-GB" sz="2200" dirty="0"/>
              <a:t>The auxiliary ‘do’ is common in questions:</a:t>
            </a:r>
          </a:p>
          <a:p>
            <a:pPr marL="342900" indent="-342900">
              <a:buFont typeface="Arial" pitchFamily="34" charset="0"/>
              <a:buChar char="•"/>
            </a:pPr>
            <a:r>
              <a:rPr lang="en-GB" sz="2200" dirty="0"/>
              <a:t>“What </a:t>
            </a:r>
            <a:r>
              <a:rPr lang="en-GB" sz="2200" u="sng" dirty="0">
                <a:solidFill>
                  <a:srgbClr val="FF0000"/>
                </a:solidFill>
              </a:rPr>
              <a:t>do </a:t>
            </a:r>
            <a:r>
              <a:rPr lang="en-GB" sz="2200" u="sng" dirty="0"/>
              <a:t>you </a:t>
            </a:r>
            <a:r>
              <a:rPr lang="en-GB" sz="2200" u="sng" dirty="0">
                <a:solidFill>
                  <a:srgbClr val="FF0000"/>
                </a:solidFill>
              </a:rPr>
              <a:t>want</a:t>
            </a:r>
            <a:r>
              <a:rPr lang="en-GB" sz="2200" u="sng" dirty="0"/>
              <a:t> </a:t>
            </a:r>
            <a:r>
              <a:rPr lang="en-GB" sz="2200" dirty="0"/>
              <a:t>of me?” she called out when footsteps echoed behind her, on the lightless stairs.</a:t>
            </a:r>
          </a:p>
          <a:p>
            <a:pPr marL="342900" indent="-342900">
              <a:buFont typeface="Arial" pitchFamily="34" charset="0"/>
              <a:buChar char="•"/>
            </a:pPr>
            <a:r>
              <a:rPr lang="en-GB" sz="2200" dirty="0"/>
              <a:t>“</a:t>
            </a:r>
            <a:r>
              <a:rPr lang="en-GB" sz="2200" u="sng" dirty="0">
                <a:solidFill>
                  <a:srgbClr val="FF0000"/>
                </a:solidFill>
              </a:rPr>
              <a:t>Did</a:t>
            </a:r>
            <a:r>
              <a:rPr lang="en-GB" sz="2200" dirty="0"/>
              <a:t> the beast </a:t>
            </a:r>
            <a:r>
              <a:rPr lang="en-GB" sz="2200" u="sng" dirty="0">
                <a:solidFill>
                  <a:srgbClr val="FF0000"/>
                </a:solidFill>
              </a:rPr>
              <a:t>spare</a:t>
            </a:r>
            <a:r>
              <a:rPr lang="en-GB" sz="2200" dirty="0"/>
              <a:t> you</a:t>
            </a:r>
            <a:r>
              <a:rPr lang="en-GB" sz="2200" dirty="0" smtClean="0"/>
              <a:t>?”</a:t>
            </a:r>
          </a:p>
          <a:p>
            <a:pPr marL="342900" indent="-342900">
              <a:buFont typeface="Arial" pitchFamily="34" charset="0"/>
              <a:buChar char="•"/>
            </a:pPr>
            <a:r>
              <a:rPr lang="en-GB" sz="2200" dirty="0" smtClean="0"/>
              <a:t>“</a:t>
            </a:r>
            <a:r>
              <a:rPr lang="en-GB" sz="2200" u="sng" dirty="0" smtClean="0">
                <a:solidFill>
                  <a:srgbClr val="FF0000"/>
                </a:solidFill>
              </a:rPr>
              <a:t>Does</a:t>
            </a:r>
            <a:r>
              <a:rPr lang="en-GB" sz="2200" dirty="0" smtClean="0"/>
              <a:t> my face not </a:t>
            </a:r>
            <a:r>
              <a:rPr lang="en-GB" sz="2200" u="sng" dirty="0" smtClean="0">
                <a:solidFill>
                  <a:srgbClr val="FF0000"/>
                </a:solidFill>
              </a:rPr>
              <a:t>disgust</a:t>
            </a:r>
            <a:r>
              <a:rPr lang="en-GB" sz="2200" dirty="0" smtClean="0"/>
              <a:t> you?”</a:t>
            </a:r>
          </a:p>
          <a:p>
            <a:endParaRPr lang="en-GB" sz="2200" dirty="0"/>
          </a:p>
          <a:p>
            <a:pPr marL="342900" indent="-342900">
              <a:buFont typeface="Arial" pitchFamily="34" charset="0"/>
              <a:buChar char="•"/>
            </a:pPr>
            <a:r>
              <a:rPr lang="en-GB" sz="2200" dirty="0" smtClean="0"/>
              <a:t>“Oh</a:t>
            </a:r>
            <a:r>
              <a:rPr lang="en-GB" sz="2200" dirty="0"/>
              <a:t>, my </a:t>
            </a:r>
            <a:r>
              <a:rPr lang="en-GB" sz="2200" dirty="0" smtClean="0"/>
              <a:t>girl </a:t>
            </a:r>
            <a:r>
              <a:rPr lang="en-GB" sz="2200" dirty="0"/>
              <a:t>Beauty </a:t>
            </a:r>
            <a:r>
              <a:rPr lang="en-GB" sz="2200" b="1" u="sng" dirty="0">
                <a:solidFill>
                  <a:srgbClr val="FF0000"/>
                </a:solidFill>
              </a:rPr>
              <a:t>would</a:t>
            </a:r>
            <a:r>
              <a:rPr lang="en-GB" sz="2200" u="sng" dirty="0">
                <a:solidFill>
                  <a:srgbClr val="FF0000"/>
                </a:solidFill>
              </a:rPr>
              <a:t> love</a:t>
            </a:r>
            <a:r>
              <a:rPr lang="en-GB" sz="2200" dirty="0"/>
              <a:t> these!” he thought</a:t>
            </a:r>
            <a:r>
              <a:rPr lang="en-GB" sz="2200" dirty="0" smtClean="0"/>
              <a:t>.</a:t>
            </a:r>
          </a:p>
          <a:p>
            <a:pPr marL="342900" indent="-342900">
              <a:buFont typeface="Arial" pitchFamily="34" charset="0"/>
              <a:buChar char="•"/>
            </a:pPr>
            <a:r>
              <a:rPr lang="en-GB" sz="2200" dirty="0" smtClean="0"/>
              <a:t>How </a:t>
            </a:r>
            <a:r>
              <a:rPr lang="en-GB" sz="2200" b="1" u="sng" dirty="0" smtClean="0">
                <a:solidFill>
                  <a:srgbClr val="FF0000"/>
                </a:solidFill>
              </a:rPr>
              <a:t>could</a:t>
            </a:r>
            <a:r>
              <a:rPr lang="en-GB" sz="2200" u="sng" dirty="0" smtClean="0"/>
              <a:t> he </a:t>
            </a:r>
            <a:r>
              <a:rPr lang="en-GB" sz="2200" u="sng" dirty="0" smtClean="0">
                <a:solidFill>
                  <a:srgbClr val="FF0000"/>
                </a:solidFill>
              </a:rPr>
              <a:t>tell</a:t>
            </a:r>
            <a:r>
              <a:rPr lang="en-GB" sz="2200" u="sng" dirty="0" smtClean="0"/>
              <a:t> </a:t>
            </a:r>
            <a:r>
              <a:rPr lang="en-GB" sz="2200" dirty="0" smtClean="0"/>
              <a:t>her? </a:t>
            </a:r>
          </a:p>
          <a:p>
            <a:pPr marL="342900" indent="-342900">
              <a:buFont typeface="Arial" pitchFamily="34" charset="0"/>
              <a:buChar char="•"/>
            </a:pPr>
            <a:r>
              <a:rPr lang="en-GB" sz="2200" dirty="0" smtClean="0"/>
              <a:t>“</a:t>
            </a:r>
            <a:r>
              <a:rPr lang="en-GB" sz="2200" u="sng" dirty="0" smtClean="0">
                <a:solidFill>
                  <a:srgbClr val="FF0000"/>
                </a:solidFill>
              </a:rPr>
              <a:t>I</a:t>
            </a:r>
            <a:r>
              <a:rPr lang="en-GB" sz="2200" b="1" u="sng" dirty="0" smtClean="0">
                <a:solidFill>
                  <a:srgbClr val="FF0000"/>
                </a:solidFill>
              </a:rPr>
              <a:t>’ll</a:t>
            </a:r>
            <a:r>
              <a:rPr lang="en-GB" sz="2200" u="sng" dirty="0" smtClean="0">
                <a:solidFill>
                  <a:srgbClr val="FF0000"/>
                </a:solidFill>
              </a:rPr>
              <a:t> be </a:t>
            </a:r>
            <a:r>
              <a:rPr lang="en-GB" sz="2200" dirty="0" smtClean="0"/>
              <a:t>back before you even miss me,” she said blithely.</a:t>
            </a:r>
          </a:p>
          <a:p>
            <a:pPr marL="342900" indent="-342900">
              <a:buFont typeface="Arial" pitchFamily="34" charset="0"/>
              <a:buChar char="•"/>
            </a:pPr>
            <a:r>
              <a:rPr lang="en-GB" sz="2200" dirty="0" smtClean="0"/>
              <a:t>Beauty </a:t>
            </a:r>
            <a:r>
              <a:rPr lang="en-GB" sz="2200" b="1" u="sng" dirty="0" smtClean="0">
                <a:solidFill>
                  <a:srgbClr val="FF0000"/>
                </a:solidFill>
              </a:rPr>
              <a:t>would</a:t>
            </a:r>
            <a:r>
              <a:rPr lang="en-GB" sz="2200" u="sng" dirty="0" smtClean="0">
                <a:solidFill>
                  <a:srgbClr val="FF0000"/>
                </a:solidFill>
              </a:rPr>
              <a:t> have stayed </a:t>
            </a:r>
            <a:r>
              <a:rPr lang="en-GB" sz="2200" dirty="0" smtClean="0"/>
              <a:t>only a day or two. </a:t>
            </a:r>
          </a:p>
          <a:p>
            <a:endParaRPr lang="en-GB" sz="2200" dirty="0" smtClean="0"/>
          </a:p>
        </p:txBody>
      </p:sp>
      <p:sp>
        <p:nvSpPr>
          <p:cNvPr id="6" name="TextBox 5"/>
          <p:cNvSpPr txBox="1"/>
          <p:nvPr/>
        </p:nvSpPr>
        <p:spPr>
          <a:xfrm>
            <a:off x="6516216" y="3106985"/>
            <a:ext cx="2411760" cy="3693319"/>
          </a:xfrm>
          <a:prstGeom prst="rect">
            <a:avLst/>
          </a:prstGeom>
          <a:noFill/>
        </p:spPr>
        <p:txBody>
          <a:bodyPr wrap="square" rtlCol="0">
            <a:spAutoFit/>
          </a:bodyPr>
          <a:lstStyle/>
          <a:p>
            <a:r>
              <a:rPr lang="en-GB" dirty="0"/>
              <a:t>M</a:t>
            </a:r>
            <a:r>
              <a:rPr lang="en-GB" dirty="0" smtClean="0"/>
              <a:t>odal verbs (shall, should, can, could, might, may, must, will, would) are auxiliaries, helping to form a verb phrase that creates different aspects of tense and expresses degrees of possibility or certainty.</a:t>
            </a:r>
          </a:p>
          <a:p>
            <a:endParaRPr lang="en-GB" dirty="0"/>
          </a:p>
          <a:p>
            <a:endParaRPr lang="en-GB" dirty="0"/>
          </a:p>
        </p:txBody>
      </p:sp>
    </p:spTree>
    <p:extLst>
      <p:ext uri="{BB962C8B-B14F-4D97-AF65-F5344CB8AC3E}">
        <p14:creationId xmlns:p14="http://schemas.microsoft.com/office/powerpoint/2010/main" val="34752758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030089"/>
            <a:ext cx="8424936" cy="6287343"/>
          </a:xfrm>
        </p:spPr>
        <p:txBody>
          <a:bodyPr>
            <a:normAutofit fontScale="55000" lnSpcReduction="20000"/>
          </a:bodyPr>
          <a:lstStyle/>
          <a:p>
            <a:pPr marL="82296" indent="0">
              <a:lnSpc>
                <a:spcPts val="2800"/>
              </a:lnSpc>
              <a:spcBef>
                <a:spcPts val="0"/>
              </a:spcBef>
              <a:buNone/>
            </a:pPr>
            <a:r>
              <a:rPr lang="en-US" sz="2900" dirty="0">
                <a:latin typeface="Arial" panose="020B0604020202020204" pitchFamily="34" charset="0"/>
                <a:cs typeface="Arial" panose="020B0604020202020204" pitchFamily="34" charset="0"/>
              </a:rPr>
              <a:t>I found him in the garage on a Sunday afternoon. It was the day after we moved into Falconer Road. The winter was ending. Mum had said we’d be moving just in time for the spring.  Nobody else was there.  Just me.  The others were inside the house with Doctor Death, worrying about the baby.</a:t>
            </a:r>
            <a:endParaRPr lang="en-GB" sz="2900" dirty="0">
              <a:latin typeface="Arial" panose="020B0604020202020204" pitchFamily="34" charset="0"/>
              <a:cs typeface="Arial" panose="020B0604020202020204" pitchFamily="34" charset="0"/>
            </a:endParaRPr>
          </a:p>
          <a:p>
            <a:pPr marL="82296" indent="0">
              <a:lnSpc>
                <a:spcPts val="2800"/>
              </a:lnSpc>
              <a:spcBef>
                <a:spcPts val="0"/>
              </a:spcBef>
              <a:buNone/>
            </a:pPr>
            <a:r>
              <a:rPr lang="en-US" sz="2900" dirty="0">
                <a:latin typeface="Arial" panose="020B0604020202020204" pitchFamily="34" charset="0"/>
                <a:cs typeface="Arial" panose="020B0604020202020204" pitchFamily="34" charset="0"/>
              </a:rPr>
              <a:t> </a:t>
            </a:r>
            <a:endParaRPr lang="en-GB" sz="2900" dirty="0">
              <a:latin typeface="Arial" panose="020B0604020202020204" pitchFamily="34" charset="0"/>
              <a:cs typeface="Arial" panose="020B0604020202020204" pitchFamily="34" charset="0"/>
            </a:endParaRPr>
          </a:p>
          <a:p>
            <a:pPr marL="82296" indent="0">
              <a:lnSpc>
                <a:spcPts val="2800"/>
              </a:lnSpc>
              <a:spcBef>
                <a:spcPts val="0"/>
              </a:spcBef>
              <a:buNone/>
            </a:pPr>
            <a:r>
              <a:rPr lang="en-US" sz="2900" dirty="0">
                <a:latin typeface="Arial" panose="020B0604020202020204" pitchFamily="34" charset="0"/>
                <a:cs typeface="Arial" panose="020B0604020202020204" pitchFamily="34" charset="0"/>
              </a:rPr>
              <a:t>He was lying </a:t>
            </a:r>
            <a:r>
              <a:rPr lang="en-US" sz="2900" dirty="0" smtClean="0">
                <a:latin typeface="Arial" panose="020B0604020202020204" pitchFamily="34" charset="0"/>
                <a:cs typeface="Arial" panose="020B0604020202020204" pitchFamily="34" charset="0"/>
              </a:rPr>
              <a:t>there </a:t>
            </a:r>
            <a:r>
              <a:rPr lang="en-US" sz="2900" dirty="0">
                <a:latin typeface="Arial" panose="020B0604020202020204" pitchFamily="34" charset="0"/>
                <a:cs typeface="Arial" panose="020B0604020202020204" pitchFamily="34" charset="0"/>
              </a:rPr>
              <a:t>in the darkness behind the tea chests, in the dust and dirt.  It was as if he’d been there forever. </a:t>
            </a:r>
            <a:r>
              <a:rPr lang="en-US" sz="2900" dirty="0" smtClean="0">
                <a:latin typeface="Arial" panose="020B0604020202020204" pitchFamily="34" charset="0"/>
                <a:cs typeface="Arial" panose="020B0604020202020204" pitchFamily="34" charset="0"/>
              </a:rPr>
              <a:t> He </a:t>
            </a:r>
            <a:r>
              <a:rPr lang="en-US" sz="2900" dirty="0">
                <a:latin typeface="Arial" panose="020B0604020202020204" pitchFamily="34" charset="0"/>
                <a:cs typeface="Arial" panose="020B0604020202020204" pitchFamily="34" charset="0"/>
              </a:rPr>
              <a:t>was filthy and pale and dried out and I thought he was dead.  I couldn’t have been more wrong.  I’d soon begin to see the truth about him, that there’d never been another creature like him in the world.</a:t>
            </a:r>
            <a:endParaRPr lang="en-GB" sz="2900" dirty="0">
              <a:latin typeface="Arial" panose="020B0604020202020204" pitchFamily="34" charset="0"/>
              <a:cs typeface="Arial" panose="020B0604020202020204" pitchFamily="34" charset="0"/>
            </a:endParaRPr>
          </a:p>
          <a:p>
            <a:pPr marL="82296" indent="0">
              <a:lnSpc>
                <a:spcPts val="2800"/>
              </a:lnSpc>
              <a:spcBef>
                <a:spcPts val="0"/>
              </a:spcBef>
              <a:buNone/>
            </a:pPr>
            <a:r>
              <a:rPr lang="en-US" sz="2900" dirty="0">
                <a:latin typeface="Arial" panose="020B0604020202020204" pitchFamily="34" charset="0"/>
                <a:cs typeface="Arial" panose="020B0604020202020204" pitchFamily="34" charset="0"/>
              </a:rPr>
              <a:t> </a:t>
            </a:r>
            <a:endParaRPr lang="en-GB" sz="2900" dirty="0">
              <a:latin typeface="Arial" panose="020B0604020202020204" pitchFamily="34" charset="0"/>
              <a:cs typeface="Arial" panose="020B0604020202020204" pitchFamily="34" charset="0"/>
            </a:endParaRPr>
          </a:p>
          <a:p>
            <a:pPr marL="82296" indent="0">
              <a:lnSpc>
                <a:spcPts val="2800"/>
              </a:lnSpc>
              <a:spcBef>
                <a:spcPts val="0"/>
              </a:spcBef>
              <a:buNone/>
            </a:pPr>
            <a:r>
              <a:rPr lang="en-US" sz="2900" dirty="0" smtClean="0">
                <a:latin typeface="Arial" panose="020B0604020202020204" pitchFamily="34" charset="0"/>
                <a:cs typeface="Arial" panose="020B0604020202020204" pitchFamily="34" charset="0"/>
              </a:rPr>
              <a:t>We </a:t>
            </a:r>
            <a:r>
              <a:rPr lang="en-US" sz="2900" dirty="0">
                <a:latin typeface="Arial" panose="020B0604020202020204" pitchFamily="34" charset="0"/>
                <a:cs typeface="Arial" panose="020B0604020202020204" pitchFamily="34" charset="0"/>
              </a:rPr>
              <a:t>called it the garage because that’s what the estate agent, Mr Stone, called it.  It was more like a demolition site or a rubbish dump or one of those ancient warehouses they keep pulling down at the quay.  Stone led us down the garden, tugged the door open and shone his little torch into the gloom.  We shoved our heads in at the doorway with him</a:t>
            </a:r>
            <a:r>
              <a:rPr lang="en-US" sz="2900" dirty="0" smtClean="0">
                <a:latin typeface="Arial" panose="020B0604020202020204" pitchFamily="34" charset="0"/>
                <a:cs typeface="Arial" panose="020B0604020202020204" pitchFamily="34" charset="0"/>
              </a:rPr>
              <a:t>.                                                                         </a:t>
            </a:r>
          </a:p>
          <a:p>
            <a:pPr marL="82296" indent="0" algn="r">
              <a:lnSpc>
                <a:spcPts val="2800"/>
              </a:lnSpc>
              <a:spcBef>
                <a:spcPts val="0"/>
              </a:spcBef>
              <a:buNone/>
            </a:pPr>
            <a:r>
              <a:rPr lang="en-US" sz="2500" dirty="0" smtClean="0">
                <a:latin typeface="Arial" panose="020B0604020202020204" pitchFamily="34" charset="0"/>
                <a:cs typeface="Arial" panose="020B0604020202020204" pitchFamily="34" charset="0"/>
              </a:rPr>
              <a:t>From </a:t>
            </a:r>
            <a:r>
              <a:rPr lang="en-US" sz="2500" i="1" dirty="0" err="1" smtClean="0">
                <a:latin typeface="Arial" panose="020B0604020202020204" pitchFamily="34" charset="0"/>
                <a:cs typeface="Arial" panose="020B0604020202020204" pitchFamily="34" charset="0"/>
              </a:rPr>
              <a:t>Skellig</a:t>
            </a:r>
            <a:r>
              <a:rPr lang="en-US" sz="2500" dirty="0" smtClean="0">
                <a:latin typeface="Arial" panose="020B0604020202020204" pitchFamily="34" charset="0"/>
                <a:cs typeface="Arial" panose="020B0604020202020204" pitchFamily="34" charset="0"/>
              </a:rPr>
              <a:t> by Michael </a:t>
            </a:r>
            <a:r>
              <a:rPr lang="en-US" sz="2500" dirty="0" err="1" smtClean="0">
                <a:latin typeface="Arial" panose="020B0604020202020204" pitchFamily="34" charset="0"/>
                <a:cs typeface="Arial" panose="020B0604020202020204" pitchFamily="34" charset="0"/>
              </a:rPr>
              <a:t>Morpurgo</a:t>
            </a:r>
            <a:endParaRPr lang="en-US" sz="2500" dirty="0">
              <a:latin typeface="Arial" panose="020B0604020202020204" pitchFamily="34" charset="0"/>
              <a:cs typeface="Arial" panose="020B0604020202020204" pitchFamily="34" charset="0"/>
            </a:endParaRPr>
          </a:p>
          <a:p>
            <a:pPr marL="82296" indent="0">
              <a:lnSpc>
                <a:spcPts val="2800"/>
              </a:lnSpc>
              <a:spcBef>
                <a:spcPts val="0"/>
              </a:spcBef>
              <a:buNone/>
            </a:pPr>
            <a:r>
              <a:rPr lang="en-US" sz="2300" dirty="0" smtClean="0">
                <a:latin typeface="Arial" panose="020B0604020202020204" pitchFamily="34" charset="0"/>
                <a:cs typeface="Arial" panose="020B0604020202020204" pitchFamily="34" charset="0"/>
              </a:rPr>
              <a:t>                                                                                               </a:t>
            </a:r>
          </a:p>
          <a:p>
            <a:pPr marL="0" indent="0">
              <a:buNone/>
            </a:pPr>
            <a:endParaRPr lang="en-GB" dirty="0"/>
          </a:p>
        </p:txBody>
      </p:sp>
      <p:sp>
        <p:nvSpPr>
          <p:cNvPr id="2" name="TextBox 1"/>
          <p:cNvSpPr txBox="1"/>
          <p:nvPr/>
        </p:nvSpPr>
        <p:spPr>
          <a:xfrm>
            <a:off x="611560" y="260648"/>
            <a:ext cx="8208912" cy="769441"/>
          </a:xfrm>
          <a:prstGeom prst="rect">
            <a:avLst/>
          </a:prstGeom>
          <a:noFill/>
        </p:spPr>
        <p:txBody>
          <a:bodyPr wrap="square" rtlCol="0">
            <a:spAutoFit/>
          </a:bodyPr>
          <a:lstStyle/>
          <a:p>
            <a:r>
              <a:rPr lang="en-GB" sz="44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Find the verbs</a:t>
            </a:r>
            <a:endParaRPr lang="en-GB" sz="440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6946632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400" dirty="0" smtClean="0">
                <a:effectLst>
                  <a:outerShdw blurRad="38100" dist="38100" dir="2700000" algn="tl">
                    <a:srgbClr val="000000">
                      <a:alpha val="43137"/>
                    </a:srgbClr>
                  </a:outerShdw>
                </a:effectLst>
              </a:rPr>
              <a:t>Recap: </a:t>
            </a:r>
            <a:r>
              <a:rPr lang="en-GB" sz="4400" dirty="0">
                <a:effectLst>
                  <a:outerShdw blurRad="38100" dist="38100" dir="2700000" algn="tl">
                    <a:srgbClr val="000000">
                      <a:alpha val="43137"/>
                    </a:srgbClr>
                  </a:outerShdw>
                </a:effectLst>
              </a:rPr>
              <a:t>P</a:t>
            </a:r>
            <a:r>
              <a:rPr lang="en-GB" sz="4400" dirty="0" smtClean="0">
                <a:effectLst>
                  <a:outerShdw blurRad="38100" dist="38100" dir="2700000" algn="tl">
                    <a:srgbClr val="000000">
                      <a:alpha val="43137"/>
                    </a:srgbClr>
                  </a:outerShdw>
                </a:effectLst>
              </a:rPr>
              <a:t>rimary </a:t>
            </a:r>
            <a:r>
              <a:rPr lang="en-GB" sz="4400" dirty="0">
                <a:effectLst>
                  <a:outerShdw blurRad="38100" dist="38100" dir="2700000" algn="tl">
                    <a:srgbClr val="000000">
                      <a:alpha val="43137"/>
                    </a:srgbClr>
                  </a:outerShdw>
                </a:effectLst>
              </a:rPr>
              <a:t>V</a:t>
            </a:r>
            <a:r>
              <a:rPr lang="en-GB" sz="4400" dirty="0" smtClean="0">
                <a:effectLst>
                  <a:outerShdw blurRad="38100" dist="38100" dir="2700000" algn="tl">
                    <a:srgbClr val="000000">
                      <a:alpha val="43137"/>
                    </a:srgbClr>
                  </a:outerShdw>
                </a:effectLst>
              </a:rPr>
              <a:t>erbs</a:t>
            </a:r>
            <a:br>
              <a:rPr lang="en-GB" sz="4400" dirty="0" smtClean="0">
                <a:effectLst>
                  <a:outerShdw blurRad="38100" dist="38100" dir="2700000" algn="tl">
                    <a:srgbClr val="000000">
                      <a:alpha val="43137"/>
                    </a:srgbClr>
                  </a:outerShdw>
                </a:effectLst>
              </a:rPr>
            </a:br>
            <a:r>
              <a:rPr lang="en-GB" sz="2400" dirty="0" smtClean="0"/>
              <a:t>Can </a:t>
            </a:r>
            <a:r>
              <a:rPr lang="en-GB" sz="2400" dirty="0"/>
              <a:t>act as both </a:t>
            </a:r>
            <a:r>
              <a:rPr lang="en-GB" sz="2400" dirty="0" smtClean="0"/>
              <a:t>main verbs </a:t>
            </a:r>
            <a:r>
              <a:rPr lang="en-GB" sz="2400" dirty="0"/>
              <a:t>and </a:t>
            </a:r>
            <a:r>
              <a:rPr lang="en-GB" sz="2400" dirty="0" smtClean="0"/>
              <a:t>auxiliary verbs</a:t>
            </a:r>
            <a:endParaRPr lang="en-GB" sz="2400" b="1" dirty="0"/>
          </a:p>
        </p:txBody>
      </p:sp>
      <p:sp>
        <p:nvSpPr>
          <p:cNvPr id="3" name="Content Placeholder 2"/>
          <p:cNvSpPr>
            <a:spLocks noGrp="1"/>
          </p:cNvSpPr>
          <p:nvPr>
            <p:ph idx="1"/>
          </p:nvPr>
        </p:nvSpPr>
        <p:spPr>
          <a:xfrm>
            <a:off x="971600" y="2635754"/>
            <a:ext cx="2160240" cy="3240360"/>
          </a:xfrm>
        </p:spPr>
        <p:txBody>
          <a:bodyPr/>
          <a:lstStyle/>
          <a:p>
            <a:pPr>
              <a:buFont typeface="Wingdings" panose="05000000000000000000" pitchFamily="2" charset="2"/>
              <a:buChar char="q"/>
            </a:pPr>
            <a:r>
              <a:rPr lang="en-GB" dirty="0" smtClean="0"/>
              <a:t>be</a:t>
            </a:r>
          </a:p>
          <a:p>
            <a:pPr>
              <a:buFont typeface="Wingdings" panose="05000000000000000000" pitchFamily="2" charset="2"/>
              <a:buChar char="q"/>
            </a:pPr>
            <a:r>
              <a:rPr lang="en-GB" dirty="0" smtClean="0"/>
              <a:t>have	</a:t>
            </a:r>
          </a:p>
          <a:p>
            <a:pPr>
              <a:buFont typeface="Wingdings" panose="05000000000000000000" pitchFamily="2" charset="2"/>
              <a:buChar char="q"/>
            </a:pPr>
            <a:r>
              <a:rPr lang="en-GB" dirty="0" smtClean="0"/>
              <a:t>do</a:t>
            </a:r>
          </a:p>
          <a:p>
            <a:pPr marL="0" indent="0">
              <a:buNone/>
            </a:pPr>
            <a:r>
              <a:rPr lang="en-GB" sz="2000" dirty="0">
                <a:solidFill>
                  <a:srgbClr val="FF0000"/>
                </a:solidFill>
              </a:rPr>
              <a:t>Practise conjugating each verb in its singular and plural form, present tense:</a:t>
            </a:r>
          </a:p>
          <a:p>
            <a:pPr marL="0" indent="0">
              <a:buNone/>
            </a:pPr>
            <a:endParaRPr lang="en-GB" dirty="0" smtClean="0">
              <a:solidFill>
                <a:srgbClr val="004090"/>
              </a:solidFill>
            </a:endParaRPr>
          </a:p>
          <a:p>
            <a:pPr marL="0" indent="0">
              <a:buNone/>
            </a:pPr>
            <a:endParaRPr lang="en-GB" dirty="0">
              <a:solidFill>
                <a:srgbClr val="004090"/>
              </a:solidFill>
            </a:endParaRPr>
          </a:p>
        </p:txBody>
      </p:sp>
      <p:sp>
        <p:nvSpPr>
          <p:cNvPr id="6" name="TextBox 5"/>
          <p:cNvSpPr txBox="1"/>
          <p:nvPr/>
        </p:nvSpPr>
        <p:spPr>
          <a:xfrm>
            <a:off x="4139952" y="1916832"/>
            <a:ext cx="4464496" cy="4678204"/>
          </a:xfrm>
          <a:prstGeom prst="rect">
            <a:avLst/>
          </a:prstGeom>
          <a:noFill/>
        </p:spPr>
        <p:txBody>
          <a:bodyPr wrap="square" rtlCol="0">
            <a:spAutoFit/>
          </a:bodyPr>
          <a:lstStyle/>
          <a:p>
            <a:pPr algn="ctr"/>
            <a:r>
              <a:rPr lang="en-GB" sz="2800" dirty="0" smtClean="0">
                <a:solidFill>
                  <a:srgbClr val="002060"/>
                </a:solidFill>
              </a:rPr>
              <a:t>Present Simple</a:t>
            </a:r>
          </a:p>
          <a:p>
            <a:pPr algn="ctr"/>
            <a:endParaRPr lang="en-GB" sz="2800" dirty="0" smtClean="0">
              <a:solidFill>
                <a:srgbClr val="002060"/>
              </a:solidFill>
            </a:endParaRPr>
          </a:p>
          <a:p>
            <a:r>
              <a:rPr lang="en-GB" sz="2800" dirty="0" smtClean="0">
                <a:solidFill>
                  <a:srgbClr val="002060"/>
                </a:solidFill>
              </a:rPr>
              <a:t>	 1.   I </a:t>
            </a:r>
            <a:endParaRPr lang="en-GB" sz="2800" dirty="0">
              <a:solidFill>
                <a:srgbClr val="002060"/>
              </a:solidFill>
            </a:endParaRPr>
          </a:p>
          <a:p>
            <a:r>
              <a:rPr lang="en-GB" sz="2800" dirty="0" smtClean="0">
                <a:solidFill>
                  <a:srgbClr val="002060"/>
                </a:solidFill>
              </a:rPr>
              <a:t>Sing.	 2.   you</a:t>
            </a:r>
          </a:p>
          <a:p>
            <a:r>
              <a:rPr lang="en-GB" sz="2800" dirty="0">
                <a:solidFill>
                  <a:srgbClr val="002060"/>
                </a:solidFill>
              </a:rPr>
              <a:t>	</a:t>
            </a:r>
            <a:r>
              <a:rPr lang="en-GB" sz="2800" dirty="0" smtClean="0">
                <a:solidFill>
                  <a:srgbClr val="002060"/>
                </a:solidFill>
              </a:rPr>
              <a:t> 3.   it/he/she</a:t>
            </a:r>
          </a:p>
          <a:p>
            <a:endParaRPr lang="en-GB" sz="2800" dirty="0">
              <a:solidFill>
                <a:srgbClr val="002060"/>
              </a:solidFill>
            </a:endParaRPr>
          </a:p>
          <a:p>
            <a:r>
              <a:rPr lang="en-GB" sz="2800" dirty="0">
                <a:solidFill>
                  <a:srgbClr val="002060"/>
                </a:solidFill>
              </a:rPr>
              <a:t>	</a:t>
            </a:r>
            <a:r>
              <a:rPr lang="en-GB" sz="2800" dirty="0" smtClean="0">
                <a:solidFill>
                  <a:srgbClr val="002060"/>
                </a:solidFill>
              </a:rPr>
              <a:t> 1.   we</a:t>
            </a:r>
          </a:p>
          <a:p>
            <a:r>
              <a:rPr lang="en-GB" sz="2800" dirty="0" smtClean="0">
                <a:solidFill>
                  <a:srgbClr val="002060"/>
                </a:solidFill>
              </a:rPr>
              <a:t>Plural 2.  you</a:t>
            </a:r>
          </a:p>
          <a:p>
            <a:r>
              <a:rPr lang="en-GB" sz="2800" dirty="0">
                <a:solidFill>
                  <a:srgbClr val="002060"/>
                </a:solidFill>
              </a:rPr>
              <a:t>	</a:t>
            </a:r>
            <a:r>
              <a:rPr lang="en-GB" sz="2800" dirty="0" smtClean="0">
                <a:solidFill>
                  <a:srgbClr val="002060"/>
                </a:solidFill>
              </a:rPr>
              <a:t> 3.   they</a:t>
            </a:r>
          </a:p>
          <a:p>
            <a:endParaRPr lang="en-GB" sz="2800" dirty="0"/>
          </a:p>
          <a:p>
            <a:endParaRPr lang="en-GB" dirty="0"/>
          </a:p>
        </p:txBody>
      </p:sp>
    </p:spTree>
    <p:extLst>
      <p:ext uri="{BB962C8B-B14F-4D97-AF65-F5344CB8AC3E}">
        <p14:creationId xmlns:p14="http://schemas.microsoft.com/office/powerpoint/2010/main" val="4032007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6">
                                            <p:txEl>
                                              <p:pRg st="0" end="0"/>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6">
                                            <p:txEl>
                                              <p:pRg st="2" end="2"/>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6">
                                            <p:txEl>
                                              <p:pRg st="6" end="6"/>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6">
                                            <p:txEl>
                                              <p:pRg st="7" end="7"/>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txBox="1">
            <a:spLocks noGrp="1"/>
          </p:cNvSpPr>
          <p:nvPr>
            <p:ph type="body" sz="quarter" idx="10"/>
          </p:nvPr>
        </p:nvSpPr>
        <p:spPr>
          <a:xfrm>
            <a:off x="323528" y="1656269"/>
            <a:ext cx="8280920" cy="4760278"/>
          </a:xfrm>
          <a:prstGeom prst="rect">
            <a:avLst/>
          </a:prstGeom>
          <a:noFill/>
        </p:spPr>
        <p:txBody>
          <a:bodyPr wrap="square" rtlCol="0">
            <a:spAutoFit/>
          </a:bodyPr>
          <a:lstStyle/>
          <a:p>
            <a:pPr>
              <a:lnSpc>
                <a:spcPts val="3139"/>
              </a:lnSpc>
              <a:spcBef>
                <a:spcPts val="0"/>
              </a:spcBef>
              <a:spcAft>
                <a:spcPts val="554"/>
              </a:spcAft>
            </a:pPr>
            <a:r>
              <a:rPr lang="en-GB" b="1" dirty="0" smtClean="0">
                <a:solidFill>
                  <a:schemeClr val="tx1"/>
                </a:solidFill>
              </a:rPr>
              <a:t>Modal</a:t>
            </a:r>
          </a:p>
          <a:p>
            <a:pPr>
              <a:lnSpc>
                <a:spcPts val="3139"/>
              </a:lnSpc>
              <a:spcBef>
                <a:spcPts val="0"/>
              </a:spcBef>
              <a:spcAft>
                <a:spcPts val="554"/>
              </a:spcAft>
            </a:pPr>
            <a:r>
              <a:rPr lang="en-GB" dirty="0" smtClean="0">
                <a:solidFill>
                  <a:schemeClr val="tx1"/>
                </a:solidFill>
              </a:rPr>
              <a:t>may</a:t>
            </a:r>
          </a:p>
          <a:p>
            <a:pPr>
              <a:lnSpc>
                <a:spcPts val="3139"/>
              </a:lnSpc>
              <a:spcBef>
                <a:spcPts val="0"/>
              </a:spcBef>
              <a:spcAft>
                <a:spcPts val="554"/>
              </a:spcAft>
            </a:pPr>
            <a:r>
              <a:rPr lang="en-GB" dirty="0" smtClean="0">
                <a:solidFill>
                  <a:schemeClr val="tx1"/>
                </a:solidFill>
              </a:rPr>
              <a:t>might</a:t>
            </a:r>
          </a:p>
          <a:p>
            <a:pPr>
              <a:lnSpc>
                <a:spcPts val="3139"/>
              </a:lnSpc>
              <a:spcBef>
                <a:spcPts val="0"/>
              </a:spcBef>
              <a:spcAft>
                <a:spcPts val="554"/>
              </a:spcAft>
            </a:pPr>
            <a:r>
              <a:rPr lang="en-GB" dirty="0" smtClean="0">
                <a:solidFill>
                  <a:schemeClr val="tx1"/>
                </a:solidFill>
              </a:rPr>
              <a:t>can</a:t>
            </a:r>
          </a:p>
          <a:p>
            <a:pPr>
              <a:lnSpc>
                <a:spcPts val="3139"/>
              </a:lnSpc>
              <a:spcBef>
                <a:spcPts val="0"/>
              </a:spcBef>
              <a:spcAft>
                <a:spcPts val="554"/>
              </a:spcAft>
            </a:pPr>
            <a:r>
              <a:rPr lang="en-GB" dirty="0" smtClean="0">
                <a:solidFill>
                  <a:schemeClr val="tx1"/>
                </a:solidFill>
              </a:rPr>
              <a:t>could</a:t>
            </a:r>
          </a:p>
          <a:p>
            <a:pPr>
              <a:lnSpc>
                <a:spcPts val="3139"/>
              </a:lnSpc>
              <a:spcBef>
                <a:spcPts val="0"/>
              </a:spcBef>
              <a:spcAft>
                <a:spcPts val="554"/>
              </a:spcAft>
            </a:pPr>
            <a:r>
              <a:rPr lang="en-GB" dirty="0" smtClean="0">
                <a:solidFill>
                  <a:schemeClr val="tx1"/>
                </a:solidFill>
              </a:rPr>
              <a:t>will</a:t>
            </a:r>
          </a:p>
          <a:p>
            <a:pPr>
              <a:lnSpc>
                <a:spcPts val="3139"/>
              </a:lnSpc>
              <a:spcBef>
                <a:spcPts val="0"/>
              </a:spcBef>
              <a:spcAft>
                <a:spcPts val="554"/>
              </a:spcAft>
            </a:pPr>
            <a:r>
              <a:rPr lang="en-GB" dirty="0" smtClean="0">
                <a:solidFill>
                  <a:schemeClr val="tx1"/>
                </a:solidFill>
              </a:rPr>
              <a:t>would</a:t>
            </a:r>
          </a:p>
          <a:p>
            <a:pPr>
              <a:lnSpc>
                <a:spcPts val="3139"/>
              </a:lnSpc>
              <a:spcBef>
                <a:spcPts val="0"/>
              </a:spcBef>
              <a:spcAft>
                <a:spcPts val="554"/>
              </a:spcAft>
            </a:pPr>
            <a:r>
              <a:rPr lang="en-GB" dirty="0">
                <a:solidFill>
                  <a:schemeClr val="tx1"/>
                </a:solidFill>
              </a:rPr>
              <a:t>m</a:t>
            </a:r>
            <a:r>
              <a:rPr lang="en-GB" dirty="0" smtClean="0">
                <a:solidFill>
                  <a:schemeClr val="tx1"/>
                </a:solidFill>
              </a:rPr>
              <a:t>ust</a:t>
            </a:r>
          </a:p>
          <a:p>
            <a:pPr>
              <a:lnSpc>
                <a:spcPts val="3139"/>
              </a:lnSpc>
              <a:spcBef>
                <a:spcPts val="0"/>
              </a:spcBef>
              <a:spcAft>
                <a:spcPts val="554"/>
              </a:spcAft>
            </a:pPr>
            <a:r>
              <a:rPr lang="en-GB" dirty="0">
                <a:solidFill>
                  <a:schemeClr val="tx1"/>
                </a:solidFill>
              </a:rPr>
              <a:t>s</a:t>
            </a:r>
            <a:r>
              <a:rPr lang="en-GB" dirty="0" smtClean="0">
                <a:solidFill>
                  <a:schemeClr val="tx1"/>
                </a:solidFill>
              </a:rPr>
              <a:t>hall</a:t>
            </a:r>
          </a:p>
          <a:p>
            <a:pPr>
              <a:lnSpc>
                <a:spcPts val="3139"/>
              </a:lnSpc>
              <a:spcBef>
                <a:spcPts val="0"/>
              </a:spcBef>
              <a:spcAft>
                <a:spcPts val="554"/>
              </a:spcAft>
            </a:pPr>
            <a:r>
              <a:rPr lang="en-GB" dirty="0" smtClean="0">
                <a:solidFill>
                  <a:schemeClr val="tx1"/>
                </a:solidFill>
              </a:rPr>
              <a:t>should	</a:t>
            </a:r>
            <a:r>
              <a:rPr lang="en-GB" dirty="0" smtClean="0"/>
              <a:t>	</a:t>
            </a:r>
            <a:endParaRPr lang="en-GB" dirty="0"/>
          </a:p>
        </p:txBody>
      </p:sp>
      <p:sp>
        <p:nvSpPr>
          <p:cNvPr id="3" name="Text Placeholder 2"/>
          <p:cNvSpPr>
            <a:spLocks noGrp="1"/>
          </p:cNvSpPr>
          <p:nvPr>
            <p:ph type="body" sz="quarter" idx="11"/>
          </p:nvPr>
        </p:nvSpPr>
        <p:spPr>
          <a:xfrm>
            <a:off x="251520" y="548680"/>
            <a:ext cx="8892480" cy="1107589"/>
          </a:xfrm>
        </p:spPr>
        <p:txBody>
          <a:bodyPr>
            <a:normAutofit fontScale="25000" lnSpcReduction="20000"/>
          </a:bodyPr>
          <a:lstStyle/>
          <a:p>
            <a:r>
              <a:rPr lang="en-GB" sz="9600" i="1" dirty="0" smtClean="0">
                <a:solidFill>
                  <a:srgbClr val="FF0000"/>
                </a:solidFill>
              </a:rPr>
              <a:t>How many different versions of this sentence can you </a:t>
            </a:r>
          </a:p>
          <a:p>
            <a:r>
              <a:rPr lang="en-GB" sz="9600" i="1" dirty="0" smtClean="0">
                <a:solidFill>
                  <a:srgbClr val="FF0000"/>
                </a:solidFill>
              </a:rPr>
              <a:t>make,  using the chart to create different aspects of tense?</a:t>
            </a:r>
            <a:endParaRPr lang="en-GB" sz="9600" i="1" dirty="0" smtClean="0">
              <a:solidFill>
                <a:schemeClr val="tx1"/>
              </a:solidFill>
            </a:endParaRPr>
          </a:p>
          <a:p>
            <a:r>
              <a:rPr lang="en-GB" sz="11200" dirty="0" smtClean="0">
                <a:solidFill>
                  <a:schemeClr val="tx1"/>
                </a:solidFill>
              </a:rPr>
              <a:t>Beauty waited. </a:t>
            </a:r>
            <a:endParaRPr lang="en-GB" sz="11200" dirty="0">
              <a:solidFill>
                <a:schemeClr val="tx1"/>
              </a:solidFill>
            </a:endParaRPr>
          </a:p>
          <a:p>
            <a:endParaRPr lang="en-GB" dirty="0"/>
          </a:p>
        </p:txBody>
      </p:sp>
      <p:sp>
        <p:nvSpPr>
          <p:cNvPr id="5" name="TextBox 4"/>
          <p:cNvSpPr txBox="1"/>
          <p:nvPr/>
        </p:nvSpPr>
        <p:spPr>
          <a:xfrm>
            <a:off x="3508497" y="1656269"/>
            <a:ext cx="1580882" cy="4916731"/>
          </a:xfrm>
          <a:prstGeom prst="rect">
            <a:avLst/>
          </a:prstGeom>
          <a:noFill/>
        </p:spPr>
        <p:txBody>
          <a:bodyPr wrap="none" rtlCol="0">
            <a:spAutoFit/>
          </a:bodyPr>
          <a:lstStyle/>
          <a:p>
            <a:pPr>
              <a:lnSpc>
                <a:spcPts val="3139"/>
              </a:lnSpc>
              <a:spcAft>
                <a:spcPts val="554"/>
              </a:spcAft>
            </a:pPr>
            <a:r>
              <a:rPr lang="en-GB" sz="2585" b="1" dirty="0" smtClean="0"/>
              <a:t>Auxiliary</a:t>
            </a:r>
            <a:endParaRPr lang="en-GB" sz="2585" dirty="0"/>
          </a:p>
          <a:p>
            <a:pPr>
              <a:lnSpc>
                <a:spcPts val="3139"/>
              </a:lnSpc>
              <a:spcAft>
                <a:spcPts val="554"/>
              </a:spcAft>
            </a:pPr>
            <a:r>
              <a:rPr lang="en-GB" sz="2585" dirty="0" smtClean="0"/>
              <a:t>is</a:t>
            </a:r>
            <a:endParaRPr lang="en-GB" sz="2585" dirty="0"/>
          </a:p>
          <a:p>
            <a:pPr>
              <a:lnSpc>
                <a:spcPts val="3139"/>
              </a:lnSpc>
              <a:spcAft>
                <a:spcPts val="554"/>
              </a:spcAft>
            </a:pPr>
            <a:r>
              <a:rPr lang="en-GB" sz="2585" dirty="0" smtClean="0"/>
              <a:t>was</a:t>
            </a:r>
            <a:endParaRPr lang="en-GB" sz="2585" dirty="0"/>
          </a:p>
          <a:p>
            <a:pPr>
              <a:lnSpc>
                <a:spcPts val="3139"/>
              </a:lnSpc>
              <a:spcAft>
                <a:spcPts val="554"/>
              </a:spcAft>
            </a:pPr>
            <a:r>
              <a:rPr lang="en-GB" sz="2585" dirty="0" smtClean="0"/>
              <a:t>has</a:t>
            </a:r>
          </a:p>
          <a:p>
            <a:pPr>
              <a:lnSpc>
                <a:spcPts val="3139"/>
              </a:lnSpc>
              <a:spcAft>
                <a:spcPts val="554"/>
              </a:spcAft>
            </a:pPr>
            <a:r>
              <a:rPr lang="en-GB" sz="2585" dirty="0" smtClean="0"/>
              <a:t>had</a:t>
            </a:r>
          </a:p>
          <a:p>
            <a:pPr>
              <a:lnSpc>
                <a:spcPts val="3139"/>
              </a:lnSpc>
              <a:spcAft>
                <a:spcPts val="554"/>
              </a:spcAft>
            </a:pPr>
            <a:r>
              <a:rPr lang="en-GB" sz="2585" dirty="0" smtClean="0"/>
              <a:t>have</a:t>
            </a:r>
            <a:endParaRPr lang="en-GB" sz="2585" dirty="0"/>
          </a:p>
          <a:p>
            <a:pPr>
              <a:lnSpc>
                <a:spcPts val="3139"/>
              </a:lnSpc>
              <a:spcAft>
                <a:spcPts val="554"/>
              </a:spcAft>
            </a:pPr>
            <a:r>
              <a:rPr lang="en-GB" sz="2585" dirty="0" smtClean="0"/>
              <a:t>has </a:t>
            </a:r>
            <a:r>
              <a:rPr lang="en-GB" sz="2585" dirty="0"/>
              <a:t>been</a:t>
            </a:r>
          </a:p>
          <a:p>
            <a:pPr>
              <a:lnSpc>
                <a:spcPts val="3139"/>
              </a:lnSpc>
              <a:spcAft>
                <a:spcPts val="554"/>
              </a:spcAft>
            </a:pPr>
            <a:r>
              <a:rPr lang="en-GB" sz="2585" dirty="0"/>
              <a:t>had been</a:t>
            </a:r>
          </a:p>
          <a:p>
            <a:pPr>
              <a:lnSpc>
                <a:spcPts val="3139"/>
              </a:lnSpc>
              <a:spcAft>
                <a:spcPts val="554"/>
              </a:spcAft>
            </a:pPr>
            <a:endParaRPr lang="en-GB" sz="2585" dirty="0"/>
          </a:p>
          <a:p>
            <a:endParaRPr lang="en-GB" dirty="0"/>
          </a:p>
          <a:p>
            <a:endParaRPr lang="en-GB" dirty="0"/>
          </a:p>
        </p:txBody>
      </p:sp>
      <p:sp>
        <p:nvSpPr>
          <p:cNvPr id="6" name="TextBox 5"/>
          <p:cNvSpPr txBox="1"/>
          <p:nvPr/>
        </p:nvSpPr>
        <p:spPr>
          <a:xfrm>
            <a:off x="6189885" y="1656269"/>
            <a:ext cx="2151551" cy="2267287"/>
          </a:xfrm>
          <a:prstGeom prst="rect">
            <a:avLst/>
          </a:prstGeom>
          <a:noFill/>
        </p:spPr>
        <p:txBody>
          <a:bodyPr wrap="none" rtlCol="0">
            <a:spAutoFit/>
          </a:bodyPr>
          <a:lstStyle/>
          <a:p>
            <a:pPr>
              <a:lnSpc>
                <a:spcPts val="3139"/>
              </a:lnSpc>
              <a:spcAft>
                <a:spcPts val="554"/>
              </a:spcAft>
            </a:pPr>
            <a:r>
              <a:rPr lang="en-GB" sz="2585" b="1" dirty="0" smtClean="0"/>
              <a:t>Lexical/Main</a:t>
            </a:r>
            <a:endParaRPr lang="en-GB" sz="2585" dirty="0"/>
          </a:p>
          <a:p>
            <a:pPr>
              <a:lnSpc>
                <a:spcPts val="3139"/>
              </a:lnSpc>
              <a:spcAft>
                <a:spcPts val="554"/>
              </a:spcAft>
            </a:pPr>
            <a:r>
              <a:rPr lang="en-GB" sz="2585" dirty="0" smtClean="0"/>
              <a:t>waits</a:t>
            </a:r>
            <a:endParaRPr lang="en-GB" sz="2585" dirty="0"/>
          </a:p>
          <a:p>
            <a:pPr>
              <a:lnSpc>
                <a:spcPts val="3139"/>
              </a:lnSpc>
              <a:spcAft>
                <a:spcPts val="554"/>
              </a:spcAft>
            </a:pPr>
            <a:r>
              <a:rPr lang="en-GB" sz="2585" dirty="0" smtClean="0"/>
              <a:t>waited</a:t>
            </a:r>
            <a:endParaRPr lang="en-GB" sz="2585" dirty="0"/>
          </a:p>
          <a:p>
            <a:pPr>
              <a:lnSpc>
                <a:spcPts val="3139"/>
              </a:lnSpc>
              <a:spcAft>
                <a:spcPts val="554"/>
              </a:spcAft>
            </a:pPr>
            <a:r>
              <a:rPr lang="en-GB" sz="2585" dirty="0" smtClean="0"/>
              <a:t>waiting</a:t>
            </a:r>
            <a:endParaRPr lang="en-GB" sz="2585" dirty="0"/>
          </a:p>
          <a:p>
            <a:endParaRPr lang="en-GB" dirty="0"/>
          </a:p>
        </p:txBody>
      </p:sp>
    </p:spTree>
    <p:extLst>
      <p:ext uri="{BB962C8B-B14F-4D97-AF65-F5344CB8AC3E}">
        <p14:creationId xmlns:p14="http://schemas.microsoft.com/office/powerpoint/2010/main" val="374678545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357158" y="1501401"/>
            <a:ext cx="8402384" cy="4985169"/>
          </a:xfrm>
        </p:spPr>
        <p:txBody>
          <a:bodyPr>
            <a:normAutofit lnSpcReduction="10000"/>
          </a:bodyPr>
          <a:lstStyle/>
          <a:p>
            <a:pPr marL="0" indent="0">
              <a:buSzPct val="80000"/>
            </a:pPr>
            <a:endParaRPr lang="en-GB" sz="1900" dirty="0" smtClean="0">
              <a:solidFill>
                <a:srgbClr val="FF0000"/>
              </a:solidFill>
            </a:endParaRPr>
          </a:p>
          <a:p>
            <a:pPr marL="0" indent="0">
              <a:buSzPct val="80000"/>
            </a:pPr>
            <a:r>
              <a:rPr lang="en-GB" sz="1900" dirty="0" smtClean="0">
                <a:solidFill>
                  <a:srgbClr val="FF0000"/>
                </a:solidFill>
              </a:rPr>
              <a:t>Find the verbs in the following sentences:</a:t>
            </a:r>
          </a:p>
          <a:p>
            <a:pPr marL="0" indent="0">
              <a:buSzPct val="80000"/>
            </a:pPr>
            <a:endParaRPr lang="en-GB" sz="1900" dirty="0" smtClean="0">
              <a:solidFill>
                <a:srgbClr val="FF0000"/>
              </a:solidFill>
            </a:endParaRPr>
          </a:p>
          <a:p>
            <a:pPr marL="422041" indent="-422041">
              <a:spcBef>
                <a:spcPts val="0"/>
              </a:spcBef>
              <a:spcAft>
                <a:spcPts val="554"/>
              </a:spcAft>
              <a:buClrTx/>
              <a:buSzPct val="80000"/>
              <a:buFont typeface="Wingdings" panose="05000000000000000000" pitchFamily="2" charset="2"/>
              <a:buChar char="q"/>
            </a:pPr>
            <a:r>
              <a:rPr lang="en-GB" sz="1900" i="1" dirty="0" smtClean="0">
                <a:solidFill>
                  <a:schemeClr val="tx1"/>
                </a:solidFill>
              </a:rPr>
              <a:t>I painted the beautiful scenery every morning. </a:t>
            </a:r>
            <a:endParaRPr lang="en-GB" sz="1900" i="1" dirty="0">
              <a:solidFill>
                <a:schemeClr val="tx1"/>
              </a:solidFill>
            </a:endParaRPr>
          </a:p>
          <a:p>
            <a:pPr marL="422041" indent="-422041">
              <a:spcBef>
                <a:spcPts val="0"/>
              </a:spcBef>
              <a:spcAft>
                <a:spcPts val="554"/>
              </a:spcAft>
              <a:buClrTx/>
              <a:buSzPct val="80000"/>
              <a:buFont typeface="Wingdings" panose="05000000000000000000" pitchFamily="2" charset="2"/>
              <a:buChar char="q"/>
            </a:pPr>
            <a:r>
              <a:rPr lang="en-GB" sz="1900" i="1" dirty="0">
                <a:solidFill>
                  <a:schemeClr val="tx1"/>
                </a:solidFill>
              </a:rPr>
              <a:t>The house was very old</a:t>
            </a:r>
            <a:r>
              <a:rPr lang="en-GB" sz="1900" i="1" dirty="0" smtClean="0">
                <a:solidFill>
                  <a:schemeClr val="tx1"/>
                </a:solidFill>
              </a:rPr>
              <a:t>. </a:t>
            </a:r>
            <a:endParaRPr lang="en-GB" sz="1900" i="1" dirty="0">
              <a:solidFill>
                <a:schemeClr val="tx1"/>
              </a:solidFill>
            </a:endParaRPr>
          </a:p>
          <a:p>
            <a:pPr marL="422041" indent="-422041">
              <a:spcBef>
                <a:spcPts val="0"/>
              </a:spcBef>
              <a:spcAft>
                <a:spcPts val="554"/>
              </a:spcAft>
              <a:buClrTx/>
              <a:buSzPct val="80000"/>
              <a:buFont typeface="Wingdings" panose="05000000000000000000" pitchFamily="2" charset="2"/>
              <a:buChar char="q"/>
            </a:pPr>
            <a:r>
              <a:rPr lang="en-GB" sz="1900" i="1" dirty="0">
                <a:solidFill>
                  <a:schemeClr val="tx1"/>
                </a:solidFill>
              </a:rPr>
              <a:t>We had a tiny caravan in the garden</a:t>
            </a:r>
            <a:r>
              <a:rPr lang="en-GB" sz="1900" i="1" dirty="0" smtClean="0">
                <a:solidFill>
                  <a:schemeClr val="tx1"/>
                </a:solidFill>
              </a:rPr>
              <a:t>. </a:t>
            </a:r>
            <a:endParaRPr lang="en-GB" sz="1900" i="1" dirty="0">
              <a:solidFill>
                <a:schemeClr val="tx1"/>
              </a:solidFill>
            </a:endParaRPr>
          </a:p>
          <a:p>
            <a:pPr marL="422041" indent="-422041">
              <a:spcBef>
                <a:spcPts val="0"/>
              </a:spcBef>
              <a:spcAft>
                <a:spcPts val="554"/>
              </a:spcAft>
              <a:buClrTx/>
              <a:buSzPct val="80000"/>
              <a:buFont typeface="Wingdings" panose="05000000000000000000" pitchFamily="2" charset="2"/>
              <a:buChar char="q"/>
            </a:pPr>
            <a:r>
              <a:rPr lang="en-GB" sz="1900" i="1" dirty="0">
                <a:solidFill>
                  <a:schemeClr val="tx1"/>
                </a:solidFill>
              </a:rPr>
              <a:t>A figure was sitting on one of our garden features</a:t>
            </a:r>
            <a:r>
              <a:rPr lang="en-GB" sz="1900" i="1" dirty="0" smtClean="0">
                <a:solidFill>
                  <a:schemeClr val="tx1"/>
                </a:solidFill>
              </a:rPr>
              <a:t>. </a:t>
            </a:r>
            <a:endParaRPr lang="en-GB" sz="1900" i="1" dirty="0">
              <a:solidFill>
                <a:schemeClr val="tx1"/>
              </a:solidFill>
            </a:endParaRPr>
          </a:p>
          <a:p>
            <a:pPr marL="422041" indent="-422041">
              <a:spcBef>
                <a:spcPts val="0"/>
              </a:spcBef>
              <a:spcAft>
                <a:spcPts val="554"/>
              </a:spcAft>
              <a:buClrTx/>
              <a:buSzPct val="80000"/>
              <a:buFont typeface="Wingdings" panose="05000000000000000000" pitchFamily="2" charset="2"/>
              <a:buChar char="q"/>
            </a:pPr>
            <a:r>
              <a:rPr lang="en-GB" sz="1900" i="1" dirty="0">
                <a:solidFill>
                  <a:schemeClr val="tx1"/>
                </a:solidFill>
              </a:rPr>
              <a:t>The beaches are beautiful.</a:t>
            </a:r>
          </a:p>
          <a:p>
            <a:pPr marL="422041" indent="-422041">
              <a:spcBef>
                <a:spcPts val="0"/>
              </a:spcBef>
              <a:spcAft>
                <a:spcPts val="554"/>
              </a:spcAft>
              <a:buClrTx/>
              <a:buSzPct val="80000"/>
              <a:buFont typeface="Wingdings" panose="05000000000000000000" pitchFamily="2" charset="2"/>
              <a:buChar char="q"/>
            </a:pPr>
            <a:r>
              <a:rPr lang="en-GB" sz="1900" i="1" dirty="0">
                <a:solidFill>
                  <a:schemeClr val="tx1"/>
                </a:solidFill>
              </a:rPr>
              <a:t>You have seen Captain </a:t>
            </a:r>
            <a:r>
              <a:rPr lang="en-GB" sz="1900" i="1" dirty="0" err="1">
                <a:solidFill>
                  <a:schemeClr val="tx1"/>
                </a:solidFill>
              </a:rPr>
              <a:t>Vasey</a:t>
            </a:r>
            <a:r>
              <a:rPr lang="en-GB" sz="1900" i="1" dirty="0" smtClean="0">
                <a:solidFill>
                  <a:schemeClr val="tx1"/>
                </a:solidFill>
              </a:rPr>
              <a:t>.</a:t>
            </a:r>
          </a:p>
          <a:p>
            <a:pPr marL="422041" indent="-422041">
              <a:spcBef>
                <a:spcPts val="0"/>
              </a:spcBef>
              <a:spcAft>
                <a:spcPts val="554"/>
              </a:spcAft>
              <a:buClrTx/>
              <a:buSzPct val="80000"/>
              <a:buFont typeface="Wingdings" panose="05000000000000000000" pitchFamily="2" charset="2"/>
              <a:buChar char="q"/>
            </a:pPr>
            <a:r>
              <a:rPr lang="en-GB" sz="1900" i="1" dirty="0" smtClean="0">
                <a:solidFill>
                  <a:schemeClr val="tx1"/>
                </a:solidFill>
              </a:rPr>
              <a:t>Then off I would go to the cottage.</a:t>
            </a:r>
          </a:p>
          <a:p>
            <a:pPr marL="422041" indent="-422041">
              <a:spcBef>
                <a:spcPts val="0"/>
              </a:spcBef>
              <a:spcAft>
                <a:spcPts val="554"/>
              </a:spcAft>
              <a:buClrTx/>
              <a:buSzPct val="80000"/>
              <a:buFont typeface="Wingdings" panose="05000000000000000000" pitchFamily="2" charset="2"/>
              <a:buChar char="q"/>
            </a:pPr>
            <a:r>
              <a:rPr lang="en-GB" sz="1900" i="1" dirty="0" smtClean="0">
                <a:solidFill>
                  <a:schemeClr val="tx1"/>
                </a:solidFill>
              </a:rPr>
              <a:t>You could have been dreaming.</a:t>
            </a:r>
          </a:p>
          <a:p>
            <a:pPr marL="422041" indent="-422041">
              <a:spcBef>
                <a:spcPts val="0"/>
              </a:spcBef>
              <a:spcAft>
                <a:spcPts val="554"/>
              </a:spcAft>
              <a:buClrTx/>
              <a:buSzPct val="80000"/>
              <a:buFont typeface="Wingdings" panose="05000000000000000000" pitchFamily="2" charset="2"/>
              <a:buChar char="q"/>
            </a:pPr>
            <a:r>
              <a:rPr lang="en-GB" sz="1900" i="1" dirty="0" smtClean="0">
                <a:solidFill>
                  <a:schemeClr val="tx1"/>
                </a:solidFill>
              </a:rPr>
              <a:t>At least I could get some sleep there.</a:t>
            </a:r>
            <a:endParaRPr lang="en-GB" sz="1900" i="1" dirty="0">
              <a:solidFill>
                <a:schemeClr val="tx1"/>
              </a:solidFill>
            </a:endParaRPr>
          </a:p>
          <a:p>
            <a:pPr marL="0" indent="0"/>
            <a:endParaRPr lang="en-GB" sz="2215" dirty="0">
              <a:solidFill>
                <a:schemeClr val="tx1"/>
              </a:solidFill>
            </a:endParaRPr>
          </a:p>
          <a:p>
            <a:pPr marL="0" indent="0"/>
            <a:r>
              <a:rPr lang="en-GB" sz="1662" i="1" dirty="0">
                <a:solidFill>
                  <a:schemeClr val="tx1"/>
                </a:solidFill>
              </a:rPr>
              <a:t>			</a:t>
            </a:r>
            <a:r>
              <a:rPr lang="en-GB" sz="1662" i="1" dirty="0" smtClean="0">
                <a:solidFill>
                  <a:schemeClr val="tx1"/>
                </a:solidFill>
              </a:rPr>
              <a:t>                             A </a:t>
            </a:r>
            <a:r>
              <a:rPr lang="en-GB" sz="1662" i="1" dirty="0">
                <a:solidFill>
                  <a:schemeClr val="tx1"/>
                </a:solidFill>
              </a:rPr>
              <a:t>Word in Your Ear – Tony Ross (2014)</a:t>
            </a:r>
          </a:p>
          <a:p>
            <a:pPr marL="422041" indent="-422041">
              <a:buFont typeface="Arial" panose="020B0604020202020204" pitchFamily="34" charset="0"/>
              <a:buChar char="•"/>
            </a:pPr>
            <a:endParaRPr lang="en-GB" sz="1662" i="1" dirty="0">
              <a:solidFill>
                <a:schemeClr val="tx1"/>
              </a:solidFill>
            </a:endParaRPr>
          </a:p>
          <a:p>
            <a:pPr marL="0" indent="0"/>
            <a:endParaRPr lang="en-GB" sz="2215" dirty="0">
              <a:solidFill>
                <a:schemeClr val="tx1"/>
              </a:solidFill>
            </a:endParaRPr>
          </a:p>
        </p:txBody>
      </p:sp>
      <p:sp>
        <p:nvSpPr>
          <p:cNvPr id="3" name="Text Placeholder 2"/>
          <p:cNvSpPr>
            <a:spLocks noGrp="1"/>
          </p:cNvSpPr>
          <p:nvPr>
            <p:ph type="body" sz="quarter" idx="11"/>
          </p:nvPr>
        </p:nvSpPr>
        <p:spPr>
          <a:xfrm>
            <a:off x="357158" y="703775"/>
            <a:ext cx="8286808" cy="691149"/>
          </a:xfrm>
        </p:spPr>
        <p:txBody>
          <a:bodyPr>
            <a:normAutofit fontScale="92500" lnSpcReduction="20000"/>
          </a:bodyPr>
          <a:lstStyle/>
          <a:p>
            <a:r>
              <a:rPr lang="en-GB" sz="4800" b="0" dirty="0" smtClean="0">
                <a:solidFill>
                  <a:schemeClr val="tx1"/>
                </a:solidFill>
                <a:effectLst>
                  <a:outerShdw blurRad="38100" dist="38100" dir="2700000" algn="tl">
                    <a:srgbClr val="000000">
                      <a:alpha val="43137"/>
                    </a:srgbClr>
                  </a:outerShdw>
                </a:effectLst>
              </a:rPr>
              <a:t>A quick check…</a:t>
            </a:r>
            <a:endParaRPr lang="en-GB" sz="4800" b="0" dirty="0">
              <a:solidFill>
                <a:schemeClr val="tx1"/>
              </a:solidFill>
              <a:effectLst>
                <a:outerShdw blurRad="38100" dist="38100" dir="2700000" algn="tl">
                  <a:srgbClr val="000000">
                    <a:alpha val="43137"/>
                  </a:srgbClr>
                </a:outerShdw>
              </a:effectLst>
            </a:endParaRPr>
          </a:p>
          <a:p>
            <a:endParaRPr lang="en-GB" dirty="0" smtClean="0"/>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23625" y="4005064"/>
            <a:ext cx="1063503" cy="16443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40462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
                                            <p:txEl>
                                              <p:pRg st="9" end="9"/>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
                                            <p:txEl>
                                              <p:pRg st="10" end="10"/>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
                                            <p:txEl>
                                              <p:pRg st="11" end="11"/>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
                                            <p:txEl>
                                              <p:pRg st="13" end="13"/>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60648"/>
            <a:ext cx="7596554" cy="1055077"/>
          </a:xfrm>
        </p:spPr>
        <p:txBody>
          <a:bodyPr/>
          <a:lstStyle/>
          <a:p>
            <a:r>
              <a:rPr lang="en-GB" sz="4400" dirty="0" smtClean="0">
                <a:effectLst>
                  <a:outerShdw blurRad="38100" dist="38100" dir="2700000" algn="tl">
                    <a:srgbClr val="000000">
                      <a:alpha val="43137"/>
                    </a:srgbClr>
                  </a:outerShdw>
                </a:effectLst>
              </a:rPr>
              <a:t>A quick check…</a:t>
            </a:r>
            <a:endParaRPr lang="en-GB" sz="440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23528" y="1412776"/>
            <a:ext cx="8508022" cy="5785917"/>
          </a:xfrm>
        </p:spPr>
        <p:txBody>
          <a:bodyPr>
            <a:normAutofit fontScale="85000" lnSpcReduction="20000"/>
          </a:bodyPr>
          <a:lstStyle/>
          <a:p>
            <a:pPr>
              <a:buClrTx/>
              <a:buSzPct val="80000"/>
              <a:buFont typeface="Wingdings" panose="05000000000000000000" pitchFamily="2" charset="2"/>
              <a:buChar char="q"/>
            </a:pPr>
            <a:r>
              <a:rPr lang="en-GB" sz="2100" i="1" dirty="0"/>
              <a:t>I </a:t>
            </a:r>
            <a:r>
              <a:rPr lang="en-GB" sz="2100" i="1" dirty="0">
                <a:solidFill>
                  <a:srgbClr val="FF0000"/>
                </a:solidFill>
              </a:rPr>
              <a:t>painted</a:t>
            </a:r>
            <a:r>
              <a:rPr lang="en-GB" sz="2100" i="1" dirty="0"/>
              <a:t> the beautiful scenery every morning</a:t>
            </a:r>
            <a:r>
              <a:rPr lang="en-GB" sz="2100" i="1" dirty="0" smtClean="0"/>
              <a:t>.</a:t>
            </a:r>
            <a:endParaRPr lang="en-GB" sz="2100" i="1" dirty="0"/>
          </a:p>
          <a:p>
            <a:pPr>
              <a:buClrTx/>
              <a:buSzPct val="80000"/>
              <a:buFont typeface="Wingdings" panose="05000000000000000000" pitchFamily="2" charset="2"/>
              <a:buChar char="q"/>
            </a:pPr>
            <a:r>
              <a:rPr lang="en-GB" sz="2100" i="1" dirty="0"/>
              <a:t>The house </a:t>
            </a:r>
            <a:r>
              <a:rPr lang="en-GB" sz="2100" i="1" dirty="0">
                <a:solidFill>
                  <a:srgbClr val="FF0000"/>
                </a:solidFill>
              </a:rPr>
              <a:t>was</a:t>
            </a:r>
            <a:r>
              <a:rPr lang="en-GB" sz="2100" i="1" dirty="0"/>
              <a:t> very old</a:t>
            </a:r>
            <a:r>
              <a:rPr lang="en-GB" sz="2100" i="1" dirty="0" smtClean="0"/>
              <a:t>.</a:t>
            </a:r>
            <a:endParaRPr lang="en-GB" sz="2100" i="1" dirty="0"/>
          </a:p>
          <a:p>
            <a:pPr>
              <a:buClrTx/>
              <a:buSzPct val="80000"/>
              <a:buFont typeface="Wingdings" panose="05000000000000000000" pitchFamily="2" charset="2"/>
              <a:buChar char="q"/>
            </a:pPr>
            <a:r>
              <a:rPr lang="en-GB" sz="2100" i="1" dirty="0"/>
              <a:t>We </a:t>
            </a:r>
            <a:r>
              <a:rPr lang="en-GB" sz="2100" i="1" dirty="0">
                <a:solidFill>
                  <a:srgbClr val="FF0000"/>
                </a:solidFill>
              </a:rPr>
              <a:t>had</a:t>
            </a:r>
            <a:r>
              <a:rPr lang="en-GB" sz="2100" i="1" dirty="0"/>
              <a:t> a tiny caravan in the garden</a:t>
            </a:r>
            <a:r>
              <a:rPr lang="en-GB" sz="2100" i="1" dirty="0" smtClean="0"/>
              <a:t>.</a:t>
            </a:r>
            <a:endParaRPr lang="en-GB" sz="2100" i="1" dirty="0"/>
          </a:p>
          <a:p>
            <a:pPr>
              <a:buClrTx/>
              <a:buSzPct val="80000"/>
              <a:buFont typeface="Wingdings" panose="05000000000000000000" pitchFamily="2" charset="2"/>
              <a:buChar char="q"/>
            </a:pPr>
            <a:r>
              <a:rPr lang="en-GB" sz="2100" i="1" dirty="0"/>
              <a:t>A figure </a:t>
            </a:r>
            <a:r>
              <a:rPr lang="en-GB" sz="2100" i="1" dirty="0">
                <a:solidFill>
                  <a:srgbClr val="FF0000"/>
                </a:solidFill>
              </a:rPr>
              <a:t>was sitting </a:t>
            </a:r>
            <a:r>
              <a:rPr lang="en-GB" sz="2100" i="1" dirty="0"/>
              <a:t>on one of our garden features</a:t>
            </a:r>
            <a:r>
              <a:rPr lang="en-GB" sz="2100" i="1" dirty="0" smtClean="0"/>
              <a:t>.</a:t>
            </a:r>
            <a:endParaRPr lang="en-GB" sz="2100" i="1" dirty="0"/>
          </a:p>
          <a:p>
            <a:pPr>
              <a:buClrTx/>
              <a:buSzPct val="80000"/>
              <a:buFont typeface="Wingdings" panose="05000000000000000000" pitchFamily="2" charset="2"/>
              <a:buChar char="q"/>
            </a:pPr>
            <a:r>
              <a:rPr lang="en-GB" sz="2100" i="1" dirty="0"/>
              <a:t>The beaches </a:t>
            </a:r>
            <a:r>
              <a:rPr lang="en-GB" sz="2100" i="1" dirty="0">
                <a:solidFill>
                  <a:srgbClr val="FF0000"/>
                </a:solidFill>
              </a:rPr>
              <a:t>are</a:t>
            </a:r>
            <a:r>
              <a:rPr lang="en-GB" sz="2100" i="1" dirty="0"/>
              <a:t> beautiful</a:t>
            </a:r>
            <a:r>
              <a:rPr lang="en-GB" sz="2100" i="1" dirty="0" smtClean="0"/>
              <a:t>.</a:t>
            </a:r>
            <a:endParaRPr lang="en-GB" sz="2100" i="1" dirty="0"/>
          </a:p>
          <a:p>
            <a:pPr>
              <a:buClrTx/>
              <a:buSzPct val="80000"/>
              <a:buFont typeface="Wingdings" panose="05000000000000000000" pitchFamily="2" charset="2"/>
              <a:buChar char="q"/>
            </a:pPr>
            <a:r>
              <a:rPr lang="en-GB" sz="2100" i="1" dirty="0"/>
              <a:t>You </a:t>
            </a:r>
            <a:r>
              <a:rPr lang="en-GB" sz="2100" i="1" dirty="0">
                <a:solidFill>
                  <a:srgbClr val="FF0000"/>
                </a:solidFill>
              </a:rPr>
              <a:t>have seen </a:t>
            </a:r>
            <a:r>
              <a:rPr lang="en-GB" sz="2100" i="1" dirty="0"/>
              <a:t>Captain </a:t>
            </a:r>
            <a:r>
              <a:rPr lang="en-GB" sz="2100" i="1" dirty="0" err="1"/>
              <a:t>Vasey</a:t>
            </a:r>
            <a:r>
              <a:rPr lang="en-GB" sz="2100" i="1" dirty="0" smtClean="0"/>
              <a:t>.</a:t>
            </a:r>
            <a:endParaRPr lang="en-GB" sz="2100" i="1" dirty="0"/>
          </a:p>
          <a:p>
            <a:pPr>
              <a:buClrTx/>
              <a:buSzPct val="80000"/>
              <a:buFont typeface="Wingdings" panose="05000000000000000000" pitchFamily="2" charset="2"/>
              <a:buChar char="q"/>
            </a:pPr>
            <a:r>
              <a:rPr lang="en-GB" sz="2100" i="1" dirty="0" smtClean="0"/>
              <a:t>Then </a:t>
            </a:r>
            <a:r>
              <a:rPr lang="en-GB" sz="2100" i="1" dirty="0"/>
              <a:t>off I</a:t>
            </a:r>
            <a:r>
              <a:rPr lang="en-GB" sz="2100" i="1" dirty="0">
                <a:solidFill>
                  <a:srgbClr val="FF0000"/>
                </a:solidFill>
              </a:rPr>
              <a:t> </a:t>
            </a:r>
            <a:r>
              <a:rPr lang="en-GB" sz="2100" i="1" dirty="0" smtClean="0">
                <a:solidFill>
                  <a:srgbClr val="FF0000"/>
                </a:solidFill>
              </a:rPr>
              <a:t>would go </a:t>
            </a:r>
            <a:r>
              <a:rPr lang="en-GB" sz="2100" i="1" dirty="0"/>
              <a:t>to the cottage.</a:t>
            </a:r>
          </a:p>
          <a:p>
            <a:pPr>
              <a:buClrTx/>
              <a:buSzPct val="80000"/>
              <a:buFont typeface="Wingdings" panose="05000000000000000000" pitchFamily="2" charset="2"/>
              <a:buChar char="q"/>
            </a:pPr>
            <a:r>
              <a:rPr lang="en-GB" sz="2100" i="1" dirty="0"/>
              <a:t>You </a:t>
            </a:r>
            <a:r>
              <a:rPr lang="en-GB" sz="2100" i="1" dirty="0">
                <a:solidFill>
                  <a:srgbClr val="FF0000"/>
                </a:solidFill>
              </a:rPr>
              <a:t>could have been dreaming</a:t>
            </a:r>
            <a:r>
              <a:rPr lang="en-GB" sz="2100" i="1" dirty="0"/>
              <a:t>.</a:t>
            </a:r>
          </a:p>
          <a:p>
            <a:pPr>
              <a:buClrTx/>
              <a:buSzPct val="80000"/>
              <a:buFont typeface="Wingdings" panose="05000000000000000000" pitchFamily="2" charset="2"/>
              <a:buChar char="q"/>
            </a:pPr>
            <a:r>
              <a:rPr lang="en-GB" sz="2100" i="1" dirty="0"/>
              <a:t>At least I </a:t>
            </a:r>
            <a:r>
              <a:rPr lang="en-GB" sz="2100" i="1" dirty="0">
                <a:solidFill>
                  <a:srgbClr val="FF0000"/>
                </a:solidFill>
              </a:rPr>
              <a:t>could get </a:t>
            </a:r>
            <a:r>
              <a:rPr lang="en-GB" sz="2100" i="1" dirty="0"/>
              <a:t>some sleep there</a:t>
            </a:r>
            <a:r>
              <a:rPr lang="en-GB" sz="2100" i="1" dirty="0" smtClean="0"/>
              <a:t>.</a:t>
            </a:r>
          </a:p>
          <a:p>
            <a:pPr marL="0" indent="0">
              <a:buClrTx/>
              <a:buSzPct val="80000"/>
              <a:buNone/>
            </a:pPr>
            <a:endParaRPr lang="en-GB" sz="1846" i="1" dirty="0"/>
          </a:p>
          <a:p>
            <a:pPr marL="0" indent="0">
              <a:lnSpc>
                <a:spcPct val="120000"/>
              </a:lnSpc>
              <a:buClrTx/>
              <a:buSzPct val="80000"/>
              <a:buNone/>
            </a:pPr>
            <a:r>
              <a:rPr lang="en-GB" sz="1846" dirty="0" smtClean="0"/>
              <a:t>Can you see from these examples how the idea that “a verb is a doing word” might be misleading for students?</a:t>
            </a:r>
          </a:p>
          <a:p>
            <a:pPr>
              <a:lnSpc>
                <a:spcPct val="120000"/>
              </a:lnSpc>
              <a:spcBef>
                <a:spcPts val="0"/>
              </a:spcBef>
              <a:spcAft>
                <a:spcPts val="600"/>
              </a:spcAft>
              <a:buClrTx/>
              <a:buSzPct val="80000"/>
              <a:buFont typeface="Wingdings" panose="05000000000000000000" pitchFamily="2" charset="2"/>
              <a:buChar char="q"/>
            </a:pPr>
            <a:r>
              <a:rPr lang="en-GB" sz="2000" dirty="0"/>
              <a:t>The verb ‘slot’ in a clause can be filled with one or more words</a:t>
            </a:r>
          </a:p>
          <a:p>
            <a:pPr>
              <a:lnSpc>
                <a:spcPct val="120000"/>
              </a:lnSpc>
              <a:spcBef>
                <a:spcPts val="0"/>
              </a:spcBef>
              <a:spcAft>
                <a:spcPts val="600"/>
              </a:spcAft>
              <a:buClrTx/>
              <a:buSzPct val="80000"/>
              <a:buFont typeface="Wingdings" panose="05000000000000000000" pitchFamily="2" charset="2"/>
              <a:buChar char="q"/>
            </a:pPr>
            <a:r>
              <a:rPr lang="en-GB" sz="2000" dirty="0"/>
              <a:t>Auxiliary and modal verbs work with lexical verbs to form different aspects of  the present and past</a:t>
            </a:r>
          </a:p>
          <a:p>
            <a:pPr>
              <a:lnSpc>
                <a:spcPct val="120000"/>
              </a:lnSpc>
              <a:spcBef>
                <a:spcPts val="0"/>
              </a:spcBef>
              <a:spcAft>
                <a:spcPts val="600"/>
              </a:spcAft>
              <a:buClrTx/>
              <a:buSzPct val="80000"/>
              <a:buFont typeface="Wingdings" panose="05000000000000000000" pitchFamily="2" charset="2"/>
              <a:buChar char="q"/>
            </a:pPr>
            <a:r>
              <a:rPr lang="en-GB" sz="2000" dirty="0"/>
              <a:t>Be, have and do are Primary Verbs – they can act as either the lexical/main verb in a clause OR as an auxiliary</a:t>
            </a:r>
          </a:p>
          <a:p>
            <a:pPr>
              <a:lnSpc>
                <a:spcPct val="120000"/>
              </a:lnSpc>
              <a:spcBef>
                <a:spcPts val="0"/>
              </a:spcBef>
              <a:spcAft>
                <a:spcPts val="600"/>
              </a:spcAft>
              <a:buClrTx/>
              <a:buSzPct val="80000"/>
              <a:buFont typeface="Wingdings" panose="05000000000000000000" pitchFamily="2" charset="2"/>
              <a:buChar char="q"/>
            </a:pPr>
            <a:r>
              <a:rPr lang="en-GB" sz="2000" dirty="0"/>
              <a:t>The choice of verb, including the tense and aspect, enables the writer to express subtle shades of meaning</a:t>
            </a:r>
          </a:p>
          <a:p>
            <a:pPr>
              <a:buClrTx/>
              <a:buSzPct val="80000"/>
            </a:pPr>
            <a:endParaRPr lang="en-GB" sz="1846" dirty="0" smtClean="0"/>
          </a:p>
          <a:p>
            <a:pPr marL="0" indent="0">
              <a:buClrTx/>
              <a:buSzPct val="80000"/>
              <a:buNone/>
            </a:pPr>
            <a:endParaRPr lang="en-GB" sz="1846" i="1" dirty="0"/>
          </a:p>
        </p:txBody>
      </p:sp>
      <p:sp>
        <p:nvSpPr>
          <p:cNvPr id="4" name="Slide Number Placeholder 3"/>
          <p:cNvSpPr>
            <a:spLocks noGrp="1"/>
          </p:cNvSpPr>
          <p:nvPr>
            <p:ph type="sldNum" sz="quarter" idx="11"/>
          </p:nvPr>
        </p:nvSpPr>
        <p:spPr/>
        <p:txBody>
          <a:bodyPr/>
          <a:lstStyle/>
          <a:p>
            <a:fld id="{132371F7-CEE0-4AF0-87BE-4D51F1612E4F}" type="slidenum">
              <a:rPr lang="en-US" smtClean="0"/>
              <a:pPr/>
              <a:t>23</a:t>
            </a:fld>
            <a:endParaRPr lang="en-US"/>
          </a:p>
        </p:txBody>
      </p:sp>
    </p:spTree>
    <p:extLst>
      <p:ext uri="{BB962C8B-B14F-4D97-AF65-F5344CB8AC3E}">
        <p14:creationId xmlns:p14="http://schemas.microsoft.com/office/powerpoint/2010/main" val="56510836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9532" y="287390"/>
            <a:ext cx="8424936" cy="1147946"/>
          </a:xfrm>
        </p:spPr>
        <p:txBody>
          <a:bodyPr/>
          <a:lstStyle/>
          <a:p>
            <a:r>
              <a:rPr lang="en-GB" sz="4400" dirty="0" smtClean="0">
                <a:effectLst>
                  <a:outerShdw blurRad="38100" dist="38100" dir="2700000" algn="tl">
                    <a:srgbClr val="000000">
                      <a:alpha val="43137"/>
                    </a:srgbClr>
                  </a:outerShdw>
                </a:effectLst>
              </a:rPr>
              <a:t>Grammatical Subject Knowledge</a:t>
            </a:r>
            <a:endParaRPr lang="en-GB" sz="440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585844"/>
            <a:ext cx="8229600" cy="4939500"/>
          </a:xfrm>
        </p:spPr>
        <p:txBody>
          <a:bodyPr/>
          <a:lstStyle/>
          <a:p>
            <a:pPr marL="0" indent="0">
              <a:buNone/>
            </a:pPr>
            <a:r>
              <a:rPr lang="en-GB" sz="1800" dirty="0"/>
              <a:t>Check that </a:t>
            </a:r>
            <a:r>
              <a:rPr lang="en-GB" sz="1800" b="1" dirty="0">
                <a:solidFill>
                  <a:srgbClr val="7030A0"/>
                </a:solidFill>
              </a:rPr>
              <a:t>you</a:t>
            </a:r>
            <a:r>
              <a:rPr lang="en-GB" sz="1800" dirty="0"/>
              <a:t> are confident with the verb as a grammatical concept: including that:</a:t>
            </a:r>
          </a:p>
          <a:p>
            <a:pPr>
              <a:buClrTx/>
              <a:buSzPct val="80000"/>
              <a:buFont typeface="Wingdings" panose="05000000000000000000" pitchFamily="2" charset="2"/>
              <a:buChar char="q"/>
            </a:pPr>
            <a:r>
              <a:rPr lang="en-GB" sz="1800" dirty="0"/>
              <a:t>verbs can express being/having (</a:t>
            </a:r>
            <a:r>
              <a:rPr lang="en-GB" sz="1800" i="1" dirty="0"/>
              <a:t>be; have</a:t>
            </a:r>
            <a:r>
              <a:rPr lang="en-GB" sz="1800" dirty="0"/>
              <a:t>); thinking/feeling (</a:t>
            </a:r>
            <a:r>
              <a:rPr lang="en-GB" sz="1800" i="1" dirty="0"/>
              <a:t>dream; believe</a:t>
            </a:r>
            <a:r>
              <a:rPr lang="en-GB" sz="1800" dirty="0"/>
              <a:t>; </a:t>
            </a:r>
            <a:r>
              <a:rPr lang="en-GB" sz="1800" i="1" dirty="0"/>
              <a:t>expect</a:t>
            </a:r>
            <a:r>
              <a:rPr lang="en-GB" sz="1800" dirty="0"/>
              <a:t>) as well as the more obvious ‘doing’ </a:t>
            </a:r>
            <a:r>
              <a:rPr lang="en-GB" sz="1800" i="1" dirty="0"/>
              <a:t>(jump; dance; eat</a:t>
            </a:r>
            <a:r>
              <a:rPr lang="en-GB" sz="1800" dirty="0"/>
              <a:t>)</a:t>
            </a:r>
          </a:p>
          <a:p>
            <a:pPr>
              <a:buClrTx/>
              <a:buSzPct val="80000"/>
              <a:buFont typeface="Wingdings" panose="05000000000000000000" pitchFamily="2" charset="2"/>
              <a:buChar char="q"/>
            </a:pPr>
            <a:r>
              <a:rPr lang="en-GB" sz="1800" dirty="0"/>
              <a:t>a sentence/clause may have a single verb or a verb phrase (a string of verbs)</a:t>
            </a:r>
          </a:p>
          <a:p>
            <a:pPr marL="0" indent="0">
              <a:buClrTx/>
              <a:buSzPct val="80000"/>
              <a:buNone/>
            </a:pPr>
            <a:r>
              <a:rPr lang="en-GB" sz="1800" dirty="0"/>
              <a:t>      </a:t>
            </a:r>
            <a:r>
              <a:rPr lang="en-GB" sz="1800" dirty="0" err="1"/>
              <a:t>eg</a:t>
            </a:r>
            <a:r>
              <a:rPr lang="en-GB" sz="1800" dirty="0"/>
              <a:t>	</a:t>
            </a:r>
            <a:r>
              <a:rPr lang="en-GB" sz="1800" i="1" dirty="0"/>
              <a:t>I </a:t>
            </a:r>
            <a:r>
              <a:rPr lang="en-GB" sz="1800" i="1" u="sng" dirty="0">
                <a:solidFill>
                  <a:srgbClr val="00B050"/>
                </a:solidFill>
              </a:rPr>
              <a:t>raced</a:t>
            </a:r>
            <a:r>
              <a:rPr lang="en-GB" sz="1800" i="1" dirty="0"/>
              <a:t> into town</a:t>
            </a:r>
          </a:p>
          <a:p>
            <a:pPr marL="844083" lvl="2" indent="0">
              <a:buClrTx/>
              <a:buSzPct val="80000"/>
              <a:buNone/>
            </a:pPr>
            <a:r>
              <a:rPr lang="en-GB" sz="1800" i="1" dirty="0"/>
              <a:t>I </a:t>
            </a:r>
            <a:r>
              <a:rPr lang="en-GB" sz="1800" i="1" u="sng" dirty="0">
                <a:solidFill>
                  <a:srgbClr val="00B050"/>
                </a:solidFill>
              </a:rPr>
              <a:t>should have been taking </a:t>
            </a:r>
            <a:r>
              <a:rPr lang="en-GB" sz="1800" i="1" dirty="0"/>
              <a:t>more care.</a:t>
            </a:r>
          </a:p>
          <a:p>
            <a:pPr>
              <a:buClrTx/>
              <a:buSzPct val="80000"/>
              <a:buFont typeface="Wingdings" panose="05000000000000000000" pitchFamily="2" charset="2"/>
              <a:buChar char="q"/>
            </a:pPr>
            <a:r>
              <a:rPr lang="en-GB" sz="1800" dirty="0"/>
              <a:t>verbs can be lexical, modal or auxiliary:</a:t>
            </a:r>
          </a:p>
          <a:p>
            <a:pPr marL="0" indent="0">
              <a:buClrTx/>
              <a:buSzPct val="80000"/>
              <a:buNone/>
            </a:pPr>
            <a:r>
              <a:rPr lang="en-GB" sz="1662" i="1" dirty="0"/>
              <a:t>		</a:t>
            </a:r>
            <a:r>
              <a:rPr lang="en-GB" sz="1800" i="1" dirty="0" smtClean="0"/>
              <a:t>I </a:t>
            </a:r>
            <a:r>
              <a:rPr lang="en-GB" sz="1800" i="1" u="sng" dirty="0">
                <a:solidFill>
                  <a:srgbClr val="00B050"/>
                </a:solidFill>
              </a:rPr>
              <a:t>raced</a:t>
            </a:r>
            <a:r>
              <a:rPr lang="en-GB" sz="1800" i="1" dirty="0"/>
              <a:t> into town</a:t>
            </a:r>
          </a:p>
          <a:p>
            <a:pPr marL="844083" lvl="2" indent="0">
              <a:buClrTx/>
              <a:buSzPct val="80000"/>
              <a:buNone/>
            </a:pPr>
            <a:r>
              <a:rPr lang="en-GB" sz="1800" i="1" dirty="0"/>
              <a:t>	</a:t>
            </a:r>
            <a:r>
              <a:rPr lang="en-GB" sz="1800" i="1" dirty="0" smtClean="0"/>
              <a:t>	I </a:t>
            </a:r>
            <a:r>
              <a:rPr lang="en-GB" sz="1800" i="1" u="sng" dirty="0">
                <a:solidFill>
                  <a:srgbClr val="00B050"/>
                </a:solidFill>
              </a:rPr>
              <a:t>should have been taking </a:t>
            </a:r>
            <a:r>
              <a:rPr lang="en-GB" sz="1800" i="1" dirty="0"/>
              <a:t>more care</a:t>
            </a:r>
          </a:p>
          <a:p>
            <a:pPr marL="263776" lvl="2" indent="-263776">
              <a:buClr>
                <a:schemeClr val="tx1"/>
              </a:buClr>
              <a:buSzPct val="80000"/>
              <a:buFont typeface="Wingdings" panose="05000000000000000000" pitchFamily="2" charset="2"/>
              <a:buChar char="q"/>
            </a:pPr>
            <a:endParaRPr lang="en-GB" sz="1800" dirty="0" smtClean="0"/>
          </a:p>
          <a:p>
            <a:pPr marL="263776" lvl="2" indent="-263776">
              <a:buClr>
                <a:schemeClr val="tx1"/>
              </a:buClr>
              <a:buSzPct val="80000"/>
              <a:buFont typeface="Wingdings" panose="05000000000000000000" pitchFamily="2" charset="2"/>
              <a:buChar char="q"/>
            </a:pPr>
            <a:endParaRPr lang="en-GB" sz="1800" dirty="0" smtClean="0"/>
          </a:p>
          <a:p>
            <a:pPr marL="263776" lvl="2" indent="-263776">
              <a:buClr>
                <a:schemeClr val="tx1"/>
              </a:buClr>
              <a:buSzPct val="80000"/>
              <a:buFont typeface="Wingdings" panose="05000000000000000000" pitchFamily="2" charset="2"/>
              <a:buChar char="q"/>
            </a:pPr>
            <a:r>
              <a:rPr lang="en-GB" sz="1800" dirty="0" smtClean="0"/>
              <a:t>Can </a:t>
            </a:r>
            <a:r>
              <a:rPr lang="en-GB" sz="1800" dirty="0"/>
              <a:t>you ensure </a:t>
            </a:r>
            <a:r>
              <a:rPr lang="en-GB" sz="1800" dirty="0" smtClean="0"/>
              <a:t>that </a:t>
            </a:r>
            <a:r>
              <a:rPr lang="en-GB" sz="1800" b="1" dirty="0" smtClean="0">
                <a:solidFill>
                  <a:srgbClr val="7030A0"/>
                </a:solidFill>
              </a:rPr>
              <a:t>all children </a:t>
            </a:r>
            <a:r>
              <a:rPr lang="en-GB" sz="1800" dirty="0" smtClean="0"/>
              <a:t>understand </a:t>
            </a:r>
            <a:r>
              <a:rPr lang="en-GB" sz="1800" dirty="0"/>
              <a:t>that </a:t>
            </a:r>
            <a:r>
              <a:rPr lang="en-GB" sz="1800" i="1" dirty="0"/>
              <a:t>be</a:t>
            </a:r>
            <a:r>
              <a:rPr lang="en-GB" sz="1800" dirty="0"/>
              <a:t> and </a:t>
            </a:r>
            <a:r>
              <a:rPr lang="en-GB" sz="1800" i="1" dirty="0"/>
              <a:t>have</a:t>
            </a:r>
            <a:r>
              <a:rPr lang="en-GB" sz="1800" dirty="0"/>
              <a:t> and all </a:t>
            </a:r>
            <a:r>
              <a:rPr lang="en-GB" sz="1800" dirty="0" smtClean="0"/>
              <a:t>their </a:t>
            </a:r>
            <a:r>
              <a:rPr lang="en-GB" sz="1800" dirty="0"/>
              <a:t>variations are verbs?</a:t>
            </a:r>
          </a:p>
        </p:txBody>
      </p:sp>
      <p:sp>
        <p:nvSpPr>
          <p:cNvPr id="5" name="Slide Number Placeholder 4"/>
          <p:cNvSpPr>
            <a:spLocks noGrp="1"/>
          </p:cNvSpPr>
          <p:nvPr>
            <p:ph type="sldNum" sz="quarter" idx="11"/>
          </p:nvPr>
        </p:nvSpPr>
        <p:spPr/>
        <p:txBody>
          <a:bodyPr/>
          <a:lstStyle/>
          <a:p>
            <a:fld id="{132371F7-CEE0-4AF0-87BE-4D51F1612E4F}" type="slidenum">
              <a:rPr lang="en-US" smtClean="0"/>
              <a:pPr/>
              <a:t>24</a:t>
            </a:fld>
            <a:endParaRPr lang="en-US"/>
          </a:p>
        </p:txBody>
      </p:sp>
      <p:sp>
        <p:nvSpPr>
          <p:cNvPr id="4" name="TextBox 3"/>
          <p:cNvSpPr txBox="1"/>
          <p:nvPr/>
        </p:nvSpPr>
        <p:spPr>
          <a:xfrm>
            <a:off x="4932097" y="4206738"/>
            <a:ext cx="997034" cy="369332"/>
          </a:xfrm>
          <a:prstGeom prst="rect">
            <a:avLst/>
          </a:prstGeom>
          <a:solidFill>
            <a:srgbClr val="9ED090"/>
          </a:solidFill>
          <a:ln>
            <a:solidFill>
              <a:schemeClr val="tx1"/>
            </a:solidFill>
          </a:ln>
        </p:spPr>
        <p:txBody>
          <a:bodyPr wrap="square" rtlCol="0">
            <a:spAutoFit/>
          </a:bodyPr>
          <a:lstStyle/>
          <a:p>
            <a:pPr algn="ctr"/>
            <a:r>
              <a:rPr lang="en-GB" dirty="0" smtClean="0"/>
              <a:t>lexical</a:t>
            </a:r>
            <a:endParaRPr lang="en-GB" dirty="0"/>
          </a:p>
        </p:txBody>
      </p:sp>
      <p:sp>
        <p:nvSpPr>
          <p:cNvPr id="7" name="TextBox 6"/>
          <p:cNvSpPr txBox="1"/>
          <p:nvPr/>
        </p:nvSpPr>
        <p:spPr>
          <a:xfrm>
            <a:off x="1189375" y="5194464"/>
            <a:ext cx="974878" cy="369332"/>
          </a:xfrm>
          <a:prstGeom prst="rect">
            <a:avLst/>
          </a:prstGeom>
          <a:solidFill>
            <a:srgbClr val="7AD097"/>
          </a:solidFill>
          <a:ln>
            <a:solidFill>
              <a:schemeClr val="tx1"/>
            </a:solidFill>
          </a:ln>
        </p:spPr>
        <p:txBody>
          <a:bodyPr wrap="square" rtlCol="0">
            <a:spAutoFit/>
          </a:bodyPr>
          <a:lstStyle/>
          <a:p>
            <a:pPr algn="ctr"/>
            <a:r>
              <a:rPr lang="en-GB" dirty="0" smtClean="0"/>
              <a:t>modal</a:t>
            </a:r>
            <a:endParaRPr lang="en-GB" dirty="0"/>
          </a:p>
        </p:txBody>
      </p:sp>
      <p:sp>
        <p:nvSpPr>
          <p:cNvPr id="8" name="TextBox 7"/>
          <p:cNvSpPr txBox="1"/>
          <p:nvPr/>
        </p:nvSpPr>
        <p:spPr>
          <a:xfrm>
            <a:off x="3432092" y="5334709"/>
            <a:ext cx="1113355" cy="369332"/>
          </a:xfrm>
          <a:prstGeom prst="rect">
            <a:avLst/>
          </a:prstGeom>
          <a:solidFill>
            <a:srgbClr val="7AD097"/>
          </a:solidFill>
          <a:ln>
            <a:solidFill>
              <a:schemeClr val="tx1"/>
            </a:solidFill>
          </a:ln>
        </p:spPr>
        <p:txBody>
          <a:bodyPr wrap="square" rtlCol="0">
            <a:spAutoFit/>
          </a:bodyPr>
          <a:lstStyle/>
          <a:p>
            <a:pPr algn="ctr"/>
            <a:r>
              <a:rPr lang="en-GB" dirty="0" smtClean="0"/>
              <a:t>auxiliary</a:t>
            </a:r>
            <a:endParaRPr lang="en-GB" dirty="0"/>
          </a:p>
        </p:txBody>
      </p:sp>
      <p:cxnSp>
        <p:nvCxnSpPr>
          <p:cNvPr id="9" name="Straight Arrow Connector 8"/>
          <p:cNvCxnSpPr/>
          <p:nvPr/>
        </p:nvCxnSpPr>
        <p:spPr>
          <a:xfrm flipV="1">
            <a:off x="1960692" y="4475181"/>
            <a:ext cx="18715" cy="3393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V="1">
            <a:off x="2200731" y="5085184"/>
            <a:ext cx="695697" cy="27417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H="1" flipV="1">
            <a:off x="3432092" y="5039651"/>
            <a:ext cx="144016" cy="22960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V="1">
            <a:off x="4013452" y="4999377"/>
            <a:ext cx="196639" cy="22960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flipH="1">
            <a:off x="3074609" y="4374557"/>
            <a:ext cx="1857488" cy="10731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H="1">
            <a:off x="4712720" y="4632375"/>
            <a:ext cx="288032" cy="17264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662348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030089"/>
            <a:ext cx="8424936" cy="6287343"/>
          </a:xfrm>
        </p:spPr>
        <p:txBody>
          <a:bodyPr>
            <a:normAutofit fontScale="55000" lnSpcReduction="20000"/>
          </a:bodyPr>
          <a:lstStyle/>
          <a:p>
            <a:pPr marL="82296" indent="0">
              <a:lnSpc>
                <a:spcPts val="2800"/>
              </a:lnSpc>
              <a:spcBef>
                <a:spcPts val="0"/>
              </a:spcBef>
              <a:buNone/>
            </a:pPr>
            <a:r>
              <a:rPr lang="en-US" sz="2900" dirty="0">
                <a:latin typeface="Arial" panose="020B0604020202020204" pitchFamily="34" charset="0"/>
                <a:cs typeface="Arial" panose="020B0604020202020204" pitchFamily="34" charset="0"/>
              </a:rPr>
              <a:t>I </a:t>
            </a:r>
            <a:r>
              <a:rPr lang="en-US" sz="2900" dirty="0">
                <a:solidFill>
                  <a:srgbClr val="FF0000"/>
                </a:solidFill>
                <a:latin typeface="Arial" panose="020B0604020202020204" pitchFamily="34" charset="0"/>
                <a:cs typeface="Arial" panose="020B0604020202020204" pitchFamily="34" charset="0"/>
              </a:rPr>
              <a:t>found</a:t>
            </a:r>
            <a:r>
              <a:rPr lang="en-US" sz="2900" dirty="0">
                <a:latin typeface="Arial" panose="020B0604020202020204" pitchFamily="34" charset="0"/>
                <a:cs typeface="Arial" panose="020B0604020202020204" pitchFamily="34" charset="0"/>
              </a:rPr>
              <a:t> him in the garage on a Sunday afternoon. It </a:t>
            </a:r>
            <a:r>
              <a:rPr lang="en-US" sz="2900" dirty="0">
                <a:solidFill>
                  <a:srgbClr val="FF0000"/>
                </a:solidFill>
                <a:latin typeface="Arial" panose="020B0604020202020204" pitchFamily="34" charset="0"/>
                <a:cs typeface="Arial" panose="020B0604020202020204" pitchFamily="34" charset="0"/>
              </a:rPr>
              <a:t>was</a:t>
            </a:r>
            <a:r>
              <a:rPr lang="en-US" sz="2900" dirty="0">
                <a:latin typeface="Arial" panose="020B0604020202020204" pitchFamily="34" charset="0"/>
                <a:cs typeface="Arial" panose="020B0604020202020204" pitchFamily="34" charset="0"/>
              </a:rPr>
              <a:t> the day after we </a:t>
            </a:r>
            <a:r>
              <a:rPr lang="en-US" sz="2900" dirty="0">
                <a:solidFill>
                  <a:srgbClr val="FF0000"/>
                </a:solidFill>
                <a:latin typeface="Arial" panose="020B0604020202020204" pitchFamily="34" charset="0"/>
                <a:cs typeface="Arial" panose="020B0604020202020204" pitchFamily="34" charset="0"/>
              </a:rPr>
              <a:t>moved</a:t>
            </a:r>
            <a:r>
              <a:rPr lang="en-US" sz="2900" dirty="0">
                <a:latin typeface="Arial" panose="020B0604020202020204" pitchFamily="34" charset="0"/>
                <a:cs typeface="Arial" panose="020B0604020202020204" pitchFamily="34" charset="0"/>
              </a:rPr>
              <a:t> into Falconer Road. The winter </a:t>
            </a:r>
            <a:r>
              <a:rPr lang="en-US" sz="2900" dirty="0">
                <a:solidFill>
                  <a:srgbClr val="FF0000"/>
                </a:solidFill>
                <a:latin typeface="Arial" panose="020B0604020202020204" pitchFamily="34" charset="0"/>
                <a:cs typeface="Arial" panose="020B0604020202020204" pitchFamily="34" charset="0"/>
              </a:rPr>
              <a:t>was</a:t>
            </a:r>
            <a:r>
              <a:rPr lang="en-US" sz="2900" dirty="0">
                <a:latin typeface="Arial" panose="020B0604020202020204" pitchFamily="34" charset="0"/>
                <a:cs typeface="Arial" panose="020B0604020202020204" pitchFamily="34" charset="0"/>
              </a:rPr>
              <a:t> ending. Mum </a:t>
            </a:r>
            <a:r>
              <a:rPr lang="en-US" sz="2900" dirty="0">
                <a:solidFill>
                  <a:srgbClr val="FF0000"/>
                </a:solidFill>
                <a:latin typeface="Arial" panose="020B0604020202020204" pitchFamily="34" charset="0"/>
                <a:cs typeface="Arial" panose="020B0604020202020204" pitchFamily="34" charset="0"/>
              </a:rPr>
              <a:t>had said </a:t>
            </a:r>
            <a:r>
              <a:rPr lang="en-US" sz="2900" dirty="0">
                <a:latin typeface="Arial" panose="020B0604020202020204" pitchFamily="34" charset="0"/>
                <a:cs typeface="Arial" panose="020B0604020202020204" pitchFamily="34" charset="0"/>
              </a:rPr>
              <a:t>we</a:t>
            </a:r>
            <a:r>
              <a:rPr lang="en-US" sz="2900" dirty="0">
                <a:solidFill>
                  <a:srgbClr val="FF0000"/>
                </a:solidFill>
                <a:latin typeface="Arial" panose="020B0604020202020204" pitchFamily="34" charset="0"/>
                <a:cs typeface="Arial" panose="020B0604020202020204" pitchFamily="34" charset="0"/>
              </a:rPr>
              <a:t>’d be moving </a:t>
            </a:r>
            <a:r>
              <a:rPr lang="en-US" sz="2900" dirty="0">
                <a:latin typeface="Arial" panose="020B0604020202020204" pitchFamily="34" charset="0"/>
                <a:cs typeface="Arial" panose="020B0604020202020204" pitchFamily="34" charset="0"/>
              </a:rPr>
              <a:t>just in time for the spring.  Nobody else </a:t>
            </a:r>
            <a:r>
              <a:rPr lang="en-US" sz="2900" dirty="0">
                <a:solidFill>
                  <a:srgbClr val="FF0000"/>
                </a:solidFill>
                <a:latin typeface="Arial" panose="020B0604020202020204" pitchFamily="34" charset="0"/>
                <a:cs typeface="Arial" panose="020B0604020202020204" pitchFamily="34" charset="0"/>
              </a:rPr>
              <a:t>was</a:t>
            </a:r>
            <a:r>
              <a:rPr lang="en-US" sz="2900" dirty="0">
                <a:latin typeface="Arial" panose="020B0604020202020204" pitchFamily="34" charset="0"/>
                <a:cs typeface="Arial" panose="020B0604020202020204" pitchFamily="34" charset="0"/>
              </a:rPr>
              <a:t> there.  Just me.  The others </a:t>
            </a:r>
            <a:r>
              <a:rPr lang="en-US" sz="2900" dirty="0">
                <a:solidFill>
                  <a:srgbClr val="FF0000"/>
                </a:solidFill>
                <a:latin typeface="Arial" panose="020B0604020202020204" pitchFamily="34" charset="0"/>
                <a:cs typeface="Arial" panose="020B0604020202020204" pitchFamily="34" charset="0"/>
              </a:rPr>
              <a:t>were</a:t>
            </a:r>
            <a:r>
              <a:rPr lang="en-US" sz="2900" dirty="0">
                <a:latin typeface="Arial" panose="020B0604020202020204" pitchFamily="34" charset="0"/>
                <a:cs typeface="Arial" panose="020B0604020202020204" pitchFamily="34" charset="0"/>
              </a:rPr>
              <a:t> inside the house with Doctor Death, </a:t>
            </a:r>
            <a:r>
              <a:rPr lang="en-US" sz="2900" dirty="0">
                <a:solidFill>
                  <a:srgbClr val="FF0000"/>
                </a:solidFill>
                <a:latin typeface="Arial" panose="020B0604020202020204" pitchFamily="34" charset="0"/>
                <a:cs typeface="Arial" panose="020B0604020202020204" pitchFamily="34" charset="0"/>
              </a:rPr>
              <a:t>worrying</a:t>
            </a:r>
            <a:r>
              <a:rPr lang="en-US" sz="2900" dirty="0">
                <a:latin typeface="Arial" panose="020B0604020202020204" pitchFamily="34" charset="0"/>
                <a:cs typeface="Arial" panose="020B0604020202020204" pitchFamily="34" charset="0"/>
              </a:rPr>
              <a:t> about the baby.</a:t>
            </a:r>
            <a:endParaRPr lang="en-GB" sz="2900" dirty="0">
              <a:latin typeface="Arial" panose="020B0604020202020204" pitchFamily="34" charset="0"/>
              <a:cs typeface="Arial" panose="020B0604020202020204" pitchFamily="34" charset="0"/>
            </a:endParaRPr>
          </a:p>
          <a:p>
            <a:pPr marL="82296" indent="0">
              <a:lnSpc>
                <a:spcPts val="2800"/>
              </a:lnSpc>
              <a:spcBef>
                <a:spcPts val="0"/>
              </a:spcBef>
              <a:buNone/>
            </a:pPr>
            <a:r>
              <a:rPr lang="en-US" sz="2900" dirty="0">
                <a:latin typeface="Arial" panose="020B0604020202020204" pitchFamily="34" charset="0"/>
                <a:cs typeface="Arial" panose="020B0604020202020204" pitchFamily="34" charset="0"/>
              </a:rPr>
              <a:t> </a:t>
            </a:r>
            <a:endParaRPr lang="en-GB" sz="2900" dirty="0">
              <a:latin typeface="Arial" panose="020B0604020202020204" pitchFamily="34" charset="0"/>
              <a:cs typeface="Arial" panose="020B0604020202020204" pitchFamily="34" charset="0"/>
            </a:endParaRPr>
          </a:p>
          <a:p>
            <a:pPr marL="82296" indent="0">
              <a:lnSpc>
                <a:spcPts val="2800"/>
              </a:lnSpc>
              <a:spcBef>
                <a:spcPts val="0"/>
              </a:spcBef>
              <a:buNone/>
            </a:pPr>
            <a:r>
              <a:rPr lang="en-US" sz="2900" dirty="0">
                <a:latin typeface="Arial" panose="020B0604020202020204" pitchFamily="34" charset="0"/>
                <a:cs typeface="Arial" panose="020B0604020202020204" pitchFamily="34" charset="0"/>
              </a:rPr>
              <a:t>He </a:t>
            </a:r>
            <a:r>
              <a:rPr lang="en-US" sz="2900" dirty="0">
                <a:solidFill>
                  <a:srgbClr val="FF0000"/>
                </a:solidFill>
                <a:latin typeface="Arial" panose="020B0604020202020204" pitchFamily="34" charset="0"/>
                <a:cs typeface="Arial" panose="020B0604020202020204" pitchFamily="34" charset="0"/>
              </a:rPr>
              <a:t>was lying </a:t>
            </a:r>
            <a:r>
              <a:rPr lang="en-US" sz="2900" dirty="0" smtClean="0">
                <a:latin typeface="Arial" panose="020B0604020202020204" pitchFamily="34" charset="0"/>
                <a:cs typeface="Arial" panose="020B0604020202020204" pitchFamily="34" charset="0"/>
              </a:rPr>
              <a:t>there </a:t>
            </a:r>
            <a:r>
              <a:rPr lang="en-US" sz="2900" dirty="0">
                <a:latin typeface="Arial" panose="020B0604020202020204" pitchFamily="34" charset="0"/>
                <a:cs typeface="Arial" panose="020B0604020202020204" pitchFamily="34" charset="0"/>
              </a:rPr>
              <a:t>in the darkness behind the tea chests, in the dust and dirt.  It </a:t>
            </a:r>
            <a:r>
              <a:rPr lang="en-US" sz="2900" dirty="0">
                <a:solidFill>
                  <a:srgbClr val="FF0000"/>
                </a:solidFill>
                <a:latin typeface="Arial" panose="020B0604020202020204" pitchFamily="34" charset="0"/>
                <a:cs typeface="Arial" panose="020B0604020202020204" pitchFamily="34" charset="0"/>
              </a:rPr>
              <a:t>was</a:t>
            </a:r>
            <a:r>
              <a:rPr lang="en-US" sz="2900" dirty="0">
                <a:latin typeface="Arial" panose="020B0604020202020204" pitchFamily="34" charset="0"/>
                <a:cs typeface="Arial" panose="020B0604020202020204" pitchFamily="34" charset="0"/>
              </a:rPr>
              <a:t> as if he</a:t>
            </a:r>
            <a:r>
              <a:rPr lang="en-US" sz="2900" dirty="0">
                <a:solidFill>
                  <a:srgbClr val="FF0000"/>
                </a:solidFill>
                <a:latin typeface="Arial" panose="020B0604020202020204" pitchFamily="34" charset="0"/>
                <a:cs typeface="Arial" panose="020B0604020202020204" pitchFamily="34" charset="0"/>
              </a:rPr>
              <a:t>’d been </a:t>
            </a:r>
            <a:r>
              <a:rPr lang="en-US" sz="2900" dirty="0">
                <a:latin typeface="Arial" panose="020B0604020202020204" pitchFamily="34" charset="0"/>
                <a:cs typeface="Arial" panose="020B0604020202020204" pitchFamily="34" charset="0"/>
              </a:rPr>
              <a:t>there forever. </a:t>
            </a:r>
            <a:r>
              <a:rPr lang="en-US" sz="2900" dirty="0" smtClean="0">
                <a:latin typeface="Arial" panose="020B0604020202020204" pitchFamily="34" charset="0"/>
                <a:cs typeface="Arial" panose="020B0604020202020204" pitchFamily="34" charset="0"/>
              </a:rPr>
              <a:t> He </a:t>
            </a:r>
            <a:r>
              <a:rPr lang="en-US" sz="2900" dirty="0">
                <a:solidFill>
                  <a:srgbClr val="FF0000"/>
                </a:solidFill>
                <a:latin typeface="Arial" panose="020B0604020202020204" pitchFamily="34" charset="0"/>
                <a:cs typeface="Arial" panose="020B0604020202020204" pitchFamily="34" charset="0"/>
              </a:rPr>
              <a:t>was</a:t>
            </a:r>
            <a:r>
              <a:rPr lang="en-US" sz="2900" dirty="0">
                <a:latin typeface="Arial" panose="020B0604020202020204" pitchFamily="34" charset="0"/>
                <a:cs typeface="Arial" panose="020B0604020202020204" pitchFamily="34" charset="0"/>
              </a:rPr>
              <a:t> filthy and pale and dried out and I </a:t>
            </a:r>
            <a:r>
              <a:rPr lang="en-US" sz="2900" dirty="0">
                <a:solidFill>
                  <a:srgbClr val="FF0000"/>
                </a:solidFill>
                <a:latin typeface="Arial" panose="020B0604020202020204" pitchFamily="34" charset="0"/>
                <a:cs typeface="Arial" panose="020B0604020202020204" pitchFamily="34" charset="0"/>
              </a:rPr>
              <a:t>thought</a:t>
            </a:r>
            <a:r>
              <a:rPr lang="en-US" sz="2900" dirty="0">
                <a:latin typeface="Arial" panose="020B0604020202020204" pitchFamily="34" charset="0"/>
                <a:cs typeface="Arial" panose="020B0604020202020204" pitchFamily="34" charset="0"/>
              </a:rPr>
              <a:t> he </a:t>
            </a:r>
            <a:r>
              <a:rPr lang="en-US" sz="2900" dirty="0">
                <a:solidFill>
                  <a:srgbClr val="FF0000"/>
                </a:solidFill>
                <a:latin typeface="Arial" panose="020B0604020202020204" pitchFamily="34" charset="0"/>
                <a:cs typeface="Arial" panose="020B0604020202020204" pitchFamily="34" charset="0"/>
              </a:rPr>
              <a:t>was</a:t>
            </a:r>
            <a:r>
              <a:rPr lang="en-US" sz="2900" dirty="0">
                <a:latin typeface="Arial" panose="020B0604020202020204" pitchFamily="34" charset="0"/>
                <a:cs typeface="Arial" panose="020B0604020202020204" pitchFamily="34" charset="0"/>
              </a:rPr>
              <a:t> dead.  I </a:t>
            </a:r>
            <a:r>
              <a:rPr lang="en-US" sz="2900" dirty="0">
                <a:solidFill>
                  <a:srgbClr val="FF0000"/>
                </a:solidFill>
                <a:latin typeface="Arial" panose="020B0604020202020204" pitchFamily="34" charset="0"/>
                <a:cs typeface="Arial" panose="020B0604020202020204" pitchFamily="34" charset="0"/>
              </a:rPr>
              <a:t>couldn’t have been </a:t>
            </a:r>
            <a:r>
              <a:rPr lang="en-US" sz="2900" dirty="0">
                <a:latin typeface="Arial" panose="020B0604020202020204" pitchFamily="34" charset="0"/>
                <a:cs typeface="Arial" panose="020B0604020202020204" pitchFamily="34" charset="0"/>
              </a:rPr>
              <a:t>more wrong.  I</a:t>
            </a:r>
            <a:r>
              <a:rPr lang="en-US" sz="2900" dirty="0">
                <a:solidFill>
                  <a:srgbClr val="FF0000"/>
                </a:solidFill>
                <a:latin typeface="Arial" panose="020B0604020202020204" pitchFamily="34" charset="0"/>
                <a:cs typeface="Arial" panose="020B0604020202020204" pitchFamily="34" charset="0"/>
              </a:rPr>
              <a:t>’d </a:t>
            </a:r>
            <a:r>
              <a:rPr lang="en-US" sz="2900" dirty="0">
                <a:latin typeface="Arial" panose="020B0604020202020204" pitchFamily="34" charset="0"/>
                <a:cs typeface="Arial" panose="020B0604020202020204" pitchFamily="34" charset="0"/>
              </a:rPr>
              <a:t>soon </a:t>
            </a:r>
            <a:r>
              <a:rPr lang="en-US" sz="2900" dirty="0">
                <a:solidFill>
                  <a:srgbClr val="FF0000"/>
                </a:solidFill>
                <a:latin typeface="Arial" panose="020B0604020202020204" pitchFamily="34" charset="0"/>
                <a:cs typeface="Arial" panose="020B0604020202020204" pitchFamily="34" charset="0"/>
              </a:rPr>
              <a:t>begin to see </a:t>
            </a:r>
            <a:r>
              <a:rPr lang="en-US" sz="2900" dirty="0">
                <a:latin typeface="Arial" panose="020B0604020202020204" pitchFamily="34" charset="0"/>
                <a:cs typeface="Arial" panose="020B0604020202020204" pitchFamily="34" charset="0"/>
              </a:rPr>
              <a:t>the truth about him, that there</a:t>
            </a:r>
            <a:r>
              <a:rPr lang="en-US" sz="2900" dirty="0">
                <a:solidFill>
                  <a:srgbClr val="FF0000"/>
                </a:solidFill>
                <a:latin typeface="Arial" panose="020B0604020202020204" pitchFamily="34" charset="0"/>
                <a:cs typeface="Arial" panose="020B0604020202020204" pitchFamily="34" charset="0"/>
              </a:rPr>
              <a:t>’d</a:t>
            </a:r>
            <a:r>
              <a:rPr lang="en-US" sz="2900" dirty="0">
                <a:latin typeface="Arial" panose="020B0604020202020204" pitchFamily="34" charset="0"/>
                <a:cs typeface="Arial" panose="020B0604020202020204" pitchFamily="34" charset="0"/>
              </a:rPr>
              <a:t> never</a:t>
            </a:r>
            <a:r>
              <a:rPr lang="en-US" sz="2900" dirty="0">
                <a:solidFill>
                  <a:srgbClr val="FF0000"/>
                </a:solidFill>
                <a:latin typeface="Arial" panose="020B0604020202020204" pitchFamily="34" charset="0"/>
                <a:cs typeface="Arial" panose="020B0604020202020204" pitchFamily="34" charset="0"/>
              </a:rPr>
              <a:t> been </a:t>
            </a:r>
            <a:r>
              <a:rPr lang="en-US" sz="2900" dirty="0">
                <a:latin typeface="Arial" panose="020B0604020202020204" pitchFamily="34" charset="0"/>
                <a:cs typeface="Arial" panose="020B0604020202020204" pitchFamily="34" charset="0"/>
              </a:rPr>
              <a:t>another creature like him in the world.</a:t>
            </a:r>
            <a:endParaRPr lang="en-GB" sz="2900" dirty="0">
              <a:latin typeface="Arial" panose="020B0604020202020204" pitchFamily="34" charset="0"/>
              <a:cs typeface="Arial" panose="020B0604020202020204" pitchFamily="34" charset="0"/>
            </a:endParaRPr>
          </a:p>
          <a:p>
            <a:pPr marL="82296" indent="0">
              <a:lnSpc>
                <a:spcPts val="2800"/>
              </a:lnSpc>
              <a:spcBef>
                <a:spcPts val="0"/>
              </a:spcBef>
              <a:buNone/>
            </a:pPr>
            <a:r>
              <a:rPr lang="en-US" sz="2900" dirty="0">
                <a:latin typeface="Arial" panose="020B0604020202020204" pitchFamily="34" charset="0"/>
                <a:cs typeface="Arial" panose="020B0604020202020204" pitchFamily="34" charset="0"/>
              </a:rPr>
              <a:t> </a:t>
            </a:r>
            <a:endParaRPr lang="en-GB" sz="2900" dirty="0">
              <a:latin typeface="Arial" panose="020B0604020202020204" pitchFamily="34" charset="0"/>
              <a:cs typeface="Arial" panose="020B0604020202020204" pitchFamily="34" charset="0"/>
            </a:endParaRPr>
          </a:p>
          <a:p>
            <a:pPr marL="82296" indent="0">
              <a:lnSpc>
                <a:spcPts val="2800"/>
              </a:lnSpc>
              <a:spcBef>
                <a:spcPts val="0"/>
              </a:spcBef>
              <a:buNone/>
            </a:pPr>
            <a:r>
              <a:rPr lang="en-US" sz="2900" dirty="0" smtClean="0">
                <a:latin typeface="Arial" panose="020B0604020202020204" pitchFamily="34" charset="0"/>
                <a:cs typeface="Arial" panose="020B0604020202020204" pitchFamily="34" charset="0"/>
              </a:rPr>
              <a:t>We </a:t>
            </a:r>
            <a:r>
              <a:rPr lang="en-US" sz="2900" dirty="0">
                <a:solidFill>
                  <a:srgbClr val="FF0000"/>
                </a:solidFill>
                <a:latin typeface="Arial" panose="020B0604020202020204" pitchFamily="34" charset="0"/>
                <a:cs typeface="Arial" panose="020B0604020202020204" pitchFamily="34" charset="0"/>
              </a:rPr>
              <a:t>called</a:t>
            </a:r>
            <a:r>
              <a:rPr lang="en-US" sz="2900" dirty="0">
                <a:latin typeface="Arial" panose="020B0604020202020204" pitchFamily="34" charset="0"/>
                <a:cs typeface="Arial" panose="020B0604020202020204" pitchFamily="34" charset="0"/>
              </a:rPr>
              <a:t> it the garage because that</a:t>
            </a:r>
            <a:r>
              <a:rPr lang="en-US" sz="2900" dirty="0">
                <a:solidFill>
                  <a:srgbClr val="FF0000"/>
                </a:solidFill>
                <a:latin typeface="Arial" panose="020B0604020202020204" pitchFamily="34" charset="0"/>
                <a:cs typeface="Arial" panose="020B0604020202020204" pitchFamily="34" charset="0"/>
              </a:rPr>
              <a:t>’s</a:t>
            </a:r>
            <a:r>
              <a:rPr lang="en-US" sz="2900" dirty="0">
                <a:latin typeface="Arial" panose="020B0604020202020204" pitchFamily="34" charset="0"/>
                <a:cs typeface="Arial" panose="020B0604020202020204" pitchFamily="34" charset="0"/>
              </a:rPr>
              <a:t> what the estate agent, Mr Stone, </a:t>
            </a:r>
            <a:r>
              <a:rPr lang="en-US" sz="2900" dirty="0">
                <a:solidFill>
                  <a:srgbClr val="FF0000"/>
                </a:solidFill>
                <a:latin typeface="Arial" panose="020B0604020202020204" pitchFamily="34" charset="0"/>
                <a:cs typeface="Arial" panose="020B0604020202020204" pitchFamily="34" charset="0"/>
              </a:rPr>
              <a:t>called</a:t>
            </a:r>
            <a:r>
              <a:rPr lang="en-US" sz="2900" dirty="0">
                <a:latin typeface="Arial" panose="020B0604020202020204" pitchFamily="34" charset="0"/>
                <a:cs typeface="Arial" panose="020B0604020202020204" pitchFamily="34" charset="0"/>
              </a:rPr>
              <a:t> it.  It </a:t>
            </a:r>
            <a:r>
              <a:rPr lang="en-US" sz="2900" dirty="0">
                <a:solidFill>
                  <a:srgbClr val="FF0000"/>
                </a:solidFill>
                <a:latin typeface="Arial" panose="020B0604020202020204" pitchFamily="34" charset="0"/>
                <a:cs typeface="Arial" panose="020B0604020202020204" pitchFamily="34" charset="0"/>
              </a:rPr>
              <a:t>was</a:t>
            </a:r>
            <a:r>
              <a:rPr lang="en-US" sz="2900" dirty="0">
                <a:latin typeface="Arial" panose="020B0604020202020204" pitchFamily="34" charset="0"/>
                <a:cs typeface="Arial" panose="020B0604020202020204" pitchFamily="34" charset="0"/>
              </a:rPr>
              <a:t> more like a demolition site or a rubbish dump or one of those ancient warehouses they </a:t>
            </a:r>
            <a:r>
              <a:rPr lang="en-US" sz="2900" dirty="0">
                <a:solidFill>
                  <a:srgbClr val="FF0000"/>
                </a:solidFill>
                <a:latin typeface="Arial" panose="020B0604020202020204" pitchFamily="34" charset="0"/>
                <a:cs typeface="Arial" panose="020B0604020202020204" pitchFamily="34" charset="0"/>
              </a:rPr>
              <a:t>keep pulling </a:t>
            </a:r>
            <a:r>
              <a:rPr lang="en-US" sz="2900" dirty="0">
                <a:latin typeface="Arial" panose="020B0604020202020204" pitchFamily="34" charset="0"/>
                <a:cs typeface="Arial" panose="020B0604020202020204" pitchFamily="34" charset="0"/>
              </a:rPr>
              <a:t>down at the quay.  Stone </a:t>
            </a:r>
            <a:r>
              <a:rPr lang="en-US" sz="2900" dirty="0">
                <a:solidFill>
                  <a:srgbClr val="FF0000"/>
                </a:solidFill>
                <a:latin typeface="Arial" panose="020B0604020202020204" pitchFamily="34" charset="0"/>
                <a:cs typeface="Arial" panose="020B0604020202020204" pitchFamily="34" charset="0"/>
              </a:rPr>
              <a:t>led</a:t>
            </a:r>
            <a:r>
              <a:rPr lang="en-US" sz="2900" dirty="0">
                <a:latin typeface="Arial" panose="020B0604020202020204" pitchFamily="34" charset="0"/>
                <a:cs typeface="Arial" panose="020B0604020202020204" pitchFamily="34" charset="0"/>
              </a:rPr>
              <a:t> us down the garden, </a:t>
            </a:r>
            <a:r>
              <a:rPr lang="en-US" sz="2900" dirty="0">
                <a:solidFill>
                  <a:srgbClr val="FF0000"/>
                </a:solidFill>
                <a:latin typeface="Arial" panose="020B0604020202020204" pitchFamily="34" charset="0"/>
                <a:cs typeface="Arial" panose="020B0604020202020204" pitchFamily="34" charset="0"/>
              </a:rPr>
              <a:t>tugged</a:t>
            </a:r>
            <a:r>
              <a:rPr lang="en-US" sz="2900" dirty="0">
                <a:latin typeface="Arial" panose="020B0604020202020204" pitchFamily="34" charset="0"/>
                <a:cs typeface="Arial" panose="020B0604020202020204" pitchFamily="34" charset="0"/>
              </a:rPr>
              <a:t> the door open and </a:t>
            </a:r>
            <a:r>
              <a:rPr lang="en-US" sz="2900" dirty="0">
                <a:solidFill>
                  <a:srgbClr val="FF0000"/>
                </a:solidFill>
                <a:latin typeface="Arial" panose="020B0604020202020204" pitchFamily="34" charset="0"/>
                <a:cs typeface="Arial" panose="020B0604020202020204" pitchFamily="34" charset="0"/>
              </a:rPr>
              <a:t>shone</a:t>
            </a:r>
            <a:r>
              <a:rPr lang="en-US" sz="2900" dirty="0">
                <a:latin typeface="Arial" panose="020B0604020202020204" pitchFamily="34" charset="0"/>
                <a:cs typeface="Arial" panose="020B0604020202020204" pitchFamily="34" charset="0"/>
              </a:rPr>
              <a:t> his little torch into the gloom.  We </a:t>
            </a:r>
            <a:r>
              <a:rPr lang="en-US" sz="2900" dirty="0">
                <a:solidFill>
                  <a:srgbClr val="FF0000"/>
                </a:solidFill>
                <a:latin typeface="Arial" panose="020B0604020202020204" pitchFamily="34" charset="0"/>
                <a:cs typeface="Arial" panose="020B0604020202020204" pitchFamily="34" charset="0"/>
              </a:rPr>
              <a:t>shoved</a:t>
            </a:r>
            <a:r>
              <a:rPr lang="en-US" sz="2900" dirty="0">
                <a:latin typeface="Arial" panose="020B0604020202020204" pitchFamily="34" charset="0"/>
                <a:cs typeface="Arial" panose="020B0604020202020204" pitchFamily="34" charset="0"/>
              </a:rPr>
              <a:t> our heads in at the doorway with him</a:t>
            </a:r>
            <a:r>
              <a:rPr lang="en-US" sz="2900" dirty="0" smtClean="0">
                <a:latin typeface="Arial" panose="020B0604020202020204" pitchFamily="34" charset="0"/>
                <a:cs typeface="Arial" panose="020B0604020202020204" pitchFamily="34" charset="0"/>
              </a:rPr>
              <a:t>.                                                                         </a:t>
            </a:r>
          </a:p>
          <a:p>
            <a:pPr marL="82296" indent="0" algn="r">
              <a:lnSpc>
                <a:spcPts val="2800"/>
              </a:lnSpc>
              <a:spcBef>
                <a:spcPts val="0"/>
              </a:spcBef>
              <a:buNone/>
            </a:pPr>
            <a:r>
              <a:rPr lang="en-US" sz="2500" dirty="0" smtClean="0">
                <a:latin typeface="Arial" panose="020B0604020202020204" pitchFamily="34" charset="0"/>
                <a:cs typeface="Arial" panose="020B0604020202020204" pitchFamily="34" charset="0"/>
              </a:rPr>
              <a:t>From </a:t>
            </a:r>
            <a:r>
              <a:rPr lang="en-US" sz="2500" i="1" dirty="0" err="1" smtClean="0">
                <a:latin typeface="Arial" panose="020B0604020202020204" pitchFamily="34" charset="0"/>
                <a:cs typeface="Arial" panose="020B0604020202020204" pitchFamily="34" charset="0"/>
              </a:rPr>
              <a:t>Skellig</a:t>
            </a:r>
            <a:r>
              <a:rPr lang="en-US" sz="2500" dirty="0" smtClean="0">
                <a:latin typeface="Arial" panose="020B0604020202020204" pitchFamily="34" charset="0"/>
                <a:cs typeface="Arial" panose="020B0604020202020204" pitchFamily="34" charset="0"/>
              </a:rPr>
              <a:t> by Michael </a:t>
            </a:r>
            <a:r>
              <a:rPr lang="en-US" sz="2500" dirty="0" err="1" smtClean="0">
                <a:latin typeface="Arial" panose="020B0604020202020204" pitchFamily="34" charset="0"/>
                <a:cs typeface="Arial" panose="020B0604020202020204" pitchFamily="34" charset="0"/>
              </a:rPr>
              <a:t>Morpurgo</a:t>
            </a:r>
            <a:endParaRPr lang="en-US" sz="2500" dirty="0">
              <a:latin typeface="Arial" panose="020B0604020202020204" pitchFamily="34" charset="0"/>
              <a:cs typeface="Arial" panose="020B0604020202020204" pitchFamily="34" charset="0"/>
            </a:endParaRPr>
          </a:p>
          <a:p>
            <a:pPr marL="82296" indent="0">
              <a:lnSpc>
                <a:spcPts val="2800"/>
              </a:lnSpc>
              <a:spcBef>
                <a:spcPts val="0"/>
              </a:spcBef>
              <a:buNone/>
            </a:pPr>
            <a:r>
              <a:rPr lang="en-US" sz="2300" dirty="0" smtClean="0">
                <a:latin typeface="Arial" panose="020B0604020202020204" pitchFamily="34" charset="0"/>
                <a:cs typeface="Arial" panose="020B0604020202020204" pitchFamily="34" charset="0"/>
              </a:rPr>
              <a:t>                                                                                               </a:t>
            </a:r>
          </a:p>
          <a:p>
            <a:pPr marL="0" indent="0">
              <a:buNone/>
            </a:pPr>
            <a:endParaRPr lang="en-GB" dirty="0"/>
          </a:p>
        </p:txBody>
      </p:sp>
      <p:sp>
        <p:nvSpPr>
          <p:cNvPr id="2" name="TextBox 1"/>
          <p:cNvSpPr txBox="1"/>
          <p:nvPr/>
        </p:nvSpPr>
        <p:spPr>
          <a:xfrm>
            <a:off x="611560" y="260648"/>
            <a:ext cx="8208912" cy="769441"/>
          </a:xfrm>
          <a:prstGeom prst="rect">
            <a:avLst/>
          </a:prstGeom>
          <a:noFill/>
        </p:spPr>
        <p:txBody>
          <a:bodyPr wrap="square" rtlCol="0">
            <a:spAutoFit/>
          </a:bodyPr>
          <a:lstStyle/>
          <a:p>
            <a:r>
              <a:rPr lang="en-GB" sz="44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Find the verbs</a:t>
            </a:r>
            <a:endParaRPr lang="en-GB" sz="440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82821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196752"/>
            <a:ext cx="8748464" cy="5544616"/>
          </a:xfrm>
        </p:spPr>
        <p:txBody>
          <a:bodyPr>
            <a:normAutofit/>
          </a:bodyPr>
          <a:lstStyle/>
          <a:p>
            <a:pPr marL="82296" indent="0">
              <a:lnSpc>
                <a:spcPts val="2800"/>
              </a:lnSpc>
              <a:spcBef>
                <a:spcPts val="0"/>
              </a:spcBef>
              <a:buNone/>
            </a:pPr>
            <a:r>
              <a:rPr lang="en-US" sz="1800" dirty="0">
                <a:latin typeface="Arial" panose="020B0604020202020204" pitchFamily="34" charset="0"/>
                <a:cs typeface="Arial" panose="020B0604020202020204" pitchFamily="34" charset="0"/>
              </a:rPr>
              <a:t>I </a:t>
            </a:r>
            <a:r>
              <a:rPr lang="en-US" sz="1800" b="1" dirty="0">
                <a:solidFill>
                  <a:srgbClr val="FF0000"/>
                </a:solidFill>
                <a:latin typeface="Arial" panose="020B0604020202020204" pitchFamily="34" charset="0"/>
                <a:cs typeface="Arial" panose="020B0604020202020204" pitchFamily="34" charset="0"/>
              </a:rPr>
              <a:t>found</a:t>
            </a:r>
            <a:r>
              <a:rPr lang="en-US" sz="1800" dirty="0">
                <a:latin typeface="Arial" panose="020B0604020202020204" pitchFamily="34" charset="0"/>
                <a:cs typeface="Arial" panose="020B0604020202020204" pitchFamily="34" charset="0"/>
              </a:rPr>
              <a:t> him in the garage on a Sunday afternoon. It was the day after we </a:t>
            </a:r>
            <a:r>
              <a:rPr lang="en-US" sz="1800" b="1" dirty="0">
                <a:solidFill>
                  <a:srgbClr val="FF0000"/>
                </a:solidFill>
                <a:latin typeface="Arial" panose="020B0604020202020204" pitchFamily="34" charset="0"/>
                <a:cs typeface="Arial" panose="020B0604020202020204" pitchFamily="34" charset="0"/>
              </a:rPr>
              <a:t>moved</a:t>
            </a:r>
            <a:r>
              <a:rPr lang="en-US" sz="1800" dirty="0">
                <a:latin typeface="Arial" panose="020B0604020202020204" pitchFamily="34" charset="0"/>
                <a:cs typeface="Arial" panose="020B0604020202020204" pitchFamily="34" charset="0"/>
              </a:rPr>
              <a:t> into Falconer Road. The winter was </a:t>
            </a:r>
            <a:r>
              <a:rPr lang="en-US" sz="1800" b="1" dirty="0">
                <a:solidFill>
                  <a:srgbClr val="FF0000"/>
                </a:solidFill>
                <a:latin typeface="Arial" panose="020B0604020202020204" pitchFamily="34" charset="0"/>
                <a:cs typeface="Arial" panose="020B0604020202020204" pitchFamily="34" charset="0"/>
              </a:rPr>
              <a:t>ending</a:t>
            </a:r>
            <a:r>
              <a:rPr lang="en-US" sz="1800" dirty="0">
                <a:latin typeface="Arial" panose="020B0604020202020204" pitchFamily="34" charset="0"/>
                <a:cs typeface="Arial" panose="020B0604020202020204" pitchFamily="34" charset="0"/>
              </a:rPr>
              <a:t>. Mum had </a:t>
            </a:r>
            <a:r>
              <a:rPr lang="en-US" sz="1800" b="1" dirty="0">
                <a:solidFill>
                  <a:srgbClr val="FF0000"/>
                </a:solidFill>
                <a:latin typeface="Arial" panose="020B0604020202020204" pitchFamily="34" charset="0"/>
                <a:cs typeface="Arial" panose="020B0604020202020204" pitchFamily="34" charset="0"/>
              </a:rPr>
              <a:t>said</a:t>
            </a:r>
            <a:r>
              <a:rPr lang="en-US" sz="1800" dirty="0">
                <a:latin typeface="Arial" panose="020B0604020202020204" pitchFamily="34" charset="0"/>
                <a:cs typeface="Arial" panose="020B0604020202020204" pitchFamily="34" charset="0"/>
              </a:rPr>
              <a:t> we</a:t>
            </a:r>
            <a:r>
              <a:rPr lang="en-US" sz="1800" b="1" dirty="0">
                <a:latin typeface="Arial" panose="020B0604020202020204" pitchFamily="34" charset="0"/>
                <a:cs typeface="Arial" panose="020B0604020202020204" pitchFamily="34" charset="0"/>
              </a:rPr>
              <a:t>’</a:t>
            </a:r>
            <a:r>
              <a:rPr lang="en-US" sz="1800" dirty="0">
                <a:latin typeface="Arial" panose="020B0604020202020204" pitchFamily="34" charset="0"/>
                <a:cs typeface="Arial" panose="020B0604020202020204" pitchFamily="34" charset="0"/>
              </a:rPr>
              <a:t>d be </a:t>
            </a:r>
            <a:r>
              <a:rPr lang="en-US" sz="1800" b="1" dirty="0">
                <a:solidFill>
                  <a:srgbClr val="FF0000"/>
                </a:solidFill>
                <a:latin typeface="Arial" panose="020B0604020202020204" pitchFamily="34" charset="0"/>
                <a:cs typeface="Arial" panose="020B0604020202020204" pitchFamily="34" charset="0"/>
              </a:rPr>
              <a:t>moving</a:t>
            </a:r>
            <a:r>
              <a:rPr lang="en-US" sz="1800" dirty="0">
                <a:latin typeface="Arial" panose="020B0604020202020204" pitchFamily="34" charset="0"/>
                <a:cs typeface="Arial" panose="020B0604020202020204" pitchFamily="34" charset="0"/>
              </a:rPr>
              <a:t> just in time for the spring.  Nobody else was there.  Just me.  The others were inside the house with Doctor Death, </a:t>
            </a:r>
            <a:r>
              <a:rPr lang="en-US" sz="1800" b="1" dirty="0">
                <a:solidFill>
                  <a:srgbClr val="FF0000"/>
                </a:solidFill>
                <a:latin typeface="Arial" panose="020B0604020202020204" pitchFamily="34" charset="0"/>
                <a:cs typeface="Arial" panose="020B0604020202020204" pitchFamily="34" charset="0"/>
              </a:rPr>
              <a:t>worrying</a:t>
            </a:r>
            <a:r>
              <a:rPr lang="en-US" sz="1800" dirty="0">
                <a:latin typeface="Arial" panose="020B0604020202020204" pitchFamily="34" charset="0"/>
                <a:cs typeface="Arial" panose="020B0604020202020204" pitchFamily="34" charset="0"/>
              </a:rPr>
              <a:t> about the baby.</a:t>
            </a:r>
            <a:endParaRPr lang="en-GB" sz="1800" dirty="0">
              <a:latin typeface="Arial" panose="020B0604020202020204" pitchFamily="34" charset="0"/>
              <a:cs typeface="Arial" panose="020B0604020202020204" pitchFamily="34" charset="0"/>
            </a:endParaRPr>
          </a:p>
          <a:p>
            <a:pPr marL="82296" indent="0">
              <a:lnSpc>
                <a:spcPts val="2800"/>
              </a:lnSpc>
              <a:spcBef>
                <a:spcPts val="0"/>
              </a:spcBef>
              <a:buNone/>
            </a:pPr>
            <a:r>
              <a:rPr lang="en-US" sz="1800" dirty="0">
                <a:latin typeface="Arial" panose="020B0604020202020204" pitchFamily="34" charset="0"/>
                <a:cs typeface="Arial" panose="020B0604020202020204" pitchFamily="34" charset="0"/>
              </a:rPr>
              <a:t> </a:t>
            </a:r>
            <a:endParaRPr lang="en-GB" sz="1800" dirty="0">
              <a:latin typeface="Arial" panose="020B0604020202020204" pitchFamily="34" charset="0"/>
              <a:cs typeface="Arial" panose="020B0604020202020204" pitchFamily="34" charset="0"/>
            </a:endParaRPr>
          </a:p>
          <a:p>
            <a:pPr marL="82296" indent="0">
              <a:lnSpc>
                <a:spcPts val="2800"/>
              </a:lnSpc>
              <a:spcBef>
                <a:spcPts val="0"/>
              </a:spcBef>
              <a:buNone/>
            </a:pPr>
            <a:r>
              <a:rPr lang="en-US" sz="1800" dirty="0">
                <a:latin typeface="Arial" panose="020B0604020202020204" pitchFamily="34" charset="0"/>
                <a:cs typeface="Arial" panose="020B0604020202020204" pitchFamily="34" charset="0"/>
              </a:rPr>
              <a:t>He was </a:t>
            </a:r>
            <a:r>
              <a:rPr lang="en-US" sz="1800" b="1" dirty="0">
                <a:solidFill>
                  <a:srgbClr val="FF0000"/>
                </a:solidFill>
                <a:latin typeface="Arial" panose="020B0604020202020204" pitchFamily="34" charset="0"/>
                <a:cs typeface="Arial" panose="020B0604020202020204" pitchFamily="34" charset="0"/>
              </a:rPr>
              <a:t>lying </a:t>
            </a:r>
            <a:r>
              <a:rPr lang="en-US" sz="1800" dirty="0" smtClean="0">
                <a:latin typeface="Arial" panose="020B0604020202020204" pitchFamily="34" charset="0"/>
                <a:cs typeface="Arial" panose="020B0604020202020204" pitchFamily="34" charset="0"/>
              </a:rPr>
              <a:t>there </a:t>
            </a:r>
            <a:r>
              <a:rPr lang="en-US" sz="1800" dirty="0">
                <a:latin typeface="Arial" panose="020B0604020202020204" pitchFamily="34" charset="0"/>
                <a:cs typeface="Arial" panose="020B0604020202020204" pitchFamily="34" charset="0"/>
              </a:rPr>
              <a:t>in the darkness behind the tea chests, in the dust and dirt.  It was as if he’d been there forever. </a:t>
            </a:r>
            <a:r>
              <a:rPr lang="en-US" sz="1800" dirty="0" smtClean="0">
                <a:latin typeface="Arial" panose="020B0604020202020204" pitchFamily="34" charset="0"/>
                <a:cs typeface="Arial" panose="020B0604020202020204" pitchFamily="34" charset="0"/>
              </a:rPr>
              <a:t> He </a:t>
            </a:r>
            <a:r>
              <a:rPr lang="en-US" sz="1800" dirty="0">
                <a:latin typeface="Arial" panose="020B0604020202020204" pitchFamily="34" charset="0"/>
                <a:cs typeface="Arial" panose="020B0604020202020204" pitchFamily="34" charset="0"/>
              </a:rPr>
              <a:t>was filthy and pale and dried out and I </a:t>
            </a:r>
            <a:r>
              <a:rPr lang="en-US" sz="1800" b="1" dirty="0">
                <a:solidFill>
                  <a:srgbClr val="FF0000"/>
                </a:solidFill>
                <a:latin typeface="Arial" panose="020B0604020202020204" pitchFamily="34" charset="0"/>
                <a:cs typeface="Arial" panose="020B0604020202020204" pitchFamily="34" charset="0"/>
              </a:rPr>
              <a:t>thought</a:t>
            </a:r>
            <a:r>
              <a:rPr lang="en-US" sz="1800" dirty="0">
                <a:latin typeface="Arial" panose="020B0604020202020204" pitchFamily="34" charset="0"/>
                <a:cs typeface="Arial" panose="020B0604020202020204" pitchFamily="34" charset="0"/>
              </a:rPr>
              <a:t> he was dead.  I couldn’t have </a:t>
            </a:r>
            <a:r>
              <a:rPr lang="en-US" sz="1800" b="1" dirty="0">
                <a:solidFill>
                  <a:srgbClr val="FF0000"/>
                </a:solidFill>
                <a:latin typeface="Arial" panose="020B0604020202020204" pitchFamily="34" charset="0"/>
                <a:cs typeface="Arial" panose="020B0604020202020204" pitchFamily="34" charset="0"/>
              </a:rPr>
              <a:t>been</a:t>
            </a:r>
            <a:r>
              <a:rPr lang="en-US" sz="1800" b="1" dirty="0">
                <a:latin typeface="Arial" panose="020B0604020202020204" pitchFamily="34" charset="0"/>
                <a:cs typeface="Arial" panose="020B0604020202020204" pitchFamily="34" charset="0"/>
              </a:rPr>
              <a:t> </a:t>
            </a:r>
            <a:r>
              <a:rPr lang="en-US" sz="1800" dirty="0">
                <a:latin typeface="Arial" panose="020B0604020202020204" pitchFamily="34" charset="0"/>
                <a:cs typeface="Arial" panose="020B0604020202020204" pitchFamily="34" charset="0"/>
              </a:rPr>
              <a:t>more wrong.  I’d soon </a:t>
            </a:r>
            <a:r>
              <a:rPr lang="en-US" sz="1800" b="1" dirty="0">
                <a:solidFill>
                  <a:srgbClr val="FF0000"/>
                </a:solidFill>
                <a:latin typeface="Arial" panose="020B0604020202020204" pitchFamily="34" charset="0"/>
                <a:cs typeface="Arial" panose="020B0604020202020204" pitchFamily="34" charset="0"/>
              </a:rPr>
              <a:t>begin</a:t>
            </a:r>
            <a:r>
              <a:rPr lang="en-US" sz="1800" dirty="0">
                <a:latin typeface="Arial" panose="020B0604020202020204" pitchFamily="34" charset="0"/>
                <a:cs typeface="Arial" panose="020B0604020202020204" pitchFamily="34" charset="0"/>
              </a:rPr>
              <a:t> to </a:t>
            </a:r>
            <a:r>
              <a:rPr lang="en-US" sz="1800" b="1" dirty="0">
                <a:solidFill>
                  <a:srgbClr val="FF0000"/>
                </a:solidFill>
                <a:latin typeface="Arial" panose="020B0604020202020204" pitchFamily="34" charset="0"/>
                <a:cs typeface="Arial" panose="020B0604020202020204" pitchFamily="34" charset="0"/>
              </a:rPr>
              <a:t>see</a:t>
            </a:r>
            <a:r>
              <a:rPr lang="en-US" sz="1800" dirty="0">
                <a:latin typeface="Arial" panose="020B0604020202020204" pitchFamily="34" charset="0"/>
                <a:cs typeface="Arial" panose="020B0604020202020204" pitchFamily="34" charset="0"/>
              </a:rPr>
              <a:t> the truth about him, that there’d never </a:t>
            </a:r>
            <a:r>
              <a:rPr lang="en-US" sz="1800" b="1" dirty="0">
                <a:solidFill>
                  <a:srgbClr val="FF0000"/>
                </a:solidFill>
                <a:latin typeface="Arial" panose="020B0604020202020204" pitchFamily="34" charset="0"/>
                <a:cs typeface="Arial" panose="020B0604020202020204" pitchFamily="34" charset="0"/>
              </a:rPr>
              <a:t>been </a:t>
            </a:r>
            <a:r>
              <a:rPr lang="en-US" sz="1800" dirty="0">
                <a:latin typeface="Arial" panose="020B0604020202020204" pitchFamily="34" charset="0"/>
                <a:cs typeface="Arial" panose="020B0604020202020204" pitchFamily="34" charset="0"/>
              </a:rPr>
              <a:t>another creature like him in the world.</a:t>
            </a:r>
            <a:endParaRPr lang="en-GB" sz="1800" dirty="0">
              <a:latin typeface="Arial" panose="020B0604020202020204" pitchFamily="34" charset="0"/>
              <a:cs typeface="Arial" panose="020B0604020202020204" pitchFamily="34" charset="0"/>
            </a:endParaRPr>
          </a:p>
          <a:p>
            <a:pPr marL="82296" indent="0">
              <a:lnSpc>
                <a:spcPts val="2800"/>
              </a:lnSpc>
              <a:spcBef>
                <a:spcPts val="0"/>
              </a:spcBef>
              <a:buNone/>
            </a:pPr>
            <a:r>
              <a:rPr lang="en-US" sz="1800" dirty="0">
                <a:latin typeface="Arial" panose="020B0604020202020204" pitchFamily="34" charset="0"/>
                <a:cs typeface="Arial" panose="020B0604020202020204" pitchFamily="34" charset="0"/>
              </a:rPr>
              <a:t> </a:t>
            </a:r>
            <a:endParaRPr lang="en-GB" sz="1800" dirty="0">
              <a:latin typeface="Arial" panose="020B0604020202020204" pitchFamily="34" charset="0"/>
              <a:cs typeface="Arial" panose="020B0604020202020204" pitchFamily="34" charset="0"/>
            </a:endParaRPr>
          </a:p>
          <a:p>
            <a:pPr marL="82296" indent="0">
              <a:lnSpc>
                <a:spcPts val="2800"/>
              </a:lnSpc>
              <a:spcBef>
                <a:spcPts val="0"/>
              </a:spcBef>
              <a:buNone/>
            </a:pPr>
            <a:r>
              <a:rPr lang="en-US" sz="1800" dirty="0" smtClean="0">
                <a:latin typeface="Arial" panose="020B0604020202020204" pitchFamily="34" charset="0"/>
                <a:cs typeface="Arial" panose="020B0604020202020204" pitchFamily="34" charset="0"/>
              </a:rPr>
              <a:t>We </a:t>
            </a:r>
            <a:r>
              <a:rPr lang="en-US" sz="1800" b="1" dirty="0">
                <a:solidFill>
                  <a:srgbClr val="FF0000"/>
                </a:solidFill>
                <a:latin typeface="Arial" panose="020B0604020202020204" pitchFamily="34" charset="0"/>
                <a:cs typeface="Arial" panose="020B0604020202020204" pitchFamily="34" charset="0"/>
              </a:rPr>
              <a:t>called</a:t>
            </a:r>
            <a:r>
              <a:rPr lang="en-US" sz="1800" dirty="0">
                <a:latin typeface="Arial" panose="020B0604020202020204" pitchFamily="34" charset="0"/>
                <a:cs typeface="Arial" panose="020B0604020202020204" pitchFamily="34" charset="0"/>
              </a:rPr>
              <a:t> it the garage because that’s what the estate agent, Mr Stone, </a:t>
            </a:r>
            <a:r>
              <a:rPr lang="en-US" sz="1800" b="1" dirty="0">
                <a:solidFill>
                  <a:srgbClr val="FF0000"/>
                </a:solidFill>
                <a:latin typeface="Arial" panose="020B0604020202020204" pitchFamily="34" charset="0"/>
                <a:cs typeface="Arial" panose="020B0604020202020204" pitchFamily="34" charset="0"/>
              </a:rPr>
              <a:t>called</a:t>
            </a:r>
            <a:r>
              <a:rPr lang="en-US" sz="1800" dirty="0">
                <a:latin typeface="Arial" panose="020B0604020202020204" pitchFamily="34" charset="0"/>
                <a:cs typeface="Arial" panose="020B0604020202020204" pitchFamily="34" charset="0"/>
              </a:rPr>
              <a:t> it.  It was more like a demolition site or a rubbish dump or one of those ancient warehouses they </a:t>
            </a:r>
            <a:r>
              <a:rPr lang="en-US" sz="1800" b="1" dirty="0">
                <a:solidFill>
                  <a:srgbClr val="FF0000"/>
                </a:solidFill>
                <a:latin typeface="Arial" panose="020B0604020202020204" pitchFamily="34" charset="0"/>
                <a:cs typeface="Arial" panose="020B0604020202020204" pitchFamily="34" charset="0"/>
              </a:rPr>
              <a:t>keep pulling </a:t>
            </a:r>
            <a:r>
              <a:rPr lang="en-US" sz="1800" dirty="0">
                <a:latin typeface="Arial" panose="020B0604020202020204" pitchFamily="34" charset="0"/>
                <a:cs typeface="Arial" panose="020B0604020202020204" pitchFamily="34" charset="0"/>
              </a:rPr>
              <a:t>down at the quay.  Stone </a:t>
            </a:r>
            <a:r>
              <a:rPr lang="en-US" sz="1800" b="1" dirty="0">
                <a:solidFill>
                  <a:srgbClr val="FF0000"/>
                </a:solidFill>
                <a:latin typeface="Arial" panose="020B0604020202020204" pitchFamily="34" charset="0"/>
                <a:cs typeface="Arial" panose="020B0604020202020204" pitchFamily="34" charset="0"/>
              </a:rPr>
              <a:t>led </a:t>
            </a:r>
            <a:r>
              <a:rPr lang="en-US" sz="1800" dirty="0">
                <a:latin typeface="Arial" panose="020B0604020202020204" pitchFamily="34" charset="0"/>
                <a:cs typeface="Arial" panose="020B0604020202020204" pitchFamily="34" charset="0"/>
              </a:rPr>
              <a:t>us down the garden, </a:t>
            </a:r>
            <a:r>
              <a:rPr lang="en-US" sz="1800" b="1" dirty="0">
                <a:solidFill>
                  <a:srgbClr val="FF0000"/>
                </a:solidFill>
                <a:latin typeface="Arial" panose="020B0604020202020204" pitchFamily="34" charset="0"/>
                <a:cs typeface="Arial" panose="020B0604020202020204" pitchFamily="34" charset="0"/>
              </a:rPr>
              <a:t>tugged </a:t>
            </a:r>
            <a:r>
              <a:rPr lang="en-US" sz="1800" dirty="0">
                <a:latin typeface="Arial" panose="020B0604020202020204" pitchFamily="34" charset="0"/>
                <a:cs typeface="Arial" panose="020B0604020202020204" pitchFamily="34" charset="0"/>
              </a:rPr>
              <a:t>the door open and </a:t>
            </a:r>
            <a:r>
              <a:rPr lang="en-US" sz="1800" b="1" dirty="0">
                <a:solidFill>
                  <a:srgbClr val="FF0000"/>
                </a:solidFill>
                <a:latin typeface="Arial" panose="020B0604020202020204" pitchFamily="34" charset="0"/>
                <a:cs typeface="Arial" panose="020B0604020202020204" pitchFamily="34" charset="0"/>
              </a:rPr>
              <a:t>shone </a:t>
            </a:r>
            <a:r>
              <a:rPr lang="en-US" sz="1800" dirty="0">
                <a:latin typeface="Arial" panose="020B0604020202020204" pitchFamily="34" charset="0"/>
                <a:cs typeface="Arial" panose="020B0604020202020204" pitchFamily="34" charset="0"/>
              </a:rPr>
              <a:t>his little torch into the gloom.  We </a:t>
            </a:r>
            <a:r>
              <a:rPr lang="en-US" sz="1800" b="1" dirty="0">
                <a:solidFill>
                  <a:srgbClr val="FF0000"/>
                </a:solidFill>
                <a:latin typeface="Arial" panose="020B0604020202020204" pitchFamily="34" charset="0"/>
                <a:cs typeface="Arial" panose="020B0604020202020204" pitchFamily="34" charset="0"/>
              </a:rPr>
              <a:t>shoved </a:t>
            </a:r>
            <a:r>
              <a:rPr lang="en-US" sz="1800" dirty="0">
                <a:latin typeface="Arial" panose="020B0604020202020204" pitchFamily="34" charset="0"/>
                <a:cs typeface="Arial" panose="020B0604020202020204" pitchFamily="34" charset="0"/>
              </a:rPr>
              <a:t>our heads in at the doorway with him.</a:t>
            </a:r>
            <a:endParaRPr lang="en-GB" sz="1800" i="1" dirty="0">
              <a:latin typeface="Arial" panose="020B0604020202020204" pitchFamily="34" charset="0"/>
              <a:cs typeface="Arial" panose="020B0604020202020204" pitchFamily="34" charset="0"/>
            </a:endParaRPr>
          </a:p>
          <a:p>
            <a:endParaRPr lang="en-GB" dirty="0"/>
          </a:p>
        </p:txBody>
      </p:sp>
      <p:sp>
        <p:nvSpPr>
          <p:cNvPr id="2" name="TextBox 1"/>
          <p:cNvSpPr txBox="1"/>
          <p:nvPr/>
        </p:nvSpPr>
        <p:spPr>
          <a:xfrm>
            <a:off x="539552" y="260648"/>
            <a:ext cx="8280920" cy="769441"/>
          </a:xfrm>
          <a:prstGeom prst="rect">
            <a:avLst/>
          </a:prstGeom>
          <a:noFill/>
        </p:spPr>
        <p:txBody>
          <a:bodyPr wrap="square" rtlCol="0">
            <a:spAutoFit/>
          </a:bodyPr>
          <a:lstStyle/>
          <a:p>
            <a:r>
              <a:rPr lang="en-GB" sz="44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 Lexical (main) verbs </a:t>
            </a:r>
            <a:endParaRPr lang="en-GB" sz="440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933921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196752"/>
            <a:ext cx="8748464" cy="5544616"/>
          </a:xfrm>
        </p:spPr>
        <p:txBody>
          <a:bodyPr>
            <a:normAutofit/>
          </a:bodyPr>
          <a:lstStyle/>
          <a:p>
            <a:pPr marL="82296" indent="0">
              <a:lnSpc>
                <a:spcPts val="2800"/>
              </a:lnSpc>
              <a:spcBef>
                <a:spcPts val="0"/>
              </a:spcBef>
              <a:buNone/>
            </a:pPr>
            <a:r>
              <a:rPr lang="en-US" sz="1800" dirty="0">
                <a:latin typeface="Arial" panose="020B0604020202020204" pitchFamily="34" charset="0"/>
                <a:cs typeface="Arial" panose="020B0604020202020204" pitchFamily="34" charset="0"/>
              </a:rPr>
              <a:t>I found him in the garage on a Sunday afternoon. It </a:t>
            </a:r>
            <a:r>
              <a:rPr lang="en-US" sz="1800" b="1" dirty="0">
                <a:solidFill>
                  <a:srgbClr val="FF0000"/>
                </a:solidFill>
                <a:latin typeface="Arial" panose="020B0604020202020204" pitchFamily="34" charset="0"/>
                <a:cs typeface="Arial" panose="020B0604020202020204" pitchFamily="34" charset="0"/>
              </a:rPr>
              <a:t>was</a:t>
            </a:r>
            <a:r>
              <a:rPr lang="en-US" sz="1800" dirty="0">
                <a:latin typeface="Arial" panose="020B0604020202020204" pitchFamily="34" charset="0"/>
                <a:cs typeface="Arial" panose="020B0604020202020204" pitchFamily="34" charset="0"/>
              </a:rPr>
              <a:t> the day after we moved into Falconer Road. The winter was ending. Mum had said we’d be moving just in time for the spring.  Nobody else </a:t>
            </a:r>
            <a:r>
              <a:rPr lang="en-US" sz="1800" b="1" dirty="0">
                <a:solidFill>
                  <a:srgbClr val="FF0000"/>
                </a:solidFill>
                <a:latin typeface="Arial" panose="020B0604020202020204" pitchFamily="34" charset="0"/>
                <a:cs typeface="Arial" panose="020B0604020202020204" pitchFamily="34" charset="0"/>
              </a:rPr>
              <a:t>was</a:t>
            </a:r>
            <a:r>
              <a:rPr lang="en-US" sz="1800" dirty="0">
                <a:latin typeface="Arial" panose="020B0604020202020204" pitchFamily="34" charset="0"/>
                <a:cs typeface="Arial" panose="020B0604020202020204" pitchFamily="34" charset="0"/>
              </a:rPr>
              <a:t> there.  Just me.  The others </a:t>
            </a:r>
            <a:r>
              <a:rPr lang="en-US" sz="1800" b="1" dirty="0">
                <a:solidFill>
                  <a:srgbClr val="FF0000"/>
                </a:solidFill>
                <a:latin typeface="Arial" panose="020B0604020202020204" pitchFamily="34" charset="0"/>
                <a:cs typeface="Arial" panose="020B0604020202020204" pitchFamily="34" charset="0"/>
              </a:rPr>
              <a:t>were</a:t>
            </a:r>
            <a:r>
              <a:rPr lang="en-US" sz="1800" dirty="0">
                <a:latin typeface="Arial" panose="020B0604020202020204" pitchFamily="34" charset="0"/>
                <a:cs typeface="Arial" panose="020B0604020202020204" pitchFamily="34" charset="0"/>
              </a:rPr>
              <a:t> inside the house with Doctor Death, worrying about the baby.</a:t>
            </a:r>
            <a:endParaRPr lang="en-GB" sz="1800" dirty="0">
              <a:latin typeface="Arial" panose="020B0604020202020204" pitchFamily="34" charset="0"/>
              <a:cs typeface="Arial" panose="020B0604020202020204" pitchFamily="34" charset="0"/>
            </a:endParaRPr>
          </a:p>
          <a:p>
            <a:pPr marL="82296" indent="0">
              <a:lnSpc>
                <a:spcPts val="2800"/>
              </a:lnSpc>
              <a:spcBef>
                <a:spcPts val="0"/>
              </a:spcBef>
              <a:buNone/>
            </a:pPr>
            <a:r>
              <a:rPr lang="en-US" sz="1800" dirty="0">
                <a:latin typeface="Arial" panose="020B0604020202020204" pitchFamily="34" charset="0"/>
                <a:cs typeface="Arial" panose="020B0604020202020204" pitchFamily="34" charset="0"/>
              </a:rPr>
              <a:t> </a:t>
            </a:r>
            <a:endParaRPr lang="en-GB" sz="1800" dirty="0">
              <a:latin typeface="Arial" panose="020B0604020202020204" pitchFamily="34" charset="0"/>
              <a:cs typeface="Arial" panose="020B0604020202020204" pitchFamily="34" charset="0"/>
            </a:endParaRPr>
          </a:p>
          <a:p>
            <a:pPr marL="82296" indent="0">
              <a:lnSpc>
                <a:spcPts val="2800"/>
              </a:lnSpc>
              <a:spcBef>
                <a:spcPts val="0"/>
              </a:spcBef>
              <a:buNone/>
            </a:pPr>
            <a:r>
              <a:rPr lang="en-US" sz="1800" dirty="0">
                <a:latin typeface="Arial" panose="020B0604020202020204" pitchFamily="34" charset="0"/>
                <a:cs typeface="Arial" panose="020B0604020202020204" pitchFamily="34" charset="0"/>
              </a:rPr>
              <a:t>He was lying </a:t>
            </a:r>
            <a:r>
              <a:rPr lang="en-US" sz="1800" dirty="0" smtClean="0">
                <a:latin typeface="Arial" panose="020B0604020202020204" pitchFamily="34" charset="0"/>
                <a:cs typeface="Arial" panose="020B0604020202020204" pitchFamily="34" charset="0"/>
              </a:rPr>
              <a:t>there </a:t>
            </a:r>
            <a:r>
              <a:rPr lang="en-US" sz="1800" dirty="0">
                <a:latin typeface="Arial" panose="020B0604020202020204" pitchFamily="34" charset="0"/>
                <a:cs typeface="Arial" panose="020B0604020202020204" pitchFamily="34" charset="0"/>
              </a:rPr>
              <a:t>in the darkness behind the tea chests, in the dust and dirt.  It </a:t>
            </a:r>
            <a:r>
              <a:rPr lang="en-US" sz="1800" b="1" dirty="0">
                <a:solidFill>
                  <a:srgbClr val="FF0000"/>
                </a:solidFill>
                <a:latin typeface="Arial" panose="020B0604020202020204" pitchFamily="34" charset="0"/>
                <a:cs typeface="Arial" panose="020B0604020202020204" pitchFamily="34" charset="0"/>
              </a:rPr>
              <a:t>was</a:t>
            </a:r>
            <a:r>
              <a:rPr lang="en-US" sz="1800" dirty="0">
                <a:latin typeface="Arial" panose="020B0604020202020204" pitchFamily="34" charset="0"/>
                <a:cs typeface="Arial" panose="020B0604020202020204" pitchFamily="34" charset="0"/>
              </a:rPr>
              <a:t> as if he’d been there forever. </a:t>
            </a:r>
            <a:r>
              <a:rPr lang="en-US" sz="1800" dirty="0" smtClean="0">
                <a:latin typeface="Arial" panose="020B0604020202020204" pitchFamily="34" charset="0"/>
                <a:cs typeface="Arial" panose="020B0604020202020204" pitchFamily="34" charset="0"/>
              </a:rPr>
              <a:t> He </a:t>
            </a:r>
            <a:r>
              <a:rPr lang="en-US" sz="1800" b="1" dirty="0">
                <a:solidFill>
                  <a:srgbClr val="FF0000"/>
                </a:solidFill>
                <a:latin typeface="Arial" panose="020B0604020202020204" pitchFamily="34" charset="0"/>
                <a:cs typeface="Arial" panose="020B0604020202020204" pitchFamily="34" charset="0"/>
              </a:rPr>
              <a:t>was</a:t>
            </a:r>
            <a:r>
              <a:rPr lang="en-US" sz="1800" dirty="0">
                <a:latin typeface="Arial" panose="020B0604020202020204" pitchFamily="34" charset="0"/>
                <a:cs typeface="Arial" panose="020B0604020202020204" pitchFamily="34" charset="0"/>
              </a:rPr>
              <a:t> filthy and pale and dried out and I thought he </a:t>
            </a:r>
            <a:r>
              <a:rPr lang="en-US" sz="1800" b="1" dirty="0">
                <a:solidFill>
                  <a:srgbClr val="FF0000"/>
                </a:solidFill>
                <a:latin typeface="Arial" panose="020B0604020202020204" pitchFamily="34" charset="0"/>
                <a:cs typeface="Arial" panose="020B0604020202020204" pitchFamily="34" charset="0"/>
              </a:rPr>
              <a:t>was</a:t>
            </a:r>
            <a:r>
              <a:rPr lang="en-US" sz="1800" dirty="0">
                <a:latin typeface="Arial" panose="020B0604020202020204" pitchFamily="34" charset="0"/>
                <a:cs typeface="Arial" panose="020B0604020202020204" pitchFamily="34" charset="0"/>
              </a:rPr>
              <a:t> dead.  I couldn’t have </a:t>
            </a:r>
            <a:r>
              <a:rPr lang="en-US" sz="1800" b="1" dirty="0">
                <a:solidFill>
                  <a:srgbClr val="FF0000"/>
                </a:solidFill>
                <a:latin typeface="Arial" panose="020B0604020202020204" pitchFamily="34" charset="0"/>
                <a:cs typeface="Arial" panose="020B0604020202020204" pitchFamily="34" charset="0"/>
              </a:rPr>
              <a:t>been</a:t>
            </a:r>
            <a:r>
              <a:rPr lang="en-US" sz="1800" dirty="0">
                <a:latin typeface="Arial" panose="020B0604020202020204" pitchFamily="34" charset="0"/>
                <a:cs typeface="Arial" panose="020B0604020202020204" pitchFamily="34" charset="0"/>
              </a:rPr>
              <a:t> more wrong.  I’d soon begin to see the truth about him, that there’d never </a:t>
            </a:r>
            <a:r>
              <a:rPr lang="en-US" sz="1800" b="1" dirty="0">
                <a:solidFill>
                  <a:srgbClr val="FF0000"/>
                </a:solidFill>
                <a:latin typeface="Arial" panose="020B0604020202020204" pitchFamily="34" charset="0"/>
                <a:cs typeface="Arial" panose="020B0604020202020204" pitchFamily="34" charset="0"/>
              </a:rPr>
              <a:t>been</a:t>
            </a:r>
            <a:r>
              <a:rPr lang="en-US" sz="1800" dirty="0">
                <a:solidFill>
                  <a:srgbClr val="FF0000"/>
                </a:solidFill>
                <a:latin typeface="Arial" panose="020B0604020202020204" pitchFamily="34" charset="0"/>
                <a:cs typeface="Arial" panose="020B0604020202020204" pitchFamily="34" charset="0"/>
              </a:rPr>
              <a:t> </a:t>
            </a:r>
            <a:r>
              <a:rPr lang="en-US" sz="1800" dirty="0">
                <a:latin typeface="Arial" panose="020B0604020202020204" pitchFamily="34" charset="0"/>
                <a:cs typeface="Arial" panose="020B0604020202020204" pitchFamily="34" charset="0"/>
              </a:rPr>
              <a:t>another creature like him in the world.</a:t>
            </a:r>
            <a:endParaRPr lang="en-GB" sz="1800" dirty="0">
              <a:latin typeface="Arial" panose="020B0604020202020204" pitchFamily="34" charset="0"/>
              <a:cs typeface="Arial" panose="020B0604020202020204" pitchFamily="34" charset="0"/>
            </a:endParaRPr>
          </a:p>
          <a:p>
            <a:pPr marL="82296" indent="0">
              <a:lnSpc>
                <a:spcPts val="2800"/>
              </a:lnSpc>
              <a:spcBef>
                <a:spcPts val="0"/>
              </a:spcBef>
              <a:buNone/>
            </a:pPr>
            <a:r>
              <a:rPr lang="en-US" sz="1800" dirty="0">
                <a:latin typeface="Arial" panose="020B0604020202020204" pitchFamily="34" charset="0"/>
                <a:cs typeface="Arial" panose="020B0604020202020204" pitchFamily="34" charset="0"/>
              </a:rPr>
              <a:t> </a:t>
            </a:r>
            <a:endParaRPr lang="en-GB" sz="1800" dirty="0">
              <a:latin typeface="Arial" panose="020B0604020202020204" pitchFamily="34" charset="0"/>
              <a:cs typeface="Arial" panose="020B0604020202020204" pitchFamily="34" charset="0"/>
            </a:endParaRPr>
          </a:p>
          <a:p>
            <a:pPr marL="82296" indent="0">
              <a:lnSpc>
                <a:spcPts val="2800"/>
              </a:lnSpc>
              <a:spcBef>
                <a:spcPts val="0"/>
              </a:spcBef>
              <a:buNone/>
            </a:pPr>
            <a:r>
              <a:rPr lang="en-US" sz="1800" dirty="0" smtClean="0">
                <a:latin typeface="Arial" panose="020B0604020202020204" pitchFamily="34" charset="0"/>
                <a:cs typeface="Arial" panose="020B0604020202020204" pitchFamily="34" charset="0"/>
              </a:rPr>
              <a:t>We </a:t>
            </a:r>
            <a:r>
              <a:rPr lang="en-US" sz="1800" dirty="0">
                <a:latin typeface="Arial" panose="020B0604020202020204" pitchFamily="34" charset="0"/>
                <a:cs typeface="Arial" panose="020B0604020202020204" pitchFamily="34" charset="0"/>
              </a:rPr>
              <a:t>called it the garage because that’</a:t>
            </a:r>
            <a:r>
              <a:rPr lang="en-US" sz="1800" b="1" dirty="0">
                <a:solidFill>
                  <a:srgbClr val="FF0000"/>
                </a:solidFill>
                <a:latin typeface="Arial" panose="020B0604020202020204" pitchFamily="34" charset="0"/>
                <a:cs typeface="Arial" panose="020B0604020202020204" pitchFamily="34" charset="0"/>
              </a:rPr>
              <a:t>s</a:t>
            </a:r>
            <a:r>
              <a:rPr lang="en-US" sz="1800" dirty="0">
                <a:latin typeface="Arial" panose="020B0604020202020204" pitchFamily="34" charset="0"/>
                <a:cs typeface="Arial" panose="020B0604020202020204" pitchFamily="34" charset="0"/>
              </a:rPr>
              <a:t> what the estate agent, Mr Stone, called it.  It </a:t>
            </a:r>
            <a:r>
              <a:rPr lang="en-US" sz="1800" b="1" dirty="0">
                <a:solidFill>
                  <a:srgbClr val="FF0000"/>
                </a:solidFill>
                <a:latin typeface="Arial" panose="020B0604020202020204" pitchFamily="34" charset="0"/>
                <a:cs typeface="Arial" panose="020B0604020202020204" pitchFamily="34" charset="0"/>
              </a:rPr>
              <a:t>was</a:t>
            </a:r>
            <a:r>
              <a:rPr lang="en-US" sz="1800" dirty="0">
                <a:latin typeface="Arial" panose="020B0604020202020204" pitchFamily="34" charset="0"/>
                <a:cs typeface="Arial" panose="020B0604020202020204" pitchFamily="34" charset="0"/>
              </a:rPr>
              <a:t> more like a demolition site or a rubbish dump or one of those ancient warehouses they keep pulling down at the quay.  Stone led us down the garden, tugged the door open and shone his little torch into the gloom.  We shoved our heads in at the doorway with him.</a:t>
            </a:r>
            <a:endParaRPr lang="en-GB" sz="1800" i="1" dirty="0">
              <a:latin typeface="Arial" panose="020B0604020202020204" pitchFamily="34" charset="0"/>
              <a:cs typeface="Arial" panose="020B0604020202020204" pitchFamily="34" charset="0"/>
            </a:endParaRPr>
          </a:p>
          <a:p>
            <a:endParaRPr lang="en-GB" dirty="0"/>
          </a:p>
        </p:txBody>
      </p:sp>
      <p:sp>
        <p:nvSpPr>
          <p:cNvPr id="2" name="TextBox 1"/>
          <p:cNvSpPr txBox="1"/>
          <p:nvPr/>
        </p:nvSpPr>
        <p:spPr>
          <a:xfrm>
            <a:off x="539552" y="260648"/>
            <a:ext cx="8136904" cy="769441"/>
          </a:xfrm>
          <a:prstGeom prst="rect">
            <a:avLst/>
          </a:prstGeom>
          <a:noFill/>
        </p:spPr>
        <p:txBody>
          <a:bodyPr wrap="square" rtlCol="0">
            <a:spAutoFit/>
          </a:bodyPr>
          <a:lstStyle/>
          <a:p>
            <a:r>
              <a:rPr lang="en-GB" sz="44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n-GB" sz="36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‘Be’ or ‘have’ as main (lexical) verbs </a:t>
            </a:r>
            <a:endParaRPr lang="en-GB" sz="360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160775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1196752"/>
            <a:ext cx="8892480" cy="5544616"/>
          </a:xfrm>
        </p:spPr>
        <p:txBody>
          <a:bodyPr>
            <a:normAutofit/>
          </a:bodyPr>
          <a:lstStyle/>
          <a:p>
            <a:pPr marL="82296" indent="0">
              <a:lnSpc>
                <a:spcPts val="2800"/>
              </a:lnSpc>
              <a:spcBef>
                <a:spcPts val="0"/>
              </a:spcBef>
              <a:buNone/>
            </a:pPr>
            <a:r>
              <a:rPr lang="en-US" sz="1800" dirty="0">
                <a:latin typeface="Arial" panose="020B0604020202020204" pitchFamily="34" charset="0"/>
                <a:cs typeface="Arial" panose="020B0604020202020204" pitchFamily="34" charset="0"/>
              </a:rPr>
              <a:t>I found him in the garage on a Sunday afternoon. It was the day after we moved into Falconer Road. The </a:t>
            </a:r>
            <a:r>
              <a:rPr lang="en-US" sz="1800" dirty="0" smtClean="0">
                <a:latin typeface="Arial" panose="020B0604020202020204" pitchFamily="34" charset="0"/>
                <a:cs typeface="Arial" panose="020B0604020202020204" pitchFamily="34" charset="0"/>
              </a:rPr>
              <a:t>winter </a:t>
            </a:r>
            <a:r>
              <a:rPr lang="en-US" sz="1800" b="1" dirty="0" smtClean="0">
                <a:solidFill>
                  <a:srgbClr val="FF0000"/>
                </a:solidFill>
                <a:latin typeface="Arial" panose="020B0604020202020204" pitchFamily="34" charset="0"/>
                <a:cs typeface="Arial" panose="020B0604020202020204" pitchFamily="34" charset="0"/>
              </a:rPr>
              <a:t>was</a:t>
            </a:r>
            <a:r>
              <a:rPr lang="en-US" sz="1800" dirty="0" smtClean="0">
                <a:solidFill>
                  <a:srgbClr val="FF0000"/>
                </a:solidFill>
                <a:latin typeface="Arial" panose="020B0604020202020204" pitchFamily="34" charset="0"/>
                <a:cs typeface="Arial" panose="020B0604020202020204" pitchFamily="34" charset="0"/>
              </a:rPr>
              <a:t> </a:t>
            </a:r>
            <a:r>
              <a:rPr lang="en-US" sz="1800" dirty="0" smtClean="0">
                <a:latin typeface="Arial" panose="020B0604020202020204" pitchFamily="34" charset="0"/>
                <a:cs typeface="Arial" panose="020B0604020202020204" pitchFamily="34" charset="0"/>
              </a:rPr>
              <a:t>ending. </a:t>
            </a:r>
            <a:r>
              <a:rPr lang="en-US" sz="1800" dirty="0">
                <a:latin typeface="Arial" panose="020B0604020202020204" pitchFamily="34" charset="0"/>
                <a:cs typeface="Arial" panose="020B0604020202020204" pitchFamily="34" charset="0"/>
              </a:rPr>
              <a:t>Mum </a:t>
            </a:r>
            <a:r>
              <a:rPr lang="en-US" sz="1800" b="1" dirty="0">
                <a:solidFill>
                  <a:srgbClr val="FF0000"/>
                </a:solidFill>
                <a:latin typeface="Arial" panose="020B0604020202020204" pitchFamily="34" charset="0"/>
                <a:cs typeface="Arial" panose="020B0604020202020204" pitchFamily="34" charset="0"/>
              </a:rPr>
              <a:t>had</a:t>
            </a:r>
            <a:r>
              <a:rPr lang="en-US" sz="1800" dirty="0">
                <a:solidFill>
                  <a:srgbClr val="FF0000"/>
                </a:solidFill>
                <a:latin typeface="Arial" panose="020B0604020202020204" pitchFamily="34" charset="0"/>
                <a:cs typeface="Arial" panose="020B0604020202020204" pitchFamily="34" charset="0"/>
              </a:rPr>
              <a:t> </a:t>
            </a:r>
            <a:r>
              <a:rPr lang="en-US" sz="1800" dirty="0">
                <a:latin typeface="Arial" panose="020B0604020202020204" pitchFamily="34" charset="0"/>
                <a:cs typeface="Arial" panose="020B0604020202020204" pitchFamily="34" charset="0"/>
              </a:rPr>
              <a:t>said we’d</a:t>
            </a:r>
            <a:r>
              <a:rPr lang="en-US" sz="1800" dirty="0">
                <a:solidFill>
                  <a:srgbClr val="FF0000"/>
                </a:solidFill>
                <a:latin typeface="Arial" panose="020B0604020202020204" pitchFamily="34" charset="0"/>
                <a:cs typeface="Arial" panose="020B0604020202020204" pitchFamily="34" charset="0"/>
              </a:rPr>
              <a:t> </a:t>
            </a:r>
            <a:r>
              <a:rPr lang="en-US" sz="1800" b="1" dirty="0">
                <a:solidFill>
                  <a:srgbClr val="FF0000"/>
                </a:solidFill>
                <a:latin typeface="Arial" panose="020B0604020202020204" pitchFamily="34" charset="0"/>
                <a:cs typeface="Arial" panose="020B0604020202020204" pitchFamily="34" charset="0"/>
              </a:rPr>
              <a:t>be</a:t>
            </a:r>
            <a:r>
              <a:rPr lang="en-US" sz="1800" dirty="0">
                <a:solidFill>
                  <a:srgbClr val="FF0000"/>
                </a:solidFill>
                <a:latin typeface="Arial" panose="020B0604020202020204" pitchFamily="34" charset="0"/>
                <a:cs typeface="Arial" panose="020B0604020202020204" pitchFamily="34" charset="0"/>
              </a:rPr>
              <a:t> </a:t>
            </a:r>
            <a:r>
              <a:rPr lang="en-US" sz="1800" dirty="0">
                <a:latin typeface="Arial" panose="020B0604020202020204" pitchFamily="34" charset="0"/>
                <a:cs typeface="Arial" panose="020B0604020202020204" pitchFamily="34" charset="0"/>
              </a:rPr>
              <a:t>moving just in time for the spring.  Nobody else was there.  Just me.  The others were inside the house with Doctor Death, worrying about the baby.</a:t>
            </a:r>
            <a:endParaRPr lang="en-GB" sz="1800" dirty="0">
              <a:latin typeface="Arial" panose="020B0604020202020204" pitchFamily="34" charset="0"/>
              <a:cs typeface="Arial" panose="020B0604020202020204" pitchFamily="34" charset="0"/>
            </a:endParaRPr>
          </a:p>
          <a:p>
            <a:pPr marL="82296" indent="0">
              <a:lnSpc>
                <a:spcPts val="2800"/>
              </a:lnSpc>
              <a:spcBef>
                <a:spcPts val="0"/>
              </a:spcBef>
              <a:buNone/>
            </a:pPr>
            <a:r>
              <a:rPr lang="en-US" sz="1800" dirty="0">
                <a:latin typeface="Arial" panose="020B0604020202020204" pitchFamily="34" charset="0"/>
                <a:cs typeface="Arial" panose="020B0604020202020204" pitchFamily="34" charset="0"/>
              </a:rPr>
              <a:t> </a:t>
            </a:r>
            <a:endParaRPr lang="en-GB" sz="1800" dirty="0">
              <a:latin typeface="Arial" panose="020B0604020202020204" pitchFamily="34" charset="0"/>
              <a:cs typeface="Arial" panose="020B0604020202020204" pitchFamily="34" charset="0"/>
            </a:endParaRPr>
          </a:p>
          <a:p>
            <a:pPr marL="82296" indent="0">
              <a:lnSpc>
                <a:spcPts val="2800"/>
              </a:lnSpc>
              <a:spcBef>
                <a:spcPts val="0"/>
              </a:spcBef>
              <a:buNone/>
            </a:pPr>
            <a:r>
              <a:rPr lang="en-US" sz="1800" dirty="0">
                <a:latin typeface="Arial" panose="020B0604020202020204" pitchFamily="34" charset="0"/>
                <a:cs typeface="Arial" panose="020B0604020202020204" pitchFamily="34" charset="0"/>
              </a:rPr>
              <a:t>He </a:t>
            </a:r>
            <a:r>
              <a:rPr lang="en-US" sz="1800" b="1" dirty="0">
                <a:solidFill>
                  <a:srgbClr val="FF0000"/>
                </a:solidFill>
                <a:latin typeface="Arial" panose="020B0604020202020204" pitchFamily="34" charset="0"/>
                <a:cs typeface="Arial" panose="020B0604020202020204" pitchFamily="34" charset="0"/>
              </a:rPr>
              <a:t>was</a:t>
            </a:r>
            <a:r>
              <a:rPr lang="en-US" sz="1800" dirty="0">
                <a:solidFill>
                  <a:srgbClr val="FF0000"/>
                </a:solidFill>
                <a:latin typeface="Arial" panose="020B0604020202020204" pitchFamily="34" charset="0"/>
                <a:cs typeface="Arial" panose="020B0604020202020204" pitchFamily="34" charset="0"/>
              </a:rPr>
              <a:t> </a:t>
            </a:r>
            <a:r>
              <a:rPr lang="en-US" sz="1800" dirty="0">
                <a:latin typeface="Arial" panose="020B0604020202020204" pitchFamily="34" charset="0"/>
                <a:cs typeface="Arial" panose="020B0604020202020204" pitchFamily="34" charset="0"/>
              </a:rPr>
              <a:t>lying </a:t>
            </a:r>
            <a:r>
              <a:rPr lang="en-US" sz="1800" dirty="0" smtClean="0">
                <a:latin typeface="Arial" panose="020B0604020202020204" pitchFamily="34" charset="0"/>
                <a:cs typeface="Arial" panose="020B0604020202020204" pitchFamily="34" charset="0"/>
              </a:rPr>
              <a:t>there </a:t>
            </a:r>
            <a:r>
              <a:rPr lang="en-US" sz="1800" dirty="0">
                <a:latin typeface="Arial" panose="020B0604020202020204" pitchFamily="34" charset="0"/>
                <a:cs typeface="Arial" panose="020B0604020202020204" pitchFamily="34" charset="0"/>
              </a:rPr>
              <a:t>in the darkness behind the tea chests, in the dust and dirt.  It was as if he</a:t>
            </a:r>
            <a:r>
              <a:rPr lang="en-US" sz="1800" b="1" dirty="0">
                <a:solidFill>
                  <a:srgbClr val="7030A0"/>
                </a:solidFill>
                <a:latin typeface="Arial" panose="020B0604020202020204" pitchFamily="34" charset="0"/>
                <a:cs typeface="Arial" panose="020B0604020202020204" pitchFamily="34" charset="0"/>
              </a:rPr>
              <a:t>’</a:t>
            </a:r>
            <a:r>
              <a:rPr lang="en-US" sz="1800" b="1" dirty="0">
                <a:solidFill>
                  <a:srgbClr val="FF0000"/>
                </a:solidFill>
                <a:latin typeface="Arial" panose="020B0604020202020204" pitchFamily="34" charset="0"/>
                <a:cs typeface="Arial" panose="020B0604020202020204" pitchFamily="34" charset="0"/>
              </a:rPr>
              <a:t>d</a:t>
            </a:r>
            <a:r>
              <a:rPr lang="en-US" sz="1800" dirty="0">
                <a:solidFill>
                  <a:srgbClr val="FF0000"/>
                </a:solidFill>
                <a:latin typeface="Arial" panose="020B0604020202020204" pitchFamily="34" charset="0"/>
                <a:cs typeface="Arial" panose="020B0604020202020204" pitchFamily="34" charset="0"/>
              </a:rPr>
              <a:t> </a:t>
            </a:r>
            <a:r>
              <a:rPr lang="en-US" sz="1800" dirty="0">
                <a:latin typeface="Arial" panose="020B0604020202020204" pitchFamily="34" charset="0"/>
                <a:cs typeface="Arial" panose="020B0604020202020204" pitchFamily="34" charset="0"/>
              </a:rPr>
              <a:t>been there forever. </a:t>
            </a:r>
            <a:r>
              <a:rPr lang="en-US" sz="1800" dirty="0" smtClean="0">
                <a:latin typeface="Arial" panose="020B0604020202020204" pitchFamily="34" charset="0"/>
                <a:cs typeface="Arial" panose="020B0604020202020204" pitchFamily="34" charset="0"/>
              </a:rPr>
              <a:t> He </a:t>
            </a:r>
            <a:r>
              <a:rPr lang="en-US" sz="1800" dirty="0">
                <a:latin typeface="Arial" panose="020B0604020202020204" pitchFamily="34" charset="0"/>
                <a:cs typeface="Arial" panose="020B0604020202020204" pitchFamily="34" charset="0"/>
              </a:rPr>
              <a:t>was filthy and pale and dried out and I thought he was dead.  I couldn’t </a:t>
            </a:r>
            <a:r>
              <a:rPr lang="en-US" sz="1800" b="1" dirty="0">
                <a:solidFill>
                  <a:srgbClr val="FF0000"/>
                </a:solidFill>
                <a:latin typeface="Arial" panose="020B0604020202020204" pitchFamily="34" charset="0"/>
                <a:cs typeface="Arial" panose="020B0604020202020204" pitchFamily="34" charset="0"/>
              </a:rPr>
              <a:t>have</a:t>
            </a:r>
            <a:r>
              <a:rPr lang="en-US" sz="1800" dirty="0">
                <a:latin typeface="Arial" panose="020B0604020202020204" pitchFamily="34" charset="0"/>
                <a:cs typeface="Arial" panose="020B0604020202020204" pitchFamily="34" charset="0"/>
              </a:rPr>
              <a:t> been more wrong.  I’d soon begin to see the truth about him, that there</a:t>
            </a:r>
            <a:r>
              <a:rPr lang="en-US" sz="1800" b="1" dirty="0">
                <a:solidFill>
                  <a:srgbClr val="FF0000"/>
                </a:solidFill>
                <a:latin typeface="Arial" panose="020B0604020202020204" pitchFamily="34" charset="0"/>
                <a:cs typeface="Arial" panose="020B0604020202020204" pitchFamily="34" charset="0"/>
              </a:rPr>
              <a:t>’d</a:t>
            </a:r>
            <a:r>
              <a:rPr lang="en-US" sz="1800" dirty="0">
                <a:solidFill>
                  <a:srgbClr val="FF0000"/>
                </a:solidFill>
                <a:latin typeface="Arial" panose="020B0604020202020204" pitchFamily="34" charset="0"/>
                <a:cs typeface="Arial" panose="020B0604020202020204" pitchFamily="34" charset="0"/>
              </a:rPr>
              <a:t> </a:t>
            </a:r>
            <a:r>
              <a:rPr lang="en-US" sz="1800" dirty="0">
                <a:latin typeface="Arial" panose="020B0604020202020204" pitchFamily="34" charset="0"/>
                <a:cs typeface="Arial" panose="020B0604020202020204" pitchFamily="34" charset="0"/>
              </a:rPr>
              <a:t>never been another creature like him in the world.</a:t>
            </a:r>
            <a:endParaRPr lang="en-GB" sz="1800" dirty="0">
              <a:latin typeface="Arial" panose="020B0604020202020204" pitchFamily="34" charset="0"/>
              <a:cs typeface="Arial" panose="020B0604020202020204" pitchFamily="34" charset="0"/>
            </a:endParaRPr>
          </a:p>
          <a:p>
            <a:pPr marL="82296" indent="0">
              <a:lnSpc>
                <a:spcPts val="2800"/>
              </a:lnSpc>
              <a:spcBef>
                <a:spcPts val="0"/>
              </a:spcBef>
              <a:buNone/>
            </a:pPr>
            <a:r>
              <a:rPr lang="en-US" sz="1800" dirty="0">
                <a:latin typeface="Arial" panose="020B0604020202020204" pitchFamily="34" charset="0"/>
                <a:cs typeface="Arial" panose="020B0604020202020204" pitchFamily="34" charset="0"/>
              </a:rPr>
              <a:t> </a:t>
            </a:r>
            <a:endParaRPr lang="en-GB" sz="1800" dirty="0">
              <a:latin typeface="Arial" panose="020B0604020202020204" pitchFamily="34" charset="0"/>
              <a:cs typeface="Arial" panose="020B0604020202020204" pitchFamily="34" charset="0"/>
            </a:endParaRPr>
          </a:p>
          <a:p>
            <a:pPr marL="82296" indent="0">
              <a:lnSpc>
                <a:spcPts val="2800"/>
              </a:lnSpc>
              <a:spcBef>
                <a:spcPts val="0"/>
              </a:spcBef>
              <a:buNone/>
            </a:pPr>
            <a:r>
              <a:rPr lang="en-US" sz="1800" dirty="0" smtClean="0">
                <a:latin typeface="Arial" panose="020B0604020202020204" pitchFamily="34" charset="0"/>
                <a:cs typeface="Arial" panose="020B0604020202020204" pitchFamily="34" charset="0"/>
              </a:rPr>
              <a:t>We </a:t>
            </a:r>
            <a:r>
              <a:rPr lang="en-US" sz="1800" dirty="0">
                <a:latin typeface="Arial" panose="020B0604020202020204" pitchFamily="34" charset="0"/>
                <a:cs typeface="Arial" panose="020B0604020202020204" pitchFamily="34" charset="0"/>
              </a:rPr>
              <a:t>called it the garage because that’s what the estate agent, Mr Stone, called it.  It was more like a demolition site or a rubbish dump or one of those ancient warehouses they keep pulling down at the quay.  Stone led us down the garden, tugged the door open and shone his little torch into the gloom.  We shoved our heads in at the doorway with him.</a:t>
            </a:r>
            <a:endParaRPr lang="en-GB" sz="1800" i="1" dirty="0">
              <a:latin typeface="Arial" panose="020B0604020202020204" pitchFamily="34" charset="0"/>
              <a:cs typeface="Arial" panose="020B0604020202020204" pitchFamily="34" charset="0"/>
            </a:endParaRPr>
          </a:p>
          <a:p>
            <a:endParaRPr lang="en-GB" dirty="0"/>
          </a:p>
        </p:txBody>
      </p:sp>
      <p:sp>
        <p:nvSpPr>
          <p:cNvPr id="2" name="TextBox 1"/>
          <p:cNvSpPr txBox="1"/>
          <p:nvPr/>
        </p:nvSpPr>
        <p:spPr>
          <a:xfrm>
            <a:off x="539552" y="260648"/>
            <a:ext cx="8280920" cy="769441"/>
          </a:xfrm>
          <a:prstGeom prst="rect">
            <a:avLst/>
          </a:prstGeom>
          <a:noFill/>
        </p:spPr>
        <p:txBody>
          <a:bodyPr wrap="square" rtlCol="0">
            <a:spAutoFit/>
          </a:bodyPr>
          <a:lstStyle/>
          <a:p>
            <a:r>
              <a:rPr lang="en-GB" sz="44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 ‘Be’ or ‘have’ as auxiliary verbs </a:t>
            </a:r>
            <a:endParaRPr lang="en-GB" sz="440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044518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1196752"/>
            <a:ext cx="8820472" cy="5661248"/>
          </a:xfrm>
        </p:spPr>
        <p:txBody>
          <a:bodyPr>
            <a:normAutofit/>
          </a:bodyPr>
          <a:lstStyle/>
          <a:p>
            <a:pPr marL="82296" indent="0">
              <a:lnSpc>
                <a:spcPts val="2400"/>
              </a:lnSpc>
              <a:spcBef>
                <a:spcPts val="0"/>
              </a:spcBef>
              <a:buNone/>
            </a:pPr>
            <a:r>
              <a:rPr lang="en-US" sz="2000" dirty="0">
                <a:latin typeface="Arial" panose="020B0604020202020204" pitchFamily="34" charset="0"/>
                <a:cs typeface="Arial" panose="020B0604020202020204" pitchFamily="34" charset="0"/>
              </a:rPr>
              <a:t>I found him in the garage on a Sunday afternoon. It was the day after we moved into Falconer Road. The winter was ending. Mum had said we</a:t>
            </a:r>
            <a:r>
              <a:rPr lang="en-US" sz="2000" dirty="0" smtClean="0">
                <a:latin typeface="Arial" panose="020B0604020202020204" pitchFamily="34" charset="0"/>
                <a:cs typeface="Arial" panose="020B0604020202020204" pitchFamily="34" charset="0"/>
              </a:rPr>
              <a:t>’</a:t>
            </a:r>
            <a:r>
              <a:rPr lang="en-US" sz="2000" dirty="0" smtClean="0">
                <a:solidFill>
                  <a:srgbClr val="FF0000"/>
                </a:solidFill>
                <a:latin typeface="Arial" panose="020B0604020202020204" pitchFamily="34" charset="0"/>
                <a:cs typeface="Arial" panose="020B0604020202020204" pitchFamily="34" charset="0"/>
              </a:rPr>
              <a:t>[</a:t>
            </a:r>
            <a:r>
              <a:rPr lang="en-US" sz="2000" b="1" dirty="0" err="1" smtClean="0">
                <a:solidFill>
                  <a:srgbClr val="FF0000"/>
                </a:solidFill>
                <a:latin typeface="Arial" panose="020B0604020202020204" pitchFamily="34" charset="0"/>
                <a:cs typeface="Arial" panose="020B0604020202020204" pitchFamily="34" charset="0"/>
              </a:rPr>
              <a:t>woul</a:t>
            </a:r>
            <a:r>
              <a:rPr lang="en-US" sz="2000" dirty="0" smtClean="0">
                <a:solidFill>
                  <a:srgbClr val="FF0000"/>
                </a:solidFill>
                <a:latin typeface="Arial" panose="020B0604020202020204" pitchFamily="34" charset="0"/>
                <a:cs typeface="Arial" panose="020B0604020202020204" pitchFamily="34" charset="0"/>
              </a:rPr>
              <a:t>]</a:t>
            </a:r>
            <a:r>
              <a:rPr lang="en-US" sz="2000" b="1" dirty="0" smtClean="0">
                <a:solidFill>
                  <a:srgbClr val="FF0000"/>
                </a:solidFill>
                <a:latin typeface="Arial" panose="020B0604020202020204" pitchFamily="34" charset="0"/>
                <a:cs typeface="Arial" panose="020B0604020202020204" pitchFamily="34" charset="0"/>
              </a:rPr>
              <a:t>d</a:t>
            </a:r>
            <a:r>
              <a:rPr lang="en-US" sz="2000" dirty="0" smtClean="0">
                <a:solidFill>
                  <a:srgbClr val="FF0000"/>
                </a:solidFill>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be moving just in time for the spring.  Nobody else was there.  Just me.  The others were inside the house with Doctor Death, worrying about the baby.</a:t>
            </a:r>
            <a:endParaRPr lang="en-GB" sz="2000" dirty="0">
              <a:latin typeface="Arial" panose="020B0604020202020204" pitchFamily="34" charset="0"/>
              <a:cs typeface="Arial" panose="020B0604020202020204" pitchFamily="34" charset="0"/>
            </a:endParaRPr>
          </a:p>
          <a:p>
            <a:pPr marL="82296" indent="0">
              <a:lnSpc>
                <a:spcPts val="2400"/>
              </a:lnSpc>
              <a:spcBef>
                <a:spcPts val="0"/>
              </a:spcBef>
              <a:buNone/>
            </a:pPr>
            <a:r>
              <a:rPr lang="en-US" sz="2000" dirty="0">
                <a:latin typeface="Arial" panose="020B0604020202020204" pitchFamily="34" charset="0"/>
                <a:cs typeface="Arial" panose="020B0604020202020204" pitchFamily="34" charset="0"/>
              </a:rPr>
              <a:t> </a:t>
            </a:r>
            <a:endParaRPr lang="en-GB" sz="2000" dirty="0">
              <a:latin typeface="Arial" panose="020B0604020202020204" pitchFamily="34" charset="0"/>
              <a:cs typeface="Arial" panose="020B0604020202020204" pitchFamily="34" charset="0"/>
            </a:endParaRPr>
          </a:p>
          <a:p>
            <a:pPr marL="82296" indent="0">
              <a:lnSpc>
                <a:spcPts val="2400"/>
              </a:lnSpc>
              <a:spcBef>
                <a:spcPts val="0"/>
              </a:spcBef>
              <a:buNone/>
            </a:pPr>
            <a:r>
              <a:rPr lang="en-US" sz="2000" dirty="0">
                <a:latin typeface="Arial" panose="020B0604020202020204" pitchFamily="34" charset="0"/>
                <a:cs typeface="Arial" panose="020B0604020202020204" pitchFamily="34" charset="0"/>
              </a:rPr>
              <a:t>He was lying </a:t>
            </a:r>
            <a:r>
              <a:rPr lang="en-US" sz="2000" dirty="0" smtClean="0">
                <a:latin typeface="Arial" panose="020B0604020202020204" pitchFamily="34" charset="0"/>
                <a:cs typeface="Arial" panose="020B0604020202020204" pitchFamily="34" charset="0"/>
              </a:rPr>
              <a:t>there </a:t>
            </a:r>
            <a:r>
              <a:rPr lang="en-US" sz="2000" dirty="0">
                <a:latin typeface="Arial" panose="020B0604020202020204" pitchFamily="34" charset="0"/>
                <a:cs typeface="Arial" panose="020B0604020202020204" pitchFamily="34" charset="0"/>
              </a:rPr>
              <a:t>in the darkness behind the tea chests, in the dust and dirt.  It was as if he’d been there forever. </a:t>
            </a:r>
            <a:r>
              <a:rPr lang="en-US" sz="2000" dirty="0" smtClean="0">
                <a:latin typeface="Arial" panose="020B0604020202020204" pitchFamily="34" charset="0"/>
                <a:cs typeface="Arial" panose="020B0604020202020204" pitchFamily="34" charset="0"/>
              </a:rPr>
              <a:t> He </a:t>
            </a:r>
            <a:r>
              <a:rPr lang="en-US" sz="2000" dirty="0">
                <a:latin typeface="Arial" panose="020B0604020202020204" pitchFamily="34" charset="0"/>
                <a:cs typeface="Arial" panose="020B0604020202020204" pitchFamily="34" charset="0"/>
              </a:rPr>
              <a:t>was filthy and pale and dried out and I thought he was dead.  I </a:t>
            </a:r>
            <a:r>
              <a:rPr lang="en-US" sz="2000" b="1" dirty="0">
                <a:solidFill>
                  <a:srgbClr val="FF0000"/>
                </a:solidFill>
                <a:latin typeface="Arial" panose="020B0604020202020204" pitchFamily="34" charset="0"/>
                <a:cs typeface="Arial" panose="020B0604020202020204" pitchFamily="34" charset="0"/>
              </a:rPr>
              <a:t>couldn’t</a:t>
            </a:r>
            <a:r>
              <a:rPr lang="en-US" sz="2000" b="1" dirty="0">
                <a:solidFill>
                  <a:srgbClr val="00B050"/>
                </a:solidFill>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have been more wrong.  I</a:t>
            </a:r>
            <a:r>
              <a:rPr lang="en-US" sz="2000" b="1" dirty="0" smtClean="0">
                <a:solidFill>
                  <a:srgbClr val="FF0000"/>
                </a:solidFill>
                <a:latin typeface="Arial" panose="020B0604020202020204" pitchFamily="34" charset="0"/>
                <a:cs typeface="Arial" panose="020B0604020202020204" pitchFamily="34" charset="0"/>
              </a:rPr>
              <a:t>’[</a:t>
            </a:r>
            <a:r>
              <a:rPr lang="en-US" sz="2000" b="1" dirty="0" err="1" smtClean="0">
                <a:solidFill>
                  <a:srgbClr val="FF0000"/>
                </a:solidFill>
                <a:latin typeface="Arial" panose="020B0604020202020204" pitchFamily="34" charset="0"/>
                <a:cs typeface="Arial" panose="020B0604020202020204" pitchFamily="34" charset="0"/>
              </a:rPr>
              <a:t>woul</a:t>
            </a:r>
            <a:r>
              <a:rPr lang="en-US" sz="2000" b="1" dirty="0" smtClean="0">
                <a:solidFill>
                  <a:srgbClr val="FF0000"/>
                </a:solidFill>
                <a:latin typeface="Arial" panose="020B0604020202020204" pitchFamily="34" charset="0"/>
                <a:cs typeface="Arial" panose="020B0604020202020204" pitchFamily="34" charset="0"/>
              </a:rPr>
              <a:t>]d </a:t>
            </a:r>
            <a:r>
              <a:rPr lang="en-US" sz="2000" dirty="0">
                <a:latin typeface="Arial" panose="020B0604020202020204" pitchFamily="34" charset="0"/>
                <a:cs typeface="Arial" panose="020B0604020202020204" pitchFamily="34" charset="0"/>
              </a:rPr>
              <a:t>soon begin to see the truth about him, that there’d never been another creature like him in the world.</a:t>
            </a:r>
            <a:endParaRPr lang="en-GB" sz="2000" dirty="0">
              <a:latin typeface="Arial" panose="020B0604020202020204" pitchFamily="34" charset="0"/>
              <a:cs typeface="Arial" panose="020B0604020202020204" pitchFamily="34" charset="0"/>
            </a:endParaRPr>
          </a:p>
          <a:p>
            <a:pPr marL="82296" indent="0">
              <a:lnSpc>
                <a:spcPts val="2400"/>
              </a:lnSpc>
              <a:spcBef>
                <a:spcPts val="0"/>
              </a:spcBef>
              <a:buNone/>
            </a:pPr>
            <a:r>
              <a:rPr lang="en-US" sz="2000" dirty="0">
                <a:latin typeface="Arial" panose="020B0604020202020204" pitchFamily="34" charset="0"/>
                <a:cs typeface="Arial" panose="020B0604020202020204" pitchFamily="34" charset="0"/>
              </a:rPr>
              <a:t> </a:t>
            </a:r>
            <a:endParaRPr lang="en-GB" sz="2000" dirty="0">
              <a:latin typeface="Arial" panose="020B0604020202020204" pitchFamily="34" charset="0"/>
              <a:cs typeface="Arial" panose="020B0604020202020204" pitchFamily="34" charset="0"/>
            </a:endParaRPr>
          </a:p>
          <a:p>
            <a:pPr marL="82296" indent="0">
              <a:lnSpc>
                <a:spcPts val="2400"/>
              </a:lnSpc>
              <a:spcBef>
                <a:spcPts val="0"/>
              </a:spcBef>
              <a:buNone/>
            </a:pPr>
            <a:r>
              <a:rPr lang="en-US" sz="2000" dirty="0" smtClean="0">
                <a:latin typeface="Arial" panose="020B0604020202020204" pitchFamily="34" charset="0"/>
                <a:cs typeface="Arial" panose="020B0604020202020204" pitchFamily="34" charset="0"/>
              </a:rPr>
              <a:t>We </a:t>
            </a:r>
            <a:r>
              <a:rPr lang="en-US" sz="2000" dirty="0">
                <a:latin typeface="Arial" panose="020B0604020202020204" pitchFamily="34" charset="0"/>
                <a:cs typeface="Arial" panose="020B0604020202020204" pitchFamily="34" charset="0"/>
              </a:rPr>
              <a:t>called it the garage because that’s what the estate agent, Mr Stone, called it.  It was more like a demolition site or a rubbish dump or one of those ancient warehouses they keep pulling down at the quay.  Stone led us down the garden, tugged the door open and shone his little torch into the gloom.  We shoved our heads in at the doorway with him.</a:t>
            </a:r>
            <a:endParaRPr lang="en-GB" sz="2000" i="1" dirty="0">
              <a:latin typeface="Arial" panose="020B0604020202020204" pitchFamily="34" charset="0"/>
              <a:cs typeface="Arial" panose="020B0604020202020204" pitchFamily="34" charset="0"/>
            </a:endParaRPr>
          </a:p>
          <a:p>
            <a:endParaRPr lang="en-GB" dirty="0"/>
          </a:p>
        </p:txBody>
      </p:sp>
      <p:sp>
        <p:nvSpPr>
          <p:cNvPr id="2" name="TextBox 1"/>
          <p:cNvSpPr txBox="1"/>
          <p:nvPr/>
        </p:nvSpPr>
        <p:spPr>
          <a:xfrm>
            <a:off x="467544" y="260648"/>
            <a:ext cx="8352928" cy="769441"/>
          </a:xfrm>
          <a:prstGeom prst="rect">
            <a:avLst/>
          </a:prstGeom>
          <a:noFill/>
        </p:spPr>
        <p:txBody>
          <a:bodyPr wrap="square" rtlCol="0">
            <a:spAutoFit/>
          </a:bodyPr>
          <a:lstStyle/>
          <a:p>
            <a:r>
              <a:rPr lang="en-GB" sz="44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 Modal verbs </a:t>
            </a:r>
            <a:endParaRPr lang="en-GB" sz="440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242475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dirty="0" smtClean="0"/>
          </a:p>
          <a:p>
            <a:endParaRPr lang="en-GB" dirty="0"/>
          </a:p>
          <a:p>
            <a:r>
              <a:rPr lang="en-GB" dirty="0" smtClean="0"/>
              <a:t>To clarify…</a:t>
            </a:r>
            <a:endParaRPr lang="en-GB" dirty="0"/>
          </a:p>
        </p:txBody>
      </p:sp>
      <p:sp>
        <p:nvSpPr>
          <p:cNvPr id="4" name="Slide Number Placeholder 3"/>
          <p:cNvSpPr>
            <a:spLocks noGrp="1"/>
          </p:cNvSpPr>
          <p:nvPr>
            <p:ph type="sldNum" sz="quarter" idx="12"/>
          </p:nvPr>
        </p:nvSpPr>
        <p:spPr/>
        <p:txBody>
          <a:bodyPr/>
          <a:lstStyle/>
          <a:p>
            <a:fld id="{72051ED8-246A-4ED7-BA39-F0E168D1450D}" type="slidenum">
              <a:rPr lang="en-GB" smtClean="0"/>
              <a:pPr/>
              <a:t>8</a:t>
            </a:fld>
            <a:endParaRPr lang="en-GB" dirty="0"/>
          </a:p>
        </p:txBody>
      </p:sp>
    </p:spTree>
    <p:extLst>
      <p:ext uri="{BB962C8B-B14F-4D97-AF65-F5344CB8AC3E}">
        <p14:creationId xmlns:p14="http://schemas.microsoft.com/office/powerpoint/2010/main" val="3518157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274638"/>
            <a:ext cx="8322128" cy="1143000"/>
          </a:xfrm>
        </p:spPr>
        <p:txBody>
          <a:bodyPr/>
          <a:lstStyle/>
          <a:p>
            <a:r>
              <a:rPr lang="en-GB" dirty="0" smtClean="0"/>
              <a:t>Teacher Knowledge</a:t>
            </a:r>
            <a:endParaRPr lang="en-GB" dirty="0"/>
          </a:p>
        </p:txBody>
      </p:sp>
      <p:sp>
        <p:nvSpPr>
          <p:cNvPr id="3" name="Content Placeholder 2"/>
          <p:cNvSpPr>
            <a:spLocks noGrp="1"/>
          </p:cNvSpPr>
          <p:nvPr>
            <p:ph idx="1"/>
          </p:nvPr>
        </p:nvSpPr>
        <p:spPr>
          <a:xfrm>
            <a:off x="611560" y="1447800"/>
            <a:ext cx="8280920" cy="4800600"/>
          </a:xfrm>
        </p:spPr>
        <p:txBody>
          <a:bodyPr>
            <a:normAutofit/>
          </a:bodyPr>
          <a:lstStyle/>
          <a:p>
            <a:pPr marL="82296" indent="0">
              <a:lnSpc>
                <a:spcPts val="2800"/>
              </a:lnSpc>
              <a:buNone/>
            </a:pPr>
            <a:r>
              <a:rPr lang="en-GB" sz="1800" dirty="0" smtClean="0">
                <a:latin typeface="Arial" panose="020B0604020202020204" pitchFamily="34" charset="0"/>
                <a:cs typeface="Arial" panose="020B0604020202020204" pitchFamily="34" charset="0"/>
              </a:rPr>
              <a:t>It does help you in your work with children if you understand the difference between </a:t>
            </a:r>
            <a:r>
              <a:rPr lang="en-GB" sz="1800" b="1" dirty="0" smtClean="0">
                <a:latin typeface="Arial" panose="020B0604020202020204" pitchFamily="34" charset="0"/>
                <a:cs typeface="Arial" panose="020B0604020202020204" pitchFamily="34" charset="0"/>
              </a:rPr>
              <a:t>main (lexical) </a:t>
            </a:r>
            <a:r>
              <a:rPr lang="en-GB" sz="1800" dirty="0" smtClean="0">
                <a:latin typeface="Arial" panose="020B0604020202020204" pitchFamily="34" charset="0"/>
                <a:cs typeface="Arial" panose="020B0604020202020204" pitchFamily="34" charset="0"/>
              </a:rPr>
              <a:t> and </a:t>
            </a:r>
            <a:r>
              <a:rPr lang="en-GB" sz="1800" b="1" dirty="0">
                <a:latin typeface="Arial" panose="020B0604020202020204" pitchFamily="34" charset="0"/>
                <a:cs typeface="Arial" panose="020B0604020202020204" pitchFamily="34" charset="0"/>
              </a:rPr>
              <a:t>auxiliary</a:t>
            </a:r>
            <a:r>
              <a:rPr lang="en-GB" sz="1800" dirty="0">
                <a:latin typeface="Arial" panose="020B0604020202020204" pitchFamily="34" charset="0"/>
                <a:cs typeface="Arial" panose="020B0604020202020204" pitchFamily="34" charset="0"/>
              </a:rPr>
              <a:t> verbs, including </a:t>
            </a:r>
            <a:r>
              <a:rPr lang="en-GB" sz="1800" b="1" dirty="0">
                <a:latin typeface="Arial" panose="020B0604020202020204" pitchFamily="34" charset="0"/>
                <a:cs typeface="Arial" panose="020B0604020202020204" pitchFamily="34" charset="0"/>
              </a:rPr>
              <a:t>modal</a:t>
            </a:r>
            <a:r>
              <a:rPr lang="en-GB" sz="1800" dirty="0">
                <a:latin typeface="Arial" panose="020B0604020202020204" pitchFamily="34" charset="0"/>
                <a:cs typeface="Arial" panose="020B0604020202020204" pitchFamily="34" charset="0"/>
              </a:rPr>
              <a:t> verbs.</a:t>
            </a:r>
          </a:p>
          <a:p>
            <a:pPr marL="82296" indent="0">
              <a:lnSpc>
                <a:spcPts val="2800"/>
              </a:lnSpc>
              <a:buNone/>
            </a:pPr>
            <a:r>
              <a:rPr lang="en-GB" sz="1800" dirty="0" smtClean="0">
                <a:latin typeface="Arial" panose="020B0604020202020204" pitchFamily="34" charset="0"/>
                <a:cs typeface="Arial" panose="020B0604020202020204" pitchFamily="34" charset="0"/>
              </a:rPr>
              <a:t>.</a:t>
            </a:r>
            <a:endParaRPr lang="en-GB" sz="1800" dirty="0">
              <a:latin typeface="Arial" panose="020B0604020202020204" pitchFamily="34" charset="0"/>
              <a:cs typeface="Arial" panose="020B0604020202020204" pitchFamily="34" charset="0"/>
            </a:endParaRPr>
          </a:p>
          <a:p>
            <a:pPr marL="723900" indent="0">
              <a:buNone/>
            </a:pPr>
            <a:r>
              <a:rPr lang="en-GB" sz="2000" dirty="0" smtClean="0">
                <a:latin typeface="Arial" panose="020B0604020202020204" pitchFamily="34" charset="0"/>
                <a:cs typeface="Arial" panose="020B0604020202020204" pitchFamily="34" charset="0"/>
              </a:rPr>
              <a:t>I</a:t>
            </a:r>
            <a:r>
              <a:rPr lang="en-GB" sz="2000" dirty="0" smtClean="0">
                <a:solidFill>
                  <a:srgbClr val="FF0000"/>
                </a:solidFill>
                <a:latin typeface="Arial" panose="020B0604020202020204" pitchFamily="34" charset="0"/>
                <a:cs typeface="Arial" panose="020B0604020202020204" pitchFamily="34" charset="0"/>
              </a:rPr>
              <a:t> dance</a:t>
            </a:r>
          </a:p>
          <a:p>
            <a:pPr marL="723900" indent="0">
              <a:buNone/>
            </a:pPr>
            <a:r>
              <a:rPr lang="en-GB" sz="2000" dirty="0" smtClean="0">
                <a:latin typeface="Arial" panose="020B0604020202020204" pitchFamily="34" charset="0"/>
                <a:cs typeface="Arial" panose="020B0604020202020204" pitchFamily="34" charset="0"/>
              </a:rPr>
              <a:t>I</a:t>
            </a:r>
            <a:r>
              <a:rPr lang="en-GB" sz="2000" dirty="0" smtClean="0">
                <a:solidFill>
                  <a:srgbClr val="FF0000"/>
                </a:solidFill>
                <a:latin typeface="Arial" panose="020B0604020202020204" pitchFamily="34" charset="0"/>
                <a:cs typeface="Arial" panose="020B0604020202020204" pitchFamily="34" charset="0"/>
              </a:rPr>
              <a:t> am dancing</a:t>
            </a:r>
          </a:p>
          <a:p>
            <a:pPr marL="723900" indent="0">
              <a:buNone/>
            </a:pPr>
            <a:r>
              <a:rPr lang="en-GB" sz="2000" dirty="0" smtClean="0">
                <a:latin typeface="Arial" panose="020B0604020202020204" pitchFamily="34" charset="0"/>
                <a:cs typeface="Arial" panose="020B0604020202020204" pitchFamily="34" charset="0"/>
              </a:rPr>
              <a:t>I</a:t>
            </a:r>
            <a:r>
              <a:rPr lang="en-GB" sz="2000" dirty="0" smtClean="0">
                <a:solidFill>
                  <a:srgbClr val="FF0000"/>
                </a:solidFill>
                <a:latin typeface="Arial" panose="020B0604020202020204" pitchFamily="34" charset="0"/>
                <a:cs typeface="Arial" panose="020B0604020202020204" pitchFamily="34" charset="0"/>
              </a:rPr>
              <a:t> danced</a:t>
            </a:r>
          </a:p>
          <a:p>
            <a:pPr marL="723900" indent="0">
              <a:buNone/>
            </a:pPr>
            <a:r>
              <a:rPr lang="en-GB" sz="2000" dirty="0" smtClean="0">
                <a:latin typeface="Arial" panose="020B0604020202020204" pitchFamily="34" charset="0"/>
                <a:cs typeface="Arial" panose="020B0604020202020204" pitchFamily="34" charset="0"/>
              </a:rPr>
              <a:t>I</a:t>
            </a:r>
            <a:r>
              <a:rPr lang="en-GB" sz="2000" dirty="0" smtClean="0">
                <a:solidFill>
                  <a:srgbClr val="FF0000"/>
                </a:solidFill>
                <a:latin typeface="Arial" panose="020B0604020202020204" pitchFamily="34" charset="0"/>
                <a:cs typeface="Arial" panose="020B0604020202020204" pitchFamily="34" charset="0"/>
              </a:rPr>
              <a:t> was dancing</a:t>
            </a:r>
          </a:p>
          <a:p>
            <a:pPr marL="723900" indent="0">
              <a:buNone/>
            </a:pPr>
            <a:r>
              <a:rPr lang="en-GB" sz="2000" dirty="0" smtClean="0">
                <a:latin typeface="Arial" panose="020B0604020202020204" pitchFamily="34" charset="0"/>
                <a:cs typeface="Arial" panose="020B0604020202020204" pitchFamily="34" charset="0"/>
              </a:rPr>
              <a:t>I</a:t>
            </a:r>
            <a:r>
              <a:rPr lang="en-GB" sz="2000" dirty="0" smtClean="0">
                <a:solidFill>
                  <a:srgbClr val="FF0000"/>
                </a:solidFill>
                <a:latin typeface="Arial" panose="020B0604020202020204" pitchFamily="34" charset="0"/>
                <a:cs typeface="Arial" panose="020B0604020202020204" pitchFamily="34" charset="0"/>
              </a:rPr>
              <a:t> had danced</a:t>
            </a:r>
          </a:p>
          <a:p>
            <a:pPr marL="723900" indent="0">
              <a:buNone/>
            </a:pPr>
            <a:r>
              <a:rPr lang="en-GB" sz="2000" dirty="0" smtClean="0">
                <a:latin typeface="Arial" panose="020B0604020202020204" pitchFamily="34" charset="0"/>
                <a:cs typeface="Arial" panose="020B0604020202020204" pitchFamily="34" charset="0"/>
              </a:rPr>
              <a:t>I</a:t>
            </a:r>
            <a:r>
              <a:rPr lang="en-GB" sz="2000" dirty="0" smtClean="0">
                <a:solidFill>
                  <a:srgbClr val="FF0000"/>
                </a:solidFill>
                <a:latin typeface="Arial" panose="020B0604020202020204" pitchFamily="34" charset="0"/>
                <a:cs typeface="Arial" panose="020B0604020202020204" pitchFamily="34" charset="0"/>
              </a:rPr>
              <a:t> could have danced</a:t>
            </a:r>
          </a:p>
          <a:p>
            <a:pPr marL="723900" indent="0">
              <a:buNone/>
            </a:pPr>
            <a:r>
              <a:rPr lang="en-GB" sz="2000" dirty="0" smtClean="0">
                <a:latin typeface="Arial" panose="020B0604020202020204" pitchFamily="34" charset="0"/>
                <a:cs typeface="Arial" panose="020B0604020202020204" pitchFamily="34" charset="0"/>
              </a:rPr>
              <a:t>I</a:t>
            </a:r>
            <a:r>
              <a:rPr lang="en-GB" sz="2000" dirty="0" smtClean="0">
                <a:solidFill>
                  <a:srgbClr val="FF0000"/>
                </a:solidFill>
                <a:latin typeface="Arial" panose="020B0604020202020204" pitchFamily="34" charset="0"/>
                <a:cs typeface="Arial" panose="020B0604020202020204" pitchFamily="34" charset="0"/>
              </a:rPr>
              <a:t> might be dancing</a:t>
            </a:r>
          </a:p>
          <a:p>
            <a:pPr marL="723900" indent="0">
              <a:buNone/>
            </a:pPr>
            <a:r>
              <a:rPr lang="en-GB" sz="2000" dirty="0" smtClean="0">
                <a:latin typeface="Arial" panose="020B0604020202020204" pitchFamily="34" charset="0"/>
                <a:cs typeface="Arial" panose="020B0604020202020204" pitchFamily="34" charset="0"/>
              </a:rPr>
              <a:t>I</a:t>
            </a:r>
            <a:r>
              <a:rPr lang="en-GB" sz="2000" dirty="0" smtClean="0">
                <a:solidFill>
                  <a:srgbClr val="FF0000"/>
                </a:solidFill>
                <a:latin typeface="Arial" panose="020B0604020202020204" pitchFamily="34" charset="0"/>
                <a:cs typeface="Arial" panose="020B0604020202020204" pitchFamily="34" charset="0"/>
              </a:rPr>
              <a:t> should have been dancing</a:t>
            </a:r>
          </a:p>
        </p:txBody>
      </p:sp>
      <p:sp>
        <p:nvSpPr>
          <p:cNvPr id="4" name="Slide Number Placeholder 3"/>
          <p:cNvSpPr>
            <a:spLocks noGrp="1"/>
          </p:cNvSpPr>
          <p:nvPr>
            <p:ph type="sldNum" sz="quarter" idx="12"/>
          </p:nvPr>
        </p:nvSpPr>
        <p:spPr/>
        <p:txBody>
          <a:bodyPr/>
          <a:lstStyle/>
          <a:p>
            <a:fld id="{72051ED8-246A-4ED7-BA39-F0E168D1450D}" type="slidenum">
              <a:rPr lang="en-GB" smtClean="0"/>
              <a:pPr/>
              <a:t>9</a:t>
            </a:fld>
            <a:endParaRPr lang="en-GB" dirty="0"/>
          </a:p>
        </p:txBody>
      </p:sp>
      <p:sp>
        <p:nvSpPr>
          <p:cNvPr id="5" name="Rounded Rectangle 4"/>
          <p:cNvSpPr/>
          <p:nvPr/>
        </p:nvSpPr>
        <p:spPr>
          <a:xfrm>
            <a:off x="5292080" y="2780928"/>
            <a:ext cx="3024336" cy="1440160"/>
          </a:xfrm>
          <a:prstGeom prst="round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dirty="0" smtClean="0">
                <a:solidFill>
                  <a:schemeClr val="tx1"/>
                </a:solidFill>
                <a:latin typeface="Arial" panose="020B0604020202020204" pitchFamily="34" charset="0"/>
                <a:cs typeface="Arial" panose="020B0604020202020204" pitchFamily="34" charset="0"/>
              </a:rPr>
              <a:t>The verb phrase </a:t>
            </a:r>
            <a:r>
              <a:rPr lang="en-GB" dirty="0" smtClean="0">
                <a:solidFill>
                  <a:schemeClr val="tx1"/>
                </a:solidFill>
                <a:latin typeface="Arial" panose="020B0604020202020204" pitchFamily="34" charset="0"/>
                <a:cs typeface="Arial" panose="020B0604020202020204" pitchFamily="34" charset="0"/>
              </a:rPr>
              <a:t>can be a single word </a:t>
            </a:r>
            <a:r>
              <a:rPr lang="en-GB" dirty="0" smtClean="0">
                <a:solidFill>
                  <a:schemeClr val="tx1"/>
                </a:solidFill>
                <a:latin typeface="Arial" panose="020B0604020202020204" pitchFamily="34" charset="0"/>
                <a:cs typeface="Arial" panose="020B0604020202020204" pitchFamily="34" charset="0"/>
              </a:rPr>
              <a:t>or</a:t>
            </a:r>
            <a:r>
              <a:rPr lang="en-GB" sz="1800" dirty="0" smtClean="0">
                <a:solidFill>
                  <a:schemeClr val="tx1"/>
                </a:solidFill>
                <a:latin typeface="Arial" panose="020B0604020202020204" pitchFamily="34" charset="0"/>
                <a:cs typeface="Arial" panose="020B0604020202020204" pitchFamily="34" charset="0"/>
              </a:rPr>
              <a:t> </a:t>
            </a:r>
            <a:r>
              <a:rPr lang="en-GB" sz="1800" dirty="0" smtClean="0">
                <a:solidFill>
                  <a:schemeClr val="tx1"/>
                </a:solidFill>
                <a:latin typeface="Arial" panose="020B0604020202020204" pitchFamily="34" charset="0"/>
                <a:cs typeface="Arial" panose="020B0604020202020204" pitchFamily="34" charset="0"/>
              </a:rPr>
              <a:t>a string of verbs one after another</a:t>
            </a:r>
            <a:endParaRPr lang="en-GB" sz="1800" dirty="0">
              <a:solidFill>
                <a:schemeClr val="tx1"/>
              </a:solidFill>
              <a:latin typeface="Arial" panose="020B0604020202020204" pitchFamily="34" charset="0"/>
              <a:cs typeface="Arial" panose="020B0604020202020204" pitchFamily="34" charset="0"/>
            </a:endParaRPr>
          </a:p>
        </p:txBody>
      </p:sp>
      <p:sp>
        <p:nvSpPr>
          <p:cNvPr id="6" name="TextBox 5"/>
          <p:cNvSpPr txBox="1"/>
          <p:nvPr/>
        </p:nvSpPr>
        <p:spPr>
          <a:xfrm>
            <a:off x="5796136" y="5157192"/>
            <a:ext cx="2952328" cy="1200329"/>
          </a:xfrm>
          <a:prstGeom prst="rect">
            <a:avLst/>
          </a:prstGeom>
          <a:solidFill>
            <a:srgbClr val="ECBFF3"/>
          </a:solidFill>
          <a:ln>
            <a:solidFill>
              <a:schemeClr val="tx1"/>
            </a:solidFill>
          </a:ln>
        </p:spPr>
        <p:txBody>
          <a:bodyPr wrap="square" rtlCol="0">
            <a:spAutoFit/>
          </a:bodyPr>
          <a:lstStyle/>
          <a:p>
            <a:r>
              <a:rPr lang="en-GB" sz="1800" i="1" dirty="0" smtClean="0">
                <a:latin typeface="Arial" panose="020B0604020202020204" pitchFamily="34" charset="0"/>
                <a:cs typeface="Arial" panose="020B0604020202020204" pitchFamily="34" charset="0"/>
              </a:rPr>
              <a:t>I </a:t>
            </a:r>
            <a:r>
              <a:rPr lang="en-GB" sz="1800" dirty="0" smtClean="0">
                <a:latin typeface="Arial" panose="020B0604020202020204" pitchFamily="34" charset="0"/>
                <a:cs typeface="Arial" panose="020B0604020202020204" pitchFamily="34" charset="0"/>
              </a:rPr>
              <a:t>is a pronoun: not part of the verb phrase but here to help the examples make sense</a:t>
            </a:r>
            <a:endParaRPr lang="en-GB"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66086131"/>
      </p:ext>
    </p:extLst>
  </p:cSld>
  <p:clrMapOvr>
    <a:masterClrMapping/>
  </p:clrMapOvr>
  <p:timing>
    <p:tnLst>
      <p:par>
        <p:cTn id="1" dur="indefinite" restart="never" nodeType="tmRoot"/>
      </p:par>
    </p:tnLst>
  </p:timing>
</p:sld>
</file>

<file path=ppt/theme/theme1.xml><?xml version="1.0" encoding="utf-8"?>
<a:theme xmlns:a="http://schemas.openxmlformats.org/drawingml/2006/main" name="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4440</TotalTime>
  <Words>3466</Words>
  <Application>Microsoft Office PowerPoint</Application>
  <PresentationFormat>On-screen Show (4:3)</PresentationFormat>
  <Paragraphs>366</Paragraphs>
  <Slides>24</Slides>
  <Notes>22</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Pixel</vt:lpstr>
      <vt:lpstr>GRAMMAR SUBJECT KNOWLEDGE: VERBS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Teacher Knowledge</vt:lpstr>
      <vt:lpstr>Teacher Knowledge</vt:lpstr>
      <vt:lpstr>Teacher Knowledge</vt:lpstr>
      <vt:lpstr>Teacher Knowledge</vt:lpstr>
      <vt:lpstr>Key knowledge about verbs</vt:lpstr>
      <vt:lpstr>VERBS: building STUDENTS’ UNderstanding </vt:lpstr>
      <vt:lpstr>PowerPoint Presentation</vt:lpstr>
      <vt:lpstr>PowerPoint Presentation</vt:lpstr>
      <vt:lpstr>PowerPoint Presentation</vt:lpstr>
      <vt:lpstr>PowerPoint Presentation</vt:lpstr>
      <vt:lpstr>PowerPoint Presentation</vt:lpstr>
      <vt:lpstr>Recap: Primary Verbs Can act as both main verbs and auxiliary verbs</vt:lpstr>
      <vt:lpstr>PowerPoint Presentation</vt:lpstr>
      <vt:lpstr>PowerPoint Presentation</vt:lpstr>
      <vt:lpstr>A quick check…</vt:lpstr>
      <vt:lpstr>Grammatical Subject Knowledge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Myhill, Debra</dc:creator>
  <cp:lastModifiedBy>helen lines</cp:lastModifiedBy>
  <cp:revision>434</cp:revision>
  <cp:lastPrinted>2016-10-17T09:37:06Z</cp:lastPrinted>
  <dcterms:created xsi:type="dcterms:W3CDTF">2006-06-23T08:27:44Z</dcterms:created>
  <dcterms:modified xsi:type="dcterms:W3CDTF">2017-05-12T16:34:46Z</dcterms:modified>
  <cp:contentStatus/>
</cp:coreProperties>
</file>