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0"/>
  </p:notesMasterIdLst>
  <p:handoutMasterIdLst>
    <p:handoutMasterId r:id="rId11"/>
  </p:handoutMasterIdLst>
  <p:sldIdLst>
    <p:sldId id="339" r:id="rId2"/>
    <p:sldId id="340" r:id="rId3"/>
    <p:sldId id="342" r:id="rId4"/>
    <p:sldId id="343" r:id="rId5"/>
    <p:sldId id="344" r:id="rId6"/>
    <p:sldId id="345" r:id="rId7"/>
    <p:sldId id="346" r:id="rId8"/>
    <p:sldId id="347" r:id="rId9"/>
  </p:sldIdLst>
  <p:sldSz cx="9144000" cy="6858000" type="screen4x3"/>
  <p:notesSz cx="6858000" cy="1005205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EDE1"/>
    <a:srgbClr val="E1E1FF"/>
    <a:srgbClr val="E8C9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60" autoAdjust="0"/>
    <p:restoredTop sz="83304" autoAdjust="0"/>
  </p:normalViewPr>
  <p:slideViewPr>
    <p:cSldViewPr>
      <p:cViewPr>
        <p:scale>
          <a:sx n="50" d="100"/>
          <a:sy n="50" d="100"/>
        </p:scale>
        <p:origin x="-1325" y="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9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260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502603"/>
          </a:xfrm>
          <a:prstGeom prst="rect">
            <a:avLst/>
          </a:prstGeom>
        </p:spPr>
        <p:txBody>
          <a:bodyPr vert="horz" lIns="91440" tIns="45720" rIns="91440" bIns="45720" rtlCol="0"/>
          <a:lstStyle>
            <a:lvl1pPr algn="r">
              <a:defRPr sz="1200"/>
            </a:lvl1pPr>
          </a:lstStyle>
          <a:p>
            <a:fld id="{2B6C1E37-02D6-4F14-A63A-F60F9ACBE69B}" type="datetimeFigureOut">
              <a:rPr lang="en-GB" smtClean="0"/>
              <a:pPr/>
              <a:t>21/04/2017</a:t>
            </a:fld>
            <a:endParaRPr lang="en-GB"/>
          </a:p>
        </p:txBody>
      </p:sp>
      <p:sp>
        <p:nvSpPr>
          <p:cNvPr id="4" name="Footer Placeholder 3"/>
          <p:cNvSpPr>
            <a:spLocks noGrp="1"/>
          </p:cNvSpPr>
          <p:nvPr>
            <p:ph type="ftr" sz="quarter" idx="2"/>
          </p:nvPr>
        </p:nvSpPr>
        <p:spPr>
          <a:xfrm>
            <a:off x="0" y="9547703"/>
            <a:ext cx="2971800" cy="50260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547703"/>
            <a:ext cx="2971800" cy="502603"/>
          </a:xfrm>
          <a:prstGeom prst="rect">
            <a:avLst/>
          </a:prstGeom>
        </p:spPr>
        <p:txBody>
          <a:bodyPr vert="horz" lIns="91440" tIns="45720" rIns="91440" bIns="45720" rtlCol="0" anchor="b"/>
          <a:lstStyle>
            <a:lvl1pPr algn="r">
              <a:defRPr sz="1200"/>
            </a:lvl1pPr>
          </a:lstStyle>
          <a:p>
            <a:fld id="{E93630EA-2128-4AF5-8E34-988BAE9ACBD9}" type="slidenum">
              <a:rPr lang="en-GB" smtClean="0"/>
              <a:pPr/>
              <a:t>‹#›</a:t>
            </a:fld>
            <a:endParaRPr lang="en-GB"/>
          </a:p>
        </p:txBody>
      </p:sp>
    </p:spTree>
    <p:extLst>
      <p:ext uri="{BB962C8B-B14F-4D97-AF65-F5344CB8AC3E}">
        <p14:creationId xmlns:p14="http://schemas.microsoft.com/office/powerpoint/2010/main" val="1444271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260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502603"/>
          </a:xfrm>
          <a:prstGeom prst="rect">
            <a:avLst/>
          </a:prstGeom>
        </p:spPr>
        <p:txBody>
          <a:bodyPr vert="horz" lIns="91440" tIns="45720" rIns="91440" bIns="45720" rtlCol="0"/>
          <a:lstStyle>
            <a:lvl1pPr algn="r">
              <a:defRPr sz="1200"/>
            </a:lvl1pPr>
          </a:lstStyle>
          <a:p>
            <a:fld id="{A8B9F78C-20D0-49C3-A6FA-CA09E3E7BF5D}" type="datetimeFigureOut">
              <a:rPr lang="en-GB" smtClean="0"/>
              <a:pPr/>
              <a:t>21/04/2017</a:t>
            </a:fld>
            <a:endParaRPr lang="en-GB" dirty="0"/>
          </a:p>
        </p:txBody>
      </p:sp>
      <p:sp>
        <p:nvSpPr>
          <p:cNvPr id="4" name="Slide Image Placeholder 3"/>
          <p:cNvSpPr>
            <a:spLocks noGrp="1" noRot="1" noChangeAspect="1"/>
          </p:cNvSpPr>
          <p:nvPr>
            <p:ph type="sldImg" idx="2"/>
          </p:nvPr>
        </p:nvSpPr>
        <p:spPr>
          <a:xfrm>
            <a:off x="917575" y="754063"/>
            <a:ext cx="5022850" cy="37687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774724"/>
            <a:ext cx="5486400" cy="452342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47703"/>
            <a:ext cx="2971800" cy="50260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9547703"/>
            <a:ext cx="2971800" cy="502603"/>
          </a:xfrm>
          <a:prstGeom prst="rect">
            <a:avLst/>
          </a:prstGeom>
        </p:spPr>
        <p:txBody>
          <a:bodyPr vert="horz" lIns="91440" tIns="45720" rIns="91440" bIns="45720" rtlCol="0" anchor="b"/>
          <a:lstStyle>
            <a:lvl1pPr algn="r">
              <a:defRPr sz="1200"/>
            </a:lvl1pPr>
          </a:lstStyle>
          <a:p>
            <a:fld id="{38A1B173-494A-4405-BE01-BFC9AEC53747}" type="slidenum">
              <a:rPr lang="en-GB" smtClean="0"/>
              <a:pPr/>
              <a:t>‹#›</a:t>
            </a:fld>
            <a:endParaRPr lang="en-GB" dirty="0"/>
          </a:p>
        </p:txBody>
      </p:sp>
    </p:spTree>
    <p:extLst>
      <p:ext uri="{BB962C8B-B14F-4D97-AF65-F5344CB8AC3E}">
        <p14:creationId xmlns:p14="http://schemas.microsoft.com/office/powerpoint/2010/main" val="369592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7</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a:t>
            </a:r>
            <a:r>
              <a:rPr lang="en-GB" baseline="0" dirty="0" smtClean="0"/>
              <a:t> may have noticed:</a:t>
            </a:r>
          </a:p>
          <a:p>
            <a:r>
              <a:rPr lang="en-GB" baseline="0" dirty="0" smtClean="0"/>
              <a:t>The first few lines are written in the present simple (I make/I look/I find/I buy) – reinforces sense of daily routines and habitual actions; like an internal monologue, spoken as events happen.</a:t>
            </a:r>
          </a:p>
          <a:p>
            <a:r>
              <a:rPr lang="en-GB" baseline="0" dirty="0" smtClean="0"/>
              <a:t>There is a contrast between present simple (I make/I look </a:t>
            </a:r>
            <a:r>
              <a:rPr lang="en-GB" baseline="0" dirty="0" err="1" smtClean="0"/>
              <a:t>etc</a:t>
            </a:r>
            <a:r>
              <a:rPr lang="en-GB" baseline="0" dirty="0" smtClean="0"/>
              <a:t>) describing Ahmed’s daily routines and the present perfect (has told/has shown/has taken) used about his father’s actions – suggests experience that started in the past (and happened often) but now has relevance in the present. Implication is that his father has passed on the wisdom that Ahmed now puts into practice on his own. </a:t>
            </a:r>
            <a:endParaRPr lang="en-GB"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8</a:t>
            </a:fld>
            <a:endParaRPr lang="en-GB" dirty="0"/>
          </a:p>
        </p:txBody>
      </p:sp>
    </p:spTree>
    <p:extLst>
      <p:ext uri="{BB962C8B-B14F-4D97-AF65-F5344CB8AC3E}">
        <p14:creationId xmlns:p14="http://schemas.microsoft.com/office/powerpoint/2010/main" val="340511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endParaRPr lang="en-GB" dirty="0"/>
          </a:p>
        </p:txBody>
      </p:sp>
      <p:sp>
        <p:nvSpPr>
          <p:cNvPr id="20" name="Footer Placeholder 19"/>
          <p:cNvSpPr>
            <a:spLocks noGrp="1"/>
          </p:cNvSpPr>
          <p:nvPr>
            <p:ph type="ftr" sz="quarter" idx="11"/>
          </p:nvPr>
        </p:nvSpPr>
        <p:spPr/>
        <p:txBody>
          <a:bodyPr/>
          <a:lstStyle>
            <a:extLst/>
          </a:lstStyle>
          <a:p>
            <a:endParaRPr lang="en-GB" dirty="0"/>
          </a:p>
        </p:txBody>
      </p:sp>
      <p:sp>
        <p:nvSpPr>
          <p:cNvPr id="10" name="Slide Number Placeholder 9"/>
          <p:cNvSpPr>
            <a:spLocks noGrp="1"/>
          </p:cNvSpPr>
          <p:nvPr>
            <p:ph type="sldNum" sz="quarter" idx="12"/>
          </p:nvPr>
        </p:nvSpPr>
        <p:spPr/>
        <p:txBody>
          <a:bodyPr/>
          <a:lstStyle>
            <a:extLst/>
          </a:lstStyle>
          <a:p>
            <a:fld id="{01E8D9B5-9E83-49C4-B082-42FB70527793}" type="slidenum">
              <a:rPr lang="en-GB" smtClean="0"/>
              <a:pPr/>
              <a:t>‹#›</a:t>
            </a:fld>
            <a:endParaRPr lang="en-GB"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18A2E325-0FD4-46B9-BC4C-C941A7EB6C2F}"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29470C54-A986-4E51-A710-2308E059A4D5}"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72051ED8-246A-4ED7-BA39-F0E168D1450D}"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8711B6E1-D30B-494D-BAE8-E82B445DB4F2}" type="slidenum">
              <a:rPr lang="en-GB" smtClean="0"/>
              <a:pPr/>
              <a:t>‹#›</a:t>
            </a:fld>
            <a:endParaRPr lang="en-GB"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E04A697F-2EB9-4567-9DBC-51FD1F83CDB9}"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GB" dirty="0"/>
          </a:p>
        </p:txBody>
      </p:sp>
      <p:sp>
        <p:nvSpPr>
          <p:cNvPr id="8" name="Footer Placeholder 7"/>
          <p:cNvSpPr>
            <a:spLocks noGrp="1"/>
          </p:cNvSpPr>
          <p:nvPr>
            <p:ph type="ftr" sz="quarter" idx="11"/>
          </p:nvPr>
        </p:nvSpPr>
        <p:spPr/>
        <p:txBody>
          <a:bodyPr/>
          <a:lstStyle>
            <a:extLst/>
          </a:lstStyle>
          <a:p>
            <a:endParaRPr lang="en-GB" dirty="0"/>
          </a:p>
        </p:txBody>
      </p:sp>
      <p:sp>
        <p:nvSpPr>
          <p:cNvPr id="9" name="Slide Number Placeholder 8"/>
          <p:cNvSpPr>
            <a:spLocks noGrp="1"/>
          </p:cNvSpPr>
          <p:nvPr>
            <p:ph type="sldNum" sz="quarter" idx="12"/>
          </p:nvPr>
        </p:nvSpPr>
        <p:spPr/>
        <p:txBody>
          <a:bodyPr/>
          <a:lstStyle>
            <a:extLst/>
          </a:lstStyle>
          <a:p>
            <a:fld id="{01963E99-FAB8-4CC8-B547-D30F9E758382}"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GB" dirty="0"/>
          </a:p>
        </p:txBody>
      </p:sp>
      <p:sp>
        <p:nvSpPr>
          <p:cNvPr id="4" name="Footer Placeholder 3"/>
          <p:cNvSpPr>
            <a:spLocks noGrp="1"/>
          </p:cNvSpPr>
          <p:nvPr>
            <p:ph type="ftr" sz="quarter" idx="11"/>
          </p:nvPr>
        </p:nvSpPr>
        <p:spPr/>
        <p:txBody>
          <a:bodyPr/>
          <a:lstStyle>
            <a:extLst/>
          </a:lstStyle>
          <a:p>
            <a:endParaRPr lang="en-GB" dirty="0"/>
          </a:p>
        </p:txBody>
      </p:sp>
      <p:sp>
        <p:nvSpPr>
          <p:cNvPr id="5" name="Slide Number Placeholder 4"/>
          <p:cNvSpPr>
            <a:spLocks noGrp="1"/>
          </p:cNvSpPr>
          <p:nvPr>
            <p:ph type="sldNum" sz="quarter" idx="12"/>
          </p:nvPr>
        </p:nvSpPr>
        <p:spPr/>
        <p:txBody>
          <a:bodyPr/>
          <a:lstStyle>
            <a:extLst/>
          </a:lstStyle>
          <a:p>
            <a:fld id="{94117DF1-01AF-405D-BA8B-2581A5FA9627}"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endParaRPr lang="en-GB" dirty="0"/>
          </a:p>
        </p:txBody>
      </p:sp>
      <p:sp>
        <p:nvSpPr>
          <p:cNvPr id="3" name="Footer Placeholder 2"/>
          <p:cNvSpPr>
            <a:spLocks noGrp="1"/>
          </p:cNvSpPr>
          <p:nvPr>
            <p:ph type="ftr" sz="quarter" idx="11"/>
          </p:nvPr>
        </p:nvSpPr>
        <p:spPr/>
        <p:txBody>
          <a:bodyPr/>
          <a:lstStyle>
            <a:extLst/>
          </a:lstStyle>
          <a:p>
            <a:endParaRPr lang="en-GB" dirty="0"/>
          </a:p>
        </p:txBody>
      </p:sp>
      <p:sp>
        <p:nvSpPr>
          <p:cNvPr id="4" name="Slide Number Placeholder 3"/>
          <p:cNvSpPr>
            <a:spLocks noGrp="1"/>
          </p:cNvSpPr>
          <p:nvPr>
            <p:ph type="sldNum" sz="quarter" idx="12"/>
          </p:nvPr>
        </p:nvSpPr>
        <p:spPr/>
        <p:txBody>
          <a:bodyPr/>
          <a:lstStyle>
            <a:extLst/>
          </a:lstStyle>
          <a:p>
            <a:fld id="{D71FFCE3-9C4D-46F3-A7D1-C1CE17D06BA1}" type="slidenum">
              <a:rPr lang="en-GB" smtClean="0"/>
              <a:pPr/>
              <a:t>‹#›</a:t>
            </a:fld>
            <a:endParaRPr lang="en-GB"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66A534FB-7E39-42DC-9A64-0A01989B03CE}"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C42D23A7-95F4-40CE-BBB3-49DA394A3941}" type="slidenum">
              <a:rPr lang="en-GB" smtClean="0"/>
              <a:pPr/>
              <a:t>‹#›</a:t>
            </a:fld>
            <a:endParaRPr lang="en-GB"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GB"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4071226-C9F3-498C-ABFA-969EA62CDEF9}" type="slidenum">
              <a:rPr lang="en-GB" smtClean="0"/>
              <a:pPr/>
              <a:t>‹#›</a:t>
            </a:fld>
            <a:endParaRPr lang="en-GB"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87624" y="1268760"/>
            <a:ext cx="7628384" cy="2448272"/>
          </a:xfrm>
        </p:spPr>
        <p:txBody>
          <a:bodyPr>
            <a:normAutofit fontScale="90000"/>
          </a:bodyPr>
          <a:lstStyle/>
          <a:p>
            <a:pPr algn="ctr"/>
            <a:r>
              <a:rPr lang="en-GB" sz="8000" dirty="0" smtClean="0">
                <a:solidFill>
                  <a:srgbClr val="002060"/>
                </a:solidFill>
                <a:effectLst>
                  <a:outerShdw blurRad="38100" dist="38100" dir="2700000" algn="tl">
                    <a:srgbClr val="000000">
                      <a:alpha val="43137"/>
                    </a:srgbClr>
                  </a:outerShdw>
                </a:effectLst>
                <a:latin typeface="Calibri" pitchFamily="34" charset="0"/>
              </a:rPr>
              <a:t/>
            </a:r>
            <a:br>
              <a:rPr lang="en-GB" sz="8000" dirty="0" smtClean="0">
                <a:solidFill>
                  <a:srgbClr val="002060"/>
                </a:solidFill>
                <a:effectLst>
                  <a:outerShdw blurRad="38100" dist="38100" dir="2700000" algn="tl">
                    <a:srgbClr val="000000">
                      <a:alpha val="43137"/>
                    </a:srgbClr>
                  </a:outerShdw>
                </a:effectLst>
                <a:latin typeface="Calibri" pitchFamily="34" charset="0"/>
              </a:rPr>
            </a:br>
            <a:r>
              <a:rPr lang="en-GB" sz="5300" dirty="0" smtClean="0">
                <a:solidFill>
                  <a:schemeClr val="accent2">
                    <a:lumMod val="50000"/>
                  </a:schemeClr>
                </a:solidFill>
                <a:effectLst>
                  <a:outerShdw blurRad="38100" dist="38100" dir="2700000" algn="tl">
                    <a:srgbClr val="000000">
                      <a:alpha val="43137"/>
                    </a:srgbClr>
                  </a:outerShdw>
                </a:effectLst>
                <a:latin typeface="Calibri" pitchFamily="34" charset="0"/>
              </a:rPr>
              <a:t>Verbs: the Perfect and the Progressive</a:t>
            </a:r>
            <a:endParaRPr lang="en-GB" sz="5300" dirty="0">
              <a:solidFill>
                <a:schemeClr val="accent2">
                  <a:lumMod val="50000"/>
                </a:schemeClr>
              </a:solidFill>
              <a:effectLst>
                <a:outerShdw blurRad="38100" dist="38100" dir="2700000" algn="tl">
                  <a:srgbClr val="000000">
                    <a:alpha val="43137"/>
                  </a:srgbClr>
                </a:outerShdw>
              </a:effectLst>
              <a:latin typeface="Arial Narrow" pitchFamily="34" charset="0"/>
            </a:endParaRPr>
          </a:p>
        </p:txBody>
      </p:sp>
      <p:sp>
        <p:nvSpPr>
          <p:cNvPr id="5" name="Subtitle 4"/>
          <p:cNvSpPr>
            <a:spLocks noGrp="1"/>
          </p:cNvSpPr>
          <p:nvPr>
            <p:ph type="subTitle" idx="1"/>
          </p:nvPr>
        </p:nvSpPr>
        <p:spPr>
          <a:xfrm>
            <a:off x="1691680" y="4221088"/>
            <a:ext cx="6544816" cy="1752600"/>
          </a:xfrm>
        </p:spPr>
        <p:txBody>
          <a:bodyPr/>
          <a:lstStyle/>
          <a:p>
            <a:pPr algn="ctr"/>
            <a:endParaRPr lang="en-GB" b="1" dirty="0" smtClean="0">
              <a:solidFill>
                <a:schemeClr val="tx1"/>
              </a:solidFill>
              <a:latin typeface="Arial Narrow" pitchFamily="34" charset="0"/>
            </a:endParaRPr>
          </a:p>
        </p:txBody>
      </p:sp>
      <p:sp>
        <p:nvSpPr>
          <p:cNvPr id="6" name="Slide Number Placeholder 5"/>
          <p:cNvSpPr>
            <a:spLocks noGrp="1"/>
          </p:cNvSpPr>
          <p:nvPr>
            <p:ph type="sldNum" sz="quarter" idx="12"/>
          </p:nvPr>
        </p:nvSpPr>
        <p:spPr/>
        <p:txBody>
          <a:bodyPr/>
          <a:lstStyle/>
          <a:p>
            <a:fld id="{01E8D9B5-9E83-49C4-B082-42FB70527793}" type="slidenum">
              <a:rPr lang="en-GB" smtClean="0"/>
              <a:pPr/>
              <a:t>1</a:t>
            </a:fld>
            <a:endParaRPr lang="en-GB" dirty="0"/>
          </a:p>
        </p:txBody>
      </p:sp>
      <p:pic>
        <p:nvPicPr>
          <p:cNvPr id="7" name="Picture 9" descr="ESRClogo"/>
          <p:cNvPicPr>
            <a:picLocks noChangeAspect="1" noChangeArrowheads="1"/>
          </p:cNvPicPr>
          <p:nvPr/>
        </p:nvPicPr>
        <p:blipFill>
          <a:blip r:embed="rId2" cstate="print"/>
          <a:srcRect/>
          <a:stretch>
            <a:fillRect/>
          </a:stretch>
        </p:blipFill>
        <p:spPr bwMode="auto">
          <a:xfrm>
            <a:off x="1691680" y="5229200"/>
            <a:ext cx="1157312" cy="970454"/>
          </a:xfrm>
          <a:prstGeom prst="rect">
            <a:avLst/>
          </a:prstGeom>
          <a:noFill/>
          <a:ln w="9525">
            <a:noFill/>
            <a:miter lim="800000"/>
            <a:headEnd/>
            <a:tailEnd/>
          </a:ln>
        </p:spPr>
      </p:pic>
      <p:pic>
        <p:nvPicPr>
          <p:cNvPr id="8" name="Picture 5" descr="UniLogo"/>
          <p:cNvPicPr>
            <a:picLocks noChangeAspect="1" noChangeArrowheads="1"/>
          </p:cNvPicPr>
          <p:nvPr/>
        </p:nvPicPr>
        <p:blipFill>
          <a:blip r:embed="rId3" cstate="print"/>
          <a:srcRect/>
          <a:stretch>
            <a:fillRect/>
          </a:stretch>
        </p:blipFill>
        <p:spPr bwMode="auto">
          <a:xfrm>
            <a:off x="6660232" y="5517232"/>
            <a:ext cx="2088232" cy="861330"/>
          </a:xfrm>
          <a:prstGeom prst="rect">
            <a:avLst/>
          </a:prstGeom>
          <a:noFill/>
          <a:ln w="9525">
            <a:noFill/>
            <a:miter lim="800000"/>
            <a:headEnd/>
            <a:tailEnd/>
          </a:ln>
        </p:spPr>
      </p:pic>
    </p:spTree>
    <p:extLst>
      <p:ext uri="{BB962C8B-B14F-4D97-AF65-F5344CB8AC3E}">
        <p14:creationId xmlns:p14="http://schemas.microsoft.com/office/powerpoint/2010/main" val="4107978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normAutofit/>
          </a:bodyPr>
          <a:lstStyle/>
          <a:p>
            <a:r>
              <a:rPr lang="en-GB" dirty="0" smtClean="0"/>
              <a:t>The National Curriculu</a:t>
            </a:r>
            <a:r>
              <a:rPr lang="en-GB" dirty="0"/>
              <a:t>m</a:t>
            </a:r>
          </a:p>
        </p:txBody>
      </p:sp>
      <p:sp>
        <p:nvSpPr>
          <p:cNvPr id="3" name="Content Placeholder 2"/>
          <p:cNvSpPr>
            <a:spLocks noGrp="1"/>
          </p:cNvSpPr>
          <p:nvPr>
            <p:ph idx="1"/>
          </p:nvPr>
        </p:nvSpPr>
        <p:spPr>
          <a:xfrm>
            <a:off x="1043608" y="1700808"/>
            <a:ext cx="7890080" cy="4176464"/>
          </a:xfrm>
        </p:spPr>
        <p:txBody>
          <a:bodyPr>
            <a:normAutofit/>
          </a:bodyPr>
          <a:lstStyle/>
          <a:p>
            <a:pPr marL="82296" indent="0">
              <a:buNone/>
            </a:pPr>
            <a:r>
              <a:rPr lang="en-GB" sz="2000" dirty="0">
                <a:latin typeface="Arial" panose="020B0604020202020204" pitchFamily="34" charset="0"/>
                <a:cs typeface="Arial" panose="020B0604020202020204" pitchFamily="34" charset="0"/>
              </a:rPr>
              <a:t>References in the NC Vocabulary, grammar and punctuation </a:t>
            </a:r>
            <a:r>
              <a:rPr lang="en-GB" sz="2000" dirty="0" smtClean="0">
                <a:latin typeface="Arial" panose="020B0604020202020204" pitchFamily="34" charset="0"/>
                <a:cs typeface="Arial" panose="020B0604020202020204" pitchFamily="34" charset="0"/>
              </a:rPr>
              <a:t>appendix:</a:t>
            </a:r>
          </a:p>
          <a:p>
            <a:r>
              <a:rPr lang="en-GB" sz="2000" dirty="0" smtClean="0">
                <a:latin typeface="Arial" panose="020B0604020202020204" pitchFamily="34" charset="0"/>
                <a:cs typeface="Arial" panose="020B0604020202020204" pitchFamily="34" charset="0"/>
              </a:rPr>
              <a:t>Year 2: use of the progressive form of verbs in the present and past tense to mark actions in progress (e.g. </a:t>
            </a:r>
            <a:r>
              <a:rPr lang="en-GB" sz="2000" i="1" dirty="0" smtClean="0">
                <a:latin typeface="Arial" panose="020B0604020202020204" pitchFamily="34" charset="0"/>
                <a:cs typeface="Arial" panose="020B0604020202020204" pitchFamily="34" charset="0"/>
              </a:rPr>
              <a:t>she is drumming, he was shouting</a:t>
            </a:r>
            <a:r>
              <a:rPr lang="en-GB" sz="2000" dirty="0" smtClean="0">
                <a:latin typeface="Arial" panose="020B0604020202020204" pitchFamily="34" charset="0"/>
                <a:cs typeface="Arial" panose="020B0604020202020204" pitchFamily="34" charset="0"/>
              </a:rPr>
              <a:t>)</a:t>
            </a:r>
          </a:p>
          <a:p>
            <a:pPr marL="82296" indent="0">
              <a:buNone/>
            </a:pPr>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Year 3: use of the present perfect form of verbs instead of the simple past (e.g. </a:t>
            </a:r>
            <a:r>
              <a:rPr lang="en-GB" sz="2000" i="1" dirty="0" smtClean="0">
                <a:latin typeface="Arial" panose="020B0604020202020204" pitchFamily="34" charset="0"/>
                <a:cs typeface="Arial" panose="020B0604020202020204" pitchFamily="34" charset="0"/>
              </a:rPr>
              <a:t>He has gone out to play</a:t>
            </a:r>
            <a:r>
              <a:rPr lang="en-GB" sz="2000" dirty="0" smtClean="0">
                <a:latin typeface="Arial" panose="020B0604020202020204" pitchFamily="34" charset="0"/>
                <a:cs typeface="Arial" panose="020B0604020202020204" pitchFamily="34" charset="0"/>
              </a:rPr>
              <a:t> contrasted with </a:t>
            </a:r>
            <a:r>
              <a:rPr lang="en-GB" sz="2000" i="1" dirty="0" smtClean="0">
                <a:latin typeface="Arial" panose="020B0604020202020204" pitchFamily="34" charset="0"/>
                <a:cs typeface="Arial" panose="020B0604020202020204" pitchFamily="34" charset="0"/>
              </a:rPr>
              <a:t>He went out to play)</a:t>
            </a:r>
            <a:endParaRPr lang="en-GB" sz="2000"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2</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lstStyle/>
          <a:p>
            <a:r>
              <a:rPr lang="en-GB" dirty="0" smtClean="0"/>
              <a:t>Tense</a:t>
            </a:r>
            <a:endParaRPr lang="en-GB" dirty="0"/>
          </a:p>
        </p:txBody>
      </p:sp>
      <p:sp>
        <p:nvSpPr>
          <p:cNvPr id="3" name="Content Placeholder 2"/>
          <p:cNvSpPr>
            <a:spLocks noGrp="1"/>
          </p:cNvSpPr>
          <p:nvPr>
            <p:ph idx="1"/>
          </p:nvPr>
        </p:nvSpPr>
        <p:spPr>
          <a:xfrm>
            <a:off x="1043608" y="1447800"/>
            <a:ext cx="7890080" cy="4800600"/>
          </a:xfrm>
        </p:spPr>
        <p:txBody>
          <a:bodyPr>
            <a:normAutofit/>
          </a:bodyPr>
          <a:lstStyle/>
          <a:p>
            <a:r>
              <a:rPr lang="en-GB" sz="2000" dirty="0">
                <a:latin typeface="Arial" panose="020B0604020202020204" pitchFamily="34" charset="0"/>
                <a:cs typeface="Arial" panose="020B0604020202020204" pitchFamily="34" charset="0"/>
              </a:rPr>
              <a:t>Tense is a way of </a:t>
            </a:r>
            <a:r>
              <a:rPr lang="en-GB" sz="2000" dirty="0" smtClean="0">
                <a:latin typeface="Arial" panose="020B0604020202020204" pitchFamily="34" charset="0"/>
                <a:cs typeface="Arial" panose="020B0604020202020204" pitchFamily="34" charset="0"/>
              </a:rPr>
              <a:t>signalling meaning </a:t>
            </a:r>
            <a:r>
              <a:rPr lang="en-GB" sz="2000" dirty="0">
                <a:latin typeface="Arial" panose="020B0604020202020204" pitchFamily="34" charset="0"/>
                <a:cs typeface="Arial" panose="020B0604020202020204" pitchFamily="34" charset="0"/>
              </a:rPr>
              <a:t>through inflections (</a:t>
            </a:r>
            <a:r>
              <a:rPr lang="en-GB" sz="2000" dirty="0" err="1">
                <a:latin typeface="Arial" panose="020B0604020202020204" pitchFamily="34" charset="0"/>
                <a:cs typeface="Arial" panose="020B0604020202020204" pitchFamily="34" charset="0"/>
              </a:rPr>
              <a:t>ie</a:t>
            </a:r>
            <a:r>
              <a:rPr lang="en-GB" sz="2000" dirty="0">
                <a:latin typeface="Arial" panose="020B0604020202020204" pitchFamily="34" charset="0"/>
                <a:cs typeface="Arial" panose="020B0604020202020204" pitchFamily="34" charset="0"/>
              </a:rPr>
              <a:t> through changes to the form of the verb (</a:t>
            </a:r>
            <a:r>
              <a:rPr lang="en-GB" sz="2000" i="1" dirty="0" smtClean="0">
                <a:latin typeface="Arial" panose="020B0604020202020204" pitchFamily="34" charset="0"/>
                <a:cs typeface="Arial" panose="020B0604020202020204" pitchFamily="34" charset="0"/>
              </a:rPr>
              <a:t>dance/danced</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If you have studied a foreign language, you might talk about future tense, or imperfect tense, or even pluperfect tense.</a:t>
            </a:r>
          </a:p>
          <a:p>
            <a:r>
              <a:rPr lang="en-GB" sz="2000" dirty="0" smtClean="0">
                <a:latin typeface="Arial" panose="020B0604020202020204" pitchFamily="34" charset="0"/>
                <a:cs typeface="Arial" panose="020B0604020202020204" pitchFamily="34" charset="0"/>
              </a:rPr>
              <a:t>Tense varies between languages and not all languages have the same number of tenses.</a:t>
            </a:r>
          </a:p>
          <a:p>
            <a:r>
              <a:rPr lang="en-GB" sz="2000" dirty="0" smtClean="0">
                <a:latin typeface="Arial" panose="020B0604020202020204" pitchFamily="34" charset="0"/>
                <a:cs typeface="Arial" panose="020B0604020202020204" pitchFamily="34" charset="0"/>
              </a:rPr>
              <a:t>English only has two tenses: the present and the past:</a:t>
            </a:r>
          </a:p>
          <a:p>
            <a:pPr marL="82296" indent="0">
              <a:buNone/>
            </a:pPr>
            <a:r>
              <a:rPr lang="en-GB" sz="2000" dirty="0" smtClean="0">
                <a:latin typeface="Arial" panose="020B0604020202020204" pitchFamily="34" charset="0"/>
                <a:cs typeface="Arial" panose="020B0604020202020204" pitchFamily="34" charset="0"/>
              </a:rPr>
              <a:t>	</a:t>
            </a:r>
            <a:r>
              <a:rPr lang="en-GB" sz="2000" u="sng" dirty="0" smtClean="0">
                <a:latin typeface="Arial" panose="020B0604020202020204" pitchFamily="34" charset="0"/>
                <a:cs typeface="Arial" panose="020B0604020202020204" pitchFamily="34" charset="0"/>
              </a:rPr>
              <a:t>Present</a:t>
            </a:r>
            <a:r>
              <a:rPr lang="en-GB" sz="2000" dirty="0" smtClean="0">
                <a:latin typeface="Arial" panose="020B0604020202020204" pitchFamily="34" charset="0"/>
                <a:cs typeface="Arial" panose="020B0604020202020204" pitchFamily="34" charset="0"/>
              </a:rPr>
              <a:t>			</a:t>
            </a:r>
            <a:r>
              <a:rPr lang="en-GB" sz="2000" u="sng" dirty="0" smtClean="0">
                <a:latin typeface="Arial" panose="020B0604020202020204" pitchFamily="34" charset="0"/>
                <a:cs typeface="Arial" panose="020B0604020202020204" pitchFamily="34" charset="0"/>
              </a:rPr>
              <a:t>Past</a:t>
            </a:r>
          </a:p>
          <a:p>
            <a:pPr marL="82296" indent="0">
              <a:buNone/>
            </a:pPr>
            <a:r>
              <a:rPr lang="en-GB" sz="2000" dirty="0">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am			was</a:t>
            </a:r>
          </a:p>
          <a:p>
            <a:pPr marL="82296" indent="0">
              <a:buNone/>
            </a:pPr>
            <a:r>
              <a:rPr lang="en-GB" sz="2000" i="1" dirty="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has			had</a:t>
            </a:r>
          </a:p>
          <a:p>
            <a:pPr marL="82296" indent="0">
              <a:buNone/>
            </a:pPr>
            <a:r>
              <a:rPr lang="en-GB" sz="2000" i="1" dirty="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dance			danced</a:t>
            </a:r>
          </a:p>
          <a:p>
            <a:pPr marL="82296" indent="0">
              <a:buNone/>
            </a:pPr>
            <a:r>
              <a:rPr lang="en-GB" sz="2000" i="1" dirty="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break			broke</a:t>
            </a:r>
          </a:p>
          <a:p>
            <a:pPr marL="82296" indent="0">
              <a:buNone/>
            </a:pPr>
            <a:r>
              <a:rPr lang="en-GB" sz="2000" i="1" dirty="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get			got</a:t>
            </a:r>
            <a:endParaRPr lang="en-GB" sz="2000" i="1"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3</a:t>
            </a:fld>
            <a:endParaRPr lang="en-GB" dirty="0"/>
          </a:p>
        </p:txBody>
      </p:sp>
    </p:spTree>
    <p:extLst>
      <p:ext uri="{BB962C8B-B14F-4D97-AF65-F5344CB8AC3E}">
        <p14:creationId xmlns:p14="http://schemas.microsoft.com/office/powerpoint/2010/main" val="754031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lstStyle/>
          <a:p>
            <a:r>
              <a:rPr lang="en-GB" dirty="0" smtClean="0"/>
              <a:t>Tense</a:t>
            </a:r>
            <a:endParaRPr lang="en-GB" dirty="0"/>
          </a:p>
        </p:txBody>
      </p:sp>
      <p:sp>
        <p:nvSpPr>
          <p:cNvPr id="3" name="Content Placeholder 2"/>
          <p:cNvSpPr>
            <a:spLocks noGrp="1"/>
          </p:cNvSpPr>
          <p:nvPr>
            <p:ph idx="1"/>
          </p:nvPr>
        </p:nvSpPr>
        <p:spPr>
          <a:xfrm>
            <a:off x="1043608" y="1447800"/>
            <a:ext cx="7890080" cy="4800600"/>
          </a:xfrm>
        </p:spPr>
        <p:txBody>
          <a:bodyPr>
            <a:normAutofit/>
          </a:bodyPr>
          <a:lstStyle/>
          <a:p>
            <a:pPr marL="82296" indent="0">
              <a:buNone/>
            </a:pPr>
            <a:r>
              <a:rPr lang="en-GB" sz="2000" dirty="0" smtClean="0">
                <a:latin typeface="Arial" panose="020B0604020202020204" pitchFamily="34" charset="0"/>
                <a:cs typeface="Arial" panose="020B0604020202020204" pitchFamily="34" charset="0"/>
              </a:rPr>
              <a:t>The simple past and present usually signal time past and time present. </a:t>
            </a:r>
            <a:r>
              <a:rPr lang="en-GB" sz="2000" dirty="0" err="1">
                <a:latin typeface="Arial" panose="020B0604020202020204" pitchFamily="34" charset="0"/>
                <a:cs typeface="Arial" panose="020B0604020202020204" pitchFamily="34" charset="0"/>
              </a:rPr>
              <a:t>e</a:t>
            </a:r>
            <a:r>
              <a:rPr lang="en-GB" sz="2000" dirty="0" err="1" smtClean="0">
                <a:latin typeface="Arial" panose="020B0604020202020204" pitchFamily="34" charset="0"/>
                <a:cs typeface="Arial" panose="020B0604020202020204" pitchFamily="34" charset="0"/>
              </a:rPr>
              <a:t>g</a:t>
            </a:r>
            <a:endParaRPr lang="en-GB" sz="2000" dirty="0" smtClean="0">
              <a:latin typeface="Arial" panose="020B0604020202020204" pitchFamily="34" charset="0"/>
              <a:cs typeface="Arial" panose="020B0604020202020204" pitchFamily="34" charset="0"/>
            </a:endParaRPr>
          </a:p>
          <a:p>
            <a:pPr marL="356616" lvl="1" indent="0">
              <a:buNone/>
            </a:pPr>
            <a:r>
              <a:rPr lang="en-GB" sz="2000" i="1" dirty="0" smtClean="0">
                <a:solidFill>
                  <a:srgbClr val="FF0000"/>
                </a:solidFill>
                <a:latin typeface="Arial" panose="020B0604020202020204" pitchFamily="34" charset="0"/>
                <a:cs typeface="Arial" panose="020B0604020202020204" pitchFamily="34" charset="0"/>
              </a:rPr>
              <a:t>I am hungry.			I was hungry.</a:t>
            </a:r>
          </a:p>
          <a:p>
            <a:pPr marL="356616" lvl="1" indent="0">
              <a:buNone/>
            </a:pPr>
            <a:r>
              <a:rPr lang="en-GB" sz="2000" i="1" dirty="0" smtClean="0">
                <a:solidFill>
                  <a:srgbClr val="FF0000"/>
                </a:solidFill>
                <a:latin typeface="Arial" panose="020B0604020202020204" pitchFamily="34" charset="0"/>
                <a:cs typeface="Arial" panose="020B0604020202020204" pitchFamily="34" charset="0"/>
              </a:rPr>
              <a:t>I jump through hoops.	I jumped through hoops</a:t>
            </a:r>
            <a:r>
              <a:rPr lang="en-GB" sz="1600" dirty="0" smtClean="0">
                <a:latin typeface="Arial" panose="020B0604020202020204" pitchFamily="34" charset="0"/>
                <a:cs typeface="Arial" panose="020B0604020202020204" pitchFamily="34" charset="0"/>
              </a:rPr>
              <a:t>.</a:t>
            </a:r>
          </a:p>
          <a:p>
            <a:endParaRPr lang="en-GB" sz="2000" dirty="0">
              <a:latin typeface="Arial" panose="020B0604020202020204" pitchFamily="34" charset="0"/>
              <a:cs typeface="Arial" panose="020B0604020202020204" pitchFamily="34" charset="0"/>
            </a:endParaRPr>
          </a:p>
          <a:p>
            <a:pPr marL="82296" indent="0">
              <a:buNone/>
            </a:pPr>
            <a:r>
              <a:rPr lang="en-GB" sz="2000" dirty="0" smtClean="0">
                <a:latin typeface="Arial" panose="020B0604020202020204" pitchFamily="34" charset="0"/>
                <a:cs typeface="Arial" panose="020B0604020202020204" pitchFamily="34" charset="0"/>
              </a:rPr>
              <a:t>But the present tense is also used to express future time:</a:t>
            </a:r>
          </a:p>
          <a:p>
            <a:pPr marL="82296" indent="0">
              <a:buNone/>
            </a:pPr>
            <a:r>
              <a:rPr lang="en-GB" sz="2000" i="1" dirty="0" smtClean="0">
                <a:solidFill>
                  <a:srgbClr val="FF0000"/>
                </a:solidFill>
                <a:latin typeface="Arial" panose="020B0604020202020204" pitchFamily="34" charset="0"/>
                <a:cs typeface="Arial" panose="020B0604020202020204" pitchFamily="34" charset="0"/>
              </a:rPr>
              <a:t>The train arrives tomorrow at midday.</a:t>
            </a:r>
          </a:p>
          <a:p>
            <a:pPr marL="82296" indent="0">
              <a:buNone/>
            </a:pPr>
            <a:endParaRPr lang="en-GB" sz="2000" i="1" dirty="0">
              <a:latin typeface="Arial" panose="020B0604020202020204" pitchFamily="34" charset="0"/>
              <a:cs typeface="Arial" panose="020B0604020202020204" pitchFamily="34" charset="0"/>
            </a:endParaRPr>
          </a:p>
          <a:p>
            <a:pPr marL="82296" indent="0">
              <a:buNone/>
            </a:pPr>
            <a:r>
              <a:rPr lang="en-GB" sz="2000" dirty="0" smtClean="0">
                <a:latin typeface="Arial" panose="020B0604020202020204" pitchFamily="34" charset="0"/>
                <a:cs typeface="Arial" panose="020B0604020202020204" pitchFamily="34" charset="0"/>
              </a:rPr>
              <a:t>And in formal or argument texts, it is often used to express a sense of universal truth </a:t>
            </a:r>
            <a:r>
              <a:rPr lang="en-GB" sz="2000" dirty="0" err="1" smtClean="0">
                <a:latin typeface="Arial" panose="020B0604020202020204" pitchFamily="34" charset="0"/>
                <a:cs typeface="Arial" panose="020B0604020202020204" pitchFamily="34" charset="0"/>
              </a:rPr>
              <a:t>eg</a:t>
            </a:r>
            <a:endParaRPr lang="en-GB" sz="2000" dirty="0" smtClean="0">
              <a:latin typeface="Arial" panose="020B0604020202020204" pitchFamily="34" charset="0"/>
              <a:cs typeface="Arial" panose="020B0604020202020204" pitchFamily="34" charset="0"/>
            </a:endParaRPr>
          </a:p>
          <a:p>
            <a:pPr marL="82296" indent="0">
              <a:buNone/>
            </a:pPr>
            <a:r>
              <a:rPr lang="en-GB" sz="2000" i="1" dirty="0" smtClean="0">
                <a:solidFill>
                  <a:srgbClr val="FF0000"/>
                </a:solidFill>
                <a:latin typeface="Arial" panose="020B0604020202020204" pitchFamily="34" charset="0"/>
                <a:cs typeface="Arial" panose="020B0604020202020204" pitchFamily="34" charset="0"/>
              </a:rPr>
              <a:t>Each year, thousands of animals are cruelly killed for laboratory experiments.</a:t>
            </a:r>
          </a:p>
          <a:p>
            <a:pPr marL="82296" indent="0">
              <a:buNone/>
            </a:pPr>
            <a:endParaRPr lang="en-GB"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4</a:t>
            </a:fld>
            <a:endParaRPr lang="en-GB" dirty="0"/>
          </a:p>
        </p:txBody>
      </p:sp>
    </p:spTree>
    <p:extLst>
      <p:ext uri="{BB962C8B-B14F-4D97-AF65-F5344CB8AC3E}">
        <p14:creationId xmlns:p14="http://schemas.microsoft.com/office/powerpoint/2010/main" val="3868410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lstStyle/>
          <a:p>
            <a:r>
              <a:rPr lang="en-GB" dirty="0" smtClean="0"/>
              <a:t>Aspect</a:t>
            </a:r>
            <a:endParaRPr lang="en-GB" dirty="0"/>
          </a:p>
        </p:txBody>
      </p:sp>
      <p:sp>
        <p:nvSpPr>
          <p:cNvPr id="3" name="Content Placeholder 2"/>
          <p:cNvSpPr>
            <a:spLocks noGrp="1"/>
          </p:cNvSpPr>
          <p:nvPr>
            <p:ph idx="1"/>
          </p:nvPr>
        </p:nvSpPr>
        <p:spPr>
          <a:xfrm>
            <a:off x="1043608" y="1447800"/>
            <a:ext cx="7890080" cy="4800600"/>
          </a:xfrm>
        </p:spPr>
        <p:txBody>
          <a:bodyPr/>
          <a:lstStyle/>
          <a:p>
            <a:pPr marL="82296" indent="0">
              <a:buNone/>
            </a:pPr>
            <a:r>
              <a:rPr lang="en-GB" sz="2000" dirty="0" smtClean="0">
                <a:latin typeface="Arial" panose="020B0604020202020204" pitchFamily="34" charset="0"/>
                <a:cs typeface="Arial" panose="020B0604020202020204" pitchFamily="34" charset="0"/>
              </a:rPr>
              <a:t>In English, because there are only two tenses, we create a wide variation of ways to express subtleties of meaning through creating verb phrases with several verbs in them. </a:t>
            </a:r>
            <a:r>
              <a:rPr lang="en-GB" sz="2000" dirty="0" err="1" smtClean="0">
                <a:latin typeface="Arial" panose="020B0604020202020204" pitchFamily="34" charset="0"/>
                <a:cs typeface="Arial" panose="020B0604020202020204" pitchFamily="34" charset="0"/>
              </a:rPr>
              <a:t>Eg</a:t>
            </a:r>
            <a:endParaRPr lang="en-GB" sz="2000" dirty="0" smtClean="0">
              <a:latin typeface="Arial" panose="020B0604020202020204" pitchFamily="34" charset="0"/>
              <a:cs typeface="Arial" panose="020B0604020202020204" pitchFamily="34" charset="0"/>
            </a:endParaRPr>
          </a:p>
          <a:p>
            <a:r>
              <a:rPr lang="en-GB" sz="2000" i="1" dirty="0" smtClean="0">
                <a:solidFill>
                  <a:srgbClr val="FF0000"/>
                </a:solidFill>
                <a:latin typeface="Arial" panose="020B0604020202020204" pitchFamily="34" charset="0"/>
                <a:cs typeface="Arial" panose="020B0604020202020204" pitchFamily="34" charset="0"/>
              </a:rPr>
              <a:t>I was dancing</a:t>
            </a:r>
          </a:p>
          <a:p>
            <a:r>
              <a:rPr lang="en-GB" sz="2000" i="1" dirty="0" smtClean="0">
                <a:solidFill>
                  <a:srgbClr val="FF0000"/>
                </a:solidFill>
                <a:latin typeface="Arial" panose="020B0604020202020204" pitchFamily="34" charset="0"/>
                <a:cs typeface="Arial" panose="020B0604020202020204" pitchFamily="34" charset="0"/>
              </a:rPr>
              <a:t>I could have danced</a:t>
            </a:r>
          </a:p>
          <a:p>
            <a:r>
              <a:rPr lang="en-GB" sz="2000" i="1" dirty="0" smtClean="0">
                <a:solidFill>
                  <a:srgbClr val="FF0000"/>
                </a:solidFill>
                <a:latin typeface="Arial" panose="020B0604020202020204" pitchFamily="34" charset="0"/>
                <a:cs typeface="Arial" panose="020B0604020202020204" pitchFamily="34" charset="0"/>
              </a:rPr>
              <a:t>I might dance</a:t>
            </a:r>
          </a:p>
          <a:p>
            <a:r>
              <a:rPr lang="en-GB" sz="2000" i="1" dirty="0" smtClean="0">
                <a:solidFill>
                  <a:srgbClr val="FF0000"/>
                </a:solidFill>
                <a:latin typeface="Arial" panose="020B0604020202020204" pitchFamily="34" charset="0"/>
                <a:cs typeface="Arial" panose="020B0604020202020204" pitchFamily="34" charset="0"/>
              </a:rPr>
              <a:t>I wanted to dance</a:t>
            </a:r>
          </a:p>
          <a:p>
            <a:r>
              <a:rPr lang="en-GB" sz="2000" i="1" dirty="0" smtClean="0">
                <a:solidFill>
                  <a:srgbClr val="FF0000"/>
                </a:solidFill>
                <a:latin typeface="Arial" panose="020B0604020202020204" pitchFamily="34" charset="0"/>
                <a:cs typeface="Arial" panose="020B0604020202020204" pitchFamily="34" charset="0"/>
              </a:rPr>
              <a:t>I should have been dancing</a:t>
            </a:r>
          </a:p>
          <a:p>
            <a:r>
              <a:rPr lang="en-GB" sz="2000" i="1" dirty="0" smtClean="0">
                <a:solidFill>
                  <a:srgbClr val="FF0000"/>
                </a:solidFill>
                <a:latin typeface="Arial" panose="020B0604020202020204" pitchFamily="34" charset="0"/>
                <a:cs typeface="Arial" panose="020B0604020202020204" pitchFamily="34" charset="0"/>
              </a:rPr>
              <a:t>I may have danced</a:t>
            </a:r>
          </a:p>
          <a:p>
            <a:r>
              <a:rPr lang="en-GB" sz="2000" i="1" dirty="0" smtClean="0">
                <a:solidFill>
                  <a:srgbClr val="FF0000"/>
                </a:solidFill>
                <a:latin typeface="Arial" panose="020B0604020202020204" pitchFamily="34" charset="0"/>
                <a:cs typeface="Arial" panose="020B0604020202020204" pitchFamily="34" charset="0"/>
              </a:rPr>
              <a:t>I had danced</a:t>
            </a:r>
          </a:p>
          <a:p>
            <a:pPr marL="82296" indent="0">
              <a:buNone/>
            </a:pPr>
            <a:endParaRPr lang="en-GB" sz="2000" dirty="0" smtClean="0">
              <a:latin typeface="Arial" panose="020B0604020202020204" pitchFamily="34" charset="0"/>
              <a:cs typeface="Arial" panose="020B0604020202020204" pitchFamily="34" charset="0"/>
            </a:endParaRPr>
          </a:p>
          <a:p>
            <a:pPr marL="82296" indent="0">
              <a:buNone/>
            </a:pPr>
            <a:r>
              <a:rPr lang="en-GB" sz="2000" dirty="0" smtClean="0">
                <a:latin typeface="Arial" panose="020B0604020202020204" pitchFamily="34" charset="0"/>
                <a:cs typeface="Arial" panose="020B0604020202020204" pitchFamily="34" charset="0"/>
              </a:rPr>
              <a:t>The perfect and the progressive are the names for two of these variations.</a:t>
            </a:r>
            <a:endParaRPr lang="en-GB" sz="2000" dirty="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5</a:t>
            </a:fld>
            <a:endParaRPr lang="en-GB" dirty="0"/>
          </a:p>
        </p:txBody>
      </p:sp>
    </p:spTree>
    <p:extLst>
      <p:ext uri="{BB962C8B-B14F-4D97-AF65-F5344CB8AC3E}">
        <p14:creationId xmlns:p14="http://schemas.microsoft.com/office/powerpoint/2010/main" val="3221822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818072" cy="1143000"/>
          </a:xfrm>
        </p:spPr>
        <p:txBody>
          <a:bodyPr/>
          <a:lstStyle/>
          <a:p>
            <a:r>
              <a:rPr lang="en-GB" dirty="0" smtClean="0"/>
              <a:t>The Perfect</a:t>
            </a:r>
            <a:endParaRPr lang="en-GB" dirty="0"/>
          </a:p>
        </p:txBody>
      </p:sp>
      <p:sp>
        <p:nvSpPr>
          <p:cNvPr id="3" name="Content Placeholder 2"/>
          <p:cNvSpPr>
            <a:spLocks noGrp="1"/>
          </p:cNvSpPr>
          <p:nvPr>
            <p:ph idx="1"/>
          </p:nvPr>
        </p:nvSpPr>
        <p:spPr>
          <a:xfrm>
            <a:off x="1115616" y="1447800"/>
            <a:ext cx="7818072" cy="5509592"/>
          </a:xfrm>
        </p:spPr>
        <p:txBody>
          <a:bodyPr>
            <a:normAutofit fontScale="70000" lnSpcReduction="20000"/>
          </a:bodyPr>
          <a:lstStyle/>
          <a:p>
            <a:pPr marL="82296" indent="0">
              <a:lnSpc>
                <a:spcPts val="2400"/>
              </a:lnSpc>
              <a:spcBef>
                <a:spcPts val="0"/>
              </a:spcBef>
              <a:spcAft>
                <a:spcPts val="300"/>
              </a:spcAft>
              <a:buNone/>
            </a:pPr>
            <a:r>
              <a:rPr lang="en-GB" sz="2600" dirty="0" smtClean="0">
                <a:latin typeface="Arial" panose="020B0604020202020204" pitchFamily="34" charset="0"/>
                <a:cs typeface="Arial" panose="020B0604020202020204" pitchFamily="34" charset="0"/>
              </a:rPr>
              <a:t>The perfect generally describes events which have been completed. The perfect is formed using the past participle of the verb, preceded by either the present or past tense of the verb ‘have’. </a:t>
            </a:r>
            <a:r>
              <a:rPr lang="en-GB" sz="2600" dirty="0" err="1" smtClean="0">
                <a:latin typeface="Arial" panose="020B0604020202020204" pitchFamily="34" charset="0"/>
                <a:cs typeface="Arial" panose="020B0604020202020204" pitchFamily="34" charset="0"/>
              </a:rPr>
              <a:t>eg</a:t>
            </a:r>
            <a:endParaRPr lang="en-GB" sz="2600" dirty="0" smtClean="0">
              <a:latin typeface="Arial" panose="020B0604020202020204" pitchFamily="34" charset="0"/>
              <a:cs typeface="Arial" panose="020B0604020202020204" pitchFamily="34" charset="0"/>
            </a:endParaRPr>
          </a:p>
          <a:p>
            <a:pPr marL="82296" indent="0">
              <a:lnSpc>
                <a:spcPts val="2400"/>
              </a:lnSpc>
              <a:spcBef>
                <a:spcPts val="0"/>
              </a:spcBef>
              <a:spcAft>
                <a:spcPts val="300"/>
              </a:spcAft>
              <a:buNone/>
            </a:pPr>
            <a:endParaRPr lang="en-GB" sz="2600" dirty="0" smtClean="0">
              <a:latin typeface="Arial" panose="020B0604020202020204" pitchFamily="34" charset="0"/>
              <a:cs typeface="Arial" panose="020B0604020202020204" pitchFamily="34" charset="0"/>
            </a:endParaRPr>
          </a:p>
          <a:p>
            <a:pPr marL="82296" indent="0">
              <a:lnSpc>
                <a:spcPts val="2400"/>
              </a:lnSpc>
              <a:spcBef>
                <a:spcPts val="0"/>
              </a:spcBef>
              <a:spcAft>
                <a:spcPts val="300"/>
              </a:spcAft>
              <a:buNone/>
            </a:pPr>
            <a:r>
              <a:rPr lang="en-GB" sz="2600" dirty="0" smtClean="0">
                <a:latin typeface="Arial" panose="020B0604020202020204" pitchFamily="34" charset="0"/>
                <a:cs typeface="Arial" panose="020B0604020202020204" pitchFamily="34" charset="0"/>
              </a:rPr>
              <a:t>Present Perfect: </a:t>
            </a:r>
            <a:r>
              <a:rPr lang="en-GB" sz="2600" i="1" dirty="0" smtClean="0">
                <a:solidFill>
                  <a:srgbClr val="FF0000"/>
                </a:solidFill>
                <a:latin typeface="Arial" panose="020B0604020202020204" pitchFamily="34" charset="0"/>
                <a:cs typeface="Arial" panose="020B0604020202020204" pitchFamily="34" charset="0"/>
              </a:rPr>
              <a:t>She has danced for many years</a:t>
            </a:r>
            <a:r>
              <a:rPr lang="en-GB" sz="2600" dirty="0" smtClean="0">
                <a:latin typeface="Arial" panose="020B0604020202020204" pitchFamily="34" charset="0"/>
                <a:cs typeface="Arial" panose="020B0604020202020204" pitchFamily="34" charset="0"/>
              </a:rPr>
              <a:t>.</a:t>
            </a:r>
          </a:p>
          <a:p>
            <a:pPr marL="82296" indent="0">
              <a:lnSpc>
                <a:spcPts val="2400"/>
              </a:lnSpc>
              <a:spcBef>
                <a:spcPts val="0"/>
              </a:spcBef>
              <a:spcAft>
                <a:spcPts val="300"/>
              </a:spcAft>
              <a:buNone/>
            </a:pPr>
            <a:r>
              <a:rPr lang="en-GB" sz="2600" dirty="0" smtClean="0">
                <a:latin typeface="Arial" panose="020B0604020202020204" pitchFamily="34" charset="0"/>
                <a:cs typeface="Arial" panose="020B0604020202020204" pitchFamily="34" charset="0"/>
              </a:rPr>
              <a:t>This communicates that dancing has happened in the past but is still continuing now.  It refers to lots of dancing ‘events’ which have been completed.</a:t>
            </a:r>
          </a:p>
          <a:p>
            <a:pPr>
              <a:lnSpc>
                <a:spcPts val="2400"/>
              </a:lnSpc>
              <a:spcBef>
                <a:spcPts val="0"/>
              </a:spcBef>
              <a:spcAft>
                <a:spcPts val="300"/>
              </a:spcAft>
            </a:pPr>
            <a:endParaRPr lang="en-GB" sz="2600" dirty="0">
              <a:latin typeface="Arial" panose="020B0604020202020204" pitchFamily="34" charset="0"/>
              <a:cs typeface="Arial" panose="020B0604020202020204" pitchFamily="34" charset="0"/>
            </a:endParaRPr>
          </a:p>
          <a:p>
            <a:pPr marL="82296" indent="0">
              <a:lnSpc>
                <a:spcPts val="2400"/>
              </a:lnSpc>
              <a:spcBef>
                <a:spcPts val="0"/>
              </a:spcBef>
              <a:spcAft>
                <a:spcPts val="300"/>
              </a:spcAft>
              <a:buNone/>
            </a:pPr>
            <a:r>
              <a:rPr lang="en-GB" sz="2600" dirty="0" smtClean="0">
                <a:latin typeface="Arial" panose="020B0604020202020204" pitchFamily="34" charset="0"/>
                <a:cs typeface="Arial" panose="020B0604020202020204" pitchFamily="34" charset="0"/>
              </a:rPr>
              <a:t>Past Perfect: </a:t>
            </a:r>
            <a:r>
              <a:rPr lang="en-GB" sz="2600" i="1" dirty="0" smtClean="0">
                <a:solidFill>
                  <a:srgbClr val="FF0000"/>
                </a:solidFill>
                <a:latin typeface="Arial" panose="020B0604020202020204" pitchFamily="34" charset="0"/>
                <a:cs typeface="Arial" panose="020B0604020202020204" pitchFamily="34" charset="0"/>
              </a:rPr>
              <a:t>She had danced for many years.</a:t>
            </a:r>
          </a:p>
          <a:p>
            <a:pPr marL="82296" indent="0">
              <a:lnSpc>
                <a:spcPts val="2400"/>
              </a:lnSpc>
              <a:spcBef>
                <a:spcPts val="0"/>
              </a:spcBef>
              <a:spcAft>
                <a:spcPts val="300"/>
              </a:spcAft>
              <a:buNone/>
            </a:pPr>
            <a:r>
              <a:rPr lang="en-GB" sz="2600" dirty="0" smtClean="0">
                <a:latin typeface="Arial" panose="020B0604020202020204" pitchFamily="34" charset="0"/>
                <a:cs typeface="Arial" panose="020B0604020202020204" pitchFamily="34" charset="0"/>
              </a:rPr>
              <a:t>This communicates that the dancing has happened but has now stopped. </a:t>
            </a:r>
            <a:r>
              <a:rPr lang="en-GB" sz="2600" dirty="0">
                <a:latin typeface="Arial" panose="020B0604020202020204" pitchFamily="34" charset="0"/>
                <a:cs typeface="Arial" panose="020B0604020202020204" pitchFamily="34" charset="0"/>
              </a:rPr>
              <a:t>It refers to lots of dancing ‘</a:t>
            </a:r>
            <a:r>
              <a:rPr lang="en-GB" sz="2600" dirty="0" smtClean="0">
                <a:latin typeface="Arial" panose="020B0604020202020204" pitchFamily="34" charset="0"/>
                <a:cs typeface="Arial" panose="020B0604020202020204" pitchFamily="34" charset="0"/>
              </a:rPr>
              <a:t>events’ </a:t>
            </a:r>
            <a:r>
              <a:rPr lang="en-GB" sz="2600" dirty="0">
                <a:latin typeface="Arial" panose="020B0604020202020204" pitchFamily="34" charset="0"/>
                <a:cs typeface="Arial" panose="020B0604020202020204" pitchFamily="34" charset="0"/>
              </a:rPr>
              <a:t>which have been completed.</a:t>
            </a:r>
            <a:endParaRPr lang="en-GB" sz="2600" dirty="0" smtClean="0">
              <a:latin typeface="Arial" panose="020B0604020202020204" pitchFamily="34" charset="0"/>
              <a:cs typeface="Arial" panose="020B0604020202020204" pitchFamily="34" charset="0"/>
            </a:endParaRPr>
          </a:p>
          <a:p>
            <a:pPr marL="82296" indent="0">
              <a:lnSpc>
                <a:spcPts val="2400"/>
              </a:lnSpc>
              <a:spcBef>
                <a:spcPts val="0"/>
              </a:spcBef>
              <a:spcAft>
                <a:spcPts val="300"/>
              </a:spcAft>
              <a:buNone/>
            </a:pPr>
            <a:endParaRPr lang="en-GB" sz="2600" dirty="0">
              <a:latin typeface="Arial" panose="020B0604020202020204" pitchFamily="34" charset="0"/>
              <a:cs typeface="Arial" panose="020B0604020202020204" pitchFamily="34" charset="0"/>
            </a:endParaRPr>
          </a:p>
          <a:p>
            <a:pPr marL="82296" indent="0">
              <a:lnSpc>
                <a:spcPts val="2400"/>
              </a:lnSpc>
              <a:spcBef>
                <a:spcPts val="0"/>
              </a:spcBef>
              <a:spcAft>
                <a:spcPts val="300"/>
              </a:spcAft>
              <a:buNone/>
            </a:pPr>
            <a:r>
              <a:rPr lang="en-GB" sz="2600" dirty="0" smtClean="0">
                <a:latin typeface="Arial" panose="020B0604020202020204" pitchFamily="34" charset="0"/>
                <a:cs typeface="Arial" panose="020B0604020202020204" pitchFamily="34" charset="0"/>
              </a:rPr>
              <a:t>Sometimes children, especially EAL children, need help understanding this subtle difference, especially when narrating events in a story or a report.</a:t>
            </a:r>
            <a:endParaRPr lang="en-GB" sz="2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6</a:t>
            </a:fld>
            <a:endParaRPr lang="en-GB" dirty="0"/>
          </a:p>
        </p:txBody>
      </p:sp>
    </p:spTree>
    <p:extLst>
      <p:ext uri="{BB962C8B-B14F-4D97-AF65-F5344CB8AC3E}">
        <p14:creationId xmlns:p14="http://schemas.microsoft.com/office/powerpoint/2010/main" val="1328481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818072" cy="1143000"/>
          </a:xfrm>
        </p:spPr>
        <p:txBody>
          <a:bodyPr/>
          <a:lstStyle/>
          <a:p>
            <a:r>
              <a:rPr lang="en-GB" dirty="0" smtClean="0"/>
              <a:t>The Progressive</a:t>
            </a:r>
            <a:endParaRPr lang="en-GB" dirty="0"/>
          </a:p>
        </p:txBody>
      </p:sp>
      <p:sp>
        <p:nvSpPr>
          <p:cNvPr id="3" name="Content Placeholder 2"/>
          <p:cNvSpPr>
            <a:spLocks noGrp="1"/>
          </p:cNvSpPr>
          <p:nvPr>
            <p:ph idx="1"/>
          </p:nvPr>
        </p:nvSpPr>
        <p:spPr>
          <a:xfrm>
            <a:off x="1115616" y="1447800"/>
            <a:ext cx="7818072" cy="5077544"/>
          </a:xfrm>
        </p:spPr>
        <p:txBody>
          <a:bodyPr>
            <a:normAutofit/>
          </a:bodyPr>
          <a:lstStyle/>
          <a:p>
            <a:pPr marL="82296" indent="0">
              <a:lnSpc>
                <a:spcPts val="2600"/>
              </a:lnSpc>
              <a:spcBef>
                <a:spcPts val="0"/>
              </a:spcBef>
              <a:spcAft>
                <a:spcPts val="600"/>
              </a:spcAft>
              <a:buNone/>
            </a:pPr>
            <a:r>
              <a:rPr lang="en-GB" sz="2000" dirty="0" smtClean="0">
                <a:latin typeface="Arial" panose="020B0604020202020204" pitchFamily="34" charset="0"/>
                <a:cs typeface="Arial" panose="020B0604020202020204" pitchFamily="34" charset="0"/>
              </a:rPr>
              <a:t>The progressive generally describes events which are in progress rather than completed.  It is formed using the present participle of the verb, preceded by the past or present tense of ‘have’ </a:t>
            </a:r>
            <a:r>
              <a:rPr lang="en-GB" sz="2000" dirty="0" err="1" smtClean="0">
                <a:latin typeface="Arial" panose="020B0604020202020204" pitchFamily="34" charset="0"/>
                <a:cs typeface="Arial" panose="020B0604020202020204" pitchFamily="34" charset="0"/>
              </a:rPr>
              <a:t>eg</a:t>
            </a:r>
            <a:r>
              <a:rPr lang="en-GB" sz="2000" dirty="0" smtClean="0">
                <a:latin typeface="Arial" panose="020B0604020202020204" pitchFamily="34" charset="0"/>
                <a:cs typeface="Arial" panose="020B0604020202020204" pitchFamily="34" charset="0"/>
              </a:rPr>
              <a:t>.</a:t>
            </a:r>
          </a:p>
          <a:p>
            <a:pPr>
              <a:lnSpc>
                <a:spcPts val="2600"/>
              </a:lnSpc>
              <a:spcBef>
                <a:spcPts val="0"/>
              </a:spcBef>
              <a:spcAft>
                <a:spcPts val="600"/>
              </a:spcAft>
            </a:pPr>
            <a:endParaRPr lang="en-GB" sz="2000" dirty="0">
              <a:latin typeface="Arial" panose="020B0604020202020204" pitchFamily="34" charset="0"/>
              <a:cs typeface="Arial" panose="020B0604020202020204" pitchFamily="34" charset="0"/>
            </a:endParaRPr>
          </a:p>
          <a:p>
            <a:pPr marL="82296" indent="0">
              <a:lnSpc>
                <a:spcPts val="2600"/>
              </a:lnSpc>
              <a:spcBef>
                <a:spcPts val="0"/>
              </a:spcBef>
              <a:spcAft>
                <a:spcPts val="600"/>
              </a:spcAft>
              <a:buNone/>
            </a:pPr>
            <a:r>
              <a:rPr lang="en-GB" sz="2000" dirty="0" smtClean="0">
                <a:latin typeface="Arial" panose="020B0604020202020204" pitchFamily="34" charset="0"/>
                <a:cs typeface="Arial" panose="020B0604020202020204" pitchFamily="34" charset="0"/>
              </a:rPr>
              <a:t>Present Progressive:  </a:t>
            </a:r>
            <a:r>
              <a:rPr lang="en-GB" sz="2000" i="1" dirty="0" smtClean="0">
                <a:solidFill>
                  <a:srgbClr val="FF0000"/>
                </a:solidFill>
                <a:latin typeface="Arial" panose="020B0604020202020204" pitchFamily="34" charset="0"/>
                <a:cs typeface="Arial" panose="020B0604020202020204" pitchFamily="34" charset="0"/>
              </a:rPr>
              <a:t>I am dancing in my bedroom</a:t>
            </a:r>
            <a:r>
              <a:rPr lang="en-GB" sz="2000" dirty="0" smtClean="0">
                <a:latin typeface="Arial" panose="020B0604020202020204" pitchFamily="34" charset="0"/>
                <a:cs typeface="Arial" panose="020B0604020202020204" pitchFamily="34" charset="0"/>
              </a:rPr>
              <a:t>.</a:t>
            </a:r>
          </a:p>
          <a:p>
            <a:pPr marL="82296" indent="0">
              <a:lnSpc>
                <a:spcPts val="2600"/>
              </a:lnSpc>
              <a:spcBef>
                <a:spcPts val="0"/>
              </a:spcBef>
              <a:spcAft>
                <a:spcPts val="600"/>
              </a:spcAft>
              <a:buNone/>
            </a:pPr>
            <a:r>
              <a:rPr lang="en-GB" sz="2000" dirty="0" smtClean="0">
                <a:latin typeface="Arial" panose="020B0604020202020204" pitchFamily="34" charset="0"/>
                <a:cs typeface="Arial" panose="020B0604020202020204" pitchFamily="34" charset="0"/>
              </a:rPr>
              <a:t>This communicates that the dancing is happening now and is still in progress.</a:t>
            </a:r>
          </a:p>
          <a:p>
            <a:pPr marL="82296" indent="0">
              <a:lnSpc>
                <a:spcPts val="2600"/>
              </a:lnSpc>
              <a:spcBef>
                <a:spcPts val="0"/>
              </a:spcBef>
              <a:spcAft>
                <a:spcPts val="600"/>
              </a:spcAft>
              <a:buNone/>
            </a:pPr>
            <a:endParaRPr lang="en-GB" sz="2000" dirty="0">
              <a:latin typeface="Arial" panose="020B0604020202020204" pitchFamily="34" charset="0"/>
              <a:cs typeface="Arial" panose="020B0604020202020204" pitchFamily="34" charset="0"/>
            </a:endParaRPr>
          </a:p>
          <a:p>
            <a:pPr marL="82296" indent="0">
              <a:lnSpc>
                <a:spcPts val="2600"/>
              </a:lnSpc>
              <a:spcBef>
                <a:spcPts val="0"/>
              </a:spcBef>
              <a:spcAft>
                <a:spcPts val="600"/>
              </a:spcAft>
              <a:buNone/>
            </a:pPr>
            <a:r>
              <a:rPr lang="en-GB" sz="2000" dirty="0" smtClean="0">
                <a:latin typeface="Arial" panose="020B0604020202020204" pitchFamily="34" charset="0"/>
                <a:cs typeface="Arial" panose="020B0604020202020204" pitchFamily="34" charset="0"/>
              </a:rPr>
              <a:t>Past Progressive:  </a:t>
            </a:r>
            <a:r>
              <a:rPr lang="en-GB" sz="2000" i="1" dirty="0" smtClean="0">
                <a:solidFill>
                  <a:srgbClr val="FF0000"/>
                </a:solidFill>
                <a:latin typeface="Arial" panose="020B0604020202020204" pitchFamily="34" charset="0"/>
                <a:cs typeface="Arial" panose="020B0604020202020204" pitchFamily="34" charset="0"/>
              </a:rPr>
              <a:t>I was dancing in my bedroom.</a:t>
            </a:r>
          </a:p>
          <a:p>
            <a:pPr marL="82296" indent="0">
              <a:lnSpc>
                <a:spcPts val="2600"/>
              </a:lnSpc>
              <a:spcBef>
                <a:spcPts val="0"/>
              </a:spcBef>
              <a:spcAft>
                <a:spcPts val="600"/>
              </a:spcAft>
              <a:buNone/>
            </a:pPr>
            <a:r>
              <a:rPr lang="en-GB" sz="2000" dirty="0" smtClean="0">
                <a:latin typeface="Arial" panose="020B0604020202020204" pitchFamily="34" charset="0"/>
                <a:cs typeface="Arial" panose="020B0604020202020204" pitchFamily="34" charset="0"/>
              </a:rPr>
              <a:t>This communicates that the dancing happened in the past but was in progress in the past.</a:t>
            </a:r>
            <a:endParaRPr lang="en-GB"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7</a:t>
            </a:fld>
            <a:endParaRPr lang="en-GB" dirty="0"/>
          </a:p>
        </p:txBody>
      </p:sp>
    </p:spTree>
    <p:extLst>
      <p:ext uri="{BB962C8B-B14F-4D97-AF65-F5344CB8AC3E}">
        <p14:creationId xmlns:p14="http://schemas.microsoft.com/office/powerpoint/2010/main" val="3904408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051ED8-246A-4ED7-BA39-F0E168D1450D}" type="slidenum">
              <a:rPr lang="en-GB" smtClean="0"/>
              <a:pPr/>
              <a:t>8</a:t>
            </a:fld>
            <a:endParaRPr lang="en-GB" dirty="0"/>
          </a:p>
        </p:txBody>
      </p:sp>
      <p:pic>
        <p:nvPicPr>
          <p:cNvPr id="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5999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395536" y="5733256"/>
            <a:ext cx="8424936" cy="923330"/>
          </a:xfrm>
          <a:prstGeom prst="rect">
            <a:avLst/>
          </a:prstGeom>
          <a:noFill/>
        </p:spPr>
        <p:txBody>
          <a:bodyPr wrap="square" rtlCol="0">
            <a:spAutoFit/>
          </a:bodyPr>
          <a:lstStyle/>
          <a:p>
            <a:r>
              <a:rPr lang="en-GB" sz="1800" dirty="0" smtClean="0"/>
              <a:t>Read the extract from The Day of Ahmed’s Secret by </a:t>
            </a:r>
            <a:r>
              <a:rPr lang="en-GB" sz="1800" i="1" dirty="0" smtClean="0"/>
              <a:t>Florence </a:t>
            </a:r>
            <a:r>
              <a:rPr lang="en-GB" sz="1800" i="1" dirty="0"/>
              <a:t>Parry </a:t>
            </a:r>
            <a:r>
              <a:rPr lang="en-GB" sz="1800" i="1" dirty="0" err="1"/>
              <a:t>Heide</a:t>
            </a:r>
            <a:r>
              <a:rPr lang="en-GB" sz="1800" i="1" dirty="0"/>
              <a:t> &amp; Judith </a:t>
            </a:r>
            <a:r>
              <a:rPr lang="en-GB" sz="1800" i="1" dirty="0" err="1"/>
              <a:t>Heide</a:t>
            </a:r>
            <a:r>
              <a:rPr lang="en-GB" sz="1800" i="1" dirty="0"/>
              <a:t> Gilliland (1997</a:t>
            </a:r>
            <a:r>
              <a:rPr lang="en-GB" sz="1800" i="1" dirty="0" smtClean="0"/>
              <a:t>). </a:t>
            </a:r>
            <a:r>
              <a:rPr lang="en-GB" sz="1800" dirty="0" smtClean="0"/>
              <a:t>What can we say about the relationship between Ahmed and his father? How do the verbs tell us about this relationship?</a:t>
            </a:r>
            <a:endParaRPr lang="en-GB" sz="1800" dirty="0"/>
          </a:p>
        </p:txBody>
      </p:sp>
    </p:spTree>
    <p:extLst>
      <p:ext uri="{BB962C8B-B14F-4D97-AF65-F5344CB8AC3E}">
        <p14:creationId xmlns:p14="http://schemas.microsoft.com/office/powerpoint/2010/main" val="2872815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ue">
      <a:majorFont>
        <a:latin typeface="Arial Narrow"/>
        <a:ea typeface=""/>
        <a:cs typeface=""/>
      </a:majorFont>
      <a:minorFont>
        <a:latin typeface="Arial Narrow"/>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3556</TotalTime>
  <Words>643</Words>
  <Application>Microsoft Office PowerPoint</Application>
  <PresentationFormat>On-screen Show (4:3)</PresentationFormat>
  <Paragraphs>70</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 Verbs: the Perfect and the Progressive</vt:lpstr>
      <vt:lpstr>The National Curriculum</vt:lpstr>
      <vt:lpstr>Tense</vt:lpstr>
      <vt:lpstr>Tense</vt:lpstr>
      <vt:lpstr>Aspect</vt:lpstr>
      <vt:lpstr>The Perfect</vt:lpstr>
      <vt:lpstr>The Progressive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dlynch</dc:creator>
  <cp:lastModifiedBy>helen lines</cp:lastModifiedBy>
  <cp:revision>344</cp:revision>
  <dcterms:created xsi:type="dcterms:W3CDTF">2011-04-14T11:08:57Z</dcterms:created>
  <dcterms:modified xsi:type="dcterms:W3CDTF">2017-04-21T12:18:07Z</dcterms:modified>
</cp:coreProperties>
</file>