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8" r:id="rId3"/>
    <p:sldId id="273" r:id="rId4"/>
    <p:sldId id="269" r:id="rId5"/>
    <p:sldId id="278" r:id="rId6"/>
    <p:sldId id="277" r:id="rId7"/>
    <p:sldId id="282" r:id="rId8"/>
    <p:sldId id="285" r:id="rId9"/>
    <p:sldId id="283" r:id="rId10"/>
    <p:sldId id="28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5052" autoAdjust="0"/>
  </p:normalViewPr>
  <p:slideViewPr>
    <p:cSldViewPr>
      <p:cViewPr varScale="1">
        <p:scale>
          <a:sx n="25" d="100"/>
          <a:sy n="25" d="100"/>
        </p:scale>
        <p:origin x="1910"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36F1AF-1D17-4E3B-B9A8-BB88E2AAE002}" type="datetimeFigureOut">
              <a:rPr lang="en-GB" smtClean="0"/>
              <a:pPr/>
              <a:t>09/06/2020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D113F1-7592-4C95-9721-342AA4839B0A}" type="slidenum">
              <a:rPr lang="en-GB" smtClean="0"/>
              <a:pPr/>
              <a:t>‹#›</a:t>
            </a:fld>
            <a:endParaRPr lang="en-GB"/>
          </a:p>
        </p:txBody>
      </p:sp>
    </p:spTree>
    <p:extLst>
      <p:ext uri="{BB962C8B-B14F-4D97-AF65-F5344CB8AC3E}">
        <p14:creationId xmlns:p14="http://schemas.microsoft.com/office/powerpoint/2010/main" val="1566733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Use</a:t>
            </a:r>
            <a:r>
              <a:rPr lang="en-GB" baseline="0" dirty="0"/>
              <a:t> as task support or to shape feedback. What do students think of this sample commentary? Can they locate the noun phrases that carry most of the information? Do the choices of nouns and noun phrases make the writer ‘sound like an expert’ on the topic?</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u="sng" dirty="0"/>
              <a:t>Antarctica</a:t>
            </a:r>
            <a:r>
              <a:rPr lang="en-US" sz="1200" b="1" i="1" dirty="0"/>
              <a:t>, the largest desert in the world</a:t>
            </a:r>
            <a:r>
              <a:rPr lang="en-US" sz="1200" dirty="0"/>
              <a:t>, is </a:t>
            </a:r>
            <a:r>
              <a:rPr lang="en-US" sz="1200" b="1" i="1" dirty="0"/>
              <a:t>the coldest, windiest , driest </a:t>
            </a:r>
            <a:r>
              <a:rPr lang="en-US" sz="1200" b="1" i="1" u="sng" dirty="0"/>
              <a:t>continent</a:t>
            </a:r>
            <a:r>
              <a:rPr lang="en-US" sz="1200" b="1" i="1" dirty="0"/>
              <a:t> on the planet </a:t>
            </a:r>
            <a:r>
              <a:rPr lang="en-US" sz="1200" dirty="0"/>
              <a:t>and is almost entirely covered by </a:t>
            </a:r>
            <a:r>
              <a:rPr lang="en-US" sz="1200" b="1" i="1" dirty="0"/>
              <a:t>an </a:t>
            </a:r>
            <a:r>
              <a:rPr lang="en-US" sz="1200" b="1" i="1" u="sng" dirty="0"/>
              <a:t>ice sheet </a:t>
            </a:r>
            <a:r>
              <a:rPr lang="en-US" sz="1200" b="1" i="1" dirty="0"/>
              <a:t>that is 1.6 </a:t>
            </a:r>
            <a:r>
              <a:rPr lang="en-US" sz="1200" b="1" i="1" dirty="0" err="1"/>
              <a:t>kms</a:t>
            </a:r>
            <a:r>
              <a:rPr lang="en-US" sz="1200" b="1" i="1" dirty="0"/>
              <a:t> thick</a:t>
            </a:r>
            <a:r>
              <a:rPr lang="en-US" sz="1200" dirty="0"/>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dirty="0"/>
              <a:t>This windswept inhospitable </a:t>
            </a:r>
            <a:r>
              <a:rPr lang="en-US" sz="1200" b="1" i="1" u="sng" dirty="0"/>
              <a:t>environment </a:t>
            </a:r>
            <a:r>
              <a:rPr lang="en-US" sz="1200" dirty="0"/>
              <a:t>is home to </a:t>
            </a:r>
            <a:r>
              <a:rPr lang="en-US" sz="1200" b="1" i="1" dirty="0"/>
              <a:t>the Emperor </a:t>
            </a:r>
            <a:r>
              <a:rPr lang="en-US" sz="1200" b="1" i="1" u="sng" dirty="0"/>
              <a:t>penguin</a:t>
            </a:r>
            <a:r>
              <a:rPr lang="en-US" sz="1200" b="1" i="1" dirty="0"/>
              <a:t>, the tallest and heaviest of all penguin species.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dirty="0"/>
              <a:t>Four </a:t>
            </a:r>
            <a:r>
              <a:rPr lang="en-US" sz="1200" b="1" i="1" u="sng" dirty="0"/>
              <a:t>layers</a:t>
            </a:r>
            <a:r>
              <a:rPr lang="en-US" sz="1200" b="1" i="1" dirty="0"/>
              <a:t> of waterproof feathers </a:t>
            </a:r>
            <a:r>
              <a:rPr lang="en-US" sz="1200" dirty="0"/>
              <a:t>help them survive </a:t>
            </a:r>
            <a:r>
              <a:rPr lang="en-US" sz="1200" b="1" i="1" u="none" dirty="0"/>
              <a:t>unbelievably cold </a:t>
            </a:r>
            <a:r>
              <a:rPr lang="en-US" sz="1200" b="1" i="1" u="sng" dirty="0"/>
              <a:t>temperatures</a:t>
            </a:r>
            <a:r>
              <a:rPr lang="en-US" sz="1200" b="1" u="sng" dirty="0"/>
              <a:t> </a:t>
            </a:r>
            <a:r>
              <a:rPr lang="en-US" sz="1200" dirty="0"/>
              <a:t>to breed and raise </a:t>
            </a:r>
            <a:r>
              <a:rPr lang="en-US" sz="1200" b="1" i="1" u="none" dirty="0"/>
              <a:t>their vulnerable </a:t>
            </a:r>
            <a:r>
              <a:rPr lang="en-US" sz="1200" b="1" i="1" u="sng" dirty="0"/>
              <a:t>chicks.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1"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10</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Pairs</a:t>
            </a:r>
            <a:r>
              <a:rPr lang="en-GB" baseline="0" dirty="0"/>
              <a:t> – 60 seconds – how many more can they add to the list?</a:t>
            </a:r>
          </a:p>
          <a:p>
            <a:r>
              <a:rPr lang="en-GB" baseline="0" dirty="0" err="1"/>
              <a:t>Eg</a:t>
            </a:r>
            <a:r>
              <a:rPr lang="en-GB" baseline="0" dirty="0"/>
              <a:t> blizzard, pack ice, frost, hail, whiteout, snowflake, flurry, ice floe, black ice, snowdrift, icicle, mogul, snowball, melt ice, avalanche</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Stress that scanning</a:t>
            </a:r>
            <a:r>
              <a:rPr lang="en-GB" baseline="0" dirty="0"/>
              <a:t> a text for the nouns is a really helpful reading strategy since they quickly tell you what the topic is about.</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t>TASK: Give 20 seconds to scan the information from a Geography text book, focusing on the nouns in bold type. Blank the slide (i.e. go back to previous one or put in a blank)</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t>Pairs: You have 20 seconds to mind map the information about Emperor penguins. Aim is to include all the details provided by the nouns. </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t>Check by looking at the slide again. Have they included all the details indicated by the nouns?</a:t>
            </a:r>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Introduce question</a:t>
            </a:r>
            <a:r>
              <a:rPr lang="en-GB" baseline="0" dirty="0"/>
              <a:t> for lesson and emphasise importance of nouns/noun phrases that carry the ‘expert’ essential information in a text.</a:t>
            </a:r>
          </a:p>
          <a:p>
            <a:r>
              <a:rPr lang="en-GB" baseline="0" dirty="0"/>
              <a:t>Noun phrase refers to a ‘head’ noun of a sentence together with the words describe it, either before (</a:t>
            </a:r>
            <a:r>
              <a:rPr lang="en-GB" baseline="0" dirty="0" err="1"/>
              <a:t>premodification</a:t>
            </a:r>
            <a:r>
              <a:rPr lang="en-GB" baseline="0" dirty="0"/>
              <a:t>) or after (</a:t>
            </a:r>
            <a:r>
              <a:rPr lang="en-GB" baseline="0" dirty="0" err="1"/>
              <a:t>postmodification</a:t>
            </a:r>
            <a:r>
              <a:rPr lang="en-GB" baseline="0" dirty="0"/>
              <a:t>). The whole noun phrase can be replaced with a pronoun, e.g. </a:t>
            </a:r>
            <a:r>
              <a:rPr lang="en-GB" b="1" i="1" baseline="0" dirty="0"/>
              <a:t>Antarctica</a:t>
            </a:r>
            <a:r>
              <a:rPr lang="en-GB" i="1" baseline="0" dirty="0"/>
              <a:t>, the continent at the South Pole </a:t>
            </a:r>
            <a:r>
              <a:rPr lang="en-GB" i="0" baseline="0" dirty="0"/>
              <a:t>is the coldest place on Earth (</a:t>
            </a:r>
            <a:r>
              <a:rPr lang="en-GB" b="1" i="1" baseline="0" dirty="0"/>
              <a:t>It  </a:t>
            </a:r>
            <a:r>
              <a:rPr lang="en-GB" b="0" i="0" baseline="0" dirty="0"/>
              <a:t>is the coldest place on Earth</a:t>
            </a:r>
            <a:r>
              <a:rPr lang="en-GB" i="0" baseline="0" dirty="0"/>
              <a:t>).</a:t>
            </a:r>
          </a:p>
          <a:p>
            <a:r>
              <a:rPr lang="en-GB" i="0" baseline="0" dirty="0"/>
              <a:t>Some grammars call single nouns a noun phrase; others refer to noun phrase as </a:t>
            </a:r>
            <a:r>
              <a:rPr lang="en-GB" i="0" baseline="0" dirty="0" err="1"/>
              <a:t>noun+one</a:t>
            </a:r>
            <a:r>
              <a:rPr lang="en-GB" i="0" baseline="0" dirty="0"/>
              <a:t> or more modifying words </a:t>
            </a:r>
            <a:r>
              <a:rPr lang="en-GB" i="0" baseline="0" dirty="0" err="1"/>
              <a:t>e.g.</a:t>
            </a:r>
            <a:r>
              <a:rPr lang="en-GB" i="1" baseline="0" dirty="0" err="1"/>
              <a:t>South</a:t>
            </a:r>
            <a:r>
              <a:rPr lang="en-GB" i="1" baseline="0" dirty="0"/>
              <a:t> </a:t>
            </a:r>
            <a:r>
              <a:rPr lang="en-GB" b="1" i="1" baseline="0" dirty="0"/>
              <a:t>Pole </a:t>
            </a:r>
            <a:r>
              <a:rPr lang="en-GB" i="0" baseline="0" dirty="0"/>
              <a:t>and </a:t>
            </a:r>
            <a:r>
              <a:rPr lang="en-GB" i="1" baseline="0" dirty="0"/>
              <a:t>Emperor </a:t>
            </a:r>
            <a:r>
              <a:rPr lang="en-GB" b="1" i="1" baseline="0" dirty="0"/>
              <a:t>penguin</a:t>
            </a:r>
            <a:r>
              <a:rPr lang="en-GB" i="0" baseline="0" dirty="0"/>
              <a:t>.</a:t>
            </a:r>
          </a:p>
          <a:p>
            <a:r>
              <a:rPr lang="en-GB" i="0" baseline="0" dirty="0"/>
              <a:t>You don’t need to explain any of that here, as noun phrases are shown and explained on subsequent slides – just let them see the terms and the examples here and stress the importance of noun phrases in terms of ‘carrying’ essential information – this is the point of the next slide.</a:t>
            </a:r>
            <a:endParaRPr lang="en-GB" i="0" dirty="0"/>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a:t>Emphasise importance of noun phrases for providing information in non-fiction texts.</a:t>
            </a:r>
          </a:p>
          <a:p>
            <a:r>
              <a:rPr lang="en-GB" baseline="0" dirty="0"/>
              <a:t>TASK: </a:t>
            </a:r>
          </a:p>
          <a:p>
            <a:r>
              <a:rPr lang="en-GB" dirty="0"/>
              <a:t>With</a:t>
            </a:r>
            <a:r>
              <a:rPr lang="en-GB" baseline="0" dirty="0"/>
              <a:t> the slide displayed, draw attention to the 3 head nouns that are in bold type and underlined. Ask for answers to these questions, which are designed to encourage students to scan either side of the head nouns in order to find the answers. You might want to model this for the first question and then time students to find and list answers to the next questions. </a:t>
            </a:r>
          </a:p>
          <a:p>
            <a:r>
              <a:rPr lang="en-GB" baseline="0" dirty="0"/>
              <a:t>1. How is Antarctica described? Find two noun phrases that tell you. (the icy continent at the South Pole; the coldest, windiest and driest place on Earth)</a:t>
            </a:r>
          </a:p>
          <a:p>
            <a:r>
              <a:rPr lang="en-GB" baseline="0" dirty="0"/>
              <a:t>2. What kind of penguin lives in Antarctica in the winter? Find the noun phrase that tells you. (the colourful Emperor penguin)</a:t>
            </a:r>
          </a:p>
          <a:p>
            <a:r>
              <a:rPr lang="en-GB" baseline="0" dirty="0"/>
              <a:t>3. What protects them from the icy winds? Find the noun phrase that tells you. (four layers of scale-like feathers)</a:t>
            </a:r>
          </a:p>
          <a:p>
            <a:r>
              <a:rPr lang="en-GB" baseline="0" dirty="0"/>
              <a:t>Extension</a:t>
            </a:r>
          </a:p>
          <a:p>
            <a:r>
              <a:rPr lang="en-GB" baseline="0" dirty="0"/>
              <a:t>In pairs: Devise 2 more questions that can be answered with a noun phrase detail from the text.</a:t>
            </a:r>
          </a:p>
          <a:p>
            <a:r>
              <a:rPr lang="en-GB" baseline="0" dirty="0"/>
              <a:t>e.g. What are the winds like in Antarctica? (icy winds)</a:t>
            </a:r>
          </a:p>
          <a:p>
            <a:r>
              <a:rPr lang="en-GB" baseline="0" dirty="0"/>
              <a:t>What kind of coat do the penguins have? (a waterproof coat)</a:t>
            </a:r>
          </a:p>
          <a:p>
            <a:r>
              <a:rPr lang="en-GB" baseline="0" dirty="0"/>
              <a:t>What is permafrost? (permanently frozen ground)</a:t>
            </a:r>
          </a:p>
          <a:p>
            <a:endParaRPr lang="en-GB" baseline="0" dirty="0"/>
          </a:p>
          <a:p>
            <a:r>
              <a:rPr lang="en-GB" baseline="0" dirty="0"/>
              <a:t>Without getting bogged down, check understanding of noun phrase by emphasising that this </a:t>
            </a:r>
            <a:r>
              <a:rPr lang="en-GB" i="1" baseline="0" dirty="0"/>
              <a:t>detail</a:t>
            </a:r>
            <a:r>
              <a:rPr lang="en-GB" baseline="0" dirty="0"/>
              <a:t>  placed before and after the main nouns in the sentence is where the ‘expert-sounding’ information is conveyed to the reader.</a:t>
            </a:r>
          </a:p>
          <a:p>
            <a:r>
              <a:rPr lang="en-GB" baseline="0" dirty="0"/>
              <a:t>The next slides show some ways of building this kind of detail in students’ own writing.</a:t>
            </a:r>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Stress a writing context for building detail</a:t>
            </a:r>
            <a:r>
              <a:rPr lang="en-GB" baseline="0" dirty="0"/>
              <a:t> in the form of noun phrases e.g. in an information text, to sound like an ‘expert’ on a topic and to pack in a lot of detail, through careful choice of topic-specific nouns and the detail that modifies (or adds to) them; in an explanation text, to provide precise and succinct definitions. </a:t>
            </a:r>
          </a:p>
          <a:p>
            <a:r>
              <a:rPr lang="en-GB" dirty="0"/>
              <a:t>TASK: </a:t>
            </a:r>
          </a:p>
          <a:p>
            <a:r>
              <a:rPr lang="en-GB" dirty="0"/>
              <a:t>Whole class/pairs: </a:t>
            </a:r>
          </a:p>
          <a:p>
            <a:r>
              <a:rPr lang="en-GB" dirty="0"/>
              <a:t>1. Invent additional</a:t>
            </a:r>
            <a:r>
              <a:rPr lang="en-GB" baseline="0" dirty="0"/>
              <a:t> noun phrases following these patterns and using the same head nouns (i.e. those in bold) e.g. Freezing, sub-zero winds; winds, freezing and sub-zero...</a:t>
            </a:r>
          </a:p>
          <a:p>
            <a:r>
              <a:rPr lang="en-GB" baseline="0" dirty="0"/>
              <a:t>Experiment with positioning.</a:t>
            </a:r>
          </a:p>
          <a:p>
            <a:r>
              <a:rPr lang="en-GB" baseline="0" dirty="0"/>
              <a:t>2. Point out that a noun phrase is part of the sentence – a verb will be needed to complete the sentence. </a:t>
            </a:r>
          </a:p>
          <a:p>
            <a:r>
              <a:rPr lang="en-GB" baseline="0" dirty="0"/>
              <a:t>Choose one of the expanded noun phrases and use it to write a complete sentence. Model first e.g. The penguins, exhausted and hungry, finally </a:t>
            </a:r>
            <a:r>
              <a:rPr lang="en-GB" i="1" baseline="0" dirty="0"/>
              <a:t>reach </a:t>
            </a:r>
            <a:r>
              <a:rPr lang="en-GB" baseline="0" dirty="0"/>
              <a:t>their nesting grounds. </a:t>
            </a:r>
          </a:p>
          <a:p>
            <a:r>
              <a:rPr lang="en-GB" baseline="0" dirty="0"/>
              <a:t>Share students’ examples. Use the test of whether they sound like an expert and have included important detail.</a:t>
            </a:r>
          </a:p>
          <a:p>
            <a:endParaRPr lang="en-GB" baseline="0" dirty="0"/>
          </a:p>
          <a:p>
            <a:r>
              <a:rPr lang="en-GB" baseline="0" dirty="0"/>
              <a:t>The next slide shows another pattern (</a:t>
            </a:r>
            <a:r>
              <a:rPr lang="en-GB" baseline="0" dirty="0" err="1"/>
              <a:t>adverb+adjective+noun</a:t>
            </a:r>
            <a:r>
              <a:rPr lang="en-GB" baseline="0" dirty="0"/>
              <a:t> and puts noun phrase in whole sentence – you might not want to use this; judge if it’s information overload or useful extension.</a:t>
            </a:r>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Invent additional noun phrases, following</a:t>
            </a:r>
            <a:r>
              <a:rPr lang="en-GB" baseline="0" dirty="0"/>
              <a:t> the patterns shown.</a:t>
            </a:r>
          </a:p>
          <a:p>
            <a:r>
              <a:rPr lang="en-GB" baseline="0" dirty="0"/>
              <a:t>Practise using noun phrases in complete sentences by adding main verbs to the two examples at the top of the slide.</a:t>
            </a:r>
          </a:p>
          <a:p>
            <a:r>
              <a:rPr lang="en-GB" baseline="0" dirty="0"/>
              <a:t>Experiment with different word order in the sentences shown on this slide e.g. Remarkably resilient, the female penguins travel....</a:t>
            </a:r>
          </a:p>
          <a:p>
            <a:r>
              <a:rPr lang="en-GB" baseline="0" dirty="0"/>
              <a:t>  </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Relative</a:t>
            </a:r>
            <a:r>
              <a:rPr lang="en-GB" baseline="0" dirty="0"/>
              <a:t> clauses post modify nouns – the information </a:t>
            </a:r>
            <a:r>
              <a:rPr lang="en-GB" i="1" baseline="0" dirty="0"/>
              <a:t>relates back </a:t>
            </a:r>
            <a:r>
              <a:rPr lang="en-GB" baseline="0" dirty="0"/>
              <a:t>to the noun. They are a type of subordinate clause and contain a verb. Note the different positions that a relative clause can take within a sentence, and where commas are placed </a:t>
            </a:r>
            <a:r>
              <a:rPr lang="en-GB" baseline="0" dirty="0" err="1"/>
              <a:t>eg</a:t>
            </a:r>
            <a:r>
              <a:rPr lang="en-GB" baseline="0" dirty="0"/>
              <a:t>:</a:t>
            </a:r>
          </a:p>
          <a:p>
            <a:r>
              <a:rPr lang="en-GB" i="1" baseline="0" dirty="0"/>
              <a:t>Huge floating icebergs </a:t>
            </a:r>
            <a:r>
              <a:rPr lang="en-GB" i="1" u="sng" baseline="0" dirty="0"/>
              <a:t>that have split off from glaciers</a:t>
            </a:r>
            <a:r>
              <a:rPr lang="en-GB" u="sng" baseline="0" dirty="0"/>
              <a:t> </a:t>
            </a:r>
            <a:r>
              <a:rPr lang="en-GB" baseline="0" dirty="0"/>
              <a:t>are a hazard to ships. (refers specifically to these icebergs)</a:t>
            </a:r>
          </a:p>
          <a:p>
            <a:r>
              <a:rPr lang="en-GB" i="1" baseline="0" dirty="0"/>
              <a:t>Icebergs, </a:t>
            </a:r>
            <a:r>
              <a:rPr lang="en-GB" i="1" u="sng" baseline="0" dirty="0"/>
              <a:t>which are formed from freshwater ice</a:t>
            </a:r>
            <a:r>
              <a:rPr lang="en-GB" baseline="0" dirty="0"/>
              <a:t>, float in the salt water. (refers to all icebergs) </a:t>
            </a:r>
          </a:p>
          <a:p>
            <a:r>
              <a:rPr lang="en-GB" dirty="0"/>
              <a:t>In</a:t>
            </a:r>
            <a:r>
              <a:rPr lang="en-GB" baseline="0" dirty="0"/>
              <a:t> a sentence, the noun phrase occupies either the subject or the object position:</a:t>
            </a:r>
          </a:p>
          <a:p>
            <a:r>
              <a:rPr lang="en-GB" i="1" baseline="0" dirty="0"/>
              <a:t>Female Emperor </a:t>
            </a:r>
            <a:r>
              <a:rPr lang="en-GB" b="1" i="1" baseline="0" dirty="0"/>
              <a:t>penguins</a:t>
            </a:r>
            <a:r>
              <a:rPr lang="en-GB" i="1" baseline="0" dirty="0"/>
              <a:t> </a:t>
            </a:r>
            <a:r>
              <a:rPr lang="en-GB" baseline="0" dirty="0"/>
              <a:t>travel long distances to find food (noun phrase subject)</a:t>
            </a:r>
          </a:p>
          <a:p>
            <a:r>
              <a:rPr lang="en-GB" baseline="0" dirty="0"/>
              <a:t>Antarctica is </a:t>
            </a:r>
            <a:r>
              <a:rPr lang="en-GB" i="1" baseline="0" dirty="0"/>
              <a:t>a hostile </a:t>
            </a:r>
            <a:r>
              <a:rPr lang="en-GB" b="1" i="1" baseline="0" dirty="0"/>
              <a:t>environment</a:t>
            </a:r>
            <a:r>
              <a:rPr lang="en-GB" i="1" baseline="0" dirty="0"/>
              <a:t> where there are no permanent inhabitants </a:t>
            </a:r>
            <a:r>
              <a:rPr lang="en-GB" baseline="0" dirty="0"/>
              <a:t>(noun phrase object)</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a:t>You can use the photographs to indicate the first two frames that viewers will see in the documentary. Students will provide the voiceover text to go with it – in reality 2 – 3 sentences. Get them to time it and adjust by adding more detail or deciding what to miss out.</a:t>
            </a:r>
          </a:p>
          <a:p>
            <a:r>
              <a:rPr lang="en-GB" baseline="0" dirty="0"/>
              <a:t>Encourage them to follow the noun phrase patterns on previous slides that will carry the weight of information in each sentence.</a:t>
            </a:r>
          </a:p>
          <a:p>
            <a:r>
              <a:rPr lang="en-GB" baseline="0" dirty="0"/>
              <a:t>Hear some voiceovers ‘performed’ and evaluate: how much detail is included? How expert do they sound? </a:t>
            </a:r>
          </a:p>
          <a:p>
            <a:endParaRPr lang="en-GB" baseline="0" dirty="0"/>
          </a:p>
          <a:p>
            <a:r>
              <a:rPr lang="en-GB" baseline="0" dirty="0"/>
              <a:t>Consolidation:  concentrate on precise noun choices: if these are strong, they may not need many adjectives with the noun.</a:t>
            </a:r>
          </a:p>
          <a:p>
            <a:r>
              <a:rPr lang="en-GB" baseline="0" dirty="0"/>
              <a:t>Extension: look at how noun phrases carry information and detail in other subjects and stress purpose e.g. describing events in History or phenomena in Geography or concepts in Science.</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63613"/>
            <a:ext cx="8229600" cy="665162"/>
          </a:xfrm>
        </p:spPr>
        <p:txBody>
          <a:bodyPr/>
          <a:lstStyle/>
          <a:p>
            <a:r>
              <a:rPr lang="en-US"/>
              <a:t>Click to edit Master title style</a:t>
            </a:r>
            <a:endParaRPr lang="en-GB"/>
          </a:p>
        </p:txBody>
      </p:sp>
      <p:sp>
        <p:nvSpPr>
          <p:cNvPr id="3" name="Text Placeholder 2"/>
          <p:cNvSpPr>
            <a:spLocks noGrp="1"/>
          </p:cNvSpPr>
          <p:nvPr>
            <p:ph type="body" sz="half" idx="1"/>
          </p:nvPr>
        </p:nvSpPr>
        <p:spPr>
          <a:xfrm>
            <a:off x="468313" y="1916113"/>
            <a:ext cx="4027487" cy="4094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16113"/>
            <a:ext cx="4027488" cy="4094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p:txBody>
          <a:bodyPr/>
          <a:lstStyle>
            <a:lvl1pPr>
              <a:defRPr/>
            </a:lvl1pPr>
          </a:lstStyle>
          <a:p>
            <a:pPr>
              <a:defRPr/>
            </a:pPr>
            <a:r>
              <a:rPr lang="en-GB"/>
              <a:t>© Pearson Education Ltd 2013. Copying permitted for purchasing institution only. </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40000"/>
            <a:lumOff val="60000"/>
            <a:alpha val="34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42303-EEAC-4859-9DE0-5E8BDF3EF2DD}" type="datetimeFigureOut">
              <a:rPr lang="en-GB" smtClean="0"/>
              <a:pPr/>
              <a:t>09/06/2020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A96FD7-2A8C-4DB4-9C25-CE0E3AAE05C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t>Y7 Language </a:t>
            </a:r>
            <a:r>
              <a:rPr lang="en-GB" dirty="0"/>
              <a:t>Detectives</a:t>
            </a:r>
          </a:p>
        </p:txBody>
      </p:sp>
      <p:sp>
        <p:nvSpPr>
          <p:cNvPr id="3" name="Subtitle 2"/>
          <p:cNvSpPr>
            <a:spLocks noGrp="1"/>
          </p:cNvSpPr>
          <p:nvPr>
            <p:ph type="subTitle" idx="1"/>
          </p:nvPr>
        </p:nvSpPr>
        <p:spPr>
          <a:xfrm>
            <a:off x="1331640" y="3645024"/>
            <a:ext cx="6400800" cy="1752600"/>
          </a:xfrm>
        </p:spPr>
        <p:txBody>
          <a:bodyPr/>
          <a:lstStyle/>
          <a:p>
            <a:r>
              <a:rPr lang="en-GB" dirty="0">
                <a:solidFill>
                  <a:schemeClr val="tx1"/>
                </a:solidFill>
              </a:rPr>
              <a:t>Investigating how language works: using noun phrases to sound like an expert on a topic</a:t>
            </a:r>
          </a:p>
        </p:txBody>
      </p:sp>
      <p:pic>
        <p:nvPicPr>
          <p:cNvPr id="1027"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755576" y="548680"/>
            <a:ext cx="1746504" cy="1834286"/>
          </a:xfrm>
          <a:prstGeom prst="rect">
            <a:avLst/>
          </a:prstGeom>
          <a:noFill/>
        </p:spPr>
      </p:pic>
      <p:pic>
        <p:nvPicPr>
          <p:cNvPr id="8" name="Picture 2" descr="Improve English Fluency"/>
          <p:cNvPicPr>
            <a:picLocks noChangeAspect="1" noChangeArrowheads="1"/>
          </p:cNvPicPr>
          <p:nvPr/>
        </p:nvPicPr>
        <p:blipFill>
          <a:blip r:embed="rId4" cstate="print"/>
          <a:srcRect/>
          <a:stretch>
            <a:fillRect/>
          </a:stretch>
        </p:blipFill>
        <p:spPr bwMode="auto">
          <a:xfrm>
            <a:off x="6444208" y="4941168"/>
            <a:ext cx="2286000" cy="151447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4"/>
          <p:cNvSpPr>
            <a:spLocks noGrp="1" noChangeArrowheads="1"/>
          </p:cNvSpPr>
          <p:nvPr>
            <p:ph type="title"/>
          </p:nvPr>
        </p:nvSpPr>
        <p:spPr>
          <a:xfrm>
            <a:off x="468313" y="692696"/>
            <a:ext cx="8229600" cy="665162"/>
          </a:xfrm>
        </p:spPr>
        <p:txBody>
          <a:bodyPr>
            <a:normAutofit fontScale="90000"/>
          </a:bodyPr>
          <a:lstStyle/>
          <a:p>
            <a:r>
              <a:rPr lang="en-GB" sz="3600" dirty="0"/>
              <a:t>Feedback: How do writers use noun phrases to sound like an expert on a topic?</a:t>
            </a:r>
            <a:br>
              <a:rPr lang="en-GB" sz="5400" dirty="0">
                <a:solidFill>
                  <a:schemeClr val="tx2"/>
                </a:solidFill>
              </a:rPr>
            </a:br>
            <a:endParaRPr lang="en-GB" sz="3600" dirty="0"/>
          </a:p>
        </p:txBody>
      </p:sp>
      <p:sp>
        <p:nvSpPr>
          <p:cNvPr id="25604" name="Rectangle 5"/>
          <p:cNvSpPr>
            <a:spLocks noGrp="1" noChangeArrowheads="1"/>
          </p:cNvSpPr>
          <p:nvPr>
            <p:ph type="body" sz="half" idx="1"/>
          </p:nvPr>
        </p:nvSpPr>
        <p:spPr/>
        <p:txBody>
          <a:bodyPr>
            <a:normAutofit fontScale="92500" lnSpcReduction="20000"/>
          </a:bodyPr>
          <a:lstStyle/>
          <a:p>
            <a:pPr eaLnBrk="1" hangingPunct="1"/>
            <a:r>
              <a:rPr lang="en-GB" sz="2000"/>
              <a:t>Text</a:t>
            </a:r>
          </a:p>
        </p:txBody>
      </p:sp>
      <p:sp>
        <p:nvSpPr>
          <p:cNvPr id="25605" name="Rectangle 6"/>
          <p:cNvSpPr>
            <a:spLocks noGrp="1" noChangeArrowheads="1"/>
          </p:cNvSpPr>
          <p:nvPr>
            <p:ph sz="half" idx="2"/>
          </p:nvPr>
        </p:nvSpPr>
        <p:spPr>
          <a:xfrm>
            <a:off x="3399259" y="1556544"/>
            <a:ext cx="5616624" cy="4608512"/>
          </a:xfrm>
        </p:spPr>
        <p:txBody>
          <a:bodyPr>
            <a:normAutofit fontScale="92500" lnSpcReduction="20000"/>
          </a:bodyPr>
          <a:lstStyle/>
          <a:p>
            <a:pPr marL="0" indent="0">
              <a:lnSpc>
                <a:spcPct val="110000"/>
              </a:lnSpc>
              <a:buNone/>
            </a:pPr>
            <a:r>
              <a:rPr lang="en-US" sz="2600" dirty="0"/>
              <a:t>Antarctica, the largest desert in the world, is the coldest, windiest , driest continent on the planet and is almost entirely covered by an ice sheet that is 1.6 </a:t>
            </a:r>
            <a:r>
              <a:rPr lang="en-US" sz="2600" dirty="0" err="1"/>
              <a:t>kms</a:t>
            </a:r>
            <a:r>
              <a:rPr lang="en-US" sz="2600" dirty="0"/>
              <a:t> thick. </a:t>
            </a:r>
          </a:p>
          <a:p>
            <a:pPr>
              <a:lnSpc>
                <a:spcPct val="110000"/>
              </a:lnSpc>
            </a:pPr>
            <a:endParaRPr lang="en-US" sz="2600" dirty="0"/>
          </a:p>
          <a:p>
            <a:pPr marL="0" indent="0">
              <a:lnSpc>
                <a:spcPct val="110000"/>
              </a:lnSpc>
              <a:buNone/>
            </a:pPr>
            <a:r>
              <a:rPr lang="en-US" sz="2600" dirty="0"/>
              <a:t>This windswept inhospitable environment is home to the Emperor penguin, the tallest and heaviest of all penguin species. Four layers of waterproof feathers help them survive unbelievably cold temperatures to breed and raise their vulnerable chicks.   </a:t>
            </a:r>
          </a:p>
          <a:p>
            <a:pPr eaLnBrk="1" hangingPunct="1">
              <a:buFont typeface="Wingdings" pitchFamily="2" charset="2"/>
              <a:buNone/>
            </a:pPr>
            <a:endParaRPr lang="en-US" sz="2200" b="1" dirty="0"/>
          </a:p>
          <a:p>
            <a:pPr eaLnBrk="1" hangingPunct="1">
              <a:buFont typeface="Wingdings" pitchFamily="2" charset="2"/>
              <a:buNone/>
            </a:pPr>
            <a:r>
              <a:rPr lang="en-US" sz="2200" b="1" dirty="0"/>
              <a:t> </a:t>
            </a:r>
            <a:endParaRPr lang="en-US" sz="2000" b="1" i="1" dirty="0"/>
          </a:p>
          <a:p>
            <a:pPr eaLnBrk="1" hangingPunct="1">
              <a:buFont typeface="Wingdings" pitchFamily="2" charset="2"/>
              <a:buNone/>
            </a:pPr>
            <a:endParaRPr lang="en-US" sz="2000" b="1" i="1" dirty="0"/>
          </a:p>
          <a:p>
            <a:pPr eaLnBrk="1" hangingPunct="1">
              <a:buFont typeface="Wingdings" pitchFamily="2" charset="2"/>
              <a:buNone/>
            </a:pPr>
            <a:endParaRPr lang="en-US" sz="2000" b="1" i="1" dirty="0"/>
          </a:p>
        </p:txBody>
      </p:sp>
      <p:pic>
        <p:nvPicPr>
          <p:cNvPr id="25606" name="Picture 11" descr="http://t2.gstatic.com/images?q=tbn:ANd9GcRxbpSUZh8NAuezsqxtLI7fgb3wPypaGWB_0jX33KNyKmQRy50DsQ"/>
          <p:cNvPicPr>
            <a:picLocks noChangeAspect="1" noChangeArrowheads="1"/>
          </p:cNvPicPr>
          <p:nvPr/>
        </p:nvPicPr>
        <p:blipFill>
          <a:blip r:embed="rId3" cstate="print"/>
          <a:srcRect/>
          <a:stretch>
            <a:fillRect/>
          </a:stretch>
        </p:blipFill>
        <p:spPr bwMode="auto">
          <a:xfrm>
            <a:off x="468313" y="1844675"/>
            <a:ext cx="2638425" cy="1733550"/>
          </a:xfrm>
          <a:prstGeom prst="rect">
            <a:avLst/>
          </a:prstGeom>
          <a:noFill/>
          <a:ln w="9525">
            <a:noFill/>
            <a:miter lim="800000"/>
            <a:headEnd/>
            <a:tailEnd/>
          </a:ln>
        </p:spPr>
      </p:pic>
      <p:pic>
        <p:nvPicPr>
          <p:cNvPr id="25607" name="Picture 14" descr="http://t3.gstatic.com/images?q=tbn:ANd9GcRLhVdV3BCKYOK5sJXon5seol5OwNSOPsKPEKM9us8bgU8nYczx"/>
          <p:cNvPicPr>
            <a:picLocks noChangeAspect="1" noChangeArrowheads="1"/>
          </p:cNvPicPr>
          <p:nvPr/>
        </p:nvPicPr>
        <p:blipFill>
          <a:blip r:embed="rId4" cstate="print"/>
          <a:srcRect/>
          <a:stretch>
            <a:fillRect/>
          </a:stretch>
        </p:blipFill>
        <p:spPr bwMode="auto">
          <a:xfrm>
            <a:off x="323850" y="3860800"/>
            <a:ext cx="2857500" cy="1600200"/>
          </a:xfrm>
          <a:prstGeom prst="rect">
            <a:avLst/>
          </a:prstGeom>
          <a:noFill/>
          <a:ln w="9525">
            <a:noFill/>
            <a:miter lim="800000"/>
            <a:headEnd/>
            <a:tailEnd/>
          </a:ln>
        </p:spPr>
      </p:pic>
      <p:sp>
        <p:nvSpPr>
          <p:cNvPr id="25608" name="TextBox 7"/>
          <p:cNvSpPr txBox="1">
            <a:spLocks noChangeArrowheads="1"/>
          </p:cNvSpPr>
          <p:nvPr/>
        </p:nvSpPr>
        <p:spPr bwMode="auto">
          <a:xfrm>
            <a:off x="3419475" y="4149725"/>
            <a:ext cx="242374" cy="400110"/>
          </a:xfrm>
          <a:prstGeom prst="rect">
            <a:avLst/>
          </a:prstGeom>
          <a:noFill/>
          <a:ln w="9525">
            <a:noFill/>
            <a:miter lim="800000"/>
            <a:headEnd/>
            <a:tailEnd/>
          </a:ln>
        </p:spPr>
        <p:txBody>
          <a:bodyPr wrap="none">
            <a:spAutoFit/>
          </a:bodyPr>
          <a:lstStyle/>
          <a:p>
            <a:pPr>
              <a:spcBef>
                <a:spcPts val="475"/>
              </a:spcBef>
            </a:pPr>
            <a:r>
              <a:rPr lang="en-GB" sz="2000" dirty="0"/>
              <a:t> </a:t>
            </a:r>
            <a:endParaRPr lang="en-GB" sz="2000" i="1" dirty="0"/>
          </a:p>
        </p:txBody>
      </p:sp>
    </p:spTree>
    <p:extLst>
      <p:ext uri="{BB962C8B-B14F-4D97-AF65-F5344CB8AC3E}">
        <p14:creationId xmlns:p14="http://schemas.microsoft.com/office/powerpoint/2010/main" val="45024565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How many different types of snow and ice can you name? </a:t>
            </a:r>
          </a:p>
        </p:txBody>
      </p:sp>
      <p:sp>
        <p:nvSpPr>
          <p:cNvPr id="3" name="Content Placeholder 2"/>
          <p:cNvSpPr>
            <a:spLocks noGrp="1"/>
          </p:cNvSpPr>
          <p:nvPr>
            <p:ph idx="1"/>
          </p:nvPr>
        </p:nvSpPr>
        <p:spPr/>
        <p:txBody>
          <a:bodyPr/>
          <a:lstStyle/>
          <a:p>
            <a:r>
              <a:rPr lang="en-GB" dirty="0"/>
              <a:t>powder snow</a:t>
            </a:r>
          </a:p>
          <a:p>
            <a:r>
              <a:rPr lang="en-GB" dirty="0"/>
              <a:t>iceberg</a:t>
            </a:r>
          </a:p>
          <a:p>
            <a:r>
              <a:rPr lang="en-GB" dirty="0"/>
              <a:t>slush </a:t>
            </a:r>
          </a:p>
          <a:p>
            <a:r>
              <a:rPr lang="en-GB" dirty="0"/>
              <a:t>glacier</a:t>
            </a:r>
          </a:p>
          <a:p>
            <a:r>
              <a:rPr lang="en-GB" dirty="0"/>
              <a:t>sleet</a:t>
            </a: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35896" y="1988840"/>
            <a:ext cx="4752528" cy="302433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fontScale="90000"/>
          </a:bodyPr>
          <a:lstStyle/>
          <a:p>
            <a:r>
              <a:rPr lang="en-GB" sz="3100" dirty="0"/>
              <a:t>You can sound like an expert on a topic by choosing nouns carefully and precisely</a:t>
            </a:r>
            <a:br>
              <a:rPr lang="en-GB" dirty="0"/>
            </a:br>
            <a:endParaRPr lang="en-GB" dirty="0"/>
          </a:p>
        </p:txBody>
      </p:sp>
      <p:sp>
        <p:nvSpPr>
          <p:cNvPr id="22531" name="Content Placeholder 2"/>
          <p:cNvSpPr>
            <a:spLocks noGrp="1"/>
          </p:cNvSpPr>
          <p:nvPr>
            <p:ph idx="1"/>
          </p:nvPr>
        </p:nvSpPr>
        <p:spPr>
          <a:xfrm>
            <a:off x="395536" y="1196752"/>
            <a:ext cx="8229600" cy="4525963"/>
          </a:xfrm>
        </p:spPr>
        <p:txBody>
          <a:bodyPr>
            <a:normAutofit/>
          </a:bodyPr>
          <a:lstStyle/>
          <a:p>
            <a:pPr marL="0" indent="0" eaLnBrk="1" hangingPunct="1">
              <a:buNone/>
            </a:pPr>
            <a:r>
              <a:rPr lang="en-GB" sz="2200" dirty="0"/>
              <a:t>glacier              platform</a:t>
            </a:r>
          </a:p>
          <a:p>
            <a:pPr marL="0" indent="0" eaLnBrk="1" hangingPunct="1">
              <a:buNone/>
            </a:pPr>
            <a:r>
              <a:rPr lang="en-GB" sz="2200" dirty="0"/>
              <a:t>ice shelf           surface</a:t>
            </a:r>
          </a:p>
          <a:p>
            <a:pPr marL="0" indent="0" eaLnBrk="1" hangingPunct="1">
              <a:buNone/>
            </a:pPr>
            <a:r>
              <a:rPr lang="en-GB" sz="2200" dirty="0"/>
              <a:t>ice sheet          coastline</a:t>
            </a:r>
          </a:p>
          <a:p>
            <a:r>
              <a:rPr lang="en-GB" sz="2200" dirty="0"/>
              <a:t>An </a:t>
            </a:r>
            <a:r>
              <a:rPr lang="en-GB" sz="2200" b="1" dirty="0"/>
              <a:t>ice shelf </a:t>
            </a:r>
            <a:r>
              <a:rPr lang="en-GB" sz="2200" dirty="0"/>
              <a:t>is a thick floating </a:t>
            </a:r>
            <a:r>
              <a:rPr lang="en-GB" sz="2200" b="1" dirty="0"/>
              <a:t>platform</a:t>
            </a:r>
            <a:r>
              <a:rPr lang="en-GB" sz="2200" dirty="0"/>
              <a:t> of</a:t>
            </a:r>
          </a:p>
          <a:p>
            <a:pPr eaLnBrk="1" hangingPunct="1">
              <a:buFont typeface="Wingdings" pitchFamily="2" charset="2"/>
              <a:buNone/>
            </a:pPr>
            <a:r>
              <a:rPr lang="en-GB" sz="2200" dirty="0"/>
              <a:t>ice that forms where a </a:t>
            </a:r>
            <a:r>
              <a:rPr lang="en-GB" sz="2200" b="1" dirty="0"/>
              <a:t>glacier</a:t>
            </a:r>
            <a:r>
              <a:rPr lang="en-GB" sz="2200" dirty="0"/>
              <a:t> or </a:t>
            </a:r>
            <a:r>
              <a:rPr lang="en-GB" sz="2200" b="1" dirty="0"/>
              <a:t>ice sheet</a:t>
            </a:r>
          </a:p>
          <a:p>
            <a:pPr eaLnBrk="1" hangingPunct="1">
              <a:buFont typeface="Wingdings" pitchFamily="2" charset="2"/>
              <a:buNone/>
            </a:pPr>
            <a:r>
              <a:rPr lang="en-GB" sz="2200" dirty="0"/>
              <a:t>flows down to a </a:t>
            </a:r>
            <a:r>
              <a:rPr lang="en-GB" sz="2200" b="1" dirty="0"/>
              <a:t>coastline</a:t>
            </a:r>
            <a:r>
              <a:rPr lang="en-GB" sz="2200" dirty="0"/>
              <a:t> and onto the </a:t>
            </a:r>
          </a:p>
          <a:p>
            <a:pPr eaLnBrk="1" hangingPunct="1">
              <a:buFont typeface="Wingdings" pitchFamily="2" charset="2"/>
              <a:buNone/>
            </a:pPr>
            <a:r>
              <a:rPr lang="en-GB" sz="2200" dirty="0"/>
              <a:t>ocean </a:t>
            </a:r>
            <a:r>
              <a:rPr lang="en-GB" sz="2200" b="1" dirty="0"/>
              <a:t>surface</a:t>
            </a:r>
            <a:r>
              <a:rPr lang="en-GB" sz="2200" dirty="0"/>
              <a:t>.</a:t>
            </a:r>
          </a:p>
        </p:txBody>
      </p:sp>
      <p:pic>
        <p:nvPicPr>
          <p:cNvPr id="22533" name="Picture 11" descr="http://t2.gstatic.com/images?q=tbn:ANd9GcRxbpSUZh8NAuezsqxtLI7fgb3wPypaGWB_0jX33KNyKmQRy50DsQ"/>
          <p:cNvPicPr>
            <a:picLocks noChangeAspect="1" noChangeArrowheads="1"/>
          </p:cNvPicPr>
          <p:nvPr/>
        </p:nvPicPr>
        <p:blipFill>
          <a:blip r:embed="rId3" cstate="print"/>
          <a:srcRect/>
          <a:stretch>
            <a:fillRect/>
          </a:stretch>
        </p:blipFill>
        <p:spPr bwMode="auto">
          <a:xfrm>
            <a:off x="5580112" y="1340768"/>
            <a:ext cx="3024957" cy="2305050"/>
          </a:xfrm>
          <a:prstGeom prst="rect">
            <a:avLst/>
          </a:prstGeom>
          <a:noFill/>
          <a:ln w="9525">
            <a:noFill/>
            <a:miter lim="800000"/>
            <a:headEnd/>
            <a:tailEnd/>
          </a:ln>
        </p:spPr>
      </p:pic>
      <p:sp>
        <p:nvSpPr>
          <p:cNvPr id="5" name="Rectangle 4"/>
          <p:cNvSpPr/>
          <p:nvPr/>
        </p:nvSpPr>
        <p:spPr>
          <a:xfrm>
            <a:off x="395536" y="3861048"/>
            <a:ext cx="8280920" cy="2308324"/>
          </a:xfrm>
          <a:prstGeom prst="rect">
            <a:avLst/>
          </a:prstGeom>
        </p:spPr>
        <p:txBody>
          <a:bodyPr wrap="square">
            <a:spAutoFit/>
          </a:bodyPr>
          <a:lstStyle/>
          <a:p>
            <a:endParaRPr lang="en-GB" sz="2400" dirty="0"/>
          </a:p>
          <a:p>
            <a:r>
              <a:rPr lang="en-GB" sz="2400" dirty="0"/>
              <a:t>You can quickly scan a text for the </a:t>
            </a:r>
            <a:r>
              <a:rPr lang="en-GB" sz="2400" b="1" dirty="0"/>
              <a:t>nouns</a:t>
            </a:r>
            <a:r>
              <a:rPr lang="en-GB" sz="2400" dirty="0"/>
              <a:t> that tell you key information about the topic:</a:t>
            </a:r>
          </a:p>
          <a:p>
            <a:r>
              <a:rPr lang="en-GB" sz="2400" dirty="0"/>
              <a:t>In </a:t>
            </a:r>
            <a:r>
              <a:rPr lang="en-GB" sz="2400" b="1" dirty="0"/>
              <a:t>Antarctica</a:t>
            </a:r>
            <a:r>
              <a:rPr lang="en-GB" sz="2400" dirty="0"/>
              <a:t>, </a:t>
            </a:r>
            <a:r>
              <a:rPr lang="en-GB" sz="2400" b="1" dirty="0"/>
              <a:t>Emperor penguins </a:t>
            </a:r>
            <a:r>
              <a:rPr lang="en-GB" sz="2400" dirty="0"/>
              <a:t>make a long </a:t>
            </a:r>
            <a:r>
              <a:rPr lang="en-GB" sz="2400" b="1" dirty="0"/>
              <a:t>journey </a:t>
            </a:r>
            <a:r>
              <a:rPr lang="en-GB" sz="2400" dirty="0"/>
              <a:t>across the </a:t>
            </a:r>
            <a:r>
              <a:rPr lang="en-GB" sz="2400" b="1" dirty="0"/>
              <a:t>ice </a:t>
            </a:r>
            <a:r>
              <a:rPr lang="en-GB" sz="2400" dirty="0"/>
              <a:t>to breed.</a:t>
            </a:r>
            <a:r>
              <a:rPr lang="en-GB" sz="2400" b="1" dirty="0"/>
              <a:t>  </a:t>
            </a:r>
            <a:r>
              <a:rPr lang="en-GB" sz="2400" dirty="0"/>
              <a:t>The </a:t>
            </a:r>
            <a:r>
              <a:rPr lang="en-GB" sz="2400" b="1" dirty="0"/>
              <a:t>males</a:t>
            </a:r>
            <a:r>
              <a:rPr lang="en-GB" sz="2400" dirty="0"/>
              <a:t> look after the </a:t>
            </a:r>
            <a:r>
              <a:rPr lang="en-GB" sz="2400" b="1" dirty="0"/>
              <a:t>egg</a:t>
            </a:r>
            <a:r>
              <a:rPr lang="en-GB" sz="2400" dirty="0"/>
              <a:t> for two </a:t>
            </a:r>
            <a:r>
              <a:rPr lang="en-GB" sz="2400" b="1" dirty="0"/>
              <a:t>months</a:t>
            </a:r>
            <a:r>
              <a:rPr lang="en-GB" sz="2400" dirty="0"/>
              <a:t> while the </a:t>
            </a:r>
            <a:r>
              <a:rPr lang="en-GB" sz="2400" b="1" dirty="0"/>
              <a:t>females</a:t>
            </a:r>
            <a:r>
              <a:rPr lang="en-GB" sz="2400" dirty="0"/>
              <a:t> return to the </a:t>
            </a:r>
            <a:r>
              <a:rPr lang="en-GB" sz="2400" b="1" dirty="0"/>
              <a:t>sea</a:t>
            </a:r>
            <a:r>
              <a:rPr lang="en-GB" sz="2400" dirty="0"/>
              <a:t> to feed on </a:t>
            </a:r>
            <a:r>
              <a:rPr lang="en-GB" sz="2400" b="1" dirty="0"/>
              <a:t>fish</a:t>
            </a:r>
            <a:r>
              <a:rPr lang="en-GB" sz="2400" dirty="0"/>
              <a:t>, </a:t>
            </a:r>
            <a:r>
              <a:rPr lang="en-GB" sz="2400" b="1" dirty="0"/>
              <a:t>squid</a:t>
            </a:r>
            <a:r>
              <a:rPr lang="en-GB" sz="2400" dirty="0"/>
              <a:t> and </a:t>
            </a:r>
            <a:r>
              <a:rPr lang="en-GB" sz="2400" b="1" dirty="0"/>
              <a:t>krill</a:t>
            </a:r>
            <a:r>
              <a:rPr lang="en-GB" sz="2400" dirty="0"/>
              <a: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5"/>
          <p:cNvSpPr>
            <a:spLocks noChangeArrowheads="1"/>
          </p:cNvSpPr>
          <p:nvPr/>
        </p:nvSpPr>
        <p:spPr bwMode="auto">
          <a:xfrm>
            <a:off x="468313" y="1857375"/>
            <a:ext cx="4027487" cy="4357688"/>
          </a:xfrm>
          <a:prstGeom prst="rect">
            <a:avLst/>
          </a:prstGeom>
          <a:noFill/>
          <a:ln w="9525">
            <a:noFill/>
            <a:miter lim="800000"/>
            <a:headEnd/>
            <a:tailEnd/>
          </a:ln>
        </p:spPr>
        <p:txBody>
          <a:bodyPr/>
          <a:lstStyle/>
          <a:p>
            <a:pPr marL="342900" indent="-342900">
              <a:spcBef>
                <a:spcPct val="20000"/>
              </a:spcBef>
              <a:buFont typeface="Wingdings" pitchFamily="2" charset="2"/>
              <a:buChar char="§"/>
            </a:pPr>
            <a:endParaRPr lang="en-US" sz="2000"/>
          </a:p>
        </p:txBody>
      </p:sp>
      <p:sp>
        <p:nvSpPr>
          <p:cNvPr id="20485" name="Rectangle 2"/>
          <p:cNvSpPr>
            <a:spLocks noChangeArrowheads="1"/>
          </p:cNvSpPr>
          <p:nvPr/>
        </p:nvSpPr>
        <p:spPr bwMode="auto">
          <a:xfrm>
            <a:off x="1331640" y="764704"/>
            <a:ext cx="7355160" cy="665162"/>
          </a:xfrm>
          <a:prstGeom prst="rect">
            <a:avLst/>
          </a:prstGeom>
          <a:noFill/>
          <a:ln w="9525">
            <a:noFill/>
            <a:miter lim="800000"/>
            <a:headEnd/>
            <a:tailEnd/>
          </a:ln>
        </p:spPr>
        <p:txBody>
          <a:bodyPr anchor="ctr"/>
          <a:lstStyle/>
          <a:p>
            <a:pPr algn="ctr"/>
            <a:r>
              <a:rPr lang="en-GB" sz="2400" dirty="0"/>
              <a:t>How do writers use noun phrases to sound like an expert on a topic?</a:t>
            </a:r>
            <a:endParaRPr lang="en-GB" sz="4000" dirty="0">
              <a:solidFill>
                <a:schemeClr val="tx2"/>
              </a:solidFill>
            </a:endParaRPr>
          </a:p>
        </p:txBody>
      </p:sp>
      <p:pic>
        <p:nvPicPr>
          <p:cNvPr id="20487" name="Picture 14" descr="http://t3.gstatic.com/images?q=tbn:ANd9GcRLhVdV3BCKYOK5sJXon5seol5OwNSOPsKPEKM9us8bgU8nYczx"/>
          <p:cNvPicPr>
            <a:picLocks noChangeAspect="1" noChangeArrowheads="1"/>
          </p:cNvPicPr>
          <p:nvPr/>
        </p:nvPicPr>
        <p:blipFill>
          <a:blip r:embed="rId3" cstate="print"/>
          <a:srcRect/>
          <a:stretch>
            <a:fillRect/>
          </a:stretch>
        </p:blipFill>
        <p:spPr bwMode="auto">
          <a:xfrm>
            <a:off x="5364088" y="2204864"/>
            <a:ext cx="2857500" cy="1600200"/>
          </a:xfrm>
          <a:prstGeom prst="rect">
            <a:avLst/>
          </a:prstGeom>
          <a:noFill/>
          <a:ln w="9525">
            <a:noFill/>
            <a:miter lim="800000"/>
            <a:headEnd/>
            <a:tailEnd/>
          </a:ln>
        </p:spPr>
      </p:pic>
      <p:pic>
        <p:nvPicPr>
          <p:cNvPr id="8" name="Picture 7" descr="C:\Documents and Settings\User\Local Settings\Temporary Internet Files\Content.IE5\HKA4HAOK\MC900186106[1].wmf"/>
          <p:cNvPicPr>
            <a:picLocks noChangeAspect="1" noChangeArrowheads="1"/>
          </p:cNvPicPr>
          <p:nvPr/>
        </p:nvPicPr>
        <p:blipFill>
          <a:blip r:embed="rId4" cstate="print"/>
          <a:srcRect/>
          <a:stretch>
            <a:fillRect/>
          </a:stretch>
        </p:blipFill>
        <p:spPr bwMode="auto">
          <a:xfrm>
            <a:off x="323528" y="476672"/>
            <a:ext cx="971600" cy="1080120"/>
          </a:xfrm>
          <a:prstGeom prst="rect">
            <a:avLst/>
          </a:prstGeom>
          <a:noFill/>
        </p:spPr>
      </p:pic>
      <p:sp>
        <p:nvSpPr>
          <p:cNvPr id="10" name="Rectangle 9"/>
          <p:cNvSpPr/>
          <p:nvPr/>
        </p:nvSpPr>
        <p:spPr>
          <a:xfrm>
            <a:off x="467544" y="1988841"/>
            <a:ext cx="4572000" cy="4031873"/>
          </a:xfrm>
          <a:prstGeom prst="rect">
            <a:avLst/>
          </a:prstGeom>
        </p:spPr>
        <p:txBody>
          <a:bodyPr wrap="square">
            <a:spAutoFit/>
          </a:bodyPr>
          <a:lstStyle/>
          <a:p>
            <a:r>
              <a:rPr lang="en-GB" sz="2400" dirty="0"/>
              <a:t>Terminology check:</a:t>
            </a:r>
          </a:p>
          <a:p>
            <a:r>
              <a:rPr lang="en-GB" sz="2400" dirty="0"/>
              <a:t>A noun is a word that names people, places, events, ideas and objects: </a:t>
            </a:r>
          </a:p>
          <a:p>
            <a:pPr algn="ctr"/>
            <a:r>
              <a:rPr lang="en-GB" sz="2400" dirty="0"/>
              <a:t>Antarctica, penguins, glacier, wilderness, continent</a:t>
            </a:r>
          </a:p>
          <a:p>
            <a:pPr algn="ctr"/>
            <a:endParaRPr lang="en-GB" sz="2400" dirty="0"/>
          </a:p>
          <a:p>
            <a:endParaRPr lang="en-GB" sz="3200" dirty="0"/>
          </a:p>
          <a:p>
            <a:endParaRPr lang="en-GB" sz="3200" dirty="0"/>
          </a:p>
          <a:p>
            <a:pPr algn="ctr"/>
            <a:endParaRPr lang="en-GB" sz="2400" dirty="0"/>
          </a:p>
        </p:txBody>
      </p:sp>
      <p:sp>
        <p:nvSpPr>
          <p:cNvPr id="12" name="TextBox 11"/>
          <p:cNvSpPr txBox="1"/>
          <p:nvPr/>
        </p:nvSpPr>
        <p:spPr>
          <a:xfrm>
            <a:off x="179512" y="4365104"/>
            <a:ext cx="8784976" cy="2215991"/>
          </a:xfrm>
          <a:prstGeom prst="rect">
            <a:avLst/>
          </a:prstGeom>
          <a:noFill/>
        </p:spPr>
        <p:txBody>
          <a:bodyPr wrap="square" rtlCol="0">
            <a:spAutoFit/>
          </a:bodyPr>
          <a:lstStyle/>
          <a:p>
            <a:r>
              <a:rPr lang="en-GB" sz="2400" dirty="0"/>
              <a:t>A noun phrase includes the </a:t>
            </a:r>
            <a:r>
              <a:rPr lang="en-GB" sz="2400" b="1" dirty="0"/>
              <a:t>head noun </a:t>
            </a:r>
            <a:r>
              <a:rPr lang="en-GB" sz="2400" dirty="0"/>
              <a:t>in a sentence and the words placed before or after it  that give us more information about that noun:   </a:t>
            </a:r>
          </a:p>
          <a:p>
            <a:r>
              <a:rPr lang="en-GB" sz="2400" b="1" dirty="0"/>
              <a:t>Antarctica</a:t>
            </a:r>
            <a:r>
              <a:rPr lang="en-GB" sz="2400" dirty="0"/>
              <a:t>, the coldest place on Earth            Emperor </a:t>
            </a:r>
            <a:r>
              <a:rPr lang="en-GB" sz="2400" b="1" dirty="0"/>
              <a:t>penguins</a:t>
            </a:r>
          </a:p>
          <a:p>
            <a:r>
              <a:rPr lang="en-GB" sz="2400" b="1" dirty="0"/>
              <a:t>       </a:t>
            </a:r>
            <a:r>
              <a:rPr lang="en-GB" sz="2400" dirty="0"/>
              <a:t>the last </a:t>
            </a:r>
            <a:r>
              <a:rPr lang="en-GB" sz="2400" b="1" dirty="0"/>
              <a:t>wilderness </a:t>
            </a:r>
            <a:r>
              <a:rPr lang="en-GB" sz="2400" dirty="0"/>
              <a:t>on earth          the southernmost </a:t>
            </a:r>
            <a:r>
              <a:rPr lang="en-GB" sz="2400" b="1" dirty="0"/>
              <a:t>continent</a:t>
            </a:r>
          </a:p>
          <a:p>
            <a:endParaRPr lang="en-GB"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Antarctica</a:t>
            </a:r>
          </a:p>
        </p:txBody>
      </p:sp>
      <p:sp>
        <p:nvSpPr>
          <p:cNvPr id="3" name="Content Placeholder 2"/>
          <p:cNvSpPr>
            <a:spLocks noGrp="1"/>
          </p:cNvSpPr>
          <p:nvPr>
            <p:ph idx="1"/>
          </p:nvPr>
        </p:nvSpPr>
        <p:spPr/>
        <p:txBody>
          <a:bodyPr>
            <a:normAutofit lnSpcReduction="10000"/>
          </a:bodyPr>
          <a:lstStyle/>
          <a:p>
            <a:pPr>
              <a:buNone/>
            </a:pPr>
            <a:r>
              <a:rPr lang="en-GB" b="1" u="sng" dirty="0"/>
              <a:t>Antarctica</a:t>
            </a:r>
            <a:r>
              <a:rPr lang="en-GB" dirty="0"/>
              <a:t>, the icy continent at the South Pole, </a:t>
            </a:r>
          </a:p>
          <a:p>
            <a:pPr>
              <a:buNone/>
            </a:pPr>
            <a:r>
              <a:rPr lang="en-GB" dirty="0"/>
              <a:t>is covered by permafrost (permanently frozen </a:t>
            </a:r>
          </a:p>
          <a:p>
            <a:pPr>
              <a:buNone/>
            </a:pPr>
            <a:r>
              <a:rPr lang="en-GB" dirty="0"/>
              <a:t>ground) and is the coldest, windiest and driest </a:t>
            </a:r>
          </a:p>
          <a:p>
            <a:pPr>
              <a:buNone/>
            </a:pPr>
            <a:r>
              <a:rPr lang="en-GB" dirty="0"/>
              <a:t>place on Earth. The colourful Emperor </a:t>
            </a:r>
            <a:r>
              <a:rPr lang="en-GB" b="1" u="sng" dirty="0"/>
              <a:t>penguin</a:t>
            </a:r>
          </a:p>
          <a:p>
            <a:pPr>
              <a:buNone/>
            </a:pPr>
            <a:r>
              <a:rPr lang="en-GB" dirty="0"/>
              <a:t>is the only animal to inhabit the open ice of </a:t>
            </a:r>
          </a:p>
          <a:p>
            <a:pPr>
              <a:buNone/>
            </a:pPr>
            <a:r>
              <a:rPr lang="en-GB" dirty="0"/>
              <a:t>Antarctica during the winter. Four </a:t>
            </a:r>
            <a:r>
              <a:rPr lang="en-GB" b="1" u="sng" dirty="0"/>
              <a:t>layers</a:t>
            </a:r>
            <a:r>
              <a:rPr lang="en-GB" dirty="0"/>
              <a:t> of </a:t>
            </a:r>
          </a:p>
          <a:p>
            <a:pPr>
              <a:buNone/>
            </a:pPr>
            <a:r>
              <a:rPr lang="en-GB" dirty="0"/>
              <a:t>scale-like feathers protect them from icy winds </a:t>
            </a:r>
          </a:p>
          <a:p>
            <a:pPr>
              <a:buNone/>
            </a:pPr>
            <a:r>
              <a:rPr lang="en-GB" dirty="0"/>
              <a:t>and provide a waterproof coat.</a:t>
            </a:r>
          </a:p>
          <a:p>
            <a:pPr>
              <a:buNone/>
            </a:pP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4"/>
          <p:cNvSpPr>
            <a:spLocks noGrp="1" noChangeArrowheads="1"/>
          </p:cNvSpPr>
          <p:nvPr>
            <p:ph type="title"/>
          </p:nvPr>
        </p:nvSpPr>
        <p:spPr>
          <a:xfrm>
            <a:off x="467544" y="620688"/>
            <a:ext cx="8229600" cy="665162"/>
          </a:xfrm>
        </p:spPr>
        <p:txBody>
          <a:bodyPr>
            <a:normAutofit fontScale="90000"/>
          </a:bodyPr>
          <a:lstStyle/>
          <a:p>
            <a:pPr eaLnBrk="1" hangingPunct="1"/>
            <a:r>
              <a:rPr lang="en-GB" sz="2800" dirty="0"/>
              <a:t>How can I build noun phrases that will help me sound like an expert on a topic?</a:t>
            </a:r>
          </a:p>
        </p:txBody>
      </p:sp>
      <p:sp>
        <p:nvSpPr>
          <p:cNvPr id="24580" name="Rectangle 5"/>
          <p:cNvSpPr>
            <a:spLocks noGrp="1" noChangeArrowheads="1"/>
          </p:cNvSpPr>
          <p:nvPr>
            <p:ph type="body" sz="half" idx="1"/>
          </p:nvPr>
        </p:nvSpPr>
        <p:spPr/>
        <p:txBody>
          <a:bodyPr/>
          <a:lstStyle/>
          <a:p>
            <a:pPr eaLnBrk="1" hangingPunct="1"/>
            <a:r>
              <a:rPr lang="en-GB" sz="2000" dirty="0"/>
              <a:t>Text</a:t>
            </a:r>
          </a:p>
        </p:txBody>
      </p:sp>
      <p:sp>
        <p:nvSpPr>
          <p:cNvPr id="24581" name="Rectangle 6"/>
          <p:cNvSpPr>
            <a:spLocks noGrp="1" noChangeArrowheads="1"/>
          </p:cNvSpPr>
          <p:nvPr>
            <p:ph sz="half" idx="2"/>
          </p:nvPr>
        </p:nvSpPr>
        <p:spPr>
          <a:xfrm>
            <a:off x="3276600" y="1844675"/>
            <a:ext cx="5327650" cy="1512888"/>
          </a:xfrm>
        </p:spPr>
        <p:txBody>
          <a:bodyPr/>
          <a:lstStyle/>
          <a:p>
            <a:pPr eaLnBrk="1" hangingPunct="1">
              <a:buFont typeface="Wingdings" pitchFamily="2" charset="2"/>
              <a:buNone/>
            </a:pPr>
            <a:r>
              <a:rPr lang="en-US" sz="2000" dirty="0"/>
              <a:t>You can put </a:t>
            </a:r>
            <a:r>
              <a:rPr lang="en-US" sz="2000" i="1" dirty="0"/>
              <a:t>adjectives</a:t>
            </a:r>
            <a:r>
              <a:rPr lang="en-US" sz="2000" dirty="0"/>
              <a:t> before the </a:t>
            </a:r>
            <a:r>
              <a:rPr lang="en-US" sz="2000" b="1" dirty="0"/>
              <a:t>noun</a:t>
            </a:r>
            <a:r>
              <a:rPr lang="en-US" sz="2000" dirty="0"/>
              <a:t>:</a:t>
            </a:r>
          </a:p>
          <a:p>
            <a:pPr eaLnBrk="1" hangingPunct="1">
              <a:buFont typeface="Wingdings" pitchFamily="2" charset="2"/>
              <a:buNone/>
            </a:pPr>
            <a:r>
              <a:rPr lang="en-US" sz="2000" i="1" dirty="0"/>
              <a:t>icy cold </a:t>
            </a:r>
            <a:r>
              <a:rPr lang="en-US" sz="2000" b="1" dirty="0"/>
              <a:t>winds </a:t>
            </a:r>
          </a:p>
          <a:p>
            <a:pPr eaLnBrk="1" hangingPunct="1">
              <a:buFont typeface="Wingdings" pitchFamily="2" charset="2"/>
              <a:buNone/>
            </a:pPr>
            <a:r>
              <a:rPr lang="en-US" sz="2000" i="1" dirty="0"/>
              <a:t>massive blue </a:t>
            </a:r>
            <a:r>
              <a:rPr lang="en-US" sz="2000" b="1" dirty="0"/>
              <a:t>glaciers</a:t>
            </a:r>
          </a:p>
          <a:p>
            <a:pPr eaLnBrk="1" hangingPunct="1">
              <a:buFont typeface="Wingdings" pitchFamily="2" charset="2"/>
              <a:buNone/>
            </a:pPr>
            <a:r>
              <a:rPr lang="en-US" sz="2000" dirty="0"/>
              <a:t>a </a:t>
            </a:r>
            <a:r>
              <a:rPr lang="en-US" sz="2000" i="1" dirty="0"/>
              <a:t>vast unexplored </a:t>
            </a:r>
            <a:r>
              <a:rPr lang="en-US" sz="2000" b="1" dirty="0"/>
              <a:t>wilderness</a:t>
            </a:r>
          </a:p>
          <a:p>
            <a:pPr eaLnBrk="1" hangingPunct="1">
              <a:buFont typeface="Wingdings" pitchFamily="2" charset="2"/>
              <a:buNone/>
            </a:pPr>
            <a:endParaRPr lang="en-US" sz="2000" b="1" dirty="0"/>
          </a:p>
          <a:p>
            <a:pPr eaLnBrk="1" hangingPunct="1">
              <a:buFont typeface="Wingdings" pitchFamily="2" charset="2"/>
              <a:buNone/>
            </a:pPr>
            <a:endParaRPr lang="en-US" sz="2000" b="1" dirty="0"/>
          </a:p>
          <a:p>
            <a:pPr eaLnBrk="1" hangingPunct="1">
              <a:buFont typeface="Wingdings" pitchFamily="2" charset="2"/>
              <a:buNone/>
            </a:pPr>
            <a:endParaRPr lang="en-US" sz="2000" dirty="0"/>
          </a:p>
        </p:txBody>
      </p:sp>
      <p:pic>
        <p:nvPicPr>
          <p:cNvPr id="24582" name="Picture 11" descr="http://t2.gstatic.com/images?q=tbn:ANd9GcRxbpSUZh8NAuezsqxtLI7fgb3wPypaGWB_0jX33KNyKmQRy50DsQ"/>
          <p:cNvPicPr>
            <a:picLocks noChangeAspect="1" noChangeArrowheads="1"/>
          </p:cNvPicPr>
          <p:nvPr/>
        </p:nvPicPr>
        <p:blipFill>
          <a:blip r:embed="rId3" cstate="print"/>
          <a:srcRect/>
          <a:stretch>
            <a:fillRect/>
          </a:stretch>
        </p:blipFill>
        <p:spPr bwMode="auto">
          <a:xfrm>
            <a:off x="468313" y="1844675"/>
            <a:ext cx="2638425" cy="1733550"/>
          </a:xfrm>
          <a:prstGeom prst="rect">
            <a:avLst/>
          </a:prstGeom>
          <a:noFill/>
          <a:ln w="9525">
            <a:noFill/>
            <a:miter lim="800000"/>
            <a:headEnd/>
            <a:tailEnd/>
          </a:ln>
        </p:spPr>
      </p:pic>
      <p:pic>
        <p:nvPicPr>
          <p:cNvPr id="24583" name="Picture 14" descr="http://t3.gstatic.com/images?q=tbn:ANd9GcRLhVdV3BCKYOK5sJXon5seol5OwNSOPsKPEKM9us8bgU8nYczx"/>
          <p:cNvPicPr>
            <a:picLocks noChangeAspect="1" noChangeArrowheads="1"/>
          </p:cNvPicPr>
          <p:nvPr/>
        </p:nvPicPr>
        <p:blipFill>
          <a:blip r:embed="rId4" cstate="print"/>
          <a:srcRect/>
          <a:stretch>
            <a:fillRect/>
          </a:stretch>
        </p:blipFill>
        <p:spPr bwMode="auto">
          <a:xfrm>
            <a:off x="323850" y="3860800"/>
            <a:ext cx="2857500" cy="1600200"/>
          </a:xfrm>
          <a:prstGeom prst="rect">
            <a:avLst/>
          </a:prstGeom>
          <a:noFill/>
          <a:ln w="9525">
            <a:noFill/>
            <a:miter lim="800000"/>
            <a:headEnd/>
            <a:tailEnd/>
          </a:ln>
        </p:spPr>
      </p:pic>
      <p:sp>
        <p:nvSpPr>
          <p:cNvPr id="24584" name="TextBox 7"/>
          <p:cNvSpPr txBox="1">
            <a:spLocks noChangeArrowheads="1"/>
          </p:cNvSpPr>
          <p:nvPr/>
        </p:nvSpPr>
        <p:spPr bwMode="auto">
          <a:xfrm>
            <a:off x="3419475" y="3860800"/>
            <a:ext cx="4190699" cy="1823576"/>
          </a:xfrm>
          <a:prstGeom prst="rect">
            <a:avLst/>
          </a:prstGeom>
          <a:noFill/>
          <a:ln w="9525">
            <a:noFill/>
            <a:miter lim="800000"/>
            <a:headEnd/>
            <a:tailEnd/>
          </a:ln>
        </p:spPr>
        <p:txBody>
          <a:bodyPr wrap="none">
            <a:spAutoFit/>
          </a:bodyPr>
          <a:lstStyle/>
          <a:p>
            <a:pPr>
              <a:spcBef>
                <a:spcPts val="475"/>
              </a:spcBef>
            </a:pPr>
            <a:r>
              <a:rPr lang="en-GB" sz="2000" dirty="0"/>
              <a:t>You can put </a:t>
            </a:r>
            <a:r>
              <a:rPr lang="en-GB" sz="2000" i="1" dirty="0"/>
              <a:t>adjectives</a:t>
            </a:r>
            <a:r>
              <a:rPr lang="en-GB" sz="2000" dirty="0"/>
              <a:t> after the </a:t>
            </a:r>
            <a:r>
              <a:rPr lang="en-GB" sz="2000" b="1" dirty="0"/>
              <a:t>noun</a:t>
            </a:r>
            <a:r>
              <a:rPr lang="en-GB" sz="2000" dirty="0"/>
              <a:t>:</a:t>
            </a:r>
          </a:p>
          <a:p>
            <a:pPr>
              <a:spcBef>
                <a:spcPts val="475"/>
              </a:spcBef>
            </a:pPr>
            <a:r>
              <a:rPr lang="en-GB" sz="2000" dirty="0"/>
              <a:t>the </a:t>
            </a:r>
            <a:r>
              <a:rPr lang="en-GB" sz="2000" b="1" dirty="0"/>
              <a:t>penguins</a:t>
            </a:r>
            <a:r>
              <a:rPr lang="en-GB" sz="2000" dirty="0"/>
              <a:t>, </a:t>
            </a:r>
            <a:r>
              <a:rPr lang="en-GB" sz="2000" i="1" dirty="0"/>
              <a:t>exhausted and hungry</a:t>
            </a:r>
          </a:p>
          <a:p>
            <a:pPr>
              <a:spcBef>
                <a:spcPts val="475"/>
              </a:spcBef>
            </a:pPr>
            <a:r>
              <a:rPr lang="en-GB" sz="2000" dirty="0"/>
              <a:t>the </a:t>
            </a:r>
            <a:r>
              <a:rPr lang="en-GB" sz="2000" b="1" dirty="0"/>
              <a:t>males</a:t>
            </a:r>
            <a:r>
              <a:rPr lang="en-GB" sz="2000" i="1" dirty="0"/>
              <a:t>, protective and caring</a:t>
            </a:r>
          </a:p>
          <a:p>
            <a:pPr>
              <a:spcBef>
                <a:spcPts val="475"/>
              </a:spcBef>
            </a:pPr>
            <a:r>
              <a:rPr lang="en-GB" sz="2000" dirty="0"/>
              <a:t>their </a:t>
            </a:r>
            <a:r>
              <a:rPr lang="en-GB" sz="2000" b="1" dirty="0"/>
              <a:t>journey</a:t>
            </a:r>
            <a:r>
              <a:rPr lang="en-GB" sz="2000" i="1" dirty="0"/>
              <a:t>, long and difficult </a:t>
            </a:r>
          </a:p>
          <a:p>
            <a:endParaRPr lang="en-GB" sz="2000" i="1" dirty="0"/>
          </a:p>
        </p:txBody>
      </p:sp>
      <p:sp>
        <p:nvSpPr>
          <p:cNvPr id="8" name="Rectangle 6"/>
          <p:cNvSpPr txBox="1">
            <a:spLocks noChangeArrowheads="1"/>
          </p:cNvSpPr>
          <p:nvPr/>
        </p:nvSpPr>
        <p:spPr>
          <a:xfrm>
            <a:off x="468313" y="5684376"/>
            <a:ext cx="8280151" cy="1374775"/>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buNone/>
            </a:pPr>
            <a:r>
              <a:rPr lang="en-GB" sz="2000" dirty="0"/>
              <a:t>A noun phrase is only part of a sentence. You will need to complete the sentence with a </a:t>
            </a:r>
            <a:r>
              <a:rPr lang="en-GB" sz="2000" u="sng" dirty="0"/>
              <a:t>main verb</a:t>
            </a:r>
            <a:r>
              <a:rPr lang="en-GB" sz="2000" dirty="0"/>
              <a:t>:</a:t>
            </a:r>
          </a:p>
          <a:p>
            <a:pPr indent="0">
              <a:buNone/>
            </a:pPr>
            <a:r>
              <a:rPr lang="en-GB" sz="2000" i="1" dirty="0"/>
              <a:t>The </a:t>
            </a:r>
            <a:r>
              <a:rPr lang="en-GB" sz="2000" b="1" i="1" dirty="0"/>
              <a:t>males</a:t>
            </a:r>
            <a:r>
              <a:rPr lang="en-GB" sz="2000" i="1" dirty="0"/>
              <a:t>, protective and caring</a:t>
            </a:r>
            <a:r>
              <a:rPr lang="en-GB" sz="2000" dirty="0"/>
              <a:t>, </a:t>
            </a:r>
            <a:r>
              <a:rPr lang="en-GB" sz="2000" u="sng" dirty="0"/>
              <a:t>guard</a:t>
            </a:r>
            <a:r>
              <a:rPr lang="en-GB" sz="2000" dirty="0"/>
              <a:t> the eggs for four months.</a:t>
            </a:r>
          </a:p>
          <a:p>
            <a:pPr>
              <a:buFont typeface="Wingdings" pitchFamily="2" charset="2"/>
              <a:buNone/>
            </a:pPr>
            <a:r>
              <a:rPr lang="en-US" sz="2000" dirty="0"/>
              <a:t> </a:t>
            </a:r>
            <a:endParaRPr lang="en-US" sz="2000" b="1" dirty="0"/>
          </a:p>
          <a:p>
            <a:pPr>
              <a:buFont typeface="Wingdings" pitchFamily="2" charset="2"/>
              <a:buNone/>
            </a:pPr>
            <a:endParaRPr lang="en-US" sz="2000" b="1" dirty="0"/>
          </a:p>
          <a:p>
            <a:pPr>
              <a:buFont typeface="Wingdings" pitchFamily="2" charset="2"/>
              <a:buNone/>
            </a:pPr>
            <a:endParaRPr lang="en-US" sz="2000" b="1" dirty="0"/>
          </a:p>
          <a:p>
            <a:pPr>
              <a:buFont typeface="Wingdings" pitchFamily="2" charset="2"/>
              <a:buNone/>
            </a:pPr>
            <a:endParaRPr lang="en-US" sz="200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4"/>
          <p:cNvSpPr>
            <a:spLocks noGrp="1" noChangeArrowheads="1"/>
          </p:cNvSpPr>
          <p:nvPr>
            <p:ph type="title"/>
          </p:nvPr>
        </p:nvSpPr>
        <p:spPr>
          <a:xfrm>
            <a:off x="467544" y="692696"/>
            <a:ext cx="8229600" cy="665162"/>
          </a:xfrm>
        </p:spPr>
        <p:txBody>
          <a:bodyPr>
            <a:normAutofit fontScale="90000"/>
          </a:bodyPr>
          <a:lstStyle/>
          <a:p>
            <a:r>
              <a:rPr lang="en-GB" sz="3100" dirty="0"/>
              <a:t>How can I build noun phrases that will help me sound like an expert on a topic?</a:t>
            </a:r>
            <a:endParaRPr lang="en-GB" dirty="0"/>
          </a:p>
        </p:txBody>
      </p:sp>
      <p:sp>
        <p:nvSpPr>
          <p:cNvPr id="25604" name="Rectangle 5"/>
          <p:cNvSpPr>
            <a:spLocks noGrp="1" noChangeArrowheads="1"/>
          </p:cNvSpPr>
          <p:nvPr>
            <p:ph type="body" sz="half" idx="1"/>
          </p:nvPr>
        </p:nvSpPr>
        <p:spPr/>
        <p:txBody>
          <a:bodyPr/>
          <a:lstStyle/>
          <a:p>
            <a:pPr eaLnBrk="1" hangingPunct="1"/>
            <a:r>
              <a:rPr lang="en-GB" sz="2000"/>
              <a:t>Text</a:t>
            </a:r>
          </a:p>
        </p:txBody>
      </p:sp>
      <p:sp>
        <p:nvSpPr>
          <p:cNvPr id="25605" name="Rectangle 6"/>
          <p:cNvSpPr>
            <a:spLocks noGrp="1" noChangeArrowheads="1"/>
          </p:cNvSpPr>
          <p:nvPr>
            <p:ph sz="half" idx="2"/>
          </p:nvPr>
        </p:nvSpPr>
        <p:spPr>
          <a:xfrm>
            <a:off x="3276600" y="1844675"/>
            <a:ext cx="5327650" cy="1512888"/>
          </a:xfrm>
        </p:spPr>
        <p:txBody>
          <a:bodyPr/>
          <a:lstStyle/>
          <a:p>
            <a:pPr eaLnBrk="1" hangingPunct="1">
              <a:buFont typeface="Wingdings" pitchFamily="2" charset="2"/>
              <a:buNone/>
            </a:pPr>
            <a:r>
              <a:rPr lang="en-US" sz="2000" dirty="0"/>
              <a:t>With an adverb and adjective:</a:t>
            </a:r>
            <a:endParaRPr lang="en-US" sz="2000" b="1" dirty="0"/>
          </a:p>
          <a:p>
            <a:pPr eaLnBrk="1" hangingPunct="1">
              <a:buFont typeface="Wingdings" pitchFamily="2" charset="2"/>
              <a:buNone/>
            </a:pPr>
            <a:r>
              <a:rPr lang="en-US" sz="2000" i="1" dirty="0"/>
              <a:t>severely cold </a:t>
            </a:r>
            <a:r>
              <a:rPr lang="en-US" sz="2000" b="1" dirty="0"/>
              <a:t>climate</a:t>
            </a:r>
          </a:p>
          <a:p>
            <a:pPr eaLnBrk="1" hangingPunct="1">
              <a:buFont typeface="Wingdings" pitchFamily="2" charset="2"/>
              <a:buNone/>
            </a:pPr>
            <a:r>
              <a:rPr lang="en-US" sz="2000" i="1" dirty="0"/>
              <a:t>strangely-shaped</a:t>
            </a:r>
            <a:r>
              <a:rPr lang="en-US" sz="2000" dirty="0"/>
              <a:t> </a:t>
            </a:r>
            <a:r>
              <a:rPr lang="en-US" sz="2000" b="1" dirty="0"/>
              <a:t>icebergs</a:t>
            </a:r>
          </a:p>
        </p:txBody>
      </p:sp>
      <p:pic>
        <p:nvPicPr>
          <p:cNvPr id="25606" name="Picture 11" descr="http://t2.gstatic.com/images?q=tbn:ANd9GcRxbpSUZh8NAuezsqxtLI7fgb3wPypaGWB_0jX33KNyKmQRy50DsQ"/>
          <p:cNvPicPr>
            <a:picLocks noChangeAspect="1" noChangeArrowheads="1"/>
          </p:cNvPicPr>
          <p:nvPr/>
        </p:nvPicPr>
        <p:blipFill>
          <a:blip r:embed="rId3" cstate="print"/>
          <a:srcRect/>
          <a:stretch>
            <a:fillRect/>
          </a:stretch>
        </p:blipFill>
        <p:spPr bwMode="auto">
          <a:xfrm>
            <a:off x="468313" y="1844675"/>
            <a:ext cx="2638425" cy="1733550"/>
          </a:xfrm>
          <a:prstGeom prst="rect">
            <a:avLst/>
          </a:prstGeom>
          <a:noFill/>
          <a:ln w="9525">
            <a:noFill/>
            <a:miter lim="800000"/>
            <a:headEnd/>
            <a:tailEnd/>
          </a:ln>
        </p:spPr>
      </p:pic>
      <p:pic>
        <p:nvPicPr>
          <p:cNvPr id="25607" name="Picture 14" descr="http://t3.gstatic.com/images?q=tbn:ANd9GcRLhVdV3BCKYOK5sJXon5seol5OwNSOPsKPEKM9us8bgU8nYczx"/>
          <p:cNvPicPr>
            <a:picLocks noChangeAspect="1" noChangeArrowheads="1"/>
          </p:cNvPicPr>
          <p:nvPr/>
        </p:nvPicPr>
        <p:blipFill>
          <a:blip r:embed="rId4" cstate="print"/>
          <a:srcRect/>
          <a:stretch>
            <a:fillRect/>
          </a:stretch>
        </p:blipFill>
        <p:spPr bwMode="auto">
          <a:xfrm>
            <a:off x="323850" y="3860800"/>
            <a:ext cx="2857500" cy="1600200"/>
          </a:xfrm>
          <a:prstGeom prst="rect">
            <a:avLst/>
          </a:prstGeom>
          <a:noFill/>
          <a:ln w="9525">
            <a:noFill/>
            <a:miter lim="800000"/>
            <a:headEnd/>
            <a:tailEnd/>
          </a:ln>
        </p:spPr>
      </p:pic>
      <p:sp>
        <p:nvSpPr>
          <p:cNvPr id="25608" name="TextBox 7"/>
          <p:cNvSpPr txBox="1">
            <a:spLocks noChangeArrowheads="1"/>
          </p:cNvSpPr>
          <p:nvPr/>
        </p:nvSpPr>
        <p:spPr bwMode="auto">
          <a:xfrm>
            <a:off x="3419475" y="4149725"/>
            <a:ext cx="5249863" cy="1514475"/>
          </a:xfrm>
          <a:prstGeom prst="rect">
            <a:avLst/>
          </a:prstGeom>
          <a:noFill/>
          <a:ln w="9525">
            <a:noFill/>
            <a:miter lim="800000"/>
            <a:headEnd/>
            <a:tailEnd/>
          </a:ln>
        </p:spPr>
        <p:txBody>
          <a:bodyPr wrap="none">
            <a:spAutoFit/>
          </a:bodyPr>
          <a:lstStyle/>
          <a:p>
            <a:pPr>
              <a:spcBef>
                <a:spcPts val="475"/>
              </a:spcBef>
            </a:pPr>
            <a:r>
              <a:rPr lang="en-GB" sz="2000" i="1"/>
              <a:t>The female </a:t>
            </a:r>
            <a:r>
              <a:rPr lang="en-GB" sz="2000" b="1"/>
              <a:t>penguins</a:t>
            </a:r>
            <a:r>
              <a:rPr lang="en-GB" sz="2000"/>
              <a:t>, </a:t>
            </a:r>
            <a:r>
              <a:rPr lang="en-GB" sz="2000" i="1"/>
              <a:t>remarkably resilient</a:t>
            </a:r>
            <a:r>
              <a:rPr lang="en-GB" sz="2000"/>
              <a:t>, </a:t>
            </a:r>
          </a:p>
          <a:p>
            <a:pPr>
              <a:spcBef>
                <a:spcPts val="475"/>
              </a:spcBef>
            </a:pPr>
            <a:r>
              <a:rPr lang="en-GB" sz="2000" u="sng"/>
              <a:t>travel </a:t>
            </a:r>
            <a:r>
              <a:rPr lang="en-GB" sz="2000"/>
              <a:t>over 80 kilometers to find food for the</a:t>
            </a:r>
          </a:p>
          <a:p>
            <a:pPr>
              <a:spcBef>
                <a:spcPts val="475"/>
              </a:spcBef>
            </a:pPr>
            <a:r>
              <a:rPr lang="en-GB" sz="2000"/>
              <a:t>chick.</a:t>
            </a:r>
          </a:p>
          <a:p>
            <a:pPr>
              <a:spcBef>
                <a:spcPts val="475"/>
              </a:spcBef>
            </a:pPr>
            <a:r>
              <a:rPr lang="en-GB" sz="2000"/>
              <a:t> </a:t>
            </a:r>
            <a:endParaRPr lang="en-GB" sz="2000" i="1"/>
          </a:p>
        </p:txBody>
      </p:sp>
      <p:sp>
        <p:nvSpPr>
          <p:cNvPr id="25609" name="TextBox 8"/>
          <p:cNvSpPr txBox="1">
            <a:spLocks noChangeArrowheads="1"/>
          </p:cNvSpPr>
          <p:nvPr/>
        </p:nvSpPr>
        <p:spPr bwMode="auto">
          <a:xfrm>
            <a:off x="3492500" y="3213100"/>
            <a:ext cx="5327650" cy="646113"/>
          </a:xfrm>
          <a:prstGeom prst="rect">
            <a:avLst/>
          </a:prstGeom>
          <a:noFill/>
          <a:ln w="9525">
            <a:noFill/>
            <a:miter lim="800000"/>
            <a:headEnd/>
            <a:tailEnd/>
          </a:ln>
        </p:spPr>
        <p:txBody>
          <a:bodyPr>
            <a:spAutoFit/>
          </a:bodyPr>
          <a:lstStyle/>
          <a:p>
            <a:r>
              <a:rPr lang="en-GB" dirty="0"/>
              <a:t>A noun phrase is only part of a sentence. You will need to complete the sentence with a </a:t>
            </a:r>
            <a:r>
              <a:rPr lang="en-GB" u="sng" dirty="0"/>
              <a:t>main verb</a:t>
            </a:r>
            <a:r>
              <a:rPr lang="en-GB" dirty="0"/>
              <a:t>:</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4"/>
          <p:cNvSpPr>
            <a:spLocks noGrp="1" noChangeArrowheads="1"/>
          </p:cNvSpPr>
          <p:nvPr>
            <p:ph type="title"/>
          </p:nvPr>
        </p:nvSpPr>
        <p:spPr>
          <a:xfrm>
            <a:off x="467544" y="620688"/>
            <a:ext cx="8229600" cy="665162"/>
          </a:xfrm>
        </p:spPr>
        <p:txBody>
          <a:bodyPr>
            <a:normAutofit fontScale="90000"/>
          </a:bodyPr>
          <a:lstStyle/>
          <a:p>
            <a:pPr eaLnBrk="1" hangingPunct="1"/>
            <a:r>
              <a:rPr lang="en-GB" sz="2800" dirty="0"/>
              <a:t>How can I build noun phrases that will help me sound like an expert on a topic?</a:t>
            </a:r>
          </a:p>
        </p:txBody>
      </p:sp>
      <p:sp>
        <p:nvSpPr>
          <p:cNvPr id="24580" name="Rectangle 5"/>
          <p:cNvSpPr>
            <a:spLocks noGrp="1" noChangeArrowheads="1"/>
          </p:cNvSpPr>
          <p:nvPr>
            <p:ph type="body" sz="half" idx="1"/>
          </p:nvPr>
        </p:nvSpPr>
        <p:spPr/>
        <p:txBody>
          <a:bodyPr>
            <a:normAutofit/>
          </a:bodyPr>
          <a:lstStyle/>
          <a:p>
            <a:pPr eaLnBrk="1" hangingPunct="1"/>
            <a:r>
              <a:rPr lang="en-GB" sz="2000"/>
              <a:t>Text</a:t>
            </a:r>
          </a:p>
        </p:txBody>
      </p:sp>
      <p:sp>
        <p:nvSpPr>
          <p:cNvPr id="24581" name="Rectangle 6"/>
          <p:cNvSpPr>
            <a:spLocks noGrp="1" noChangeArrowheads="1"/>
          </p:cNvSpPr>
          <p:nvPr>
            <p:ph sz="half" idx="2"/>
          </p:nvPr>
        </p:nvSpPr>
        <p:spPr>
          <a:xfrm>
            <a:off x="2987824" y="1844674"/>
            <a:ext cx="5616426" cy="2520429"/>
          </a:xfrm>
        </p:spPr>
        <p:txBody>
          <a:bodyPr>
            <a:normAutofit/>
          </a:bodyPr>
          <a:lstStyle/>
          <a:p>
            <a:pPr indent="0" eaLnBrk="1" hangingPunct="1">
              <a:buFont typeface="Wingdings" pitchFamily="2" charset="2"/>
              <a:buNone/>
            </a:pPr>
            <a:r>
              <a:rPr lang="en-US" sz="2000" dirty="0"/>
              <a:t>You can follow the noun with a relative clause, starting with a relative pronoun: </a:t>
            </a:r>
            <a:r>
              <a:rPr lang="en-US" sz="2000" i="1" dirty="0"/>
              <a:t>who, which, that, whose, where:</a:t>
            </a:r>
          </a:p>
          <a:p>
            <a:pPr indent="0" eaLnBrk="1" hangingPunct="1">
              <a:buFont typeface="Wingdings" pitchFamily="2" charset="2"/>
              <a:buNone/>
            </a:pPr>
            <a:r>
              <a:rPr lang="en-US" sz="2000" i="1" dirty="0"/>
              <a:t>huge floating </a:t>
            </a:r>
            <a:r>
              <a:rPr lang="en-US" sz="2000" b="1" i="1" dirty="0"/>
              <a:t>icebergs</a:t>
            </a:r>
            <a:r>
              <a:rPr lang="en-US" sz="2000" i="1" dirty="0"/>
              <a:t> that have split off from glaciers</a:t>
            </a:r>
          </a:p>
          <a:p>
            <a:pPr indent="0" eaLnBrk="1" hangingPunct="1">
              <a:buFont typeface="Wingdings" pitchFamily="2" charset="2"/>
              <a:buNone/>
            </a:pPr>
            <a:r>
              <a:rPr lang="en-US" sz="2000" i="1" dirty="0"/>
              <a:t>a hostile </a:t>
            </a:r>
            <a:r>
              <a:rPr lang="en-US" sz="2000" b="1" i="1" dirty="0"/>
              <a:t>environment</a:t>
            </a:r>
            <a:r>
              <a:rPr lang="en-US" sz="2000" i="1" dirty="0"/>
              <a:t> where there are no permanent inhabitants</a:t>
            </a:r>
          </a:p>
          <a:p>
            <a:pPr eaLnBrk="1" hangingPunct="1">
              <a:buFont typeface="Wingdings" pitchFamily="2" charset="2"/>
              <a:buNone/>
            </a:pPr>
            <a:endParaRPr lang="en-US" sz="2000" b="1" dirty="0"/>
          </a:p>
          <a:p>
            <a:pPr eaLnBrk="1" hangingPunct="1">
              <a:buFont typeface="Wingdings" pitchFamily="2" charset="2"/>
              <a:buNone/>
            </a:pPr>
            <a:endParaRPr lang="en-US" sz="2000" b="1" dirty="0"/>
          </a:p>
          <a:p>
            <a:pPr eaLnBrk="1" hangingPunct="1">
              <a:buFont typeface="Wingdings" pitchFamily="2" charset="2"/>
              <a:buNone/>
            </a:pPr>
            <a:endParaRPr lang="en-US" sz="2000" dirty="0"/>
          </a:p>
        </p:txBody>
      </p:sp>
      <p:pic>
        <p:nvPicPr>
          <p:cNvPr id="24582" name="Picture 11" descr="http://t2.gstatic.com/images?q=tbn:ANd9GcRxbpSUZh8NAuezsqxtLI7fgb3wPypaGWB_0jX33KNyKmQRy50DsQ"/>
          <p:cNvPicPr>
            <a:picLocks noChangeAspect="1" noChangeArrowheads="1"/>
          </p:cNvPicPr>
          <p:nvPr/>
        </p:nvPicPr>
        <p:blipFill>
          <a:blip r:embed="rId3" cstate="print"/>
          <a:srcRect/>
          <a:stretch>
            <a:fillRect/>
          </a:stretch>
        </p:blipFill>
        <p:spPr bwMode="auto">
          <a:xfrm>
            <a:off x="468313" y="1844675"/>
            <a:ext cx="2638425" cy="1733550"/>
          </a:xfrm>
          <a:prstGeom prst="rect">
            <a:avLst/>
          </a:prstGeom>
          <a:noFill/>
          <a:ln w="9525">
            <a:noFill/>
            <a:miter lim="800000"/>
            <a:headEnd/>
            <a:tailEnd/>
          </a:ln>
        </p:spPr>
      </p:pic>
      <p:pic>
        <p:nvPicPr>
          <p:cNvPr id="24583" name="Picture 14" descr="http://t3.gstatic.com/images?q=tbn:ANd9GcRLhVdV3BCKYOK5sJXon5seol5OwNSOPsKPEKM9us8bgU8nYczx"/>
          <p:cNvPicPr>
            <a:picLocks noChangeAspect="1" noChangeArrowheads="1"/>
          </p:cNvPicPr>
          <p:nvPr/>
        </p:nvPicPr>
        <p:blipFill>
          <a:blip r:embed="rId4" cstate="print"/>
          <a:srcRect/>
          <a:stretch>
            <a:fillRect/>
          </a:stretch>
        </p:blipFill>
        <p:spPr bwMode="auto">
          <a:xfrm>
            <a:off x="323850" y="3860800"/>
            <a:ext cx="2857500" cy="1600200"/>
          </a:xfrm>
          <a:prstGeom prst="rect">
            <a:avLst/>
          </a:prstGeom>
          <a:noFill/>
          <a:ln w="9525">
            <a:noFill/>
            <a:miter lim="800000"/>
            <a:headEnd/>
            <a:tailEnd/>
          </a:ln>
        </p:spPr>
      </p:pic>
      <p:sp>
        <p:nvSpPr>
          <p:cNvPr id="24584" name="TextBox 7"/>
          <p:cNvSpPr txBox="1">
            <a:spLocks noChangeArrowheads="1"/>
          </p:cNvSpPr>
          <p:nvPr/>
        </p:nvSpPr>
        <p:spPr bwMode="auto">
          <a:xfrm>
            <a:off x="3413024" y="4121008"/>
            <a:ext cx="5551464" cy="2439129"/>
          </a:xfrm>
          <a:prstGeom prst="rect">
            <a:avLst/>
          </a:prstGeom>
          <a:noFill/>
          <a:ln w="9525">
            <a:noFill/>
            <a:miter lim="800000"/>
            <a:headEnd/>
            <a:tailEnd/>
          </a:ln>
        </p:spPr>
        <p:txBody>
          <a:bodyPr wrap="square">
            <a:spAutoFit/>
          </a:bodyPr>
          <a:lstStyle/>
          <a:p>
            <a:pPr>
              <a:spcBef>
                <a:spcPts val="475"/>
              </a:spcBef>
            </a:pPr>
            <a:endParaRPr lang="en-GB" sz="2000" dirty="0"/>
          </a:p>
          <a:p>
            <a:pPr>
              <a:spcBef>
                <a:spcPts val="475"/>
              </a:spcBef>
            </a:pPr>
            <a:r>
              <a:rPr lang="en-GB" sz="2000" dirty="0"/>
              <a:t>A noun phrase is only part of a sentence. You will need to complete the sentence with a main verb:</a:t>
            </a:r>
          </a:p>
          <a:p>
            <a:pPr>
              <a:spcBef>
                <a:spcPts val="475"/>
              </a:spcBef>
            </a:pPr>
            <a:r>
              <a:rPr lang="en-GB" sz="2000" i="1" dirty="0"/>
              <a:t>Antarctica </a:t>
            </a:r>
            <a:r>
              <a:rPr lang="en-GB" sz="2000" i="1" u="sng" dirty="0"/>
              <a:t>is</a:t>
            </a:r>
            <a:r>
              <a:rPr lang="en-GB" sz="2000" i="1" dirty="0"/>
              <a:t> a hostile environment where there are no permanent inhabitants.</a:t>
            </a:r>
          </a:p>
          <a:p>
            <a:pPr>
              <a:spcBef>
                <a:spcPts val="475"/>
              </a:spcBef>
            </a:pPr>
            <a:r>
              <a:rPr lang="en-GB" sz="2000" i="1" dirty="0"/>
              <a:t>Female Emperor </a:t>
            </a:r>
            <a:r>
              <a:rPr lang="en-GB" sz="2000" b="1" i="1" dirty="0"/>
              <a:t>penguins</a:t>
            </a:r>
            <a:r>
              <a:rPr lang="en-GB" sz="2000" i="1" dirty="0"/>
              <a:t>, who leave the males to guard the eggs</a:t>
            </a:r>
            <a:r>
              <a:rPr lang="en-GB" sz="2000" dirty="0"/>
              <a:t>,  </a:t>
            </a:r>
            <a:r>
              <a:rPr lang="en-GB" sz="2000" u="sng" dirty="0"/>
              <a:t>travel </a:t>
            </a:r>
            <a:r>
              <a:rPr lang="en-GB" sz="2000" dirty="0"/>
              <a:t> long distances to find food.</a:t>
            </a:r>
            <a:endParaRPr lang="en-GB" sz="2000" i="1" dirty="0"/>
          </a:p>
        </p:txBody>
      </p:sp>
    </p:spTree>
    <p:extLst>
      <p:ext uri="{BB962C8B-B14F-4D97-AF65-F5344CB8AC3E}">
        <p14:creationId xmlns:p14="http://schemas.microsoft.com/office/powerpoint/2010/main" val="322556939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4"/>
          <p:cNvSpPr>
            <a:spLocks noGrp="1" noChangeArrowheads="1"/>
          </p:cNvSpPr>
          <p:nvPr>
            <p:ph type="title"/>
          </p:nvPr>
        </p:nvSpPr>
        <p:spPr>
          <a:xfrm>
            <a:off x="467544" y="548680"/>
            <a:ext cx="8229600" cy="665162"/>
          </a:xfrm>
        </p:spPr>
        <p:txBody>
          <a:bodyPr>
            <a:normAutofit/>
          </a:bodyPr>
          <a:lstStyle/>
          <a:p>
            <a:pPr eaLnBrk="1" hangingPunct="1"/>
            <a:r>
              <a:rPr lang="en-GB" sz="3600" dirty="0"/>
              <a:t>Your task </a:t>
            </a:r>
          </a:p>
        </p:txBody>
      </p:sp>
      <p:sp>
        <p:nvSpPr>
          <p:cNvPr id="25604" name="Rectangle 5"/>
          <p:cNvSpPr>
            <a:spLocks noGrp="1" noChangeArrowheads="1"/>
          </p:cNvSpPr>
          <p:nvPr>
            <p:ph type="body" sz="half" idx="1"/>
          </p:nvPr>
        </p:nvSpPr>
        <p:spPr/>
        <p:txBody>
          <a:bodyPr>
            <a:normAutofit/>
          </a:bodyPr>
          <a:lstStyle/>
          <a:p>
            <a:pPr eaLnBrk="1" hangingPunct="1"/>
            <a:r>
              <a:rPr lang="en-GB" sz="2000"/>
              <a:t>Text</a:t>
            </a:r>
          </a:p>
        </p:txBody>
      </p:sp>
      <p:sp>
        <p:nvSpPr>
          <p:cNvPr id="25605" name="Rectangle 6"/>
          <p:cNvSpPr>
            <a:spLocks noGrp="1" noChangeArrowheads="1"/>
          </p:cNvSpPr>
          <p:nvPr>
            <p:ph sz="half" idx="2"/>
          </p:nvPr>
        </p:nvSpPr>
        <p:spPr>
          <a:xfrm>
            <a:off x="3275856" y="1340768"/>
            <a:ext cx="5616624" cy="4608512"/>
          </a:xfrm>
        </p:spPr>
        <p:txBody>
          <a:bodyPr>
            <a:normAutofit fontScale="92500"/>
          </a:bodyPr>
          <a:lstStyle/>
          <a:p>
            <a:pPr eaLnBrk="1" hangingPunct="1">
              <a:buFont typeface="Wingdings" pitchFamily="2" charset="2"/>
              <a:buNone/>
            </a:pPr>
            <a:r>
              <a:rPr lang="en-US" sz="2200" dirty="0"/>
              <a:t>Write the voiceover for the first 6 seconds </a:t>
            </a:r>
          </a:p>
          <a:p>
            <a:pPr eaLnBrk="1" hangingPunct="1">
              <a:buFont typeface="Wingdings" pitchFamily="2" charset="2"/>
              <a:buNone/>
            </a:pPr>
            <a:r>
              <a:rPr lang="en-US" sz="2200" dirty="0"/>
              <a:t>of a television documentary called ‘</a:t>
            </a:r>
            <a:r>
              <a:rPr lang="en-US" sz="2200" i="1" dirty="0"/>
              <a:t>Antarctica: </a:t>
            </a:r>
          </a:p>
          <a:p>
            <a:pPr eaLnBrk="1" hangingPunct="1">
              <a:buFont typeface="Wingdings" pitchFamily="2" charset="2"/>
              <a:buNone/>
            </a:pPr>
            <a:r>
              <a:rPr lang="en-US" sz="2200" i="1" dirty="0"/>
              <a:t> Life in the Freezer’.</a:t>
            </a:r>
          </a:p>
          <a:p>
            <a:pPr eaLnBrk="1" hangingPunct="1">
              <a:buFont typeface="Wingdings" pitchFamily="2" charset="2"/>
              <a:buNone/>
            </a:pPr>
            <a:endParaRPr lang="en-US" sz="2200" dirty="0"/>
          </a:p>
          <a:p>
            <a:pPr eaLnBrk="1" hangingPunct="1">
              <a:buFont typeface="Wingdings" pitchFamily="2" charset="2"/>
              <a:buNone/>
            </a:pPr>
            <a:r>
              <a:rPr lang="en-US" sz="2200" dirty="0"/>
              <a:t>You will have enough time for two or three </a:t>
            </a:r>
          </a:p>
          <a:p>
            <a:pPr eaLnBrk="1" hangingPunct="1">
              <a:buFont typeface="Wingdings" pitchFamily="2" charset="2"/>
              <a:buNone/>
            </a:pPr>
            <a:r>
              <a:rPr lang="en-US" sz="2200" dirty="0"/>
              <a:t>sentences.  Pack as much information as you can </a:t>
            </a:r>
          </a:p>
          <a:p>
            <a:pPr eaLnBrk="1" hangingPunct="1">
              <a:buFont typeface="Wingdings" pitchFamily="2" charset="2"/>
              <a:buNone/>
            </a:pPr>
            <a:r>
              <a:rPr lang="en-US" sz="2200" dirty="0"/>
              <a:t>into them by carefully choosing your noun phrases.</a:t>
            </a:r>
          </a:p>
          <a:p>
            <a:pPr eaLnBrk="1" hangingPunct="1">
              <a:buFont typeface="Wingdings" pitchFamily="2" charset="2"/>
              <a:buNone/>
            </a:pPr>
            <a:endParaRPr lang="en-US" sz="2200" b="1" dirty="0"/>
          </a:p>
          <a:p>
            <a:pPr eaLnBrk="1" hangingPunct="1">
              <a:buFont typeface="Wingdings" pitchFamily="2" charset="2"/>
              <a:buNone/>
            </a:pPr>
            <a:r>
              <a:rPr lang="en-US" sz="2200" b="1" dirty="0"/>
              <a:t> </a:t>
            </a:r>
            <a:r>
              <a:rPr lang="en-US" sz="2200" dirty="0"/>
              <a:t>Read it aloud: do you sound like an expert e.g. </a:t>
            </a:r>
          </a:p>
          <a:p>
            <a:pPr eaLnBrk="1" hangingPunct="1">
              <a:buFont typeface="Wingdings" pitchFamily="2" charset="2"/>
              <a:buNone/>
            </a:pPr>
            <a:r>
              <a:rPr lang="en-US" sz="2200" dirty="0"/>
              <a:t>David Attenborough? Have you included as much </a:t>
            </a:r>
          </a:p>
          <a:p>
            <a:pPr eaLnBrk="1" hangingPunct="1">
              <a:buFont typeface="Wingdings" pitchFamily="2" charset="2"/>
              <a:buNone/>
            </a:pPr>
            <a:r>
              <a:rPr lang="en-US" sz="2200" dirty="0"/>
              <a:t>detailed information as you can? </a:t>
            </a:r>
          </a:p>
          <a:p>
            <a:pPr eaLnBrk="1" hangingPunct="1">
              <a:buFont typeface="Wingdings" pitchFamily="2" charset="2"/>
              <a:buNone/>
            </a:pPr>
            <a:endParaRPr lang="en-US" sz="2000" b="1" i="1" dirty="0"/>
          </a:p>
          <a:p>
            <a:pPr eaLnBrk="1" hangingPunct="1">
              <a:buFont typeface="Wingdings" pitchFamily="2" charset="2"/>
              <a:buNone/>
            </a:pPr>
            <a:endParaRPr lang="en-US" sz="2000" b="1" i="1" dirty="0"/>
          </a:p>
          <a:p>
            <a:pPr eaLnBrk="1" hangingPunct="1">
              <a:buFont typeface="Wingdings" pitchFamily="2" charset="2"/>
              <a:buNone/>
            </a:pPr>
            <a:endParaRPr lang="en-US" sz="2000" b="1" i="1" dirty="0"/>
          </a:p>
        </p:txBody>
      </p:sp>
      <p:pic>
        <p:nvPicPr>
          <p:cNvPr id="25606" name="Picture 11" descr="http://t2.gstatic.com/images?q=tbn:ANd9GcRxbpSUZh8NAuezsqxtLI7fgb3wPypaGWB_0jX33KNyKmQRy50DsQ"/>
          <p:cNvPicPr>
            <a:picLocks noChangeAspect="1" noChangeArrowheads="1"/>
          </p:cNvPicPr>
          <p:nvPr/>
        </p:nvPicPr>
        <p:blipFill>
          <a:blip r:embed="rId3" cstate="print"/>
          <a:srcRect/>
          <a:stretch>
            <a:fillRect/>
          </a:stretch>
        </p:blipFill>
        <p:spPr bwMode="auto">
          <a:xfrm>
            <a:off x="468313" y="1844675"/>
            <a:ext cx="2638425" cy="1733550"/>
          </a:xfrm>
          <a:prstGeom prst="rect">
            <a:avLst/>
          </a:prstGeom>
          <a:noFill/>
          <a:ln w="9525">
            <a:noFill/>
            <a:miter lim="800000"/>
            <a:headEnd/>
            <a:tailEnd/>
          </a:ln>
        </p:spPr>
      </p:pic>
      <p:pic>
        <p:nvPicPr>
          <p:cNvPr id="25607" name="Picture 14" descr="http://t3.gstatic.com/images?q=tbn:ANd9GcRLhVdV3BCKYOK5sJXon5seol5OwNSOPsKPEKM9us8bgU8nYczx"/>
          <p:cNvPicPr>
            <a:picLocks noChangeAspect="1" noChangeArrowheads="1"/>
          </p:cNvPicPr>
          <p:nvPr/>
        </p:nvPicPr>
        <p:blipFill>
          <a:blip r:embed="rId4" cstate="print"/>
          <a:srcRect/>
          <a:stretch>
            <a:fillRect/>
          </a:stretch>
        </p:blipFill>
        <p:spPr bwMode="auto">
          <a:xfrm>
            <a:off x="323850" y="3860800"/>
            <a:ext cx="2857500" cy="1600200"/>
          </a:xfrm>
          <a:prstGeom prst="rect">
            <a:avLst/>
          </a:prstGeom>
          <a:noFill/>
          <a:ln w="9525">
            <a:noFill/>
            <a:miter lim="800000"/>
            <a:headEnd/>
            <a:tailEnd/>
          </a:ln>
        </p:spPr>
      </p:pic>
      <p:sp>
        <p:nvSpPr>
          <p:cNvPr id="25608" name="TextBox 7"/>
          <p:cNvSpPr txBox="1">
            <a:spLocks noChangeArrowheads="1"/>
          </p:cNvSpPr>
          <p:nvPr/>
        </p:nvSpPr>
        <p:spPr bwMode="auto">
          <a:xfrm>
            <a:off x="3419475" y="4149725"/>
            <a:ext cx="242374" cy="400110"/>
          </a:xfrm>
          <a:prstGeom prst="rect">
            <a:avLst/>
          </a:prstGeom>
          <a:noFill/>
          <a:ln w="9525">
            <a:noFill/>
            <a:miter lim="800000"/>
            <a:headEnd/>
            <a:tailEnd/>
          </a:ln>
        </p:spPr>
        <p:txBody>
          <a:bodyPr wrap="none">
            <a:spAutoFit/>
          </a:bodyPr>
          <a:lstStyle/>
          <a:p>
            <a:pPr>
              <a:spcBef>
                <a:spcPts val="475"/>
              </a:spcBef>
            </a:pPr>
            <a:r>
              <a:rPr lang="en-GB" sz="2000" dirty="0"/>
              <a:t> </a:t>
            </a:r>
            <a:endParaRPr lang="en-GB" sz="2000" i="1" dirty="0"/>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824</TotalTime>
  <Words>2118</Words>
  <Application>Microsoft Office PowerPoint</Application>
  <PresentationFormat>On-screen Show (4:3)</PresentationFormat>
  <Paragraphs>160</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Wingdings</vt:lpstr>
      <vt:lpstr>Office Theme</vt:lpstr>
      <vt:lpstr>Y7 Language Detectives</vt:lpstr>
      <vt:lpstr>How many different types of snow and ice can you name? </vt:lpstr>
      <vt:lpstr>You can sound like an expert on a topic by choosing nouns carefully and precisely </vt:lpstr>
      <vt:lpstr>PowerPoint Presentation</vt:lpstr>
      <vt:lpstr>Antarctica</vt:lpstr>
      <vt:lpstr>How can I build noun phrases that will help me sound like an expert on a topic?</vt:lpstr>
      <vt:lpstr>How can I build noun phrases that will help me sound like an expert on a topic?</vt:lpstr>
      <vt:lpstr>How can I build noun phrases that will help me sound like an expert on a topic?</vt:lpstr>
      <vt:lpstr>Your task </vt:lpstr>
      <vt:lpstr>Feedback: How do writers use noun phrases to sound like an expert on a topic? </vt:lpstr>
    </vt:vector>
  </TitlesOfParts>
  <Company>University of Exeter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GSE</dc:creator>
  <cp:lastModifiedBy>helen lines</cp:lastModifiedBy>
  <cp:revision>93</cp:revision>
  <dcterms:created xsi:type="dcterms:W3CDTF">2014-04-15T11:49:04Z</dcterms:created>
  <dcterms:modified xsi:type="dcterms:W3CDTF">2020-06-09T11:51:24Z</dcterms:modified>
</cp:coreProperties>
</file>