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3" r:id="rId3"/>
    <p:sldId id="260" r:id="rId4"/>
    <p:sldId id="262" r:id="rId5"/>
    <p:sldId id="264" r:id="rId6"/>
    <p:sldId id="266" r:id="rId7"/>
    <p:sldId id="26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6289" autoAdjust="0"/>
  </p:normalViewPr>
  <p:slideViewPr>
    <p:cSldViewPr>
      <p:cViewPr varScale="1">
        <p:scale>
          <a:sx n="26" d="100"/>
          <a:sy n="26" d="100"/>
        </p:scale>
        <p:origin x="1886" y="1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36F1AF-1D17-4E3B-B9A8-BB88E2AAE002}" type="datetimeFigureOut">
              <a:rPr lang="en-GB" smtClean="0"/>
              <a:pPr/>
              <a:t>09/06/2020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D113F1-7592-4C95-9721-342AA4839B0A}" type="slidenum">
              <a:rPr lang="en-GB" smtClean="0"/>
              <a:pPr/>
              <a:t>‹#›</a:t>
            </a:fld>
            <a:endParaRPr lang="en-GB"/>
          </a:p>
        </p:txBody>
      </p:sp>
    </p:spTree>
    <p:extLst>
      <p:ext uri="{BB962C8B-B14F-4D97-AF65-F5344CB8AC3E}">
        <p14:creationId xmlns:p14="http://schemas.microsoft.com/office/powerpoint/2010/main" val="2968378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In pairs – 30 seconds</a:t>
            </a:r>
            <a:r>
              <a:rPr lang="en-GB" baseline="0" dirty="0"/>
              <a:t> – choose one character name (from first 5) or place name (last 2) – describe to each other what they imagine that character or place to be like. What clues in the name are they using? Think of sound effects as well as associations.</a:t>
            </a:r>
          </a:p>
          <a:p>
            <a:r>
              <a:rPr lang="en-GB" baseline="0" dirty="0"/>
              <a:t>(names from books by Charles Dickens and Roald Dahl)</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Read aloud or ask students to read to themselves. List/highlight the names of characters and places</a:t>
            </a:r>
            <a:r>
              <a:rPr lang="en-GB" baseline="0" dirty="0"/>
              <a:t> in extract from Harry Potter.</a:t>
            </a:r>
          </a:p>
          <a:p>
            <a:r>
              <a:rPr lang="en-GB" baseline="0" dirty="0"/>
              <a:t>Pairs – 60 seconds – choose one of the character or place names – describe to each other what they imagine that character or place to be like. What clues are they using.</a:t>
            </a:r>
          </a:p>
          <a:p>
            <a:r>
              <a:rPr lang="en-GB" baseline="0" dirty="0"/>
              <a:t>Discuss as whole class:</a:t>
            </a:r>
          </a:p>
          <a:p>
            <a:r>
              <a:rPr lang="en-GB" baseline="0" dirty="0"/>
              <a:t>At the start of the novel, what impression does </a:t>
            </a:r>
            <a:r>
              <a:rPr lang="en-GB" baseline="0" dirty="0" err="1"/>
              <a:t>J.K.Rowling</a:t>
            </a:r>
            <a:r>
              <a:rPr lang="en-GB" baseline="0" dirty="0"/>
              <a:t> create of the </a:t>
            </a:r>
            <a:r>
              <a:rPr lang="en-GB" baseline="0" dirty="0" err="1"/>
              <a:t>Dursley</a:t>
            </a:r>
            <a:r>
              <a:rPr lang="en-GB" baseline="0" dirty="0"/>
              <a:t> family? How important are the choices of proper nouns in creating this impression?</a:t>
            </a:r>
          </a:p>
        </p:txBody>
      </p:sp>
      <p:sp>
        <p:nvSpPr>
          <p:cNvPr id="4" name="Slide Number Placeholder 3"/>
          <p:cNvSpPr>
            <a:spLocks noGrp="1"/>
          </p:cNvSpPr>
          <p:nvPr>
            <p:ph type="sldNum" sz="quarter" idx="10"/>
          </p:nvPr>
        </p:nvSpPr>
        <p:spPr/>
        <p:txBody>
          <a:bodyPr/>
          <a:lstStyle/>
          <a:p>
            <a:fld id="{49D113F1-7592-4C95-9721-342AA4839B0A}" type="slidenum">
              <a:rPr lang="en-GB" smtClean="0"/>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You might want to add ‘concrete’ and ‘abstract’ but really this is</a:t>
            </a:r>
            <a:r>
              <a:rPr lang="en-GB" baseline="0" dirty="0"/>
              <a:t> not necessary.</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a:t>Read aloud or ask students to read themselves. </a:t>
            </a:r>
          </a:p>
          <a:p>
            <a:r>
              <a:rPr lang="en-GB" baseline="0" dirty="0"/>
              <a:t>Highlight/list the proper nouns.</a:t>
            </a:r>
          </a:p>
          <a:p>
            <a:r>
              <a:rPr lang="en-GB" baseline="0" dirty="0"/>
              <a:t>Ask: From the proper nouns used in the opening to this novel, what impression do you get of the characters and setting? What is </a:t>
            </a:r>
            <a:r>
              <a:rPr lang="en-GB" i="1" baseline="0" dirty="0"/>
              <a:t>one</a:t>
            </a:r>
            <a:r>
              <a:rPr lang="en-GB" baseline="0" dirty="0"/>
              <a:t> thing you might expect to happen in the novel?</a:t>
            </a:r>
          </a:p>
          <a:p>
            <a:r>
              <a:rPr lang="en-GB" baseline="0" dirty="0"/>
              <a:t>Look again at the second paragraph: list/highlight the common nouns used to describe Poison’s appearance. Which particular feature does the writer focus on? Why might this be?</a:t>
            </a:r>
          </a:p>
          <a:p>
            <a:r>
              <a:rPr lang="en-GB" baseline="0" dirty="0"/>
              <a:t>WRITING TASK (collaborative or independent) </a:t>
            </a:r>
          </a:p>
          <a:p>
            <a:r>
              <a:rPr lang="en-GB" baseline="0" dirty="0"/>
              <a:t>Write the next paragraph, describing either the village of Gull or the character, old Fleet. Pay particular attention to choices of proper and common nouns, and what they tell the reader about the place or person.</a:t>
            </a:r>
          </a:p>
          <a:p>
            <a:r>
              <a:rPr lang="en-GB" baseline="0" dirty="0"/>
              <a:t>Evaluation:</a:t>
            </a:r>
          </a:p>
          <a:p>
            <a:r>
              <a:rPr lang="en-GB" baseline="0" dirty="0"/>
              <a:t>Individually, highlight proper and common nouns used in own writing ; answer question at top of slide in relation to self as writer. </a:t>
            </a:r>
          </a:p>
          <a:p>
            <a:r>
              <a:rPr lang="en-GB" baseline="0" dirty="0"/>
              <a:t>ALTERNATIVE: show Slide 2 again – choose one of the names and write short paragraph describing that character or setting, following advice above.</a:t>
            </a:r>
          </a:p>
          <a:p>
            <a:endParaRPr lang="en-GB" baseline="0"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The wording </a:t>
            </a:r>
            <a:r>
              <a:rPr lang="en-GB"/>
              <a:t>of the question </a:t>
            </a:r>
            <a:r>
              <a:rPr lang="en-GB" dirty="0"/>
              <a:t>on the slide </a:t>
            </a:r>
            <a:r>
              <a:rPr lang="en-GB"/>
              <a:t>emphasises a </a:t>
            </a:r>
            <a:r>
              <a:rPr lang="en-GB" dirty="0"/>
              <a:t>writing context and purpose for paying attention to noun choices.</a:t>
            </a:r>
          </a:p>
        </p:txBody>
      </p:sp>
      <p:sp>
        <p:nvSpPr>
          <p:cNvPr id="4" name="Slide Number Placeholder 3"/>
          <p:cNvSpPr>
            <a:spLocks noGrp="1"/>
          </p:cNvSpPr>
          <p:nvPr>
            <p:ph type="sldNum" sz="quarter" idx="10"/>
          </p:nvPr>
        </p:nvSpPr>
        <p:spPr/>
        <p:txBody>
          <a:bodyPr/>
          <a:lstStyle/>
          <a:p>
            <a:fld id="{49D113F1-7592-4C95-9721-342AA4839B0A}" type="slidenum">
              <a:rPr lang="en-GB" smtClean="0"/>
              <a:pPr/>
              <a:t>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42303-EEAC-4859-9DE0-5E8BDF3EF2DD}" type="datetimeFigureOut">
              <a:rPr lang="en-GB" smtClean="0"/>
              <a:pPr/>
              <a:t>09/06/2020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A96FD7-2A8C-4DB4-9C25-CE0E3AAE05C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t>Y7 Language </a:t>
            </a:r>
            <a:r>
              <a:rPr lang="en-GB" dirty="0"/>
              <a:t>Detectives</a:t>
            </a:r>
          </a:p>
        </p:txBody>
      </p:sp>
      <p:sp>
        <p:nvSpPr>
          <p:cNvPr id="3" name="Subtitle 2"/>
          <p:cNvSpPr>
            <a:spLocks noGrp="1"/>
          </p:cNvSpPr>
          <p:nvPr>
            <p:ph type="subTitle" idx="1"/>
          </p:nvPr>
        </p:nvSpPr>
        <p:spPr>
          <a:xfrm>
            <a:off x="1331640" y="3645024"/>
            <a:ext cx="6400800" cy="1752600"/>
          </a:xfrm>
        </p:spPr>
        <p:txBody>
          <a:bodyPr/>
          <a:lstStyle/>
          <a:p>
            <a:r>
              <a:rPr lang="en-GB" dirty="0">
                <a:solidFill>
                  <a:schemeClr val="tx1"/>
                </a:solidFill>
              </a:rPr>
              <a:t>Investigating how language works: choosing nouns carefully </a:t>
            </a:r>
          </a:p>
        </p:txBody>
      </p:sp>
      <p:pic>
        <p:nvPicPr>
          <p:cNvPr id="1027" name="Picture 3" descr="C:\Documents and Settings\User\Local Settings\Temporary Internet Files\Content.IE5\HKA4HAOK\MC900186106[1].wmf"/>
          <p:cNvPicPr>
            <a:picLocks noChangeAspect="1" noChangeArrowheads="1"/>
          </p:cNvPicPr>
          <p:nvPr/>
        </p:nvPicPr>
        <p:blipFill>
          <a:blip r:embed="rId2" cstate="print"/>
          <a:srcRect/>
          <a:stretch>
            <a:fillRect/>
          </a:stretch>
        </p:blipFill>
        <p:spPr bwMode="auto">
          <a:xfrm>
            <a:off x="755576" y="548680"/>
            <a:ext cx="1746504" cy="1834286"/>
          </a:xfrm>
          <a:prstGeom prst="rect">
            <a:avLst/>
          </a:prstGeom>
          <a:noFill/>
        </p:spPr>
      </p:pic>
      <p:pic>
        <p:nvPicPr>
          <p:cNvPr id="8" name="Picture 2" descr="Improve English Fluency"/>
          <p:cNvPicPr>
            <a:picLocks noChangeAspect="1" noChangeArrowheads="1"/>
          </p:cNvPicPr>
          <p:nvPr/>
        </p:nvPicPr>
        <p:blipFill>
          <a:blip r:embed="rId3" cstate="print"/>
          <a:srcRect/>
          <a:stretch>
            <a:fillRect/>
          </a:stretch>
        </p:blipFill>
        <p:spPr bwMode="auto">
          <a:xfrm>
            <a:off x="6084168" y="4797152"/>
            <a:ext cx="2286000" cy="151447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Names</a:t>
            </a:r>
          </a:p>
        </p:txBody>
      </p:sp>
      <p:sp>
        <p:nvSpPr>
          <p:cNvPr id="3" name="Content Placeholder 2"/>
          <p:cNvSpPr>
            <a:spLocks noGrp="1"/>
          </p:cNvSpPr>
          <p:nvPr>
            <p:ph idx="1"/>
          </p:nvPr>
        </p:nvSpPr>
        <p:spPr/>
        <p:txBody>
          <a:bodyPr/>
          <a:lstStyle/>
          <a:p>
            <a:r>
              <a:rPr lang="en-GB" dirty="0"/>
              <a:t>Ebenezer Scrooge</a:t>
            </a:r>
          </a:p>
          <a:p>
            <a:r>
              <a:rPr lang="en-GB" dirty="0"/>
              <a:t>Augustus Snodgrass</a:t>
            </a:r>
          </a:p>
          <a:p>
            <a:r>
              <a:rPr lang="en-GB" dirty="0"/>
              <a:t>Anne </a:t>
            </a:r>
            <a:r>
              <a:rPr lang="en-GB" dirty="0" err="1"/>
              <a:t>Chickenstalker</a:t>
            </a:r>
            <a:endParaRPr lang="en-GB" dirty="0"/>
          </a:p>
          <a:p>
            <a:r>
              <a:rPr lang="en-GB" dirty="0"/>
              <a:t>Violet </a:t>
            </a:r>
            <a:r>
              <a:rPr lang="en-GB" dirty="0" err="1"/>
              <a:t>Beauregarde</a:t>
            </a:r>
            <a:endParaRPr lang="en-GB" dirty="0"/>
          </a:p>
          <a:p>
            <a:r>
              <a:rPr lang="en-GB" dirty="0" err="1"/>
              <a:t>Veruca</a:t>
            </a:r>
            <a:r>
              <a:rPr lang="en-GB" dirty="0"/>
              <a:t> Salt</a:t>
            </a:r>
          </a:p>
          <a:p>
            <a:r>
              <a:rPr lang="en-GB" dirty="0"/>
              <a:t>Bleak House</a:t>
            </a:r>
          </a:p>
          <a:p>
            <a:r>
              <a:rPr lang="en-GB" dirty="0"/>
              <a:t>Privet Drive</a:t>
            </a:r>
          </a:p>
          <a:p>
            <a:pPr>
              <a:buNone/>
            </a:pPr>
            <a:endParaRPr lang="en-GB" dirty="0"/>
          </a:p>
          <a:p>
            <a:endParaRPr lang="en-GB" dirty="0"/>
          </a:p>
          <a:p>
            <a:endParaRPr lang="en-GB" dirty="0"/>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274638"/>
            <a:ext cx="7139136" cy="1143000"/>
          </a:xfrm>
        </p:spPr>
        <p:txBody>
          <a:bodyPr>
            <a:noAutofit/>
          </a:bodyPr>
          <a:lstStyle/>
          <a:p>
            <a:r>
              <a:rPr lang="en-GB" sz="2400" dirty="0"/>
              <a:t>How do writers use nouns to describe characters and settings in fiction?</a:t>
            </a:r>
          </a:p>
        </p:txBody>
      </p:sp>
      <p:pic>
        <p:nvPicPr>
          <p:cNvPr id="4"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323528" y="476672"/>
            <a:ext cx="971600" cy="1080120"/>
          </a:xfrm>
          <a:prstGeom prst="rect">
            <a:avLst/>
          </a:prstGeom>
          <a:noFill/>
        </p:spPr>
      </p:pic>
      <p:sp>
        <p:nvSpPr>
          <p:cNvPr id="8" name="TextBox 7"/>
          <p:cNvSpPr txBox="1"/>
          <p:nvPr/>
        </p:nvSpPr>
        <p:spPr>
          <a:xfrm>
            <a:off x="971600" y="1628800"/>
            <a:ext cx="7560840" cy="5171033"/>
          </a:xfrm>
          <a:prstGeom prst="rect">
            <a:avLst/>
          </a:prstGeom>
          <a:noFill/>
        </p:spPr>
        <p:txBody>
          <a:bodyPr wrap="square" rtlCol="0">
            <a:spAutoFit/>
          </a:bodyPr>
          <a:lstStyle/>
          <a:p>
            <a:pPr marL="82296" indent="0">
              <a:lnSpc>
                <a:spcPct val="150000"/>
              </a:lnSpc>
              <a:spcBef>
                <a:spcPts val="0"/>
              </a:spcBef>
              <a:buNone/>
            </a:pPr>
            <a:r>
              <a:rPr lang="en-US" dirty="0" err="1">
                <a:latin typeface="Arial" pitchFamily="34" charset="0"/>
                <a:cs typeface="Arial" pitchFamily="34" charset="0"/>
              </a:rPr>
              <a:t>Mr</a:t>
            </a:r>
            <a:r>
              <a:rPr lang="en-US" dirty="0">
                <a:latin typeface="Arial" pitchFamily="34" charset="0"/>
                <a:cs typeface="Arial" pitchFamily="34" charset="0"/>
              </a:rPr>
              <a:t> and </a:t>
            </a:r>
            <a:r>
              <a:rPr lang="en-US" dirty="0" err="1">
                <a:latin typeface="Arial" pitchFamily="34" charset="0"/>
                <a:cs typeface="Arial" pitchFamily="34" charset="0"/>
              </a:rPr>
              <a:t>Mrs</a:t>
            </a:r>
            <a:r>
              <a:rPr lang="en-US" dirty="0">
                <a:latin typeface="Arial" pitchFamily="34" charset="0"/>
                <a:cs typeface="Arial" pitchFamily="34" charset="0"/>
              </a:rPr>
              <a:t> </a:t>
            </a:r>
            <a:r>
              <a:rPr lang="en-US" dirty="0" err="1">
                <a:latin typeface="Arial" pitchFamily="34" charset="0"/>
                <a:cs typeface="Arial" pitchFamily="34" charset="0"/>
              </a:rPr>
              <a:t>Dursley</a:t>
            </a:r>
            <a:r>
              <a:rPr lang="en-US" dirty="0">
                <a:latin typeface="Arial" pitchFamily="34" charset="0"/>
                <a:cs typeface="Arial" pitchFamily="34" charset="0"/>
              </a:rPr>
              <a:t>, of number four, Privet Drive, were proud to say that they were perfectly normal, thank you very much.  They were the last people you’d expect to be involved in anything strange or mysterious, because they just didn’t hold with such things.</a:t>
            </a:r>
            <a:endParaRPr lang="en-GB" dirty="0">
              <a:latin typeface="Arial" pitchFamily="34" charset="0"/>
              <a:cs typeface="Arial" pitchFamily="34" charset="0"/>
            </a:endParaRPr>
          </a:p>
          <a:p>
            <a:pPr marL="82296" indent="0">
              <a:lnSpc>
                <a:spcPct val="150000"/>
              </a:lnSpc>
              <a:spcBef>
                <a:spcPts val="0"/>
              </a:spcBef>
              <a:buNone/>
            </a:pPr>
            <a:r>
              <a:rPr lang="en-US" dirty="0" err="1">
                <a:latin typeface="Arial" pitchFamily="34" charset="0"/>
                <a:cs typeface="Arial" pitchFamily="34" charset="0"/>
              </a:rPr>
              <a:t>Mr</a:t>
            </a:r>
            <a:r>
              <a:rPr lang="en-US" dirty="0">
                <a:latin typeface="Arial" pitchFamily="34" charset="0"/>
                <a:cs typeface="Arial" pitchFamily="34" charset="0"/>
              </a:rPr>
              <a:t> </a:t>
            </a:r>
            <a:r>
              <a:rPr lang="en-US" dirty="0" err="1">
                <a:latin typeface="Arial" pitchFamily="34" charset="0"/>
                <a:cs typeface="Arial" pitchFamily="34" charset="0"/>
              </a:rPr>
              <a:t>Dursley</a:t>
            </a:r>
            <a:r>
              <a:rPr lang="en-US" dirty="0">
                <a:latin typeface="Arial" pitchFamily="34" charset="0"/>
                <a:cs typeface="Arial" pitchFamily="34" charset="0"/>
              </a:rPr>
              <a:t> was the director of a firm called </a:t>
            </a:r>
            <a:r>
              <a:rPr lang="en-US" dirty="0" err="1">
                <a:latin typeface="Arial" pitchFamily="34" charset="0"/>
                <a:cs typeface="Arial" pitchFamily="34" charset="0"/>
              </a:rPr>
              <a:t>Grunnings</a:t>
            </a:r>
            <a:r>
              <a:rPr lang="en-US" dirty="0">
                <a:latin typeface="Arial" pitchFamily="34" charset="0"/>
                <a:cs typeface="Arial" pitchFamily="34" charset="0"/>
              </a:rPr>
              <a:t>, which made drills.  He was a big, beefy man with hardly any neck, although he did have a very large moustache.  </a:t>
            </a:r>
            <a:r>
              <a:rPr lang="en-US" dirty="0" err="1">
                <a:latin typeface="Arial" pitchFamily="34" charset="0"/>
                <a:cs typeface="Arial" pitchFamily="34" charset="0"/>
              </a:rPr>
              <a:t>Mrs</a:t>
            </a:r>
            <a:r>
              <a:rPr lang="en-US" dirty="0">
                <a:latin typeface="Arial" pitchFamily="34" charset="0"/>
                <a:cs typeface="Arial" pitchFamily="34" charset="0"/>
              </a:rPr>
              <a:t> </a:t>
            </a:r>
            <a:r>
              <a:rPr lang="en-US" dirty="0" err="1">
                <a:latin typeface="Arial" pitchFamily="34" charset="0"/>
                <a:cs typeface="Arial" pitchFamily="34" charset="0"/>
              </a:rPr>
              <a:t>Dursley</a:t>
            </a:r>
            <a:r>
              <a:rPr lang="en-US" dirty="0">
                <a:latin typeface="Arial" pitchFamily="34" charset="0"/>
                <a:cs typeface="Arial" pitchFamily="34" charset="0"/>
              </a:rPr>
              <a:t> was thin and blonde and had nearly twice the usual amount of neck, which came in very useful as she spent so much of her time craning over garden fences, spying on the </a:t>
            </a:r>
            <a:r>
              <a:rPr lang="en-US" dirty="0" err="1">
                <a:latin typeface="Arial" pitchFamily="34" charset="0"/>
                <a:cs typeface="Arial" pitchFamily="34" charset="0"/>
              </a:rPr>
              <a:t>neighbours</a:t>
            </a:r>
            <a:r>
              <a:rPr lang="en-US" dirty="0">
                <a:latin typeface="Arial" pitchFamily="34" charset="0"/>
                <a:cs typeface="Arial" pitchFamily="34" charset="0"/>
              </a:rPr>
              <a:t>.  The </a:t>
            </a:r>
            <a:r>
              <a:rPr lang="en-US" dirty="0" err="1">
                <a:latin typeface="Arial" pitchFamily="34" charset="0"/>
                <a:cs typeface="Arial" pitchFamily="34" charset="0"/>
              </a:rPr>
              <a:t>Dursleys</a:t>
            </a:r>
            <a:r>
              <a:rPr lang="en-US" dirty="0">
                <a:latin typeface="Arial" pitchFamily="34" charset="0"/>
                <a:cs typeface="Arial" pitchFamily="34" charset="0"/>
              </a:rPr>
              <a:t> had a small son called Dudley and in their opinion there was no finer boy anywhere.                       </a:t>
            </a:r>
          </a:p>
          <a:p>
            <a:pPr marL="82296" indent="0">
              <a:lnSpc>
                <a:spcPct val="150000"/>
              </a:lnSpc>
              <a:spcBef>
                <a:spcPts val="0"/>
              </a:spcBef>
              <a:buNone/>
            </a:pPr>
            <a:r>
              <a:rPr lang="en-US" dirty="0">
                <a:latin typeface="Arial" pitchFamily="34" charset="0"/>
                <a:cs typeface="Arial" pitchFamily="34" charset="0"/>
              </a:rPr>
              <a:t>J.K Rowling , </a:t>
            </a:r>
            <a:r>
              <a:rPr lang="en-US" i="1" dirty="0">
                <a:latin typeface="Arial" pitchFamily="34" charset="0"/>
                <a:cs typeface="Arial" pitchFamily="34" charset="0"/>
              </a:rPr>
              <a:t>Harry Potter and  the </a:t>
            </a:r>
            <a:r>
              <a:rPr lang="en-US" i="1" dirty="0" err="1">
                <a:latin typeface="Arial" pitchFamily="34" charset="0"/>
                <a:cs typeface="Arial" pitchFamily="34" charset="0"/>
              </a:rPr>
              <a:t>Sorceror’s</a:t>
            </a:r>
            <a:r>
              <a:rPr lang="en-US" i="1" dirty="0">
                <a:latin typeface="Arial" pitchFamily="34" charset="0"/>
                <a:cs typeface="Arial" pitchFamily="34" charset="0"/>
              </a:rPr>
              <a:t> Stone</a:t>
            </a:r>
            <a:endParaRPr lang="en-GB" i="1"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latin typeface="Arial" pitchFamily="34" charset="0"/>
                <a:cs typeface="Arial" pitchFamily="34" charset="0"/>
              </a:rPr>
              <a:t>Terminology check: nouns</a:t>
            </a:r>
          </a:p>
        </p:txBody>
      </p:sp>
      <p:sp>
        <p:nvSpPr>
          <p:cNvPr id="3" name="Content Placeholder 2"/>
          <p:cNvSpPr>
            <a:spLocks noGrp="1"/>
          </p:cNvSpPr>
          <p:nvPr>
            <p:ph idx="1"/>
          </p:nvPr>
        </p:nvSpPr>
        <p:spPr/>
        <p:txBody>
          <a:bodyPr>
            <a:normAutofit lnSpcReduction="10000"/>
          </a:bodyPr>
          <a:lstStyle/>
          <a:p>
            <a:r>
              <a:rPr lang="en-GB" sz="2400" dirty="0">
                <a:latin typeface="Arial" pitchFamily="34" charset="0"/>
                <a:cs typeface="Arial" pitchFamily="34" charset="0"/>
              </a:rPr>
              <a:t>Nouns are words for things, people, places, or states of mind or existence – so they are the most common word class or type. </a:t>
            </a:r>
          </a:p>
          <a:p>
            <a:pPr>
              <a:buNone/>
            </a:pPr>
            <a:endParaRPr lang="en-GB" sz="2400" dirty="0">
              <a:latin typeface="Arial" pitchFamily="34" charset="0"/>
              <a:cs typeface="Arial" pitchFamily="34" charset="0"/>
            </a:endParaRPr>
          </a:p>
          <a:p>
            <a:pPr>
              <a:spcBef>
                <a:spcPts val="0"/>
              </a:spcBef>
            </a:pPr>
            <a:r>
              <a:rPr lang="en-GB" sz="2400" dirty="0">
                <a:latin typeface="Arial" pitchFamily="34" charset="0"/>
                <a:cs typeface="Arial" pitchFamily="34" charset="0"/>
              </a:rPr>
              <a:t>Nouns may be classified as </a:t>
            </a:r>
          </a:p>
          <a:p>
            <a:pPr lvl="1">
              <a:spcBef>
                <a:spcPts val="0"/>
              </a:spcBef>
            </a:pPr>
            <a:r>
              <a:rPr lang="en-GB" sz="2400" dirty="0">
                <a:latin typeface="Arial" pitchFamily="34" charset="0"/>
                <a:cs typeface="Arial" pitchFamily="34" charset="0"/>
              </a:rPr>
              <a:t>common (e.g. </a:t>
            </a:r>
            <a:r>
              <a:rPr lang="en-GB" sz="2400" i="1" dirty="0">
                <a:latin typeface="Arial" pitchFamily="34" charset="0"/>
                <a:cs typeface="Arial" pitchFamily="34" charset="0"/>
              </a:rPr>
              <a:t>boy, day) </a:t>
            </a:r>
            <a:r>
              <a:rPr lang="en-GB" sz="2400" dirty="0">
                <a:latin typeface="Arial" pitchFamily="34" charset="0"/>
                <a:cs typeface="Arial" pitchFamily="34" charset="0"/>
              </a:rPr>
              <a:t>or </a:t>
            </a:r>
          </a:p>
          <a:p>
            <a:pPr lvl="1">
              <a:spcBef>
                <a:spcPts val="0"/>
              </a:spcBef>
            </a:pPr>
            <a:r>
              <a:rPr lang="en-GB" sz="2400" dirty="0">
                <a:latin typeface="Arial" pitchFamily="34" charset="0"/>
                <a:cs typeface="Arial" pitchFamily="34" charset="0"/>
              </a:rPr>
              <a:t>proper</a:t>
            </a:r>
            <a:r>
              <a:rPr lang="en-GB" sz="2400" i="1" dirty="0">
                <a:latin typeface="Arial" pitchFamily="34" charset="0"/>
                <a:cs typeface="Arial" pitchFamily="34" charset="0"/>
              </a:rPr>
              <a:t> (e.g. Dudley </a:t>
            </a:r>
            <a:r>
              <a:rPr lang="en-GB" sz="2400" i="1" dirty="0" err="1">
                <a:latin typeface="Arial" pitchFamily="34" charset="0"/>
                <a:cs typeface="Arial" pitchFamily="34" charset="0"/>
              </a:rPr>
              <a:t>Dursley</a:t>
            </a:r>
            <a:r>
              <a:rPr lang="en-GB" sz="2400" i="1" dirty="0">
                <a:latin typeface="Arial" pitchFamily="34" charset="0"/>
                <a:cs typeface="Arial" pitchFamily="34" charset="0"/>
              </a:rPr>
              <a:t>, Wednesday) </a:t>
            </a:r>
          </a:p>
          <a:p>
            <a:pPr lvl="1">
              <a:spcBef>
                <a:spcPts val="0"/>
              </a:spcBef>
              <a:buNone/>
            </a:pPr>
            <a:r>
              <a:rPr lang="en-GB" sz="2400" dirty="0">
                <a:latin typeface="Arial" pitchFamily="34" charset="0"/>
                <a:cs typeface="Arial" pitchFamily="34" charset="0"/>
              </a:rPr>
              <a:t>and also as </a:t>
            </a:r>
          </a:p>
          <a:p>
            <a:pPr lvl="1">
              <a:spcBef>
                <a:spcPts val="0"/>
              </a:spcBef>
            </a:pPr>
            <a:r>
              <a:rPr lang="en-GB" sz="2400" dirty="0">
                <a:latin typeface="Arial" pitchFamily="34" charset="0"/>
                <a:cs typeface="Arial" pitchFamily="34" charset="0"/>
              </a:rPr>
              <a:t>countable</a:t>
            </a:r>
            <a:r>
              <a:rPr lang="en-GB" sz="2400" i="1" dirty="0">
                <a:latin typeface="Arial" pitchFamily="34" charset="0"/>
                <a:cs typeface="Arial" pitchFamily="34" charset="0"/>
              </a:rPr>
              <a:t> (e.g. girl, school) or  </a:t>
            </a:r>
          </a:p>
          <a:p>
            <a:pPr lvl="1">
              <a:spcBef>
                <a:spcPts val="0"/>
              </a:spcBef>
            </a:pPr>
            <a:r>
              <a:rPr lang="en-GB" sz="2400" dirty="0">
                <a:latin typeface="Arial" pitchFamily="34" charset="0"/>
                <a:cs typeface="Arial" pitchFamily="34" charset="0"/>
              </a:rPr>
              <a:t>non-countable</a:t>
            </a:r>
            <a:r>
              <a:rPr lang="en-GB" sz="2400" i="1" dirty="0">
                <a:latin typeface="Arial" pitchFamily="34" charset="0"/>
                <a:cs typeface="Arial" pitchFamily="34" charset="0"/>
              </a:rPr>
              <a:t> (e.g. traffic, hope) </a:t>
            </a:r>
          </a:p>
          <a:p>
            <a:pPr lvl="1">
              <a:spcBef>
                <a:spcPts val="0"/>
              </a:spcBef>
              <a:buNone/>
            </a:pPr>
            <a:endParaRPr lang="en-GB" sz="2000" i="1" dirty="0">
              <a:latin typeface="Arial" pitchFamily="34" charset="0"/>
              <a:cs typeface="Arial" pitchFamily="34" charset="0"/>
            </a:endParaRPr>
          </a:p>
          <a:p>
            <a:pPr>
              <a:buNone/>
            </a:pPr>
            <a:r>
              <a:rPr lang="en-GB" sz="2400" dirty="0">
                <a:latin typeface="Arial" pitchFamily="34" charset="0"/>
                <a:cs typeface="Arial" pitchFamily="34" charset="0"/>
              </a:rPr>
              <a:t>Which type of nouns need a capital letter?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188640"/>
            <a:ext cx="7139136" cy="1143000"/>
          </a:xfrm>
        </p:spPr>
        <p:txBody>
          <a:bodyPr>
            <a:noAutofit/>
          </a:bodyPr>
          <a:lstStyle/>
          <a:p>
            <a:r>
              <a:rPr lang="en-GB" sz="2400" dirty="0"/>
              <a:t>How do writers use nouns to describe characters and settings in fiction?</a:t>
            </a:r>
          </a:p>
        </p:txBody>
      </p:sp>
      <p:sp>
        <p:nvSpPr>
          <p:cNvPr id="8" name="TextBox 7"/>
          <p:cNvSpPr txBox="1"/>
          <p:nvPr/>
        </p:nvSpPr>
        <p:spPr>
          <a:xfrm>
            <a:off x="467544" y="1364188"/>
            <a:ext cx="8280920" cy="5442516"/>
          </a:xfrm>
          <a:prstGeom prst="rect">
            <a:avLst/>
          </a:prstGeom>
          <a:noFill/>
        </p:spPr>
        <p:txBody>
          <a:bodyPr wrap="square" rtlCol="0">
            <a:spAutoFit/>
          </a:bodyPr>
          <a:lstStyle/>
          <a:p>
            <a:pPr marL="82296" indent="0">
              <a:lnSpc>
                <a:spcPct val="150000"/>
              </a:lnSpc>
              <a:spcBef>
                <a:spcPts val="0"/>
              </a:spcBef>
              <a:buNone/>
            </a:pPr>
            <a:r>
              <a:rPr lang="en-GB" dirty="0">
                <a:latin typeface="Arial" pitchFamily="34" charset="0"/>
                <a:cs typeface="Arial" pitchFamily="34" charset="0"/>
              </a:rPr>
              <a:t>Once upon a time there was a young lady who lived in a marsh, and her name was Poison. </a:t>
            </a:r>
          </a:p>
          <a:p>
            <a:pPr marL="82296" indent="0">
              <a:lnSpc>
                <a:spcPct val="150000"/>
              </a:lnSpc>
              <a:spcBef>
                <a:spcPts val="0"/>
              </a:spcBef>
              <a:buNone/>
            </a:pPr>
            <a:r>
              <a:rPr lang="en-GB" dirty="0">
                <a:latin typeface="Arial" pitchFamily="34" charset="0"/>
                <a:cs typeface="Arial" pitchFamily="34" charset="0"/>
              </a:rPr>
              <a:t>She was an odd-looking girl, pale and slender with long black hair that fell symmetrically to either side of her head. Her face was an oval, her forehead high but her chin narrow, her lips thin and her nose perfectly straight, if a fraction too long in the bridge . But it was her eyes that dominated her features, great dark eyes of shocking violet, through which she regarded the world with a sullen and disturbing intensity.</a:t>
            </a:r>
          </a:p>
          <a:p>
            <a:pPr marL="82296" indent="0">
              <a:lnSpc>
                <a:spcPct val="150000"/>
              </a:lnSpc>
              <a:spcBef>
                <a:spcPts val="0"/>
              </a:spcBef>
              <a:buNone/>
            </a:pPr>
            <a:r>
              <a:rPr lang="en-GB" dirty="0">
                <a:latin typeface="Arial" pitchFamily="34" charset="0"/>
                <a:cs typeface="Arial" pitchFamily="34" charset="0"/>
              </a:rPr>
              <a:t>She lived in a village called Gull, deep in the heart of the Black Marshes. It was a whimsical choice of name, since none of the inhabitants had ever seen a gull, much less the sea. Unless you counted old Fleet, who might or might not have travelled the Realm and seen many things, depending on whether or not you believed him.                                                                    Chris Wooding, </a:t>
            </a:r>
            <a:r>
              <a:rPr lang="en-GB" i="1" dirty="0">
                <a:latin typeface="Arial" pitchFamily="34" charset="0"/>
                <a:cs typeface="Arial" pitchFamily="34" charset="0"/>
              </a:rPr>
              <a:t>Poison</a:t>
            </a:r>
          </a:p>
        </p:txBody>
      </p:sp>
      <p:pic>
        <p:nvPicPr>
          <p:cNvPr id="5" name="Picture 2" descr="Improve English Fluency"/>
          <p:cNvPicPr>
            <a:picLocks noChangeAspect="1" noChangeArrowheads="1"/>
          </p:cNvPicPr>
          <p:nvPr/>
        </p:nvPicPr>
        <p:blipFill>
          <a:blip r:embed="rId3" cstate="print"/>
          <a:srcRect/>
          <a:stretch>
            <a:fillRect/>
          </a:stretch>
        </p:blipFill>
        <p:spPr bwMode="auto">
          <a:xfrm>
            <a:off x="395536" y="260648"/>
            <a:ext cx="1224136" cy="936105"/>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dirty="0">
                <a:latin typeface="Arial" pitchFamily="34" charset="0"/>
                <a:cs typeface="Arial" pitchFamily="34" charset="0"/>
              </a:rPr>
              <a:t>Consolidation</a:t>
            </a:r>
            <a:br>
              <a:rPr lang="en-GB" sz="3600" dirty="0">
                <a:latin typeface="Arial" pitchFamily="34" charset="0"/>
                <a:cs typeface="Arial" pitchFamily="34" charset="0"/>
              </a:rPr>
            </a:br>
            <a:endParaRPr lang="en-GB" sz="3600" dirty="0">
              <a:latin typeface="Arial" pitchFamily="34" charset="0"/>
              <a:cs typeface="Arial" pitchFamily="34" charset="0"/>
            </a:endParaRPr>
          </a:p>
        </p:txBody>
      </p:sp>
      <p:sp>
        <p:nvSpPr>
          <p:cNvPr id="3" name="Content Placeholder 2"/>
          <p:cNvSpPr>
            <a:spLocks noGrp="1"/>
          </p:cNvSpPr>
          <p:nvPr>
            <p:ph idx="1"/>
          </p:nvPr>
        </p:nvSpPr>
        <p:spPr>
          <a:xfrm>
            <a:off x="467544" y="1196752"/>
            <a:ext cx="8229600" cy="4525963"/>
          </a:xfrm>
        </p:spPr>
        <p:txBody>
          <a:bodyPr>
            <a:normAutofit lnSpcReduction="10000"/>
          </a:bodyPr>
          <a:lstStyle/>
          <a:p>
            <a:pPr>
              <a:buNone/>
            </a:pPr>
            <a:r>
              <a:rPr lang="en-GB" sz="2400" dirty="0">
                <a:latin typeface="Arial" pitchFamily="34" charset="0"/>
                <a:cs typeface="Arial" pitchFamily="34" charset="0"/>
              </a:rPr>
              <a:t>The village was built on stilts. Poison lived in a </a:t>
            </a:r>
          </a:p>
          <a:p>
            <a:pPr>
              <a:buNone/>
            </a:pPr>
            <a:r>
              <a:rPr lang="en-GB" sz="2400" dirty="0">
                <a:latin typeface="Arial" pitchFamily="34" charset="0"/>
                <a:cs typeface="Arial" pitchFamily="34" charset="0"/>
              </a:rPr>
              <a:t>round hut near the edge of the lake. She shared </a:t>
            </a:r>
          </a:p>
          <a:p>
            <a:pPr>
              <a:buNone/>
            </a:pPr>
            <a:r>
              <a:rPr lang="en-GB" sz="2400" dirty="0">
                <a:latin typeface="Arial" pitchFamily="34" charset="0"/>
                <a:cs typeface="Arial" pitchFamily="34" charset="0"/>
              </a:rPr>
              <a:t>the hut with her father, her stepmother and her </a:t>
            </a:r>
          </a:p>
          <a:p>
            <a:pPr>
              <a:buNone/>
            </a:pPr>
            <a:r>
              <a:rPr lang="en-GB" sz="2400" dirty="0">
                <a:latin typeface="Arial" pitchFamily="34" charset="0"/>
                <a:cs typeface="Arial" pitchFamily="34" charset="0"/>
              </a:rPr>
              <a:t>baby sister Azalea.</a:t>
            </a:r>
          </a:p>
          <a:p>
            <a:pPr>
              <a:buNone/>
            </a:pPr>
            <a:endParaRPr lang="en-GB" sz="2400" dirty="0"/>
          </a:p>
          <a:p>
            <a:r>
              <a:rPr lang="en-GB" sz="2400" dirty="0">
                <a:latin typeface="Arial" pitchFamily="34" charset="0"/>
                <a:cs typeface="Arial" pitchFamily="34" charset="0"/>
              </a:rPr>
              <a:t>Highlight the proper nouns.</a:t>
            </a:r>
          </a:p>
          <a:p>
            <a:r>
              <a:rPr lang="en-GB" sz="2400" dirty="0">
                <a:latin typeface="Arial" pitchFamily="34" charset="0"/>
                <a:cs typeface="Arial" pitchFamily="34" charset="0"/>
              </a:rPr>
              <a:t>Highlight the common nouns</a:t>
            </a:r>
            <a:r>
              <a:rPr lang="en-GB" sz="2400" dirty="0"/>
              <a:t>.</a:t>
            </a:r>
          </a:p>
          <a:p>
            <a:pPr>
              <a:buNone/>
            </a:pPr>
            <a:endParaRPr lang="en-GB" sz="2400" dirty="0"/>
          </a:p>
          <a:p>
            <a:pPr>
              <a:buNone/>
            </a:pPr>
            <a:r>
              <a:rPr lang="en-GB" sz="2400" dirty="0">
                <a:latin typeface="Arial" pitchFamily="34" charset="0"/>
                <a:cs typeface="Arial" pitchFamily="34" charset="0"/>
              </a:rPr>
              <a:t>What does the baby sister’s name suggest about her?</a:t>
            </a:r>
          </a:p>
          <a:p>
            <a:pPr>
              <a:buNone/>
            </a:pPr>
            <a:r>
              <a:rPr lang="en-GB" sz="2400" dirty="0">
                <a:latin typeface="Arial" pitchFamily="34" charset="0"/>
                <a:cs typeface="Arial" pitchFamily="34" charset="0"/>
              </a:rPr>
              <a:t>What does the choice of ‘hut’ suggest about the house?</a:t>
            </a:r>
          </a:p>
          <a:p>
            <a:pPr>
              <a:buNone/>
            </a:pPr>
            <a:r>
              <a:rPr lang="en-GB" sz="2400" dirty="0">
                <a:latin typeface="Arial" pitchFamily="34" charset="0"/>
                <a:cs typeface="Arial" pitchFamily="34" charset="0"/>
              </a:rPr>
              <a:t>What information does ‘stepmother’ give you?</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GB" sz="3200" dirty="0">
                <a:latin typeface="Arial" pitchFamily="34" charset="0"/>
                <a:cs typeface="Arial" pitchFamily="34" charset="0"/>
              </a:rPr>
              <a:t>Extension</a:t>
            </a:r>
            <a:endParaRPr lang="en-GB" sz="3200" dirty="0"/>
          </a:p>
        </p:txBody>
      </p:sp>
      <p:sp>
        <p:nvSpPr>
          <p:cNvPr id="3" name="Content Placeholder 2"/>
          <p:cNvSpPr>
            <a:spLocks noGrp="1"/>
          </p:cNvSpPr>
          <p:nvPr>
            <p:ph idx="1"/>
          </p:nvPr>
        </p:nvSpPr>
        <p:spPr>
          <a:xfrm>
            <a:off x="467544" y="1052736"/>
            <a:ext cx="8229600" cy="5544616"/>
          </a:xfrm>
        </p:spPr>
        <p:txBody>
          <a:bodyPr>
            <a:normAutofit/>
          </a:bodyPr>
          <a:lstStyle/>
          <a:p>
            <a:pPr>
              <a:lnSpc>
                <a:spcPts val="3840"/>
              </a:lnSpc>
              <a:buNone/>
            </a:pPr>
            <a:r>
              <a:rPr lang="en-GB" sz="2400" dirty="0">
                <a:latin typeface="Arial" pitchFamily="34" charset="0"/>
                <a:cs typeface="Arial" pitchFamily="34" charset="0"/>
              </a:rPr>
              <a:t>She took the name Poison at her </a:t>
            </a:r>
            <a:r>
              <a:rPr lang="en-GB" sz="2400" dirty="0" err="1">
                <a:latin typeface="Arial" pitchFamily="34" charset="0"/>
                <a:cs typeface="Arial" pitchFamily="34" charset="0"/>
              </a:rPr>
              <a:t>nameday</a:t>
            </a:r>
            <a:r>
              <a:rPr lang="en-GB" sz="2400" dirty="0">
                <a:latin typeface="Arial" pitchFamily="34" charset="0"/>
                <a:cs typeface="Arial" pitchFamily="34" charset="0"/>
              </a:rPr>
              <a:t>. She had not </a:t>
            </a:r>
          </a:p>
          <a:p>
            <a:pPr>
              <a:lnSpc>
                <a:spcPts val="3840"/>
              </a:lnSpc>
              <a:buNone/>
            </a:pPr>
            <a:r>
              <a:rPr lang="en-GB" sz="2400" dirty="0">
                <a:latin typeface="Arial" pitchFamily="34" charset="0"/>
                <a:cs typeface="Arial" pitchFamily="34" charset="0"/>
              </a:rPr>
              <a:t>always been called so. What kind of parent would call their </a:t>
            </a:r>
          </a:p>
          <a:p>
            <a:pPr>
              <a:lnSpc>
                <a:spcPts val="3840"/>
              </a:lnSpc>
              <a:buNone/>
            </a:pPr>
            <a:r>
              <a:rPr lang="en-GB" sz="2400" dirty="0">
                <a:latin typeface="Arial" pitchFamily="34" charset="0"/>
                <a:cs typeface="Arial" pitchFamily="34" charset="0"/>
              </a:rPr>
              <a:t>newborn Poison? Her name had been Foxglove until her </a:t>
            </a:r>
          </a:p>
          <a:p>
            <a:pPr>
              <a:lnSpc>
                <a:spcPts val="3840"/>
              </a:lnSpc>
              <a:buNone/>
            </a:pPr>
            <a:r>
              <a:rPr lang="en-GB" sz="2400" dirty="0">
                <a:latin typeface="Arial" pitchFamily="34" charset="0"/>
                <a:cs typeface="Arial" pitchFamily="34" charset="0"/>
              </a:rPr>
              <a:t>fourteenth birthday, when the whole village gathered on the</a:t>
            </a:r>
          </a:p>
          <a:p>
            <a:pPr>
              <a:lnSpc>
                <a:spcPts val="3840"/>
              </a:lnSpc>
              <a:buNone/>
            </a:pPr>
            <a:r>
              <a:rPr lang="en-GB" sz="2400" dirty="0">
                <a:latin typeface="Arial" pitchFamily="34" charset="0"/>
                <a:cs typeface="Arial" pitchFamily="34" charset="0"/>
              </a:rPr>
              <a:t>central platform to hear the name she had chosen for </a:t>
            </a:r>
          </a:p>
          <a:p>
            <a:pPr>
              <a:lnSpc>
                <a:spcPts val="3840"/>
              </a:lnSpc>
              <a:buNone/>
            </a:pPr>
            <a:r>
              <a:rPr lang="en-GB" sz="2400" dirty="0">
                <a:latin typeface="Arial" pitchFamily="34" charset="0"/>
                <a:cs typeface="Arial" pitchFamily="34" charset="0"/>
              </a:rPr>
              <a:t>herself. Girls were named after flowers and herbs, boys </a:t>
            </a:r>
          </a:p>
          <a:p>
            <a:pPr>
              <a:lnSpc>
                <a:spcPts val="3840"/>
              </a:lnSpc>
              <a:buNone/>
            </a:pPr>
            <a:r>
              <a:rPr lang="en-GB" sz="2400" dirty="0">
                <a:latin typeface="Arial" pitchFamily="34" charset="0"/>
                <a:cs typeface="Arial" pitchFamily="34" charset="0"/>
              </a:rPr>
              <a:t>after animals or features of the landscape</a:t>
            </a:r>
            <a:r>
              <a:rPr lang="en-GB" dirty="0"/>
              <a:t>.</a:t>
            </a:r>
          </a:p>
          <a:p>
            <a:pPr>
              <a:lnSpc>
                <a:spcPts val="3840"/>
              </a:lnSpc>
            </a:pPr>
            <a:r>
              <a:rPr lang="en-GB" sz="2400" i="1" dirty="0">
                <a:latin typeface="Arial" pitchFamily="34" charset="0"/>
                <a:cs typeface="Arial" pitchFamily="34" charset="0"/>
              </a:rPr>
              <a:t>Highlight the proper nouns and common nouns. How has  the writer used nouns to suggest that the story is set in a society that is different to ours?</a:t>
            </a:r>
          </a:p>
          <a:p>
            <a:pPr>
              <a:lnSpc>
                <a:spcPts val="3840"/>
              </a:lnSpc>
              <a:buNone/>
            </a:pPr>
            <a:endParaRPr lang="en-GB" sz="2600"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TotalTime>
  <Words>1063</Words>
  <Application>Microsoft Office PowerPoint</Application>
  <PresentationFormat>On-screen Show (4:3)</PresentationFormat>
  <Paragraphs>74</Paragraphs>
  <Slides>7</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Y7 Language Detectives</vt:lpstr>
      <vt:lpstr>Names</vt:lpstr>
      <vt:lpstr>How do writers use nouns to describe characters and settings in fiction?</vt:lpstr>
      <vt:lpstr>Terminology check: nouns</vt:lpstr>
      <vt:lpstr>How do writers use nouns to describe characters and settings in fiction?</vt:lpstr>
      <vt:lpstr>Consolidation </vt:lpstr>
      <vt:lpstr>Extension</vt:lpstr>
    </vt:vector>
  </TitlesOfParts>
  <Company>University of Exeter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GSE</dc:creator>
  <cp:lastModifiedBy>helen lines</cp:lastModifiedBy>
  <cp:revision>47</cp:revision>
  <dcterms:created xsi:type="dcterms:W3CDTF">2014-04-15T11:49:04Z</dcterms:created>
  <dcterms:modified xsi:type="dcterms:W3CDTF">2020-06-09T11:54:42Z</dcterms:modified>
</cp:coreProperties>
</file>