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5" r:id="rId3"/>
    <p:sldId id="274" r:id="rId4"/>
    <p:sldId id="276" r:id="rId5"/>
    <p:sldId id="277" r:id="rId6"/>
    <p:sldId id="278" r:id="rId7"/>
    <p:sldId id="280" r:id="rId8"/>
    <p:sldId id="281" r:id="rId9"/>
    <p:sldId id="282" r:id="rId10"/>
    <p:sldId id="28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845" autoAdjust="0"/>
  </p:normalViewPr>
  <p:slideViewPr>
    <p:cSldViewPr>
      <p:cViewPr>
        <p:scale>
          <a:sx n="50" d="100"/>
          <a:sy n="50" d="100"/>
        </p:scale>
        <p:origin x="-1267"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16/07/2018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2332773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Individuals – allow </a:t>
            </a:r>
            <a:r>
              <a:rPr lang="en-GB" dirty="0" smtClean="0"/>
              <a:t>10 </a:t>
            </a:r>
            <a:r>
              <a:rPr lang="en-GB" dirty="0" smtClean="0"/>
              <a:t>minutes or so for writing. You</a:t>
            </a:r>
            <a:r>
              <a:rPr lang="en-GB" baseline="0" dirty="0" smtClean="0"/>
              <a:t> can remind of ‘how to win an argument’ steps:</a:t>
            </a:r>
          </a:p>
          <a:p>
            <a:r>
              <a:rPr lang="en-GB" sz="1200" dirty="0" smtClean="0"/>
              <a:t>Think</a:t>
            </a:r>
            <a:r>
              <a:rPr lang="en-GB" sz="1200" baseline="0" dirty="0" smtClean="0"/>
              <a:t> </a:t>
            </a:r>
            <a:r>
              <a:rPr lang="en-GB" sz="1200" dirty="0" smtClean="0"/>
              <a:t>what your opponent might</a:t>
            </a:r>
            <a:r>
              <a:rPr lang="en-GB" sz="1200" baseline="0" dirty="0" smtClean="0"/>
              <a:t> </a:t>
            </a:r>
            <a:r>
              <a:rPr lang="en-GB" sz="1200" dirty="0" smtClean="0"/>
              <a:t>say.</a:t>
            </a:r>
          </a:p>
          <a:p>
            <a:r>
              <a:rPr lang="en-GB" sz="1200" dirty="0" smtClean="0"/>
              <a:t>Say it yourself.</a:t>
            </a:r>
          </a:p>
          <a:p>
            <a:r>
              <a:rPr lang="en-GB" sz="1200" dirty="0" smtClean="0"/>
              <a:t>Argue against it.</a:t>
            </a:r>
          </a:p>
          <a:p>
            <a:r>
              <a:rPr lang="en-GB" sz="1200" dirty="0" smtClean="0"/>
              <a:t>Use a word that signals the contrasting ideas.</a:t>
            </a:r>
          </a:p>
          <a:p>
            <a:r>
              <a:rPr lang="en-GB" sz="1200" dirty="0" smtClean="0"/>
              <a:t>CONSOLIDATE: Work with whole class or small group</a:t>
            </a:r>
            <a:r>
              <a:rPr lang="en-GB" sz="1200" baseline="0" dirty="0" smtClean="0"/>
              <a:t> to gather ideas for arguments and counter-arguments. Rehearse orally before writing. </a:t>
            </a:r>
          </a:p>
          <a:p>
            <a:r>
              <a:rPr lang="en-GB" sz="1200" baseline="0" dirty="0" smtClean="0"/>
              <a:t>EXTEND: Consider 2 or 3 different arguments and counter-arguments that can be made for the topic. Use a variety of conjunctions and experiment with positioning of clauses for impact.</a:t>
            </a:r>
          </a:p>
          <a:p>
            <a:endParaRPr lang="en-GB" sz="1200" baseline="0" dirty="0" smtClean="0"/>
          </a:p>
          <a:p>
            <a:r>
              <a:rPr lang="en-GB" sz="1200" baseline="0" dirty="0" smtClean="0"/>
              <a:t>Plenary – share examples – are these strong, well-balanced arguments? On own or partner’s work, highlight use of conjunctions.</a:t>
            </a:r>
            <a:endParaRPr lang="en-GB" sz="120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Introduce idea of counter-arguments</a:t>
            </a:r>
            <a:r>
              <a:rPr lang="en-GB" baseline="0" dirty="0" smtClean="0"/>
              <a:t> by playing “Yes, but” game using volunteer students to act out in front of class, or using student and yourself to model first on one subject then asking students in pairs to perform on another topic.</a:t>
            </a:r>
          </a:p>
          <a:p>
            <a:pPr lvl="0"/>
            <a:r>
              <a:rPr lang="en-GB" sz="1200" kern="1200" baseline="0" dirty="0" smtClean="0">
                <a:solidFill>
                  <a:schemeClr val="tx1"/>
                </a:solidFill>
                <a:latin typeface="+mn-lt"/>
                <a:ea typeface="+mn-ea"/>
                <a:cs typeface="+mn-cs"/>
              </a:rPr>
              <a:t>Pairs</a:t>
            </a:r>
            <a:r>
              <a:rPr lang="en-GB" sz="1200" kern="1200" baseline="0" dirty="0" smtClean="0">
                <a:solidFill>
                  <a:schemeClr val="tx1"/>
                </a:solidFill>
                <a:latin typeface="+mn-lt"/>
                <a:ea typeface="+mn-ea"/>
                <a:cs typeface="+mn-cs"/>
              </a:rPr>
              <a:t>: Clarify rules on slide and get students to choose one of the topics. Set time-limit and stress quality of initial argument and subsequent counter-arguments. No physical force or verbal abuse!</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Whole class: Emphasise that good argument writing needs balance</a:t>
            </a:r>
            <a:r>
              <a:rPr lang="en-GB" baseline="0" dirty="0" smtClean="0"/>
              <a:t> between points for </a:t>
            </a:r>
            <a:r>
              <a:rPr lang="en-GB" baseline="0" dirty="0" smtClean="0"/>
              <a:t>and against </a:t>
            </a:r>
            <a:r>
              <a:rPr lang="en-GB" baseline="0" dirty="0" smtClean="0"/>
              <a:t>and that using conjunctions can help to link arguments and counter-arguments strongly within the same paragraph. </a:t>
            </a:r>
          </a:p>
          <a:p>
            <a:r>
              <a:rPr lang="en-GB" baseline="0" dirty="0" smtClean="0"/>
              <a:t>Show model on slide and clarify each step:</a:t>
            </a:r>
          </a:p>
          <a:p>
            <a:r>
              <a:rPr lang="en-GB" baseline="0" dirty="0" smtClean="0"/>
              <a:t>Point that’s been anticipated: Global pollution is too big to tackle.</a:t>
            </a:r>
          </a:p>
          <a:p>
            <a:r>
              <a:rPr lang="en-GB" baseline="0" dirty="0" smtClean="0"/>
              <a:t>Point to counter that argument: We can all make a difference.</a:t>
            </a:r>
          </a:p>
          <a:p>
            <a:r>
              <a:rPr lang="en-GB" baseline="0" dirty="0" smtClean="0"/>
              <a:t>Contrasting conjunction to link the points = but</a:t>
            </a:r>
          </a:p>
          <a:p>
            <a:endParaRPr lang="en-GB" baseline="0" dirty="0" smtClean="0"/>
          </a:p>
          <a:p>
            <a:r>
              <a:rPr lang="en-GB" baseline="0" dirty="0" smtClean="0"/>
              <a:t>Ask students why ‘but’ is a good choice here? Try substituting ‘and’ – why doesn’t this work as well?</a:t>
            </a:r>
          </a:p>
          <a:p>
            <a:r>
              <a:rPr lang="en-GB" baseline="0" dirty="0" smtClean="0"/>
              <a:t>Stress that the conjunctions they will focus on in this lesson are those used to show contrasting points – so the ones that are particularly useful for balanced arguments.</a:t>
            </a:r>
          </a:p>
          <a:p>
            <a:r>
              <a:rPr lang="en-GB" baseline="0" dirty="0" smtClean="0"/>
              <a:t>Ask them to start the first sentence on the example with ‘although’ and to finish the sentence – </a:t>
            </a:r>
            <a:r>
              <a:rPr lang="en-GB" baseline="0" dirty="0" smtClean="0"/>
              <a:t>‘Although the problem of global pollution is huge, even tiny actions can make a difference. Which </a:t>
            </a:r>
            <a:r>
              <a:rPr lang="en-GB" baseline="0" dirty="0" smtClean="0"/>
              <a:t>choice do they prefer – </a:t>
            </a:r>
            <a:r>
              <a:rPr lang="en-GB" baseline="0" dirty="0" smtClean="0"/>
              <a:t>‘but’ </a:t>
            </a:r>
            <a:r>
              <a:rPr lang="en-GB" baseline="0" dirty="0" smtClean="0"/>
              <a:t>or </a:t>
            </a:r>
            <a:r>
              <a:rPr lang="en-GB" baseline="0" dirty="0" smtClean="0"/>
              <a:t>‘although’? </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Slide is animated by</a:t>
            </a:r>
            <a:r>
              <a:rPr lang="en-GB" baseline="0" dirty="0" smtClean="0"/>
              <a:t> clicking.</a:t>
            </a:r>
          </a:p>
          <a:p>
            <a:r>
              <a:rPr lang="en-GB" baseline="0" dirty="0" smtClean="0"/>
              <a:t>Show the 2 sentences about zoos. Ask students to join them using 2 or 3 different conjunctions. You can offer a choice e.g. ‘and’, ‘but’, ‘whereas’, ‘although’. Hear examples and show the version on the slide. Clarify that ‘while’ is used as a joining device at the start of a sentence – you can say it’s a subordinating conjunction used to begin a subordinate clause but the distinction between co-ordinating and subordinating conjunctions is made in later slides and is not essential here – you are showing them different ways of linking arguments to counter-arguments for balance. The emphasis throughout is on conjunctions that signal contrast, whether these are co-ordinating or subordinating, as shown on next slides.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Slide animated</a:t>
            </a:r>
            <a:r>
              <a:rPr lang="en-GB" baseline="0" dirty="0" smtClean="0"/>
              <a:t> by clicking.</a:t>
            </a:r>
          </a:p>
          <a:p>
            <a:r>
              <a:rPr lang="en-GB" baseline="0" dirty="0" smtClean="0"/>
              <a:t>S</a:t>
            </a:r>
            <a:r>
              <a:rPr lang="en-GB" dirty="0" smtClean="0"/>
              <a:t>tress the idea of equally weighted, balanced statements</a:t>
            </a:r>
            <a:r>
              <a:rPr lang="en-GB" baseline="0" dirty="0" smtClean="0"/>
              <a:t> here. </a:t>
            </a:r>
          </a:p>
          <a:p>
            <a:r>
              <a:rPr lang="en-GB" baseline="0" dirty="0" smtClean="0"/>
              <a:t>Show this further by ‘changing round’ each ‘half’ so that it still makes balanced sense e.g.</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Zoos could be considered cruel and unnatural, yet they preserve species for future generations.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Next</a:t>
            </a:r>
            <a:r>
              <a:rPr lang="en-GB" sz="1200" baseline="0" dirty="0" smtClean="0"/>
              <a:t> slide gives practice in writing sentences using co-ordinating conjunctions that signal contrasts.</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Ask students individually, then sharing in pairs,</a:t>
            </a:r>
            <a:r>
              <a:rPr lang="en-GB" baseline="0" dirty="0" smtClean="0"/>
              <a:t> to complete one ‘side’ of the argument, as signalled above.</a:t>
            </a:r>
          </a:p>
          <a:p>
            <a:r>
              <a:rPr lang="en-GB" baseline="0" dirty="0" smtClean="0"/>
              <a:t>Share some examples in feedback and stress the work done by the conjunctions in creating the balance and contrast between the statements e.g.</a:t>
            </a:r>
          </a:p>
          <a:p>
            <a:r>
              <a:rPr lang="en-GB" baseline="0" dirty="0" smtClean="0"/>
              <a:t>You may think hippos will need constant attention and fuss, but actually they need very little to keep them happy.</a:t>
            </a:r>
          </a:p>
          <a:p>
            <a:r>
              <a:rPr lang="en-GB" baseline="0" dirty="0" smtClean="0"/>
              <a:t>Do you want to let hippos die out in the wild or be preserved for ever in the garden of our home?</a:t>
            </a:r>
          </a:p>
          <a:p>
            <a:r>
              <a:rPr lang="en-GB" baseline="0" dirty="0" smtClean="0"/>
              <a:t>You can encourage students to be a bit daft here! Remind them of the ”Yes, but” game at the start of the lesson – what are the most inventive arguments they can come up with?</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subordinating conjunctions shown are particularly useful for contrast and hence for constructing counter-arguments. Try them out verbally by using each one to link the statements shown on the slide. Note that ‘despite’ will need something adding or changing e.g. ‘despite the fact that zoos are cruel and unnatural...’ or ‘despite protecting vulnerable animals....’</a:t>
            </a:r>
          </a:p>
          <a:p>
            <a:r>
              <a:rPr lang="en-GB" baseline="0" dirty="0" smtClean="0"/>
              <a:t>Ask students if it makes a difference in which order the main and subordinate clause are placed – try this out verbally – which order do they think stresses the point in the main clause? </a:t>
            </a:r>
          </a:p>
          <a:p>
            <a:r>
              <a:rPr lang="en-GB" baseline="0" dirty="0" smtClean="0"/>
              <a:t>The next slide gives students practice in using subordinating conjunctions.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Pairs: Experiment with joining</a:t>
            </a:r>
            <a:r>
              <a:rPr lang="en-GB" baseline="0" dirty="0" smtClean="0"/>
              <a:t> clauses in different combinations using the subordinating conjunctions. Which choices work? Remind them that ‘despite’ will need something adding or changing e.g. ‘Despite the fact that they’re bigger than a normal pet cat....’ or ‘Despite being bigger than...’</a:t>
            </a:r>
          </a:p>
          <a:p>
            <a:r>
              <a:rPr lang="en-GB" baseline="0" dirty="0" smtClean="0"/>
              <a:t>Extension: make up 2 more clauses that can be combined</a:t>
            </a:r>
            <a:r>
              <a:rPr lang="en-GB" baseline="0" dirty="0" smtClean="0"/>
              <a:t>.</a:t>
            </a:r>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Whole class: Note use of commas to separate</a:t>
            </a:r>
            <a:r>
              <a:rPr lang="en-GB" baseline="0" dirty="0" smtClean="0"/>
              <a:t> </a:t>
            </a:r>
            <a:r>
              <a:rPr lang="en-GB" baseline="0" dirty="0" smtClean="0"/>
              <a:t>a subordinate clause and main clause and for rhetorical effect between coordinated clauses, where it might not be strictly needed.</a:t>
            </a:r>
          </a:p>
          <a:p>
            <a:r>
              <a:rPr lang="en-GB" baseline="0" dirty="0" smtClean="0"/>
              <a:t>You </a:t>
            </a:r>
            <a:r>
              <a:rPr lang="en-GB" baseline="0" dirty="0" smtClean="0"/>
              <a:t>can practise, verbally, using different combinations of clauses using different conjunctions, as they have done on previous slides. </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16/07/2018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http://www.njc.qld.edu.au/images/library/hippo.gi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Y8 Language Detectives</a:t>
            </a:r>
            <a:endParaRPr lang="en-GB" dirty="0"/>
          </a:p>
        </p:txBody>
      </p:sp>
      <p:sp>
        <p:nvSpPr>
          <p:cNvPr id="3" name="Subtitle 2"/>
          <p:cNvSpPr>
            <a:spLocks noGrp="1"/>
          </p:cNvSpPr>
          <p:nvPr>
            <p:ph type="subTitle" idx="1"/>
          </p:nvPr>
        </p:nvSpPr>
        <p:spPr>
          <a:xfrm>
            <a:off x="1259632" y="3501008"/>
            <a:ext cx="6400800" cy="1752600"/>
          </a:xfrm>
        </p:spPr>
        <p:txBody>
          <a:bodyPr/>
          <a:lstStyle/>
          <a:p>
            <a:pPr>
              <a:spcBef>
                <a:spcPts val="0"/>
              </a:spcBef>
            </a:pPr>
            <a:r>
              <a:rPr lang="en-GB" dirty="0" smtClean="0">
                <a:solidFill>
                  <a:schemeClr val="tx1"/>
                </a:solidFill>
              </a:rPr>
              <a:t>Investigating how language works: using conjunctions to write </a:t>
            </a:r>
          </a:p>
          <a:p>
            <a:pPr>
              <a:spcBef>
                <a:spcPts val="0"/>
              </a:spcBef>
            </a:pPr>
            <a:r>
              <a:rPr lang="en-GB" dirty="0" smtClean="0">
                <a:solidFill>
                  <a:schemeClr val="tx1"/>
                </a:solidFill>
              </a:rPr>
              <a:t>well-balanced arguments </a:t>
            </a:r>
            <a:endParaRPr lang="en-GB" dirty="0">
              <a:solidFill>
                <a:schemeClr val="tx1"/>
              </a:solidFill>
            </a:endParaRP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588224" y="5085184"/>
            <a:ext cx="2286000" cy="15144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288" y="0"/>
            <a:ext cx="8229600" cy="1143000"/>
          </a:xfrm>
        </p:spPr>
        <p:txBody>
          <a:bodyPr/>
          <a:lstStyle/>
          <a:p>
            <a:r>
              <a:rPr lang="en-GB" sz="2800" dirty="0" smtClean="0"/>
              <a:t>Write your own strong, well-balanced argument</a:t>
            </a:r>
          </a:p>
        </p:txBody>
      </p:sp>
      <p:sp>
        <p:nvSpPr>
          <p:cNvPr id="10243" name="Content Placeholder 2"/>
          <p:cNvSpPr>
            <a:spLocks noGrp="1"/>
          </p:cNvSpPr>
          <p:nvPr>
            <p:ph idx="1"/>
          </p:nvPr>
        </p:nvSpPr>
        <p:spPr>
          <a:xfrm>
            <a:off x="468313" y="1557338"/>
            <a:ext cx="8229600" cy="4525962"/>
          </a:xfrm>
        </p:spPr>
        <p:txBody>
          <a:bodyPr>
            <a:normAutofit lnSpcReduction="10000"/>
          </a:bodyPr>
          <a:lstStyle/>
          <a:p>
            <a:pPr>
              <a:buFontTx/>
              <a:buNone/>
            </a:pPr>
            <a:r>
              <a:rPr lang="en-GB" sz="2000" dirty="0" smtClean="0">
                <a:ea typeface="Times New Roman" pitchFamily="18" charset="0"/>
                <a:cs typeface="Arial" charset="0"/>
              </a:rPr>
              <a:t>Either:</a:t>
            </a:r>
          </a:p>
          <a:p>
            <a:pPr>
              <a:buFontTx/>
              <a:buNone/>
            </a:pPr>
            <a:r>
              <a:rPr lang="en-GB" sz="2000" dirty="0" smtClean="0">
                <a:ea typeface="Times New Roman" pitchFamily="18" charset="0"/>
                <a:cs typeface="Arial" charset="0"/>
              </a:rPr>
              <a:t>Pick your own animal – maybe a crocodile, monkey or anteater - and </a:t>
            </a:r>
          </a:p>
          <a:p>
            <a:pPr>
              <a:buFontTx/>
              <a:buNone/>
            </a:pPr>
            <a:r>
              <a:rPr lang="en-GB" sz="2000" dirty="0" smtClean="0">
                <a:ea typeface="Times New Roman" pitchFamily="18" charset="0"/>
                <a:cs typeface="Arial" charset="0"/>
              </a:rPr>
              <a:t>argue that you should be allowed to keep it as a pet. </a:t>
            </a:r>
          </a:p>
          <a:p>
            <a:pPr>
              <a:buFontTx/>
              <a:buNone/>
            </a:pPr>
            <a:r>
              <a:rPr lang="en-GB" sz="2000" dirty="0" smtClean="0">
                <a:ea typeface="Times New Roman" pitchFamily="18" charset="0"/>
                <a:cs typeface="Arial" charset="0"/>
              </a:rPr>
              <a:t>Or:</a:t>
            </a:r>
          </a:p>
          <a:p>
            <a:pPr>
              <a:spcBef>
                <a:spcPct val="0"/>
              </a:spcBef>
              <a:buFontTx/>
              <a:buNone/>
            </a:pPr>
            <a:r>
              <a:rPr lang="en-GB" sz="2000" dirty="0" smtClean="0">
                <a:ea typeface="Times New Roman" pitchFamily="18" charset="0"/>
                <a:cs typeface="Arial" charset="0"/>
              </a:rPr>
              <a:t>Put forward your own argument about whether it is right to keep</a:t>
            </a:r>
          </a:p>
          <a:p>
            <a:pPr>
              <a:spcBef>
                <a:spcPct val="0"/>
              </a:spcBef>
              <a:buFontTx/>
              <a:buNone/>
            </a:pPr>
            <a:r>
              <a:rPr lang="en-GB" sz="2000" dirty="0" smtClean="0">
                <a:ea typeface="Times New Roman" pitchFamily="18" charset="0"/>
                <a:cs typeface="Arial" charset="0"/>
              </a:rPr>
              <a:t>animals in zoos.</a:t>
            </a:r>
          </a:p>
          <a:p>
            <a:pPr>
              <a:spcBef>
                <a:spcPct val="0"/>
              </a:spcBef>
              <a:buFontTx/>
              <a:buNone/>
            </a:pPr>
            <a:endParaRPr lang="en-GB" sz="2000" dirty="0" smtClean="0">
              <a:ea typeface="Times New Roman" pitchFamily="18" charset="0"/>
              <a:cs typeface="Arial" charset="0"/>
            </a:endParaRPr>
          </a:p>
          <a:p>
            <a:pPr>
              <a:spcBef>
                <a:spcPct val="0"/>
              </a:spcBef>
              <a:buFontTx/>
              <a:buNone/>
            </a:pPr>
            <a:r>
              <a:rPr lang="en-GB" sz="2000" dirty="0" smtClean="0">
                <a:ea typeface="Times New Roman" pitchFamily="18" charset="0"/>
                <a:cs typeface="Arial" charset="0"/>
              </a:rPr>
              <a:t>Remember:</a:t>
            </a:r>
          </a:p>
          <a:p>
            <a:r>
              <a:rPr lang="en-GB" sz="2000" dirty="0" smtClean="0">
                <a:ea typeface="Times New Roman" pitchFamily="18" charset="0"/>
                <a:cs typeface="Arial" charset="0"/>
              </a:rPr>
              <a:t>Coordinating conjunctions </a:t>
            </a:r>
            <a:r>
              <a:rPr lang="en-GB" sz="2000" dirty="0" smtClean="0">
                <a:ea typeface="Times New Roman" pitchFamily="18" charset="0"/>
                <a:cs typeface="Arial" charset="0"/>
              </a:rPr>
              <a:t>that signal a contrast (</a:t>
            </a:r>
            <a:r>
              <a:rPr lang="en-GB" sz="2000" b="1" dirty="0" smtClean="0">
                <a:ea typeface="Times New Roman" pitchFamily="18" charset="0"/>
                <a:cs typeface="Arial" charset="0"/>
              </a:rPr>
              <a:t>but</a:t>
            </a:r>
            <a:r>
              <a:rPr lang="en-GB" sz="2000" b="1" dirty="0" smtClean="0">
                <a:ea typeface="Times New Roman" pitchFamily="18" charset="0"/>
                <a:cs typeface="Arial" charset="0"/>
              </a:rPr>
              <a:t>, or, yet</a:t>
            </a:r>
            <a:r>
              <a:rPr lang="en-GB" sz="2000" dirty="0" smtClean="0">
                <a:ea typeface="Times New Roman" pitchFamily="18" charset="0"/>
                <a:cs typeface="Arial" charset="0"/>
              </a:rPr>
              <a:t> </a:t>
            </a:r>
            <a:r>
              <a:rPr lang="en-GB" sz="2000" b="1" dirty="0" smtClean="0">
                <a:ea typeface="Times New Roman" pitchFamily="18" charset="0"/>
                <a:cs typeface="Arial" charset="0"/>
              </a:rPr>
              <a:t>, </a:t>
            </a:r>
            <a:r>
              <a:rPr lang="en-GB" sz="2000" b="1" dirty="0" smtClean="0">
                <a:ea typeface="Times New Roman" pitchFamily="18" charset="0"/>
                <a:cs typeface="Arial" charset="0"/>
              </a:rPr>
              <a:t>so) </a:t>
            </a:r>
            <a:r>
              <a:rPr lang="en-GB" sz="2000" dirty="0" smtClean="0">
                <a:ea typeface="Times New Roman" pitchFamily="18" charset="0"/>
                <a:cs typeface="Arial" charset="0"/>
              </a:rPr>
              <a:t>connect main </a:t>
            </a:r>
            <a:r>
              <a:rPr lang="en-GB" sz="2000" dirty="0" smtClean="0">
                <a:ea typeface="Times New Roman" pitchFamily="18" charset="0"/>
                <a:cs typeface="Arial" charset="0"/>
              </a:rPr>
              <a:t>clauses and make each different idea sound equally balanced and important.</a:t>
            </a:r>
          </a:p>
          <a:p>
            <a:r>
              <a:rPr lang="en-GB" sz="2000" dirty="0" smtClean="0">
                <a:ea typeface="Times New Roman" pitchFamily="18" charset="0"/>
                <a:cs typeface="Arial" charset="0"/>
              </a:rPr>
              <a:t>Subordinating conjunctions </a:t>
            </a:r>
            <a:r>
              <a:rPr lang="en-GB" sz="2000" dirty="0" smtClean="0">
                <a:ea typeface="Times New Roman" pitchFamily="18" charset="0"/>
                <a:cs typeface="Arial" charset="0"/>
              </a:rPr>
              <a:t>that signal a contrast (</a:t>
            </a:r>
            <a:r>
              <a:rPr lang="en-GB" sz="2000" b="1" dirty="0" smtClean="0">
                <a:ea typeface="Times New Roman" pitchFamily="18" charset="0"/>
                <a:cs typeface="Arial" charset="0"/>
              </a:rPr>
              <a:t>while</a:t>
            </a:r>
            <a:r>
              <a:rPr lang="en-GB" sz="2000" b="1" dirty="0" smtClean="0">
                <a:ea typeface="Times New Roman" pitchFamily="18" charset="0"/>
                <a:cs typeface="Arial" charset="0"/>
              </a:rPr>
              <a:t>, despite, although, </a:t>
            </a:r>
            <a:r>
              <a:rPr lang="en-GB" sz="2000" b="1" dirty="0" smtClean="0">
                <a:ea typeface="Times New Roman" pitchFamily="18" charset="0"/>
                <a:cs typeface="Arial" charset="0"/>
              </a:rPr>
              <a:t>whereas) </a:t>
            </a:r>
            <a:r>
              <a:rPr lang="en-GB" sz="2000" dirty="0" smtClean="0">
                <a:ea typeface="Times New Roman" pitchFamily="18" charset="0"/>
                <a:cs typeface="Arial" charset="0"/>
              </a:rPr>
              <a:t>connect a subordinate clause to a main clause. The more important idea belongs in the main clause, the less important in the subordinate clause. </a:t>
            </a:r>
          </a:p>
          <a:p>
            <a:pPr>
              <a:buFontTx/>
              <a:buNone/>
            </a:pPr>
            <a:endParaRPr lang="en-GB" sz="2400" dirty="0" smtClean="0">
              <a:ea typeface="Times New Roman" pitchFamily="18" charset="0"/>
              <a:cs typeface="Arial" charset="0"/>
            </a:endParaRPr>
          </a:p>
          <a:p>
            <a:pPr>
              <a:buFontTx/>
              <a:buNone/>
            </a:pPr>
            <a:endParaRPr lang="en-GB" sz="2400" b="1" dirty="0" smtClean="0">
              <a:ea typeface="Times New Roman" pitchFamily="18" charset="0"/>
              <a:cs typeface="Arial" charset="0"/>
            </a:endParaRPr>
          </a:p>
          <a:p>
            <a:pPr>
              <a:buFontTx/>
              <a:buNone/>
            </a:pPr>
            <a:endParaRPr lang="en-GB" sz="2400" b="1" dirty="0" smtClean="0">
              <a:ea typeface="Times New Roman" pitchFamily="18" charset="0"/>
              <a:cs typeface="Arial" charset="0"/>
            </a:endParaRPr>
          </a:p>
          <a:p>
            <a:pPr>
              <a:buFontTx/>
              <a:buNone/>
            </a:pPr>
            <a:endParaRPr lang="en-GB" sz="2400" b="1" dirty="0" smtClean="0">
              <a:ea typeface="Times New Roman" pitchFamily="18" charset="0"/>
              <a:cs typeface="Arial" charset="0"/>
            </a:endParaRPr>
          </a:p>
          <a:p>
            <a:pPr>
              <a:buFontTx/>
              <a:buNone/>
            </a:pPr>
            <a:endParaRPr lang="en-GB" sz="2400" b="1" dirty="0" smtClean="0">
              <a:ea typeface="Times New Roman" pitchFamily="18" charset="0"/>
              <a:cs typeface="Arial" charset="0"/>
            </a:endParaRPr>
          </a:p>
          <a:p>
            <a:pPr>
              <a:buFontTx/>
              <a:buNone/>
            </a:pPr>
            <a:endParaRPr lang="en-GB" sz="2400" dirty="0" smtClean="0">
              <a:ea typeface="Times New Roman" pitchFamily="18" charset="0"/>
              <a:cs typeface="Arial" charset="0"/>
            </a:endParaRPr>
          </a:p>
        </p:txBody>
      </p:sp>
      <p:pic>
        <p:nvPicPr>
          <p:cNvPr id="5" name="Content Placeholder 3" descr="animals_on_see_saw_clip_art_6803.jpg"/>
          <p:cNvPicPr>
            <a:picLocks noChangeAspect="1"/>
          </p:cNvPicPr>
          <p:nvPr/>
        </p:nvPicPr>
        <p:blipFill>
          <a:blip r:embed="rId3" cstate="print"/>
          <a:srcRect/>
          <a:stretch>
            <a:fillRect/>
          </a:stretch>
        </p:blipFill>
        <p:spPr bwMode="auto">
          <a:xfrm>
            <a:off x="2627313" y="908050"/>
            <a:ext cx="4048125" cy="8858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“Yes, but....”</a:t>
            </a:r>
            <a:endParaRPr lang="en-GB" dirty="0"/>
          </a:p>
        </p:txBody>
      </p:sp>
      <p:sp>
        <p:nvSpPr>
          <p:cNvPr id="3" name="Content Placeholder 2"/>
          <p:cNvSpPr>
            <a:spLocks noGrp="1"/>
          </p:cNvSpPr>
          <p:nvPr>
            <p:ph idx="1"/>
          </p:nvPr>
        </p:nvSpPr>
        <p:spPr/>
        <p:txBody>
          <a:bodyPr>
            <a:normAutofit fontScale="92500"/>
          </a:bodyPr>
          <a:lstStyle/>
          <a:p>
            <a:pPr lvl="0"/>
            <a:r>
              <a:rPr lang="en-GB" sz="2600" dirty="0" smtClean="0"/>
              <a:t>Label yourselves </a:t>
            </a:r>
            <a:r>
              <a:rPr lang="en-GB" sz="2600" b="1" dirty="0" smtClean="0"/>
              <a:t>A </a:t>
            </a:r>
            <a:r>
              <a:rPr lang="en-GB" sz="2600" dirty="0" smtClean="0"/>
              <a:t>and </a:t>
            </a:r>
            <a:r>
              <a:rPr lang="en-GB" sz="2600" b="1" dirty="0" smtClean="0"/>
              <a:t>B</a:t>
            </a:r>
            <a:r>
              <a:rPr lang="en-GB" sz="2600" dirty="0" smtClean="0"/>
              <a:t>. Take it in turns to speak. The key rule is that anything you say is true – you can’t deny what the other person says – but you have to start each sentence with ‘Yes, but….” and come up with a convincing argument to counter what the other person says. </a:t>
            </a:r>
            <a:r>
              <a:rPr lang="en-GB" sz="2600" b="1" dirty="0" smtClean="0"/>
              <a:t>B</a:t>
            </a:r>
            <a:r>
              <a:rPr lang="en-GB" sz="2600" dirty="0" smtClean="0"/>
              <a:t> starts off. </a:t>
            </a:r>
          </a:p>
          <a:p>
            <a:pPr lvl="0">
              <a:buNone/>
            </a:pPr>
            <a:r>
              <a:rPr lang="en-GB" sz="2600" dirty="0" smtClean="0"/>
              <a:t>Topics: </a:t>
            </a:r>
          </a:p>
          <a:p>
            <a:r>
              <a:rPr lang="en-GB" sz="2600" dirty="0" smtClean="0"/>
              <a:t>A is a teacher who strongly believes homework is good for you; B is a student who doesn’t.</a:t>
            </a:r>
          </a:p>
          <a:p>
            <a:r>
              <a:rPr lang="en-GB" sz="2600" dirty="0" smtClean="0"/>
              <a:t>A is a parent who does not want their child staying up late on a school night; B is their child who wants to stay overnight for a friend’s birthday.</a:t>
            </a:r>
          </a:p>
          <a:p>
            <a:pPr lvl="0">
              <a:buNone/>
            </a:pPr>
            <a:endParaRPr lang="en-GB" dirty="0" smtClean="0"/>
          </a:p>
          <a:p>
            <a:pPr>
              <a:buNone/>
            </a:pPr>
            <a:endParaRPr lang="en-GB"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     How can I use conjunctions to write a   strong, well-balanced argument? </a:t>
            </a:r>
            <a:endParaRPr lang="en-GB" sz="3200"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323528" y="332656"/>
            <a:ext cx="1008112" cy="1296144"/>
          </a:xfrm>
          <a:prstGeom prst="rect">
            <a:avLst/>
          </a:prstGeom>
          <a:noFill/>
        </p:spPr>
      </p:pic>
      <p:pic>
        <p:nvPicPr>
          <p:cNvPr id="5" name="Picture 3" descr="C:\Documents and Settings\User\Local Settings\Temporary Internet Files\Content.IE5\CSLQYOKY\MC900435268[1].wmf"/>
          <p:cNvPicPr>
            <a:picLocks noChangeAspect="1" noChangeArrowheads="1"/>
          </p:cNvPicPr>
          <p:nvPr/>
        </p:nvPicPr>
        <p:blipFill>
          <a:blip r:embed="rId4" cstate="print"/>
          <a:srcRect/>
          <a:stretch>
            <a:fillRect/>
          </a:stretch>
        </p:blipFill>
        <p:spPr bwMode="auto">
          <a:xfrm>
            <a:off x="6948264" y="1844824"/>
            <a:ext cx="1860550" cy="1270000"/>
          </a:xfrm>
          <a:prstGeom prst="rect">
            <a:avLst/>
          </a:prstGeom>
          <a:noFill/>
          <a:ln w="9525">
            <a:noFill/>
            <a:miter lim="800000"/>
            <a:headEnd/>
            <a:tailEnd/>
          </a:ln>
        </p:spPr>
      </p:pic>
      <p:sp>
        <p:nvSpPr>
          <p:cNvPr id="6" name="TextBox 5"/>
          <p:cNvSpPr txBox="1"/>
          <p:nvPr/>
        </p:nvSpPr>
        <p:spPr>
          <a:xfrm>
            <a:off x="755576" y="1916832"/>
            <a:ext cx="7488832" cy="3416320"/>
          </a:xfrm>
          <a:prstGeom prst="rect">
            <a:avLst/>
          </a:prstGeom>
          <a:noFill/>
        </p:spPr>
        <p:txBody>
          <a:bodyPr wrap="square" rtlCol="0">
            <a:spAutoFit/>
          </a:bodyPr>
          <a:lstStyle/>
          <a:p>
            <a:r>
              <a:rPr lang="en-GB" sz="2400" dirty="0" smtClean="0"/>
              <a:t>Think what your opponent might say.</a:t>
            </a:r>
          </a:p>
          <a:p>
            <a:r>
              <a:rPr lang="en-GB" sz="2400" dirty="0" smtClean="0"/>
              <a:t>Say it yourself.</a:t>
            </a:r>
          </a:p>
          <a:p>
            <a:r>
              <a:rPr lang="en-GB" sz="2400" dirty="0" smtClean="0"/>
              <a:t>Argue against it.</a:t>
            </a:r>
          </a:p>
          <a:p>
            <a:r>
              <a:rPr lang="en-GB" sz="2400" dirty="0" smtClean="0"/>
              <a:t>Use a word that signals the contrasting ideas.</a:t>
            </a:r>
          </a:p>
          <a:p>
            <a:endParaRPr lang="en-GB" sz="2400" dirty="0" smtClean="0"/>
          </a:p>
          <a:p>
            <a:r>
              <a:rPr lang="en-GB" sz="2400" dirty="0" smtClean="0"/>
              <a:t>We all know that the problem of global pollution is huge, </a:t>
            </a:r>
            <a:r>
              <a:rPr lang="en-GB" sz="2400" b="1" dirty="0" smtClean="0"/>
              <a:t>but</a:t>
            </a:r>
            <a:r>
              <a:rPr lang="en-GB" sz="2400" dirty="0" smtClean="0"/>
              <a:t> even tiny actions can make a difference. All of us can reduce the amount of rubbish that goes into landfill sites, just by re-using plastic bags and recycling bottles and cans.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en-GB" sz="2800" dirty="0" smtClean="0"/>
              <a:t>How to write a strong, balanced argument</a:t>
            </a:r>
          </a:p>
        </p:txBody>
      </p:sp>
      <p:sp>
        <p:nvSpPr>
          <p:cNvPr id="4099" name="Rectangle 3"/>
          <p:cNvSpPr>
            <a:spLocks noGrp="1" noChangeArrowheads="1"/>
          </p:cNvSpPr>
          <p:nvPr>
            <p:ph idx="1"/>
          </p:nvPr>
        </p:nvSpPr>
        <p:spPr>
          <a:xfrm>
            <a:off x="323850" y="1600200"/>
            <a:ext cx="8640763" cy="4525963"/>
          </a:xfrm>
        </p:spPr>
        <p:txBody>
          <a:bodyPr/>
          <a:lstStyle/>
          <a:p>
            <a:r>
              <a:rPr lang="en-GB" sz="2400" dirty="0" smtClean="0"/>
              <a:t>Think what your opponent might say</a:t>
            </a:r>
          </a:p>
          <a:p>
            <a:r>
              <a:rPr lang="en-GB" sz="2400" dirty="0" smtClean="0"/>
              <a:t>Say it yourself</a:t>
            </a:r>
          </a:p>
          <a:p>
            <a:r>
              <a:rPr lang="en-GB" sz="2400" dirty="0" smtClean="0"/>
              <a:t>Argue against it</a:t>
            </a:r>
          </a:p>
          <a:p>
            <a:pPr eaLnBrk="1" hangingPunct="1"/>
            <a:r>
              <a:rPr lang="en-GB" sz="2400" dirty="0" smtClean="0"/>
              <a:t>Use a word that signals the contrasting ideas</a:t>
            </a:r>
          </a:p>
          <a:p>
            <a:pPr eaLnBrk="1" hangingPunct="1">
              <a:buFontTx/>
              <a:buNone/>
            </a:pPr>
            <a:endParaRPr lang="en-GB" sz="2400" dirty="0" smtClean="0"/>
          </a:p>
          <a:p>
            <a:pPr eaLnBrk="1" hangingPunct="1"/>
            <a:endParaRPr lang="en-GB" sz="2400" dirty="0" smtClean="0"/>
          </a:p>
          <a:p>
            <a:pPr eaLnBrk="1" hangingPunct="1">
              <a:buFontTx/>
              <a:buNone/>
            </a:pPr>
            <a:r>
              <a:rPr lang="en-GB" sz="2400" dirty="0" smtClean="0"/>
              <a:t>         </a:t>
            </a:r>
          </a:p>
          <a:p>
            <a:pPr eaLnBrk="1" hangingPunct="1">
              <a:buFontTx/>
              <a:buNone/>
            </a:pPr>
            <a:r>
              <a:rPr lang="en-GB" sz="2400" dirty="0" smtClean="0"/>
              <a:t>    </a:t>
            </a:r>
          </a:p>
        </p:txBody>
      </p:sp>
      <p:pic>
        <p:nvPicPr>
          <p:cNvPr id="4100" name="Picture 5" descr="smileys_2onSeesaw_161x120_ani.gif"/>
          <p:cNvPicPr>
            <a:picLocks noChangeAspect="1"/>
          </p:cNvPicPr>
          <p:nvPr/>
        </p:nvPicPr>
        <p:blipFill>
          <a:blip r:embed="rId3" cstate="print"/>
          <a:srcRect/>
          <a:stretch>
            <a:fillRect/>
          </a:stretch>
        </p:blipFill>
        <p:spPr bwMode="auto">
          <a:xfrm>
            <a:off x="6804248" y="332656"/>
            <a:ext cx="1533525" cy="1143000"/>
          </a:xfrm>
          <a:prstGeom prst="rect">
            <a:avLst/>
          </a:prstGeom>
          <a:noFill/>
          <a:ln w="9525">
            <a:noFill/>
            <a:miter lim="800000"/>
            <a:headEnd/>
            <a:tailEnd/>
          </a:ln>
        </p:spPr>
      </p:pic>
      <p:graphicFrame>
        <p:nvGraphicFramePr>
          <p:cNvPr id="9" name="Table 8"/>
          <p:cNvGraphicFramePr>
            <a:graphicFrameLocks noGrp="1"/>
          </p:cNvGraphicFramePr>
          <p:nvPr/>
        </p:nvGraphicFramePr>
        <p:xfrm>
          <a:off x="1258888" y="3644900"/>
          <a:ext cx="6096000" cy="7010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GB" sz="2000" b="0" dirty="0" smtClean="0">
                          <a:solidFill>
                            <a:schemeClr val="tx1"/>
                          </a:solidFill>
                        </a:rPr>
                        <a:t>Zoos</a:t>
                      </a:r>
                      <a:r>
                        <a:rPr lang="en-GB" sz="2000" b="0" baseline="0" dirty="0" smtClean="0">
                          <a:solidFill>
                            <a:schemeClr val="tx1"/>
                          </a:solidFill>
                        </a:rPr>
                        <a:t> are cruel and unnatural.</a:t>
                      </a:r>
                      <a:endParaRPr lang="en-GB" sz="2000" b="0" dirty="0">
                        <a:solidFill>
                          <a:schemeClr val="tx1"/>
                        </a:solidFill>
                      </a:endParaRPr>
                    </a:p>
                  </a:txBody>
                  <a:tcPr/>
                </a:tc>
                <a:tc>
                  <a:txBody>
                    <a:bodyPr/>
                    <a:lstStyle/>
                    <a:p>
                      <a:r>
                        <a:rPr lang="en-GB" sz="2000" b="0" dirty="0" smtClean="0">
                          <a:solidFill>
                            <a:schemeClr val="tx1"/>
                          </a:solidFill>
                        </a:rPr>
                        <a:t>Zoos</a:t>
                      </a:r>
                      <a:r>
                        <a:rPr lang="en-GB" sz="2000" dirty="0" smtClean="0">
                          <a:solidFill>
                            <a:schemeClr val="tx1"/>
                          </a:solidFill>
                        </a:rPr>
                        <a:t> </a:t>
                      </a:r>
                      <a:r>
                        <a:rPr lang="en-GB" sz="2000" b="0" dirty="0" smtClean="0">
                          <a:solidFill>
                            <a:schemeClr val="tx1"/>
                          </a:solidFill>
                        </a:rPr>
                        <a:t>protect</a:t>
                      </a:r>
                      <a:r>
                        <a:rPr lang="en-GB" sz="2000" b="0" baseline="0" dirty="0" smtClean="0">
                          <a:solidFill>
                            <a:schemeClr val="tx1"/>
                          </a:solidFill>
                        </a:rPr>
                        <a:t> and conserve animals.</a:t>
                      </a:r>
                      <a:endParaRPr lang="en-GB" sz="2000" b="0" dirty="0">
                        <a:solidFill>
                          <a:schemeClr val="tx1"/>
                        </a:solidFill>
                      </a:endParaRPr>
                    </a:p>
                  </a:txBody>
                  <a:tcPr/>
                </a:tc>
              </a:tr>
            </a:tbl>
          </a:graphicData>
        </a:graphic>
      </p:graphicFrame>
      <p:sp>
        <p:nvSpPr>
          <p:cNvPr id="10" name="TextBox 9"/>
          <p:cNvSpPr txBox="1">
            <a:spLocks noChangeArrowheads="1"/>
          </p:cNvSpPr>
          <p:nvPr/>
        </p:nvSpPr>
        <p:spPr bwMode="auto">
          <a:xfrm>
            <a:off x="684213" y="4581525"/>
            <a:ext cx="7704137" cy="1570038"/>
          </a:xfrm>
          <a:prstGeom prst="rect">
            <a:avLst/>
          </a:prstGeom>
          <a:noFill/>
          <a:ln w="9525">
            <a:noFill/>
            <a:miter lim="800000"/>
            <a:headEnd/>
            <a:tailEnd/>
          </a:ln>
        </p:spPr>
        <p:txBody>
          <a:bodyPr>
            <a:spAutoFit/>
          </a:bodyPr>
          <a:lstStyle/>
          <a:p>
            <a:r>
              <a:rPr lang="en-GB" dirty="0"/>
              <a:t> </a:t>
            </a:r>
            <a:r>
              <a:rPr lang="en-GB" sz="2400" b="1" dirty="0"/>
              <a:t>While</a:t>
            </a:r>
            <a:r>
              <a:rPr lang="en-GB" sz="2400" dirty="0"/>
              <a:t> it could be argued that zoos are cruel and unnatural, many of them have successful breeding programmes which protect vulnerable species from extinction.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checkerboard(across)">
                                      <p:cBhvr>
                                        <p:cTn id="11"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1143000"/>
          </a:xfrm>
        </p:spPr>
        <p:txBody>
          <a:bodyPr/>
          <a:lstStyle/>
          <a:p>
            <a:r>
              <a:rPr lang="en-GB" sz="2800" smtClean="0"/>
              <a:t>Words that signal contrasting ideas </a:t>
            </a:r>
          </a:p>
        </p:txBody>
      </p:sp>
      <p:pic>
        <p:nvPicPr>
          <p:cNvPr id="4" name="Content Placeholder 3" descr="animals_on_see_saw_clip_art_6803.jpg"/>
          <p:cNvPicPr>
            <a:picLocks noGrp="1" noChangeAspect="1"/>
          </p:cNvPicPr>
          <p:nvPr>
            <p:ph idx="1"/>
          </p:nvPr>
        </p:nvPicPr>
        <p:blipFill>
          <a:blip r:embed="rId3" cstate="print"/>
          <a:srcRect/>
          <a:stretch>
            <a:fillRect/>
          </a:stretch>
        </p:blipFill>
        <p:spPr>
          <a:xfrm>
            <a:off x="2699792" y="1124744"/>
            <a:ext cx="4048125" cy="792162"/>
          </a:xfrm>
        </p:spPr>
      </p:pic>
      <p:sp>
        <p:nvSpPr>
          <p:cNvPr id="5" name="TextBox 4"/>
          <p:cNvSpPr txBox="1">
            <a:spLocks noChangeArrowheads="1"/>
          </p:cNvSpPr>
          <p:nvPr/>
        </p:nvSpPr>
        <p:spPr bwMode="auto">
          <a:xfrm>
            <a:off x="539552" y="2132856"/>
            <a:ext cx="8208963" cy="4154984"/>
          </a:xfrm>
          <a:prstGeom prst="rect">
            <a:avLst/>
          </a:prstGeom>
          <a:noFill/>
          <a:ln w="9525">
            <a:noFill/>
            <a:miter lim="800000"/>
            <a:headEnd/>
            <a:tailEnd/>
          </a:ln>
        </p:spPr>
        <p:txBody>
          <a:bodyPr>
            <a:spAutoFit/>
          </a:bodyPr>
          <a:lstStyle/>
          <a:p>
            <a:r>
              <a:rPr lang="en-GB" sz="2400" dirty="0"/>
              <a:t>Coordinating conjunctions: </a:t>
            </a:r>
          </a:p>
          <a:p>
            <a:r>
              <a:rPr lang="en-GB" sz="2400" dirty="0"/>
              <a:t>                            </a:t>
            </a:r>
            <a:r>
              <a:rPr lang="en-GB" sz="2400" b="1" dirty="0"/>
              <a:t>but       or      yet</a:t>
            </a:r>
          </a:p>
          <a:p>
            <a:r>
              <a:rPr lang="en-GB" sz="2400" dirty="0"/>
              <a:t>These connect two main clauses and make each different idea sound equally balanced and important.</a:t>
            </a:r>
          </a:p>
          <a:p>
            <a:endParaRPr lang="en-GB" sz="2400" dirty="0"/>
          </a:p>
          <a:p>
            <a:r>
              <a:rPr lang="en-GB" sz="2400" dirty="0"/>
              <a:t>Zoos preserve species for future generations, </a:t>
            </a:r>
            <a:r>
              <a:rPr lang="en-GB" sz="2400" b="1" dirty="0"/>
              <a:t>yet</a:t>
            </a:r>
            <a:r>
              <a:rPr lang="en-GB" sz="2400" dirty="0"/>
              <a:t> they could be considered cruel and unnatural. </a:t>
            </a:r>
          </a:p>
          <a:p>
            <a:endParaRPr lang="en-GB" sz="2400" dirty="0"/>
          </a:p>
          <a:p>
            <a:r>
              <a:rPr lang="en-GB" sz="2400" dirty="0"/>
              <a:t>Animals at risk of extinction can be left to perish in the wild, </a:t>
            </a:r>
            <a:r>
              <a:rPr lang="en-GB" sz="2400" b="1" dirty="0"/>
              <a:t>or</a:t>
            </a:r>
            <a:r>
              <a:rPr lang="en-GB" sz="2400" dirty="0"/>
              <a:t> they can be protected by being kept in captivity</a:t>
            </a:r>
            <a:r>
              <a:rPr lang="en-GB" sz="2400" dirty="0" smtClean="0"/>
              <a:t>.</a:t>
            </a:r>
          </a:p>
          <a:p>
            <a:endParaRPr lang="en-GB" sz="2400" dirty="0" smtClean="0"/>
          </a:p>
        </p:txBody>
      </p:sp>
      <p:pic>
        <p:nvPicPr>
          <p:cNvPr id="6" name="Picture 6" descr="MCj04348020000[1]"/>
          <p:cNvPicPr>
            <a:picLocks noChangeAspect="1" noChangeArrowheads="1"/>
          </p:cNvPicPr>
          <p:nvPr/>
        </p:nvPicPr>
        <p:blipFill>
          <a:blip r:embed="rId4" cstate="print"/>
          <a:srcRect/>
          <a:stretch>
            <a:fillRect/>
          </a:stretch>
        </p:blipFill>
        <p:spPr bwMode="auto">
          <a:xfrm>
            <a:off x="7452320" y="980728"/>
            <a:ext cx="1223962" cy="15843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checkerboard(across)">
                                      <p:cBhvr>
                                        <p:cTn id="23" dur="10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z="2800" dirty="0" smtClean="0"/>
              <a:t>Your mum says: “No you can’t keep a hippo</a:t>
            </a:r>
            <a:br>
              <a:rPr lang="en-GB" sz="2800" dirty="0" smtClean="0"/>
            </a:br>
            <a:r>
              <a:rPr lang="en-GB" sz="2800" dirty="0" smtClean="0"/>
              <a:t> as a pet. Don’t be ridiculous!”</a:t>
            </a:r>
          </a:p>
        </p:txBody>
      </p:sp>
      <p:sp>
        <p:nvSpPr>
          <p:cNvPr id="6147" name="Rectangle 3"/>
          <p:cNvSpPr>
            <a:spLocks noGrp="1" noChangeArrowheads="1"/>
          </p:cNvSpPr>
          <p:nvPr>
            <p:ph idx="1"/>
          </p:nvPr>
        </p:nvSpPr>
        <p:spPr>
          <a:xfrm>
            <a:off x="468313" y="1557338"/>
            <a:ext cx="8229600" cy="4641850"/>
          </a:xfrm>
        </p:spPr>
        <p:txBody>
          <a:bodyPr>
            <a:normAutofit fontScale="92500" lnSpcReduction="20000"/>
          </a:bodyPr>
          <a:lstStyle/>
          <a:p>
            <a:pPr eaLnBrk="1" hangingPunct="1">
              <a:lnSpc>
                <a:spcPct val="90000"/>
              </a:lnSpc>
              <a:buFontTx/>
              <a:buNone/>
            </a:pPr>
            <a:r>
              <a:rPr lang="en-GB" sz="2600" dirty="0" smtClean="0"/>
              <a:t>You say:</a:t>
            </a:r>
          </a:p>
          <a:p>
            <a:pPr eaLnBrk="1" hangingPunct="1">
              <a:lnSpc>
                <a:spcPct val="90000"/>
              </a:lnSpc>
              <a:buFontTx/>
              <a:buNone/>
            </a:pPr>
            <a:r>
              <a:rPr lang="en-GB" sz="2600" dirty="0" smtClean="0"/>
              <a:t>    </a:t>
            </a:r>
          </a:p>
          <a:p>
            <a:pPr eaLnBrk="1" hangingPunct="1">
              <a:lnSpc>
                <a:spcPct val="90000"/>
              </a:lnSpc>
              <a:buFontTx/>
              <a:buNone/>
            </a:pPr>
            <a:r>
              <a:rPr lang="en-GB" sz="2600" dirty="0" smtClean="0"/>
              <a:t>You may think hippos........................, </a:t>
            </a:r>
            <a:r>
              <a:rPr lang="en-GB" sz="2600" b="1" dirty="0" smtClean="0"/>
              <a:t>but </a:t>
            </a:r>
            <a:r>
              <a:rPr lang="en-GB" sz="2600" dirty="0" smtClean="0"/>
              <a:t>actually they</a:t>
            </a:r>
          </a:p>
          <a:p>
            <a:pPr eaLnBrk="1" hangingPunct="1">
              <a:lnSpc>
                <a:spcPct val="90000"/>
              </a:lnSpc>
              <a:buFontTx/>
              <a:buNone/>
            </a:pPr>
            <a:r>
              <a:rPr lang="en-GB" sz="2600" dirty="0" smtClean="0"/>
              <a:t>need very little to keep them happy.</a:t>
            </a:r>
          </a:p>
          <a:p>
            <a:pPr eaLnBrk="1" hangingPunct="1">
              <a:lnSpc>
                <a:spcPct val="90000"/>
              </a:lnSpc>
              <a:buFontTx/>
              <a:buNone/>
            </a:pPr>
            <a:endParaRPr lang="en-GB" sz="2600" dirty="0" smtClean="0"/>
          </a:p>
          <a:p>
            <a:pPr eaLnBrk="1" hangingPunct="1">
              <a:lnSpc>
                <a:spcPct val="90000"/>
              </a:lnSpc>
              <a:buFontTx/>
              <a:buNone/>
            </a:pPr>
            <a:r>
              <a:rPr lang="en-GB" sz="2600" dirty="0" smtClean="0"/>
              <a:t>I know that hippos have a reputation for eating people, </a:t>
            </a:r>
          </a:p>
          <a:p>
            <a:pPr eaLnBrk="1" hangingPunct="1">
              <a:lnSpc>
                <a:spcPct val="90000"/>
              </a:lnSpc>
              <a:buFontTx/>
              <a:buNone/>
            </a:pPr>
            <a:r>
              <a:rPr lang="en-GB" sz="2600" b="1" dirty="0" smtClean="0"/>
              <a:t>yet</a:t>
            </a:r>
            <a:r>
              <a:rPr lang="en-GB" sz="2600" dirty="0" smtClean="0"/>
              <a:t>....................</a:t>
            </a:r>
          </a:p>
          <a:p>
            <a:pPr eaLnBrk="1" hangingPunct="1">
              <a:lnSpc>
                <a:spcPct val="90000"/>
              </a:lnSpc>
              <a:buFontTx/>
              <a:buNone/>
            </a:pPr>
            <a:endParaRPr lang="en-GB" sz="2600" dirty="0" smtClean="0"/>
          </a:p>
          <a:p>
            <a:pPr eaLnBrk="1" hangingPunct="1">
              <a:lnSpc>
                <a:spcPct val="90000"/>
              </a:lnSpc>
              <a:buFontTx/>
              <a:buNone/>
            </a:pPr>
            <a:r>
              <a:rPr lang="en-GB" sz="2600" dirty="0" smtClean="0"/>
              <a:t>Do you want to let hippos die out in the wild </a:t>
            </a:r>
            <a:r>
              <a:rPr lang="en-GB" sz="2600" b="1" dirty="0" smtClean="0"/>
              <a:t>or </a:t>
            </a:r>
            <a:r>
              <a:rPr lang="en-GB" sz="2600" dirty="0" smtClean="0"/>
              <a:t>.................?</a:t>
            </a:r>
          </a:p>
          <a:p>
            <a:pPr eaLnBrk="1" hangingPunct="1">
              <a:lnSpc>
                <a:spcPct val="90000"/>
              </a:lnSpc>
              <a:buFontTx/>
              <a:buNone/>
            </a:pPr>
            <a:endParaRPr lang="en-GB" sz="2400" dirty="0" smtClean="0"/>
          </a:p>
          <a:p>
            <a:pPr eaLnBrk="1" hangingPunct="1">
              <a:lnSpc>
                <a:spcPct val="90000"/>
              </a:lnSpc>
              <a:buFontTx/>
              <a:buNone/>
            </a:pPr>
            <a:endParaRPr lang="en-GB" sz="2400" dirty="0" smtClean="0"/>
          </a:p>
          <a:p>
            <a:pPr eaLnBrk="1" hangingPunct="1">
              <a:lnSpc>
                <a:spcPct val="90000"/>
              </a:lnSpc>
              <a:buFontTx/>
              <a:buNone/>
            </a:pPr>
            <a:endParaRPr lang="en-GB" sz="2400" dirty="0" smtClean="0"/>
          </a:p>
          <a:p>
            <a:pPr eaLnBrk="1" hangingPunct="1">
              <a:lnSpc>
                <a:spcPct val="90000"/>
              </a:lnSpc>
              <a:buFontTx/>
              <a:buNone/>
            </a:pPr>
            <a:endParaRPr lang="en-GB" sz="2400" dirty="0" smtClean="0"/>
          </a:p>
          <a:p>
            <a:pPr eaLnBrk="1" hangingPunct="1">
              <a:lnSpc>
                <a:spcPct val="90000"/>
              </a:lnSpc>
            </a:pPr>
            <a:endParaRPr lang="en-GB" sz="1000" u="sng" dirty="0" smtClean="0"/>
          </a:p>
          <a:p>
            <a:pPr eaLnBrk="1" hangingPunct="1">
              <a:lnSpc>
                <a:spcPct val="90000"/>
              </a:lnSpc>
              <a:buFontTx/>
              <a:buNone/>
            </a:pPr>
            <a:r>
              <a:rPr lang="en-GB" sz="2400" b="1" dirty="0" smtClean="0">
                <a:solidFill>
                  <a:schemeClr val="tx2"/>
                </a:solidFill>
              </a:rPr>
              <a:t>    </a:t>
            </a:r>
            <a:endParaRPr lang="en-GB" sz="2400" dirty="0" smtClean="0"/>
          </a:p>
        </p:txBody>
      </p:sp>
      <p:pic>
        <p:nvPicPr>
          <p:cNvPr id="6148" name="Picture 5" descr="http://www.njc.qld.edu.au/images/library/hippo.gif"/>
          <p:cNvPicPr>
            <a:picLocks noChangeAspect="1" noChangeArrowheads="1"/>
          </p:cNvPicPr>
          <p:nvPr/>
        </p:nvPicPr>
        <p:blipFill>
          <a:blip r:embed="rId3" r:link="rId4" cstate="print">
            <a:grayscl/>
          </a:blip>
          <a:srcRect/>
          <a:stretch>
            <a:fillRect/>
          </a:stretch>
        </p:blipFill>
        <p:spPr bwMode="auto">
          <a:xfrm>
            <a:off x="7380288" y="981075"/>
            <a:ext cx="1262062" cy="10715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smtClean="0"/>
              <a:t>Words that signal contrasting ideas </a:t>
            </a:r>
          </a:p>
        </p:txBody>
      </p:sp>
      <p:pic>
        <p:nvPicPr>
          <p:cNvPr id="4" name="Content Placeholder 3" descr="animals_on_see_saw_clip_art_6803.jpg"/>
          <p:cNvPicPr>
            <a:picLocks noGrp="1" noChangeAspect="1"/>
          </p:cNvPicPr>
          <p:nvPr>
            <p:ph idx="1"/>
          </p:nvPr>
        </p:nvPicPr>
        <p:blipFill>
          <a:blip r:embed="rId3" cstate="print"/>
          <a:srcRect/>
          <a:stretch>
            <a:fillRect/>
          </a:stretch>
        </p:blipFill>
        <p:spPr>
          <a:xfrm>
            <a:off x="2555875" y="1196975"/>
            <a:ext cx="4048125" cy="885825"/>
          </a:xfrm>
        </p:spPr>
      </p:pic>
      <p:sp>
        <p:nvSpPr>
          <p:cNvPr id="6" name="TextBox 5"/>
          <p:cNvSpPr txBox="1">
            <a:spLocks noChangeArrowheads="1"/>
          </p:cNvSpPr>
          <p:nvPr/>
        </p:nvSpPr>
        <p:spPr bwMode="auto">
          <a:xfrm>
            <a:off x="323850" y="2205038"/>
            <a:ext cx="8496300" cy="5940425"/>
          </a:xfrm>
          <a:prstGeom prst="rect">
            <a:avLst/>
          </a:prstGeom>
          <a:noFill/>
          <a:ln w="9525">
            <a:noFill/>
            <a:miter lim="800000"/>
            <a:headEnd/>
            <a:tailEnd/>
          </a:ln>
        </p:spPr>
        <p:txBody>
          <a:bodyPr>
            <a:spAutoFit/>
          </a:bodyPr>
          <a:lstStyle/>
          <a:p>
            <a:r>
              <a:rPr lang="en-GB" sz="2400" dirty="0"/>
              <a:t>Subordinating conjunctions:</a:t>
            </a:r>
          </a:p>
          <a:p>
            <a:r>
              <a:rPr lang="en-GB" sz="2400" b="1" dirty="0"/>
              <a:t>    </a:t>
            </a:r>
            <a:r>
              <a:rPr lang="en-GB" sz="2400" b="1" dirty="0" smtClean="0"/>
              <a:t> </a:t>
            </a:r>
            <a:r>
              <a:rPr lang="en-GB" sz="2400" b="1" dirty="0"/>
              <a:t>while       despite      although     whereas</a:t>
            </a:r>
          </a:p>
          <a:p>
            <a:pPr algn="ctr"/>
            <a:endParaRPr lang="en-GB" sz="2400" dirty="0"/>
          </a:p>
          <a:p>
            <a:endParaRPr lang="en-GB" sz="2400" dirty="0"/>
          </a:p>
          <a:p>
            <a:r>
              <a:rPr lang="en-GB" sz="2400" dirty="0"/>
              <a:t>These connect a subordinate clause to a main clause. The more important idea belongs in the main clause, the less important in the subordinate clause.</a:t>
            </a:r>
          </a:p>
          <a:p>
            <a:endParaRPr lang="en-GB" sz="2400" dirty="0"/>
          </a:p>
          <a:p>
            <a:endParaRPr lang="en-GB" sz="2400" dirty="0"/>
          </a:p>
          <a:p>
            <a:endParaRPr lang="en-GB" sz="2400" dirty="0"/>
          </a:p>
          <a:p>
            <a:endParaRPr lang="en-GB" sz="2800" dirty="0"/>
          </a:p>
          <a:p>
            <a:endParaRPr lang="en-GB" sz="2800" dirty="0"/>
          </a:p>
          <a:p>
            <a:endParaRPr lang="en-GB" sz="2800" dirty="0"/>
          </a:p>
          <a:p>
            <a:endParaRPr lang="en-GB" sz="2800" dirty="0"/>
          </a:p>
          <a:p>
            <a:endParaRPr lang="en-GB" sz="2800" dirty="0"/>
          </a:p>
        </p:txBody>
      </p:sp>
      <p:pic>
        <p:nvPicPr>
          <p:cNvPr id="9" name="Picture 4" descr="MCj04175180000[1]"/>
          <p:cNvPicPr>
            <a:picLocks noChangeAspect="1" noChangeArrowheads="1"/>
          </p:cNvPicPr>
          <p:nvPr/>
        </p:nvPicPr>
        <p:blipFill>
          <a:blip r:embed="rId4" cstate="print"/>
          <a:srcRect/>
          <a:stretch>
            <a:fillRect/>
          </a:stretch>
        </p:blipFill>
        <p:spPr bwMode="auto">
          <a:xfrm>
            <a:off x="7308850" y="2205038"/>
            <a:ext cx="1368425" cy="1281112"/>
          </a:xfrm>
          <a:prstGeom prst="rect">
            <a:avLst/>
          </a:prstGeom>
          <a:noFill/>
          <a:ln w="9525">
            <a:noFill/>
            <a:miter lim="800000"/>
            <a:headEnd/>
            <a:tailEnd/>
          </a:ln>
        </p:spPr>
      </p:pic>
      <p:graphicFrame>
        <p:nvGraphicFramePr>
          <p:cNvPr id="11" name="Table 10"/>
          <p:cNvGraphicFramePr>
            <a:graphicFrameLocks noGrp="1"/>
          </p:cNvGraphicFramePr>
          <p:nvPr>
            <p:extLst>
              <p:ext uri="{D42A27DB-BD31-4B8C-83A1-F6EECF244321}">
                <p14:modId xmlns:p14="http://schemas.microsoft.com/office/powerpoint/2010/main" val="1153340261"/>
              </p:ext>
            </p:extLst>
          </p:nvPr>
        </p:nvGraphicFramePr>
        <p:xfrm>
          <a:off x="1258888" y="4868863"/>
          <a:ext cx="6744072" cy="1097280"/>
        </p:xfrm>
        <a:graphic>
          <a:graphicData uri="http://schemas.openxmlformats.org/drawingml/2006/table">
            <a:tbl>
              <a:tblPr firstRow="1" bandRow="1">
                <a:tableStyleId>{5C22544A-7EE6-4342-B048-85BDC9FD1C3A}</a:tableStyleId>
              </a:tblPr>
              <a:tblGrid>
                <a:gridCol w="3372036"/>
                <a:gridCol w="337203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0" i="1" dirty="0" smtClean="0">
                          <a:solidFill>
                            <a:schemeClr val="tx1"/>
                          </a:solidFill>
                        </a:rPr>
                        <a:t>Main clause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0" i="1" dirty="0" smtClean="0">
                          <a:solidFill>
                            <a:schemeClr val="tx1"/>
                          </a:solidFill>
                        </a:rPr>
                        <a:t>Subordinate clause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0" dirty="0" smtClean="0">
                          <a:solidFill>
                            <a:schemeClr val="tx1"/>
                          </a:solidFill>
                        </a:rPr>
                        <a:t>zoos are</a:t>
                      </a:r>
                      <a:r>
                        <a:rPr lang="en-GB" sz="2000" b="0" baseline="0" dirty="0" smtClean="0">
                          <a:solidFill>
                            <a:schemeClr val="tx1"/>
                          </a:solidFill>
                        </a:rPr>
                        <a:t> cruel and unnatural</a:t>
                      </a:r>
                      <a:endParaRPr lang="en-GB" sz="2000" b="0" dirty="0" smtClean="0">
                        <a:solidFill>
                          <a:schemeClr val="tx1"/>
                        </a:solidFill>
                      </a:endParaRPr>
                    </a:p>
                    <a:p>
                      <a:endParaRPr lang="en-GB" sz="20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solidFill>
                            <a:schemeClr val="tx1"/>
                          </a:solidFill>
                        </a:rPr>
                        <a:t>although </a:t>
                      </a:r>
                      <a:r>
                        <a:rPr lang="en-GB" sz="2000" b="0" dirty="0" smtClean="0">
                          <a:solidFill>
                            <a:schemeClr val="tx1"/>
                          </a:solidFill>
                        </a:rPr>
                        <a:t>they protect vulnerable </a:t>
                      </a:r>
                      <a:r>
                        <a:rPr lang="en-GB" sz="2000" b="0" dirty="0" smtClean="0">
                          <a:solidFill>
                            <a:schemeClr val="tx1"/>
                          </a:solidFill>
                        </a:rPr>
                        <a:t>animals</a:t>
                      </a:r>
                      <a:endParaRPr lang="en-GB" sz="2000" b="0" dirty="0" smtClean="0">
                        <a:solidFill>
                          <a:schemeClr val="tx1"/>
                        </a:solidFill>
                      </a:endParaRPr>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77875"/>
          </a:xfrm>
        </p:spPr>
        <p:txBody>
          <a:bodyPr/>
          <a:lstStyle/>
          <a:p>
            <a:pPr algn="l"/>
            <a:r>
              <a:rPr lang="en-GB" sz="3200" smtClean="0"/>
              <a:t> Argue to keep a pet lion....</a:t>
            </a:r>
          </a:p>
        </p:txBody>
      </p:sp>
      <p:graphicFrame>
        <p:nvGraphicFramePr>
          <p:cNvPr id="4" name="Content Placeholder 3"/>
          <p:cNvGraphicFramePr>
            <a:graphicFrameLocks noGrp="1"/>
          </p:cNvGraphicFramePr>
          <p:nvPr>
            <p:ph idx="1"/>
          </p:nvPr>
        </p:nvGraphicFramePr>
        <p:xfrm>
          <a:off x="611188" y="1341438"/>
          <a:ext cx="8229600" cy="38404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spcAft>
                          <a:spcPts val="0"/>
                        </a:spcAft>
                      </a:pPr>
                      <a:endParaRPr lang="en-GB" sz="1800" dirty="0">
                        <a:solidFill>
                          <a:schemeClr val="tx1"/>
                        </a:solidFill>
                        <a:latin typeface="+mn-lt"/>
                        <a:ea typeface="Times New Roman"/>
                      </a:endParaRPr>
                    </a:p>
                    <a:p>
                      <a:pPr>
                        <a:spcAft>
                          <a:spcPts val="0"/>
                        </a:spcAft>
                      </a:pPr>
                      <a:r>
                        <a:rPr lang="en-GB" sz="1800" b="1" dirty="0">
                          <a:solidFill>
                            <a:schemeClr val="tx1"/>
                          </a:solidFill>
                          <a:latin typeface="+mn-lt"/>
                          <a:ea typeface="Times New Roman"/>
                        </a:rPr>
                        <a:t>  </a:t>
                      </a:r>
                      <a:r>
                        <a:rPr lang="en-GB" sz="1800" b="1" dirty="0" smtClean="0">
                          <a:solidFill>
                            <a:schemeClr val="tx1"/>
                          </a:solidFill>
                          <a:latin typeface="Arial" pitchFamily="34" charset="0"/>
                          <a:ea typeface="Times New Roman"/>
                          <a:cs typeface="Arial" pitchFamily="34" charset="0"/>
                        </a:rPr>
                        <a:t>a lion </a:t>
                      </a:r>
                      <a:r>
                        <a:rPr lang="en-GB" sz="1800" b="1" dirty="0">
                          <a:solidFill>
                            <a:schemeClr val="tx1"/>
                          </a:solidFill>
                          <a:latin typeface="Arial" pitchFamily="34" charset="0"/>
                          <a:ea typeface="Times New Roman"/>
                          <a:cs typeface="Arial" pitchFamily="34" charset="0"/>
                        </a:rPr>
                        <a:t>might seem a bit    </a:t>
                      </a:r>
                      <a:endParaRPr lang="en-GB" sz="1800" dirty="0">
                        <a:solidFill>
                          <a:schemeClr val="tx1"/>
                        </a:solidFill>
                        <a:latin typeface="Arial" pitchFamily="34" charset="0"/>
                        <a:ea typeface="Times New Roman"/>
                        <a:cs typeface="Arial" pitchFamily="34" charset="0"/>
                      </a:endParaRPr>
                    </a:p>
                    <a:p>
                      <a:pPr>
                        <a:spcAft>
                          <a:spcPts val="0"/>
                        </a:spcAft>
                      </a:pPr>
                      <a:r>
                        <a:rPr lang="en-GB" sz="1800" b="1" dirty="0">
                          <a:solidFill>
                            <a:schemeClr val="tx1"/>
                          </a:solidFill>
                          <a:latin typeface="Arial" pitchFamily="34" charset="0"/>
                          <a:ea typeface="Times New Roman"/>
                          <a:cs typeface="Arial" pitchFamily="34" charset="0"/>
                        </a:rPr>
                        <a:t>  dangerous to keep as a pet</a:t>
                      </a:r>
                      <a:endParaRPr lang="en-GB" sz="1800" dirty="0">
                        <a:solidFill>
                          <a:schemeClr val="tx1"/>
                        </a:solidFill>
                        <a:latin typeface="Arial" pitchFamily="34" charset="0"/>
                        <a:ea typeface="Times New Roman"/>
                        <a:cs typeface="Arial" pitchFamily="34" charset="0"/>
                      </a:endParaRPr>
                    </a:p>
                  </a:txBody>
                  <a:tcPr marL="68580" marR="68580" marT="0" marB="0">
                    <a:solidFill>
                      <a:schemeClr val="accent1">
                        <a:lumMod val="40000"/>
                        <a:lumOff val="60000"/>
                      </a:schemeClr>
                    </a:solidFill>
                  </a:tcPr>
                </a:tc>
                <a:tc>
                  <a:txBody>
                    <a:bodyPr/>
                    <a:lstStyle/>
                    <a:p>
                      <a:pPr>
                        <a:spcAft>
                          <a:spcPts val="0"/>
                        </a:spcAft>
                      </a:pPr>
                      <a:endParaRPr lang="en-GB" sz="1800" b="1" dirty="0">
                        <a:solidFill>
                          <a:schemeClr val="tx1"/>
                        </a:solidFill>
                        <a:latin typeface="Arial" pitchFamily="34" charset="0"/>
                        <a:ea typeface="Times New Roman"/>
                        <a:cs typeface="Arial" pitchFamily="34" charset="0"/>
                      </a:endParaRPr>
                    </a:p>
                    <a:p>
                      <a:pPr>
                        <a:spcAft>
                          <a:spcPts val="0"/>
                        </a:spcAft>
                      </a:pPr>
                      <a:r>
                        <a:rPr lang="en-GB" sz="1800" b="1" dirty="0">
                          <a:solidFill>
                            <a:schemeClr val="tx1"/>
                          </a:solidFill>
                          <a:latin typeface="Arial" pitchFamily="34" charset="0"/>
                          <a:ea typeface="Times New Roman"/>
                          <a:cs typeface="Arial" pitchFamily="34" charset="0"/>
                        </a:rPr>
                        <a:t>   the fact that </a:t>
                      </a:r>
                      <a:r>
                        <a:rPr lang="en-GB" sz="1800" b="1" dirty="0" smtClean="0">
                          <a:solidFill>
                            <a:schemeClr val="tx1"/>
                          </a:solidFill>
                          <a:latin typeface="Arial" pitchFamily="34" charset="0"/>
                          <a:ea typeface="Times New Roman"/>
                          <a:cs typeface="Arial" pitchFamily="34" charset="0"/>
                        </a:rPr>
                        <a:t>it’s</a:t>
                      </a:r>
                      <a:r>
                        <a:rPr lang="en-GB" sz="1800" b="1" baseline="0" dirty="0" smtClean="0">
                          <a:solidFill>
                            <a:schemeClr val="tx1"/>
                          </a:solidFill>
                          <a:latin typeface="Arial" pitchFamily="34" charset="0"/>
                          <a:ea typeface="Times New Roman"/>
                          <a:cs typeface="Arial" pitchFamily="34" charset="0"/>
                        </a:rPr>
                        <a:t> </a:t>
                      </a:r>
                      <a:r>
                        <a:rPr lang="en-GB" sz="1800" b="1" dirty="0" smtClean="0">
                          <a:solidFill>
                            <a:schemeClr val="tx1"/>
                          </a:solidFill>
                          <a:latin typeface="Arial" pitchFamily="34" charset="0"/>
                          <a:ea typeface="Times New Roman"/>
                          <a:cs typeface="Arial" pitchFamily="34" charset="0"/>
                        </a:rPr>
                        <a:t>dangerous   </a:t>
                      </a:r>
                      <a:endParaRPr lang="en-GB" sz="1800" b="1" dirty="0">
                        <a:solidFill>
                          <a:schemeClr val="tx1"/>
                        </a:solidFill>
                        <a:latin typeface="Arial" pitchFamily="34" charset="0"/>
                        <a:ea typeface="Times New Roman"/>
                        <a:cs typeface="Arial" pitchFamily="34" charset="0"/>
                      </a:endParaRPr>
                    </a:p>
                    <a:p>
                      <a:pPr>
                        <a:spcAft>
                          <a:spcPts val="0"/>
                        </a:spcAft>
                      </a:pPr>
                      <a:r>
                        <a:rPr lang="en-GB" sz="1800" b="1" dirty="0">
                          <a:solidFill>
                            <a:schemeClr val="tx1"/>
                          </a:solidFill>
                          <a:latin typeface="Arial" pitchFamily="34" charset="0"/>
                          <a:ea typeface="Times New Roman"/>
                          <a:cs typeface="Arial" pitchFamily="34" charset="0"/>
                        </a:rPr>
                        <a:t>   will make it an excellent </a:t>
                      </a:r>
                    </a:p>
                    <a:p>
                      <a:pPr>
                        <a:spcAft>
                          <a:spcPts val="0"/>
                        </a:spcAft>
                      </a:pPr>
                      <a:r>
                        <a:rPr lang="en-GB" sz="1800" b="1" dirty="0">
                          <a:solidFill>
                            <a:schemeClr val="tx1"/>
                          </a:solidFill>
                          <a:latin typeface="Arial" pitchFamily="34" charset="0"/>
                          <a:ea typeface="Times New Roman"/>
                          <a:cs typeface="Arial" pitchFamily="34" charset="0"/>
                        </a:rPr>
                        <a:t>   guard-cat, ready to </a:t>
                      </a:r>
                    </a:p>
                    <a:p>
                      <a:pPr>
                        <a:spcAft>
                          <a:spcPts val="0"/>
                        </a:spcAft>
                      </a:pPr>
                      <a:r>
                        <a:rPr lang="en-GB" sz="1800" b="1" dirty="0">
                          <a:solidFill>
                            <a:schemeClr val="tx1"/>
                          </a:solidFill>
                          <a:latin typeface="Arial" pitchFamily="34" charset="0"/>
                          <a:ea typeface="Times New Roman"/>
                          <a:cs typeface="Arial" pitchFamily="34" charset="0"/>
                        </a:rPr>
                        <a:t>   scare away any burglars</a:t>
                      </a:r>
                    </a:p>
                  </a:txBody>
                  <a:tcPr marL="68580" marR="68580" marT="0" marB="0">
                    <a:solidFill>
                      <a:schemeClr val="accent1">
                        <a:lumMod val="40000"/>
                        <a:lumOff val="60000"/>
                      </a:schemeClr>
                    </a:solidFill>
                  </a:tcPr>
                </a:tc>
              </a:tr>
              <a:tr h="138127">
                <a:tc>
                  <a:txBody>
                    <a:bodyPr/>
                    <a:lstStyle/>
                    <a:p>
                      <a:pPr>
                        <a:spcAft>
                          <a:spcPts val="0"/>
                        </a:spcAft>
                      </a:pPr>
                      <a:endParaRPr lang="en-GB" sz="1800" dirty="0" smtClean="0">
                        <a:latin typeface="Times New Roman"/>
                        <a:ea typeface="Times New Roman"/>
                      </a:endParaRPr>
                    </a:p>
                    <a:p>
                      <a:pPr>
                        <a:spcAft>
                          <a:spcPts val="0"/>
                        </a:spcAft>
                      </a:pPr>
                      <a:endParaRPr lang="en-GB" sz="1800" dirty="0">
                        <a:latin typeface="Times New Roman"/>
                        <a:ea typeface="Times New Roman"/>
                      </a:endParaRPr>
                    </a:p>
                    <a:p>
                      <a:pPr>
                        <a:spcAft>
                          <a:spcPts val="0"/>
                        </a:spcAft>
                      </a:pPr>
                      <a:r>
                        <a:rPr lang="en-GB" sz="1800" b="1" dirty="0">
                          <a:latin typeface="Arial"/>
                          <a:ea typeface="Times New Roman"/>
                        </a:rPr>
                        <a:t>  they tend to spend all day</a:t>
                      </a:r>
                      <a:endParaRPr lang="en-GB" sz="1800" dirty="0">
                        <a:latin typeface="Times New Roman"/>
                        <a:ea typeface="Times New Roman"/>
                      </a:endParaRPr>
                    </a:p>
                    <a:p>
                      <a:pPr>
                        <a:spcAft>
                          <a:spcPts val="0"/>
                        </a:spcAft>
                      </a:pPr>
                      <a:r>
                        <a:rPr lang="en-GB" sz="1800" b="1" dirty="0">
                          <a:latin typeface="Arial"/>
                          <a:ea typeface="Times New Roman"/>
                        </a:rPr>
                        <a:t>  sleeping</a:t>
                      </a:r>
                      <a:endParaRPr lang="en-GB" sz="1800" dirty="0">
                        <a:latin typeface="Times New Roman"/>
                        <a:ea typeface="Times New Roman"/>
                      </a:endParaRPr>
                    </a:p>
                  </a:txBody>
                  <a:tcPr marL="68580" marR="68580" marT="0" marB="0"/>
                </a:tc>
                <a:tc>
                  <a:txBody>
                    <a:bodyPr/>
                    <a:lstStyle/>
                    <a:p>
                      <a:pPr>
                        <a:spcAft>
                          <a:spcPts val="0"/>
                        </a:spcAft>
                      </a:pPr>
                      <a:endParaRPr lang="en-GB" sz="1800" dirty="0" smtClean="0">
                        <a:latin typeface="Times New Roman"/>
                        <a:ea typeface="Times New Roman"/>
                      </a:endParaRPr>
                    </a:p>
                    <a:p>
                      <a:pPr>
                        <a:spcAft>
                          <a:spcPts val="0"/>
                        </a:spcAft>
                      </a:pPr>
                      <a:endParaRPr lang="en-GB" sz="1800" dirty="0">
                        <a:latin typeface="Times New Roman"/>
                        <a:ea typeface="Times New Roman"/>
                      </a:endParaRPr>
                    </a:p>
                    <a:p>
                      <a:pPr>
                        <a:spcAft>
                          <a:spcPts val="0"/>
                        </a:spcAft>
                      </a:pPr>
                      <a:r>
                        <a:rPr lang="en-GB" sz="1800" b="1" dirty="0">
                          <a:latin typeface="Arial"/>
                          <a:ea typeface="Times New Roman"/>
                        </a:rPr>
                        <a:t>  I’m sure that if we poke it  </a:t>
                      </a:r>
                      <a:endParaRPr lang="en-GB" sz="1800" dirty="0">
                        <a:latin typeface="Times New Roman"/>
                        <a:ea typeface="Times New Roman"/>
                      </a:endParaRPr>
                    </a:p>
                    <a:p>
                      <a:pPr>
                        <a:spcAft>
                          <a:spcPts val="0"/>
                        </a:spcAft>
                      </a:pPr>
                      <a:r>
                        <a:rPr lang="en-GB" sz="1800" b="1" dirty="0">
                          <a:latin typeface="Arial"/>
                          <a:ea typeface="Times New Roman"/>
                        </a:rPr>
                        <a:t>  enough it will wake up and  </a:t>
                      </a:r>
                      <a:endParaRPr lang="en-GB" sz="1800" dirty="0">
                        <a:latin typeface="Times New Roman"/>
                        <a:ea typeface="Times New Roman"/>
                      </a:endParaRPr>
                    </a:p>
                    <a:p>
                      <a:pPr>
                        <a:spcAft>
                          <a:spcPts val="0"/>
                        </a:spcAft>
                      </a:pPr>
                      <a:r>
                        <a:rPr lang="en-GB" sz="1800" b="1" dirty="0">
                          <a:latin typeface="Arial"/>
                          <a:ea typeface="Times New Roman"/>
                        </a:rPr>
                        <a:t>  play with us</a:t>
                      </a:r>
                      <a:endParaRPr lang="en-GB" sz="1800" dirty="0">
                        <a:latin typeface="Times New Roman"/>
                        <a:ea typeface="Times New Roman"/>
                      </a:endParaRPr>
                    </a:p>
                    <a:p>
                      <a:pPr>
                        <a:spcAft>
                          <a:spcPts val="0"/>
                        </a:spcAft>
                      </a:pPr>
                      <a:r>
                        <a:rPr lang="en-GB" sz="1800" b="1" dirty="0">
                          <a:latin typeface="Arial"/>
                          <a:ea typeface="Times New Roman"/>
                        </a:rPr>
                        <a:t>  </a:t>
                      </a:r>
                      <a:endParaRPr lang="en-GB" sz="1800" dirty="0">
                        <a:latin typeface="Times New Roman"/>
                        <a:ea typeface="Times New Roman"/>
                      </a:endParaRPr>
                    </a:p>
                  </a:txBody>
                  <a:tcPr marL="68580" marR="68580" marT="0" marB="0"/>
                </a:tc>
              </a:tr>
              <a:tr h="370840">
                <a:tc>
                  <a:txBody>
                    <a:bodyPr/>
                    <a:lstStyle/>
                    <a:p>
                      <a:pPr>
                        <a:spcAft>
                          <a:spcPts val="0"/>
                        </a:spcAft>
                      </a:pPr>
                      <a:endParaRPr lang="en-GB" sz="1800" dirty="0">
                        <a:latin typeface="Times New Roman"/>
                        <a:ea typeface="Times New Roman"/>
                      </a:endParaRPr>
                    </a:p>
                    <a:p>
                      <a:pPr>
                        <a:spcAft>
                          <a:spcPts val="0"/>
                        </a:spcAft>
                      </a:pPr>
                      <a:r>
                        <a:rPr lang="en-GB" sz="1800" b="1" dirty="0">
                          <a:latin typeface="Arial"/>
                          <a:ea typeface="Times New Roman"/>
                        </a:rPr>
                        <a:t>  they’re a bit bigger than a </a:t>
                      </a:r>
                      <a:endParaRPr lang="en-GB" sz="1800" dirty="0">
                        <a:latin typeface="Times New Roman"/>
                        <a:ea typeface="Times New Roman"/>
                      </a:endParaRPr>
                    </a:p>
                    <a:p>
                      <a:pPr>
                        <a:spcAft>
                          <a:spcPts val="0"/>
                        </a:spcAft>
                      </a:pPr>
                      <a:r>
                        <a:rPr lang="en-GB" sz="1800" b="1" dirty="0">
                          <a:latin typeface="Arial"/>
                          <a:ea typeface="Times New Roman"/>
                        </a:rPr>
                        <a:t>  normal pet cat</a:t>
                      </a:r>
                      <a:endParaRPr lang="en-GB" sz="1800" dirty="0">
                        <a:latin typeface="Times New Roman"/>
                        <a:ea typeface="Times New Roman"/>
                      </a:endParaRPr>
                    </a:p>
                  </a:txBody>
                  <a:tcPr marL="68580" marR="68580" marT="0" marB="0"/>
                </a:tc>
                <a:tc>
                  <a:txBody>
                    <a:bodyPr/>
                    <a:lstStyle/>
                    <a:p>
                      <a:pPr>
                        <a:spcAft>
                          <a:spcPts val="0"/>
                        </a:spcAft>
                      </a:pPr>
                      <a:endParaRPr lang="en-GB" sz="1800" dirty="0">
                        <a:latin typeface="Times New Roman"/>
                        <a:ea typeface="Times New Roman"/>
                      </a:endParaRPr>
                    </a:p>
                    <a:p>
                      <a:pPr>
                        <a:spcAft>
                          <a:spcPts val="0"/>
                        </a:spcAft>
                      </a:pPr>
                      <a:r>
                        <a:rPr lang="en-GB" sz="1800" b="1" dirty="0">
                          <a:latin typeface="Arial"/>
                          <a:ea typeface="Times New Roman"/>
                        </a:rPr>
                        <a:t> just imagine cuddling up to </a:t>
                      </a:r>
                      <a:endParaRPr lang="en-GB" sz="1800" dirty="0">
                        <a:latin typeface="Times New Roman"/>
                        <a:ea typeface="Times New Roman"/>
                      </a:endParaRPr>
                    </a:p>
                    <a:p>
                      <a:pPr>
                        <a:spcAft>
                          <a:spcPts val="0"/>
                        </a:spcAft>
                      </a:pPr>
                      <a:r>
                        <a:rPr lang="en-GB" sz="1800" b="1" dirty="0">
                          <a:latin typeface="Arial"/>
                          <a:ea typeface="Times New Roman"/>
                        </a:rPr>
                        <a:t> all that soft fur in winter</a:t>
                      </a:r>
                      <a:endParaRPr lang="en-GB" sz="1800" dirty="0">
                        <a:latin typeface="Times New Roman"/>
                        <a:ea typeface="Times New Roman"/>
                      </a:endParaRPr>
                    </a:p>
                  </a:txBody>
                  <a:tcPr marL="68580" marR="68580" marT="0" marB="0"/>
                </a:tc>
              </a:tr>
            </a:tbl>
          </a:graphicData>
        </a:graphic>
      </p:graphicFrame>
      <p:sp>
        <p:nvSpPr>
          <p:cNvPr id="8209" name="TextBox 7"/>
          <p:cNvSpPr txBox="1">
            <a:spLocks noChangeArrowheads="1"/>
          </p:cNvSpPr>
          <p:nvPr/>
        </p:nvSpPr>
        <p:spPr bwMode="auto">
          <a:xfrm>
            <a:off x="1331640" y="5445224"/>
            <a:ext cx="935038" cy="461665"/>
          </a:xfrm>
          <a:prstGeom prst="rect">
            <a:avLst/>
          </a:prstGeom>
          <a:noFill/>
          <a:ln w="9525">
            <a:noFill/>
            <a:miter lim="800000"/>
            <a:headEnd/>
            <a:tailEnd/>
          </a:ln>
        </p:spPr>
        <p:txBody>
          <a:bodyPr>
            <a:spAutoFit/>
          </a:bodyPr>
          <a:lstStyle/>
          <a:p>
            <a:r>
              <a:rPr lang="en-GB" sz="2400" b="1" dirty="0"/>
              <a:t>while</a:t>
            </a:r>
          </a:p>
        </p:txBody>
      </p:sp>
      <p:sp>
        <p:nvSpPr>
          <p:cNvPr id="8210" name="TextBox 8"/>
          <p:cNvSpPr txBox="1">
            <a:spLocks noChangeArrowheads="1"/>
          </p:cNvSpPr>
          <p:nvPr/>
        </p:nvSpPr>
        <p:spPr bwMode="auto">
          <a:xfrm>
            <a:off x="2771800" y="5445125"/>
            <a:ext cx="1439839" cy="461665"/>
          </a:xfrm>
          <a:prstGeom prst="rect">
            <a:avLst/>
          </a:prstGeom>
          <a:noFill/>
          <a:ln w="9525">
            <a:noFill/>
            <a:miter lim="800000"/>
            <a:headEnd/>
            <a:tailEnd/>
          </a:ln>
        </p:spPr>
        <p:txBody>
          <a:bodyPr wrap="square">
            <a:spAutoFit/>
          </a:bodyPr>
          <a:lstStyle/>
          <a:p>
            <a:r>
              <a:rPr lang="en-GB" sz="2400" b="1" dirty="0"/>
              <a:t>although</a:t>
            </a:r>
          </a:p>
        </p:txBody>
      </p:sp>
      <p:sp>
        <p:nvSpPr>
          <p:cNvPr id="8211" name="TextBox 9"/>
          <p:cNvSpPr txBox="1">
            <a:spLocks noChangeArrowheads="1"/>
          </p:cNvSpPr>
          <p:nvPr/>
        </p:nvSpPr>
        <p:spPr bwMode="auto">
          <a:xfrm>
            <a:off x="4644008" y="5445125"/>
            <a:ext cx="1296417" cy="461665"/>
          </a:xfrm>
          <a:prstGeom prst="rect">
            <a:avLst/>
          </a:prstGeom>
          <a:noFill/>
          <a:ln w="9525">
            <a:noFill/>
            <a:miter lim="800000"/>
            <a:headEnd/>
            <a:tailEnd/>
          </a:ln>
        </p:spPr>
        <p:txBody>
          <a:bodyPr wrap="square">
            <a:spAutoFit/>
          </a:bodyPr>
          <a:lstStyle/>
          <a:p>
            <a:r>
              <a:rPr lang="en-GB" sz="2400" b="1" dirty="0"/>
              <a:t>whereas</a:t>
            </a:r>
          </a:p>
        </p:txBody>
      </p:sp>
      <p:sp>
        <p:nvSpPr>
          <p:cNvPr id="8212" name="TextBox 10"/>
          <p:cNvSpPr txBox="1">
            <a:spLocks noChangeArrowheads="1"/>
          </p:cNvSpPr>
          <p:nvPr/>
        </p:nvSpPr>
        <p:spPr bwMode="auto">
          <a:xfrm>
            <a:off x="6228184" y="5445224"/>
            <a:ext cx="1081087" cy="461665"/>
          </a:xfrm>
          <a:prstGeom prst="rect">
            <a:avLst/>
          </a:prstGeom>
          <a:noFill/>
          <a:ln w="9525">
            <a:noFill/>
            <a:miter lim="800000"/>
            <a:headEnd/>
            <a:tailEnd/>
          </a:ln>
        </p:spPr>
        <p:txBody>
          <a:bodyPr>
            <a:spAutoFit/>
          </a:bodyPr>
          <a:lstStyle/>
          <a:p>
            <a:r>
              <a:rPr lang="en-GB" sz="2400" b="1" dirty="0"/>
              <a:t>but</a:t>
            </a:r>
          </a:p>
        </p:txBody>
      </p:sp>
      <p:pic>
        <p:nvPicPr>
          <p:cNvPr id="8213" name="Picture 6" descr="MCj04175140000[1]"/>
          <p:cNvPicPr>
            <a:picLocks noChangeAspect="1" noChangeArrowheads="1"/>
          </p:cNvPicPr>
          <p:nvPr/>
        </p:nvPicPr>
        <p:blipFill>
          <a:blip r:embed="rId3" cstate="print"/>
          <a:srcRect/>
          <a:stretch>
            <a:fillRect/>
          </a:stretch>
        </p:blipFill>
        <p:spPr bwMode="auto">
          <a:xfrm>
            <a:off x="7019925" y="0"/>
            <a:ext cx="1776413" cy="1466850"/>
          </a:xfrm>
          <a:prstGeom prst="rect">
            <a:avLst/>
          </a:prstGeom>
          <a:noFill/>
          <a:ln w="9525">
            <a:noFill/>
            <a:miter lim="800000"/>
            <a:headEnd/>
            <a:tailEnd/>
          </a:ln>
        </p:spPr>
      </p:pic>
      <p:sp>
        <p:nvSpPr>
          <p:cNvPr id="9" name="TextBox 10"/>
          <p:cNvSpPr txBox="1">
            <a:spLocks noChangeArrowheads="1"/>
          </p:cNvSpPr>
          <p:nvPr/>
        </p:nvSpPr>
        <p:spPr bwMode="auto">
          <a:xfrm>
            <a:off x="7308304" y="5445224"/>
            <a:ext cx="1225103" cy="461665"/>
          </a:xfrm>
          <a:prstGeom prst="rect">
            <a:avLst/>
          </a:prstGeom>
          <a:noFill/>
          <a:ln w="9525">
            <a:noFill/>
            <a:miter lim="800000"/>
            <a:headEnd/>
            <a:tailEnd/>
          </a:ln>
        </p:spPr>
        <p:txBody>
          <a:bodyPr wrap="square">
            <a:spAutoFit/>
          </a:bodyPr>
          <a:lstStyle/>
          <a:p>
            <a:r>
              <a:rPr lang="en-GB" sz="2400" b="1" dirty="0" smtClean="0"/>
              <a:t>despite</a:t>
            </a:r>
            <a:endParaRPr lang="en-GB" sz="2400" b="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404813"/>
            <a:ext cx="8229600" cy="490537"/>
          </a:xfrm>
        </p:spPr>
        <p:txBody>
          <a:bodyPr>
            <a:normAutofit fontScale="90000"/>
          </a:bodyPr>
          <a:lstStyle/>
          <a:p>
            <a:pPr eaLnBrk="1" hangingPunct="1"/>
            <a:r>
              <a:rPr lang="en-GB" sz="4000" smtClean="0"/>
              <a:t> Have you noticed?</a:t>
            </a:r>
          </a:p>
        </p:txBody>
      </p:sp>
      <p:sp>
        <p:nvSpPr>
          <p:cNvPr id="8195" name="Rectangle 3"/>
          <p:cNvSpPr>
            <a:spLocks noGrp="1" noChangeArrowheads="1"/>
          </p:cNvSpPr>
          <p:nvPr>
            <p:ph idx="1"/>
          </p:nvPr>
        </p:nvSpPr>
        <p:spPr>
          <a:xfrm>
            <a:off x="457200" y="1196975"/>
            <a:ext cx="8291513" cy="4310063"/>
          </a:xfrm>
        </p:spPr>
        <p:txBody>
          <a:bodyPr/>
          <a:lstStyle/>
          <a:p>
            <a:pPr eaLnBrk="1" hangingPunct="1">
              <a:spcAft>
                <a:spcPts val="600"/>
              </a:spcAft>
            </a:pPr>
            <a:r>
              <a:rPr lang="en-GB" sz="2400" dirty="0" smtClean="0"/>
              <a:t>You can use </a:t>
            </a:r>
            <a:r>
              <a:rPr lang="en-GB" sz="2400" dirty="0" smtClean="0">
                <a:solidFill>
                  <a:srgbClr val="F60415"/>
                </a:solidFill>
              </a:rPr>
              <a:t>subordinating</a:t>
            </a:r>
            <a:r>
              <a:rPr lang="en-GB" sz="2400" dirty="0" smtClean="0"/>
              <a:t> conjunctions at the start of a sentence as well as </a:t>
            </a:r>
            <a:r>
              <a:rPr lang="en-GB" sz="2400" dirty="0" smtClean="0"/>
              <a:t>between clauses in</a:t>
            </a:r>
            <a:r>
              <a:rPr lang="en-GB" sz="2400" dirty="0" smtClean="0"/>
              <a:t> a </a:t>
            </a:r>
            <a:r>
              <a:rPr lang="en-GB" sz="2400" dirty="0" smtClean="0"/>
              <a:t>sentence:</a:t>
            </a:r>
            <a:endParaRPr lang="en-GB" sz="2400" b="1" dirty="0" smtClean="0"/>
          </a:p>
          <a:p>
            <a:pPr eaLnBrk="1" hangingPunct="1">
              <a:spcBef>
                <a:spcPct val="0"/>
              </a:spcBef>
              <a:buFontTx/>
              <a:buNone/>
            </a:pPr>
            <a:r>
              <a:rPr lang="en-GB" sz="2400" b="1" dirty="0" smtClean="0"/>
              <a:t>Despite </a:t>
            </a:r>
            <a:r>
              <a:rPr lang="en-GB" sz="2400" dirty="0" smtClean="0"/>
              <a:t>the fact that pollution is a huge problem to solve, </a:t>
            </a:r>
          </a:p>
          <a:p>
            <a:pPr eaLnBrk="1" hangingPunct="1">
              <a:lnSpc>
                <a:spcPts val="2875"/>
              </a:lnSpc>
              <a:spcBef>
                <a:spcPts val="600"/>
              </a:spcBef>
              <a:buFontTx/>
              <a:buNone/>
            </a:pPr>
            <a:r>
              <a:rPr lang="en-GB" sz="2400" dirty="0" smtClean="0"/>
              <a:t>even tiny actions can make a difference.</a:t>
            </a:r>
          </a:p>
          <a:p>
            <a:pPr eaLnBrk="1" hangingPunct="1">
              <a:lnSpc>
                <a:spcPts val="2875"/>
              </a:lnSpc>
              <a:spcBef>
                <a:spcPts val="600"/>
              </a:spcBef>
              <a:buFontTx/>
              <a:buNone/>
            </a:pPr>
            <a:r>
              <a:rPr lang="en-GB" sz="2400" dirty="0" smtClean="0"/>
              <a:t>It is cruel to keep exotic animals as pets, </a:t>
            </a:r>
            <a:r>
              <a:rPr lang="en-GB" sz="2400" b="1" dirty="0" smtClean="0"/>
              <a:t>although</a:t>
            </a:r>
            <a:r>
              <a:rPr lang="en-GB" sz="2400" dirty="0" smtClean="0"/>
              <a:t> it seems</a:t>
            </a:r>
          </a:p>
          <a:p>
            <a:pPr eaLnBrk="1" hangingPunct="1">
              <a:spcBef>
                <a:spcPct val="0"/>
              </a:spcBef>
              <a:buFontTx/>
              <a:buNone/>
            </a:pPr>
            <a:r>
              <a:rPr lang="en-GB" sz="2400" dirty="0" smtClean="0"/>
              <a:t>to be increasingly popular.</a:t>
            </a:r>
          </a:p>
          <a:p>
            <a:pPr eaLnBrk="1" hangingPunct="1">
              <a:spcAft>
                <a:spcPts val="600"/>
              </a:spcAft>
            </a:pPr>
            <a:r>
              <a:rPr lang="en-GB" sz="2400" dirty="0" smtClean="0"/>
              <a:t>A</a:t>
            </a:r>
            <a:r>
              <a:rPr lang="en-GB" sz="2400" dirty="0" smtClean="0">
                <a:solidFill>
                  <a:schemeClr val="tx2"/>
                </a:solidFill>
              </a:rPr>
              <a:t> </a:t>
            </a:r>
            <a:r>
              <a:rPr lang="en-GB" sz="2400" dirty="0" smtClean="0">
                <a:solidFill>
                  <a:srgbClr val="F60415"/>
                </a:solidFill>
              </a:rPr>
              <a:t>coordinating</a:t>
            </a:r>
            <a:r>
              <a:rPr lang="en-GB" sz="2400" dirty="0" smtClean="0"/>
              <a:t> conjunction must go </a:t>
            </a:r>
            <a:r>
              <a:rPr lang="en-GB" sz="2400" dirty="0" smtClean="0"/>
              <a:t>between clauses in </a:t>
            </a:r>
            <a:r>
              <a:rPr lang="en-GB" sz="2400" dirty="0" smtClean="0"/>
              <a:t>a </a:t>
            </a:r>
            <a:r>
              <a:rPr lang="en-GB" sz="2400" dirty="0" smtClean="0"/>
              <a:t>sentence:</a:t>
            </a:r>
          </a:p>
          <a:p>
            <a:pPr eaLnBrk="1" hangingPunct="1">
              <a:spcBef>
                <a:spcPct val="0"/>
              </a:spcBef>
              <a:buFontTx/>
              <a:buNone/>
            </a:pPr>
            <a:r>
              <a:rPr lang="en-GB" sz="2400" dirty="0" smtClean="0"/>
              <a:t>The problem of global pollution is huge, </a:t>
            </a:r>
            <a:r>
              <a:rPr lang="en-GB" sz="2400" b="1" dirty="0" smtClean="0"/>
              <a:t>but </a:t>
            </a:r>
            <a:r>
              <a:rPr lang="en-GB" sz="2400" dirty="0" smtClean="0"/>
              <a:t>even tiny</a:t>
            </a:r>
          </a:p>
          <a:p>
            <a:pPr eaLnBrk="1" hangingPunct="1">
              <a:spcBef>
                <a:spcPct val="0"/>
              </a:spcBef>
              <a:buFontTx/>
              <a:buNone/>
            </a:pPr>
            <a:r>
              <a:rPr lang="en-GB" sz="2400" dirty="0" smtClean="0"/>
              <a:t>actions can make a </a:t>
            </a:r>
            <a:r>
              <a:rPr lang="en-GB" sz="2400" dirty="0" smtClean="0"/>
              <a:t>difference </a:t>
            </a:r>
            <a:r>
              <a:rPr lang="en-GB" sz="2400" b="1" dirty="0" smtClean="0"/>
              <a:t>so</a:t>
            </a:r>
            <a:r>
              <a:rPr lang="en-GB" sz="2400" dirty="0" smtClean="0"/>
              <a:t> we must all act now.</a:t>
            </a:r>
            <a:endParaRPr lang="en-GB" sz="2400" dirty="0" smtClean="0"/>
          </a:p>
          <a:p>
            <a:pPr eaLnBrk="1" hangingPunct="1">
              <a:buFontTx/>
              <a:buNone/>
            </a:pPr>
            <a:endParaRPr lang="en-GB" sz="2400" dirty="0" smtClean="0"/>
          </a:p>
        </p:txBody>
      </p:sp>
      <p:sp>
        <p:nvSpPr>
          <p:cNvPr id="7172" name="Text Box 4"/>
          <p:cNvSpPr txBox="1">
            <a:spLocks noChangeArrowheads="1"/>
          </p:cNvSpPr>
          <p:nvPr/>
        </p:nvSpPr>
        <p:spPr bwMode="auto">
          <a:xfrm>
            <a:off x="684213" y="5661025"/>
            <a:ext cx="7920037" cy="400050"/>
          </a:xfrm>
          <a:prstGeom prst="rect">
            <a:avLst/>
          </a:prstGeom>
          <a:noFill/>
          <a:ln w="9525">
            <a:noFill/>
            <a:miter lim="800000"/>
            <a:headEnd/>
            <a:tailEnd/>
          </a:ln>
        </p:spPr>
        <p:txBody>
          <a:bodyPr>
            <a:spAutoFit/>
          </a:bodyPr>
          <a:lstStyle/>
          <a:p>
            <a:pPr algn="ctr">
              <a:spcBef>
                <a:spcPct val="50000"/>
              </a:spcBef>
            </a:pPr>
            <a:r>
              <a:rPr lang="en-GB" sz="2000" b="1">
                <a:solidFill>
                  <a:srgbClr val="0066FF"/>
                </a:solidFill>
              </a:rPr>
              <a:t>What do you notice about commas in these sentences?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8195">
                                            <p:txEl>
                                              <p:pRg st="2" end="2"/>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8195">
                                            <p:txEl>
                                              <p:pRg st="5" end="5"/>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8195">
                                            <p:txEl>
                                              <p:pRg st="6" end="6"/>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8195">
                                            <p:txEl>
                                              <p:pRg st="7" end="7"/>
                                            </p:txEl>
                                          </p:spTgt>
                                        </p:tgtEl>
                                        <p:attrNameLst>
                                          <p:attrName>style.visibility</p:attrName>
                                        </p:attrNameLst>
                                      </p:cBhvr>
                                      <p:to>
                                        <p:strVal val="visible"/>
                                      </p:to>
                                    </p:set>
                                  </p:childTnLst>
                                </p:cTn>
                              </p:par>
                            </p:childTnLst>
                          </p:cTn>
                        </p:par>
                        <p:par>
                          <p:cTn id="28" fill="hold">
                            <p:stCondLst>
                              <p:cond delay="0"/>
                            </p:stCondLst>
                            <p:childTnLst>
                              <p:par>
                                <p:cTn id="29" presetID="2" presetClass="entr" presetSubtype="4" fill="hold" nodeType="afterEffect">
                                  <p:stCondLst>
                                    <p:cond delay="0"/>
                                  </p:stCondLst>
                                  <p:childTnLst>
                                    <p:set>
                                      <p:cBhvr>
                                        <p:cTn id="30" dur="1" fill="hold">
                                          <p:stCondLst>
                                            <p:cond delay="0"/>
                                          </p:stCondLst>
                                        </p:cTn>
                                        <p:tgtEl>
                                          <p:spTgt spid="7172">
                                            <p:txEl>
                                              <p:pRg st="0" end="0"/>
                                            </p:txEl>
                                          </p:spTgt>
                                        </p:tgtEl>
                                        <p:attrNameLst>
                                          <p:attrName>style.visibility</p:attrName>
                                        </p:attrNameLst>
                                      </p:cBhvr>
                                      <p:to>
                                        <p:strVal val="visible"/>
                                      </p:to>
                                    </p:set>
                                    <p:anim calcmode="lin" valueType="num">
                                      <p:cBhvr additive="base">
                                        <p:cTn id="31" dur="500" fill="hold"/>
                                        <p:tgtEl>
                                          <p:spTgt spid="7172">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1645</TotalTime>
  <Words>1773</Words>
  <Application>Microsoft Office PowerPoint</Application>
  <PresentationFormat>On-screen Show (4:3)</PresentationFormat>
  <Paragraphs>172</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Y8 Language Detectives</vt:lpstr>
      <vt:lpstr>“Yes, but....”</vt:lpstr>
      <vt:lpstr>     How can I use conjunctions to write a   strong, well-balanced argument? </vt:lpstr>
      <vt:lpstr>How to write a strong, balanced argument</vt:lpstr>
      <vt:lpstr>Words that signal contrasting ideas </vt:lpstr>
      <vt:lpstr>Your mum says: “No you can’t keep a hippo  as a pet. Don’t be ridiculous!”</vt:lpstr>
      <vt:lpstr>Words that signal contrasting ideas </vt:lpstr>
      <vt:lpstr> Argue to keep a pet lion....</vt:lpstr>
      <vt:lpstr> Have you noticed?</vt:lpstr>
      <vt:lpstr>Write your own strong, well-balanced argument</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177</cp:revision>
  <dcterms:created xsi:type="dcterms:W3CDTF">2014-04-15T11:49:04Z</dcterms:created>
  <dcterms:modified xsi:type="dcterms:W3CDTF">2018-07-16T10:42:09Z</dcterms:modified>
</cp:coreProperties>
</file>