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9" r:id="rId3"/>
    <p:sldId id="298" r:id="rId4"/>
    <p:sldId id="309" r:id="rId5"/>
    <p:sldId id="297" r:id="rId6"/>
    <p:sldId id="300" r:id="rId7"/>
    <p:sldId id="304" r:id="rId8"/>
    <p:sldId id="306" r:id="rId9"/>
    <p:sldId id="308" r:id="rId10"/>
    <p:sldId id="303" r:id="rId11"/>
    <p:sldId id="31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381" autoAdjust="0"/>
  </p:normalViewPr>
  <p:slideViewPr>
    <p:cSldViewPr>
      <p:cViewPr varScale="1">
        <p:scale>
          <a:sx n="38" d="100"/>
          <a:sy n="38" d="100"/>
        </p:scale>
        <p:origin x="1550"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6F1AF-1D17-4E3B-B9A8-BB88E2AAE002}" type="datetimeFigureOut">
              <a:rPr lang="en-GB" smtClean="0"/>
              <a:pPr/>
              <a:t>09/06/2020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D113F1-7592-4C95-9721-342AA4839B0A}" type="slidenum">
              <a:rPr lang="en-GB" smtClean="0"/>
              <a:pPr/>
              <a:t>‹#›</a:t>
            </a:fld>
            <a:endParaRPr lang="en-GB"/>
          </a:p>
        </p:txBody>
      </p:sp>
    </p:spTree>
    <p:extLst>
      <p:ext uri="{BB962C8B-B14F-4D97-AF65-F5344CB8AC3E}">
        <p14:creationId xmlns:p14="http://schemas.microsoft.com/office/powerpoint/2010/main" val="1891799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dirty="0"/>
              <a:t>Consolidation/extension:</a:t>
            </a:r>
            <a:r>
              <a:rPr lang="en-GB" baseline="0" dirty="0"/>
              <a:t> individually or in pairs. </a:t>
            </a:r>
          </a:p>
          <a:p>
            <a:r>
              <a:rPr lang="en-GB" baseline="0" dirty="0"/>
              <a:t>Remind of the focus on lexical verb choices, single and multi clause sentences and sentence length. You can show the previous slide again as a model.</a:t>
            </a:r>
          </a:p>
          <a:p>
            <a:r>
              <a:rPr lang="en-GB" baseline="0" dirty="0"/>
              <a:t>Provide uninterrupted writing time for opening paragraph to narrative based on image.</a:t>
            </a:r>
          </a:p>
          <a:p>
            <a:r>
              <a:rPr lang="en-GB" baseline="0" dirty="0"/>
              <a:t>Encourage students to annotate their writing to highlight intended effects of sentence choices. If you like, you can use the next slide to frame feedback, with students evaluating their own versions in comparison, or you can use to model the task.</a:t>
            </a:r>
          </a:p>
          <a:p>
            <a:endParaRPr lang="en-GB" baseline="0" dirty="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1BE09A7-4967-4878-9EB5-3E7697CA1197}"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dirty="0"/>
              <a:t>Consolidation/extension:</a:t>
            </a:r>
          </a:p>
          <a:p>
            <a:r>
              <a:rPr lang="en-GB" baseline="0" dirty="0"/>
              <a:t>Use to model the task or to encourage evaluation and feedback. You could ask for suggested improvements to verb choices, position of clauses and sentence length in order to make the narrator sound more frightened and panicked.</a:t>
            </a:r>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1BE09A7-4967-4878-9EB5-3E7697CA1197}" type="slidenum">
              <a:rPr lang="en-GB" smtClean="0"/>
              <a:pPr/>
              <a:t>11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TASK: Ask students</a:t>
            </a:r>
            <a:r>
              <a:rPr lang="en-GB" baseline="0" dirty="0"/>
              <a:t> w</a:t>
            </a:r>
            <a:r>
              <a:rPr lang="en-GB" dirty="0"/>
              <a:t>ith a partner, or in a small group, to use</a:t>
            </a:r>
            <a:r>
              <a:rPr lang="en-GB" baseline="0" dirty="0"/>
              <a:t> these examples in order to explain to each other what a sentence is (or what a sentence </a:t>
            </a:r>
            <a:r>
              <a:rPr lang="en-GB" i="1" baseline="0" dirty="0"/>
              <a:t>needs</a:t>
            </a:r>
            <a:r>
              <a:rPr lang="en-GB" baseline="0" dirty="0"/>
              <a:t> if that’s easier).  You can use the True/False/Not Sure slide that comes next as a way of taking feedback from students – ask them to decide each statement on the basis of the examples on this slide.</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This</a:t>
            </a:r>
            <a:r>
              <a:rPr lang="en-GB" baseline="0" dirty="0"/>
              <a:t> is designed to investigate common student conceptions/misconceptions about the sentence e.g. that a sentence should be a certain length or that commas and full stops do the same job. Don’t try to ‘clear up’ any misconceptions at this point but simply list them where students can see them and say you will come back to them at the end of the lesson.</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1 = false (sentences can be any length)</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2 = false (boundary punctuation must be a full stop, question or exclamation mark, or a colon or semi-colon used to join two clauses)</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3 = true (a single clause sentence has one main/finite verb; multi clause sentences have two or more main clauses and one or more subordinate clauses)</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NB Explaining ‘clause’ is a genuinely difficult thing to do BUT the most important thing for students to know at this point is that a clause has a subject and a verb and that a sentence may have one or more clauses, one of which will have a main or finite verb that makes the sense complete. You can use the next slide to emphasise these points but skip if you think it will just confuse at this point. The examples are taken from the extract from ‘Millions’ shown on slide 5.</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baseline="0" dirty="0"/>
              <a:t>You can name ‘when I heard it’; ‘the key turning in the lock’ as subordinate clauses and the other two examples as main clauses.</a:t>
            </a:r>
            <a:r>
              <a:rPr lang="en-GB" dirty="0"/>
              <a:t> Mark</a:t>
            </a:r>
            <a:r>
              <a:rPr lang="en-GB" baseline="0" dirty="0"/>
              <a:t> in the capital letters and full stops during feedback. Stress that a main clause </a:t>
            </a:r>
            <a:r>
              <a:rPr lang="en-GB" b="1" baseline="0" dirty="0"/>
              <a:t>is</a:t>
            </a:r>
            <a:r>
              <a:rPr lang="en-GB" baseline="0" dirty="0"/>
              <a:t> a sentence and that a subordinate clause is dependent on a main clause for its meaning. The terms finite/non-finite verb can be useful.</a:t>
            </a:r>
          </a:p>
          <a:p>
            <a:r>
              <a:rPr lang="en-GB" baseline="0" dirty="0"/>
              <a:t>Examples of sentences made from the clauses:</a:t>
            </a:r>
          </a:p>
          <a:p>
            <a:r>
              <a:rPr lang="en-GB" baseline="0" dirty="0"/>
              <a:t>When I heard it, I raced back up the ladder.</a:t>
            </a:r>
          </a:p>
          <a:p>
            <a:r>
              <a:rPr lang="en-GB" baseline="0" dirty="0"/>
              <a:t>When I heard it, the key turning in the lock, I raced back up the ladder.</a:t>
            </a:r>
          </a:p>
          <a:p>
            <a:r>
              <a:rPr lang="en-GB" baseline="0" dirty="0"/>
              <a:t>There was someone at the front door so I raced back up the ladder.</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You</a:t>
            </a:r>
            <a:r>
              <a:rPr lang="en-GB" baseline="0" dirty="0"/>
              <a:t> could model </a:t>
            </a:r>
            <a:r>
              <a:rPr lang="en-GB" dirty="0"/>
              <a:t>changing the subordinate clauses into main clauses and the main clauses into subordinate clauses to</a:t>
            </a:r>
            <a:r>
              <a:rPr lang="en-GB" baseline="0" dirty="0"/>
              <a:t> see what happens to the verbs </a:t>
            </a:r>
            <a:r>
              <a:rPr lang="en-GB" dirty="0" err="1"/>
              <a:t>eg</a:t>
            </a:r>
            <a:r>
              <a:rPr lang="en-GB" dirty="0"/>
              <a:t> The key </a:t>
            </a:r>
            <a:r>
              <a:rPr lang="en-GB" u="sng" dirty="0"/>
              <a:t>was turning </a:t>
            </a:r>
            <a:r>
              <a:rPr lang="en-GB" dirty="0"/>
              <a:t>in the lock (finite auxiliary ‘was’ + present participle ‘turning’);</a:t>
            </a:r>
            <a:r>
              <a:rPr lang="en-GB" baseline="0" dirty="0"/>
              <a:t> The key </a:t>
            </a:r>
            <a:r>
              <a:rPr lang="en-GB" u="sng" baseline="0" dirty="0"/>
              <a:t>turned</a:t>
            </a:r>
            <a:r>
              <a:rPr lang="en-GB" baseline="0" dirty="0"/>
              <a:t> in the lock (finite verb, simple past tense); </a:t>
            </a:r>
            <a:r>
              <a:rPr lang="en-GB" u="sng" baseline="0" dirty="0"/>
              <a:t>racing</a:t>
            </a:r>
            <a:r>
              <a:rPr lang="en-GB" baseline="0" dirty="0"/>
              <a:t> back up the ladder (racing = non-finite present participle); ‘I </a:t>
            </a:r>
            <a:r>
              <a:rPr lang="en-GB" u="sng" baseline="0" dirty="0"/>
              <a:t>was racing </a:t>
            </a:r>
            <a:r>
              <a:rPr lang="en-GB" baseline="0" dirty="0"/>
              <a:t>up the ladder’ (finite auxiliary + present participle)</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NB ‘when I heard it’ – ‘heard’ is a main/finite verb: one way of forming a subordinate clause is to use a </a:t>
            </a:r>
            <a:r>
              <a:rPr lang="en-GB" i="1" baseline="0" dirty="0"/>
              <a:t>subordinating conjunction </a:t>
            </a:r>
            <a:r>
              <a:rPr lang="en-GB" baseline="0" dirty="0"/>
              <a:t>before a </a:t>
            </a:r>
            <a:r>
              <a:rPr lang="en-GB" u="sng" baseline="0" dirty="0"/>
              <a:t>finite verb </a:t>
            </a:r>
            <a:r>
              <a:rPr lang="en-GB" baseline="0" dirty="0"/>
              <a:t>e.g. ‘</a:t>
            </a:r>
            <a:r>
              <a:rPr lang="en-GB" i="1" baseline="0" dirty="0"/>
              <a:t>as</a:t>
            </a:r>
            <a:r>
              <a:rPr lang="en-GB" baseline="0" dirty="0"/>
              <a:t> I </a:t>
            </a:r>
            <a:r>
              <a:rPr lang="en-GB" u="sng" baseline="0" dirty="0"/>
              <a:t>raced</a:t>
            </a:r>
            <a:r>
              <a:rPr lang="en-GB" baseline="0" dirty="0"/>
              <a:t> up the ladder’; ‘</a:t>
            </a:r>
            <a:r>
              <a:rPr lang="en-GB" i="1" baseline="0" dirty="0"/>
              <a:t>because</a:t>
            </a:r>
            <a:r>
              <a:rPr lang="en-GB" baseline="0" dirty="0"/>
              <a:t> there </a:t>
            </a:r>
            <a:r>
              <a:rPr lang="en-GB" u="sng" baseline="0" dirty="0"/>
              <a:t>was</a:t>
            </a:r>
            <a:r>
              <a:rPr lang="en-GB" baseline="0" dirty="0"/>
              <a:t> someone at the front door’</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Drawing attention to the form of the verb in the clause is more helpful than going on whether or not the clause/sentence ‘makes sense on its own’.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t>Examples of invented clauses that are joined:</a:t>
            </a:r>
          </a:p>
          <a:p>
            <a:pPr marL="0" marR="0" indent="0" algn="l" defTabSz="914400" rtl="0" eaLnBrk="1" fontAlgn="auto" latinLnBrk="0" hangingPunct="1">
              <a:lnSpc>
                <a:spcPct val="100000"/>
              </a:lnSpc>
              <a:spcBef>
                <a:spcPts val="0"/>
              </a:spcBef>
              <a:spcAft>
                <a:spcPts val="0"/>
              </a:spcAft>
              <a:buClrTx/>
              <a:buSzTx/>
              <a:buFontTx/>
              <a:buNone/>
              <a:tabLst/>
              <a:defRPr/>
            </a:pPr>
            <a:r>
              <a:rPr lang="en-GB" i="1" baseline="0" dirty="0"/>
              <a:t>I listened to the key turning in the lock and I was scared.</a:t>
            </a:r>
          </a:p>
          <a:p>
            <a:pPr marL="0" marR="0" indent="0" algn="l" defTabSz="914400" rtl="0" eaLnBrk="1" fontAlgn="auto" latinLnBrk="0" hangingPunct="1">
              <a:lnSpc>
                <a:spcPct val="100000"/>
              </a:lnSpc>
              <a:spcBef>
                <a:spcPts val="0"/>
              </a:spcBef>
              <a:spcAft>
                <a:spcPts val="0"/>
              </a:spcAft>
              <a:buClrTx/>
              <a:buSzTx/>
              <a:buFontTx/>
              <a:buNone/>
              <a:tabLst/>
              <a:defRPr/>
            </a:pPr>
            <a:r>
              <a:rPr lang="en-GB" i="1" baseline="0" dirty="0"/>
              <a:t>Frightened, I held my breath.</a:t>
            </a:r>
          </a:p>
          <a:p>
            <a:pPr marL="0" marR="0" indent="0" algn="l" defTabSz="914400" rtl="0" eaLnBrk="1" fontAlgn="auto" latinLnBrk="0" hangingPunct="1">
              <a:lnSpc>
                <a:spcPct val="100000"/>
              </a:lnSpc>
              <a:spcBef>
                <a:spcPts val="0"/>
              </a:spcBef>
              <a:spcAft>
                <a:spcPts val="0"/>
              </a:spcAft>
              <a:buClrTx/>
              <a:buSzTx/>
              <a:buFontTx/>
              <a:buNone/>
              <a:tabLst/>
              <a:defRPr/>
            </a:pPr>
            <a:r>
              <a:rPr lang="en-GB" i="1" baseline="0" dirty="0"/>
              <a:t>I kept quiet, wondering who was at the door.</a:t>
            </a:r>
            <a:endParaRPr lang="en-GB" i="1"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baseline="0"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4</a:t>
            </a:fld>
            <a:endParaRPr lang="en-GB"/>
          </a:p>
        </p:txBody>
      </p:sp>
    </p:spTree>
    <p:extLst>
      <p:ext uri="{BB962C8B-B14F-4D97-AF65-F5344CB8AC3E}">
        <p14:creationId xmlns:p14="http://schemas.microsoft.com/office/powerpoint/2010/main" val="2924659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Stress that the point of knowing about</a:t>
            </a:r>
            <a:r>
              <a:rPr lang="en-GB" baseline="0" dirty="0"/>
              <a:t> sentences is to be able to deliberately design them in our writing to create intentional effects. Link back to the opening slide – Philip Pullman is deliberately writing  a long multi-clause sentence to make the bear fight sound epic and dramatic; the imperative verb ‘stop’ says all it needs to, quickly! (implied subject = ‘you’)</a:t>
            </a:r>
          </a:p>
          <a:p>
            <a:r>
              <a:rPr lang="en-GB" baseline="0" dirty="0"/>
              <a:t>Read the extract from </a:t>
            </a:r>
            <a:r>
              <a:rPr lang="en-GB" i="1" baseline="0" dirty="0"/>
              <a:t>Millions</a:t>
            </a:r>
            <a:r>
              <a:rPr lang="en-GB" baseline="0" dirty="0"/>
              <a:t> aloud with students. Think, pair, share – </a:t>
            </a:r>
            <a:r>
              <a:rPr lang="en-GB" b="0" baseline="0" dirty="0"/>
              <a:t>how do you know - from the way the writer writes this - that the boy feels scared? Which do you think is the most dramatic bit?</a:t>
            </a:r>
          </a:p>
          <a:p>
            <a:r>
              <a:rPr lang="en-GB" b="0" baseline="0" dirty="0"/>
              <a:t>You don’t need to take feedback but if you do, you could focus it by asking for one comment about word choices especially lexical verbs (raced/pushed/slid/hauled </a:t>
            </a:r>
            <a:r>
              <a:rPr lang="en-GB" b="0" baseline="0" dirty="0" err="1"/>
              <a:t>etc</a:t>
            </a:r>
            <a:r>
              <a:rPr lang="en-GB" b="0" baseline="0" dirty="0"/>
              <a:t>) and one comment about sentence length. </a:t>
            </a: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See</a:t>
            </a:r>
            <a:r>
              <a:rPr lang="en-GB" baseline="0" dirty="0"/>
              <a:t> next slide for ‘answers’. Allow time for pair discussion but move to whole class discussion using next slide if students are clearly struggling. </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Use feedback</a:t>
            </a:r>
            <a:r>
              <a:rPr lang="en-GB" baseline="0" dirty="0"/>
              <a:t> from the task to clarify understanding of single-clause (simple) sentences. Expand the shortened forms to make the verbs clear </a:t>
            </a:r>
            <a:r>
              <a:rPr lang="en-GB" baseline="0" dirty="0" err="1"/>
              <a:t>eg</a:t>
            </a:r>
            <a:r>
              <a:rPr lang="en-GB" baseline="0" dirty="0"/>
              <a:t> ‘I had left it’; ‘it was not’; ‘they could not’. Remind that verbs can be single words ‘I </a:t>
            </a:r>
            <a:r>
              <a:rPr lang="en-GB" u="sng" baseline="0" dirty="0"/>
              <a:t>held</a:t>
            </a:r>
            <a:r>
              <a:rPr lang="en-GB" baseline="0" dirty="0"/>
              <a:t> my breath’ and a verb phrase ‘they </a:t>
            </a:r>
            <a:r>
              <a:rPr lang="en-GB" u="sng" baseline="0" dirty="0"/>
              <a:t>couldn’t get </a:t>
            </a:r>
            <a:r>
              <a:rPr lang="en-GB" baseline="0" dirty="0"/>
              <a:t>in’; ‘I </a:t>
            </a:r>
            <a:r>
              <a:rPr lang="en-GB" u="sng" baseline="0" dirty="0"/>
              <a:t>had left </a:t>
            </a:r>
            <a:r>
              <a:rPr lang="en-GB" baseline="0" dirty="0"/>
              <a:t>it’. Use the term auxiliary verb if helpful.</a:t>
            </a:r>
          </a:p>
          <a:p>
            <a:r>
              <a:rPr lang="en-GB" i="0" dirty="0"/>
              <a:t>Note that the effects here are to do with combination of sentence structure and sentence length – all the simple sentences are also short sentences. In</a:t>
            </a:r>
            <a:r>
              <a:rPr lang="en-GB" i="0" baseline="0" dirty="0"/>
              <a:t> terms of where these sentences are placed, you might want  to stress how they mark the moment when he realises that it isn’t OK, and that someone really is coming through the door. The sentence structure and length suggests the ‘frozen’ moment of fear before he decides what to do next.</a:t>
            </a:r>
            <a:endParaRPr lang="en-GB" i="0" dirty="0"/>
          </a:p>
          <a:p>
            <a:pPr eaLnBrk="1" hangingPunct="1"/>
            <a:r>
              <a:rPr lang="en-GB" dirty="0"/>
              <a:t>TASK: Pairs: Use this text example to explain to each</a:t>
            </a:r>
            <a:r>
              <a:rPr lang="en-GB" baseline="0" dirty="0"/>
              <a:t> other </a:t>
            </a:r>
            <a:r>
              <a:rPr lang="en-GB" dirty="0"/>
              <a:t>what a simple (single-clause) sentence is and</a:t>
            </a:r>
            <a:r>
              <a:rPr lang="en-GB" baseline="0" dirty="0"/>
              <a:t> the effect that they have in this piece of writing. </a:t>
            </a:r>
            <a:endParaRPr lang="en-GB" dirty="0"/>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Multi-clause</a:t>
            </a:r>
            <a:r>
              <a:rPr lang="en-GB" baseline="0" dirty="0"/>
              <a:t> = the sentences not in red. Get students to stress where the verbs are in the remaining sentences – if they are looking for ‘doing words’, they may not immediately count ‘was’ as a verb.</a:t>
            </a:r>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2 verb sentences: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FF0000"/>
                </a:solidFill>
                <a:cs typeface="Arial" pitchFamily="34" charset="0"/>
              </a:rPr>
              <a:t>I </a:t>
            </a:r>
            <a:r>
              <a:rPr lang="en-GB" sz="1200" u="sng" dirty="0">
                <a:solidFill>
                  <a:srgbClr val="FF0000"/>
                </a:solidFill>
                <a:cs typeface="Arial" pitchFamily="34" charset="0"/>
              </a:rPr>
              <a:t>was just pushing </a:t>
            </a:r>
            <a:r>
              <a:rPr lang="en-GB" sz="1200" dirty="0">
                <a:solidFill>
                  <a:srgbClr val="FF0000"/>
                </a:solidFill>
                <a:cs typeface="Arial" pitchFamily="34" charset="0"/>
              </a:rPr>
              <a:t>the lower half of the ladder back up when I </a:t>
            </a:r>
            <a:r>
              <a:rPr lang="en-GB" sz="1200" u="sng" dirty="0">
                <a:solidFill>
                  <a:srgbClr val="FF0000"/>
                </a:solidFill>
                <a:cs typeface="Arial" pitchFamily="34" charset="0"/>
              </a:rPr>
              <a:t>heard</a:t>
            </a:r>
            <a:r>
              <a:rPr lang="en-GB" sz="1200" dirty="0">
                <a:solidFill>
                  <a:srgbClr val="FF0000"/>
                </a:solidFill>
                <a:cs typeface="Arial" pitchFamily="34" charset="0"/>
              </a:rPr>
              <a:t> it. </a:t>
            </a:r>
            <a:r>
              <a:rPr lang="en-GB" dirty="0"/>
              <a:t>Note</a:t>
            </a:r>
            <a:r>
              <a:rPr lang="en-GB" baseline="0" dirty="0"/>
              <a:t> that the verb phrase is ‘was pushing’ and ‘just’ is an adverb but included in underlining to stress that ‘was’ and ‘pushing’ are not separate verbs here</a:t>
            </a:r>
            <a:endParaRPr lang="en-GB" dirty="0"/>
          </a:p>
          <a:p>
            <a:r>
              <a:rPr lang="en-GB" sz="1200" dirty="0">
                <a:solidFill>
                  <a:srgbClr val="FF0000"/>
                </a:solidFill>
                <a:cs typeface="Arial" pitchFamily="34" charset="0"/>
              </a:rPr>
              <a:t>I </a:t>
            </a:r>
            <a:r>
              <a:rPr lang="en-GB" sz="1200" u="sng" dirty="0">
                <a:solidFill>
                  <a:srgbClr val="FF0000"/>
                </a:solidFill>
                <a:cs typeface="Arial" pitchFamily="34" charset="0"/>
              </a:rPr>
              <a:t>could hear </a:t>
            </a:r>
            <a:r>
              <a:rPr lang="en-GB" sz="1200" dirty="0">
                <a:solidFill>
                  <a:srgbClr val="FF0000"/>
                </a:solidFill>
                <a:cs typeface="Arial" pitchFamily="34" charset="0"/>
              </a:rPr>
              <a:t>it </a:t>
            </a:r>
            <a:r>
              <a:rPr lang="en-GB" sz="1200" u="sng" dirty="0">
                <a:solidFill>
                  <a:srgbClr val="FF0000"/>
                </a:solidFill>
                <a:cs typeface="Arial" pitchFamily="34" charset="0"/>
              </a:rPr>
              <a:t>turning</a:t>
            </a:r>
            <a:r>
              <a:rPr lang="en-GB" sz="1200" dirty="0">
                <a:solidFill>
                  <a:srgbClr val="FF0000"/>
                </a:solidFill>
                <a:cs typeface="Arial" pitchFamily="34" charset="0"/>
              </a:rPr>
              <a:t> in the lock now.</a:t>
            </a:r>
          </a:p>
          <a:p>
            <a:r>
              <a:rPr lang="en-GB" sz="1200" dirty="0">
                <a:solidFill>
                  <a:srgbClr val="FF0000"/>
                </a:solidFill>
                <a:cs typeface="Arial" pitchFamily="34" charset="0"/>
              </a:rPr>
              <a:t>I </a:t>
            </a:r>
            <a:r>
              <a:rPr lang="en-GB" sz="1200" u="sng" dirty="0">
                <a:solidFill>
                  <a:srgbClr val="FF0000"/>
                </a:solidFill>
                <a:cs typeface="Arial" pitchFamily="34" charset="0"/>
              </a:rPr>
              <a:t>raced</a:t>
            </a:r>
            <a:r>
              <a:rPr lang="en-GB" sz="1200" dirty="0">
                <a:solidFill>
                  <a:srgbClr val="FF0000"/>
                </a:solidFill>
                <a:cs typeface="Arial" pitchFamily="34" charset="0"/>
              </a:rPr>
              <a:t> back up the ladder and </a:t>
            </a:r>
            <a:r>
              <a:rPr lang="en-GB" sz="1200" u="sng" dirty="0">
                <a:solidFill>
                  <a:srgbClr val="FF0000"/>
                </a:solidFill>
                <a:cs typeface="Arial" pitchFamily="34" charset="0"/>
              </a:rPr>
              <a:t>hauled</a:t>
            </a:r>
            <a:r>
              <a:rPr lang="en-GB" sz="1200" dirty="0">
                <a:solidFill>
                  <a:srgbClr val="FF0000"/>
                </a:solidFill>
                <a:cs typeface="Arial" pitchFamily="34" charset="0"/>
              </a:rPr>
              <a:t> it after me.</a:t>
            </a:r>
          </a:p>
          <a:p>
            <a:r>
              <a:rPr lang="en-GB" dirty="0"/>
              <a:t>3 verb sentences: </a:t>
            </a:r>
          </a:p>
          <a:p>
            <a:r>
              <a:rPr lang="en-GB" sz="1200" dirty="0">
                <a:solidFill>
                  <a:srgbClr val="FF0000"/>
                </a:solidFill>
                <a:cs typeface="Arial" pitchFamily="34" charset="0"/>
              </a:rPr>
              <a:t>I </a:t>
            </a:r>
            <a:r>
              <a:rPr lang="en-GB" sz="1200" u="sng" dirty="0">
                <a:solidFill>
                  <a:srgbClr val="FF0000"/>
                </a:solidFill>
                <a:cs typeface="Arial" pitchFamily="34" charset="0"/>
              </a:rPr>
              <a:t>slid</a:t>
            </a:r>
            <a:r>
              <a:rPr lang="en-GB" sz="1200" dirty="0">
                <a:solidFill>
                  <a:srgbClr val="FF0000"/>
                </a:solidFill>
                <a:cs typeface="Arial" pitchFamily="34" charset="0"/>
              </a:rPr>
              <a:t> my hand into my pocket </a:t>
            </a:r>
            <a:r>
              <a:rPr lang="en-GB" sz="1200" u="sng" dirty="0">
                <a:solidFill>
                  <a:srgbClr val="FF0000"/>
                </a:solidFill>
                <a:cs typeface="Arial" pitchFamily="34" charset="0"/>
              </a:rPr>
              <a:t>to make sure </a:t>
            </a:r>
            <a:r>
              <a:rPr lang="en-GB" sz="1200" dirty="0">
                <a:solidFill>
                  <a:srgbClr val="FF0000"/>
                </a:solidFill>
                <a:cs typeface="Arial" pitchFamily="34" charset="0"/>
              </a:rPr>
              <a:t>the key </a:t>
            </a:r>
            <a:r>
              <a:rPr lang="en-GB" sz="1200" u="sng" dirty="0">
                <a:solidFill>
                  <a:srgbClr val="FF0000"/>
                </a:solidFill>
                <a:cs typeface="Arial" pitchFamily="34" charset="0"/>
              </a:rPr>
              <a:t>was</a:t>
            </a:r>
            <a:r>
              <a:rPr lang="en-GB" sz="1200" dirty="0">
                <a:solidFill>
                  <a:srgbClr val="FF0000"/>
                </a:solidFill>
                <a:cs typeface="Arial" pitchFamily="34" charset="0"/>
              </a:rPr>
              <a:t> still there.</a:t>
            </a:r>
          </a:p>
          <a:p>
            <a:pPr marL="320040" indent="-320040">
              <a:lnSpc>
                <a:spcPct val="160000"/>
              </a:lnSpc>
              <a:buNone/>
              <a:defRPr/>
            </a:pPr>
            <a:r>
              <a:rPr lang="en-GB" sz="1200" dirty="0">
                <a:solidFill>
                  <a:srgbClr val="FF0000"/>
                </a:solidFill>
                <a:cs typeface="Arial" pitchFamily="34" charset="0"/>
              </a:rPr>
              <a:t>I quickly </a:t>
            </a:r>
            <a:r>
              <a:rPr lang="en-GB" sz="1200" u="sng" dirty="0">
                <a:solidFill>
                  <a:srgbClr val="FF0000"/>
                </a:solidFill>
                <a:cs typeface="Arial" pitchFamily="34" charset="0"/>
              </a:rPr>
              <a:t>pulled</a:t>
            </a:r>
            <a:r>
              <a:rPr lang="en-GB" sz="1200" dirty="0">
                <a:solidFill>
                  <a:srgbClr val="FF0000"/>
                </a:solidFill>
                <a:cs typeface="Arial" pitchFamily="34" charset="0"/>
              </a:rPr>
              <a:t> the hatch back into place and </a:t>
            </a:r>
            <a:r>
              <a:rPr lang="en-GB" sz="1200" u="sng" dirty="0">
                <a:solidFill>
                  <a:srgbClr val="FF0000"/>
                </a:solidFill>
                <a:cs typeface="Arial" pitchFamily="34" charset="0"/>
              </a:rPr>
              <a:t>scrabbled</a:t>
            </a:r>
            <a:r>
              <a:rPr lang="en-GB" sz="1200" dirty="0">
                <a:solidFill>
                  <a:srgbClr val="FF0000"/>
                </a:solidFill>
                <a:cs typeface="Arial" pitchFamily="34" charset="0"/>
              </a:rPr>
              <a:t> over to the water tank, </a:t>
            </a:r>
            <a:r>
              <a:rPr lang="en-GB" sz="1200" u="sng" dirty="0">
                <a:solidFill>
                  <a:srgbClr val="FF0000"/>
                </a:solidFill>
                <a:cs typeface="Arial" pitchFamily="34" charset="0"/>
              </a:rPr>
              <a:t>holding</a:t>
            </a:r>
            <a:r>
              <a:rPr lang="en-GB" sz="1200" dirty="0">
                <a:solidFill>
                  <a:srgbClr val="FF0000"/>
                </a:solidFill>
                <a:cs typeface="Arial" pitchFamily="34" charset="0"/>
              </a:rPr>
              <a:t> my breath. </a:t>
            </a:r>
          </a:p>
          <a:p>
            <a:r>
              <a:rPr lang="en-GB" sz="1200" dirty="0">
                <a:solidFill>
                  <a:srgbClr val="FF0000"/>
                </a:solidFill>
                <a:cs typeface="Arial" pitchFamily="34" charset="0"/>
              </a:rPr>
              <a:t>4 verb sentences:</a:t>
            </a:r>
          </a:p>
          <a:p>
            <a:r>
              <a:rPr lang="en-GB" sz="1200" dirty="0">
                <a:solidFill>
                  <a:srgbClr val="FF0000"/>
                </a:solidFill>
                <a:cs typeface="Arial" pitchFamily="34" charset="0"/>
              </a:rPr>
              <a:t>When I </a:t>
            </a:r>
            <a:r>
              <a:rPr lang="en-GB" sz="1200" u="sng" dirty="0">
                <a:solidFill>
                  <a:srgbClr val="FF0000"/>
                </a:solidFill>
                <a:cs typeface="Arial" pitchFamily="34" charset="0"/>
              </a:rPr>
              <a:t>reached</a:t>
            </a:r>
            <a:r>
              <a:rPr lang="en-GB" sz="1200" dirty="0">
                <a:solidFill>
                  <a:srgbClr val="FF0000"/>
                </a:solidFill>
                <a:cs typeface="Arial" pitchFamily="34" charset="0"/>
              </a:rPr>
              <a:t> down </a:t>
            </a:r>
            <a:r>
              <a:rPr lang="en-GB" sz="1200" u="sng" dirty="0">
                <a:solidFill>
                  <a:srgbClr val="FF0000"/>
                </a:solidFill>
                <a:cs typeface="Arial" pitchFamily="34" charset="0"/>
              </a:rPr>
              <a:t>to pull </a:t>
            </a:r>
            <a:r>
              <a:rPr lang="en-GB" sz="1200" dirty="0">
                <a:solidFill>
                  <a:srgbClr val="FF0000"/>
                </a:solidFill>
                <a:cs typeface="Arial" pitchFamily="34" charset="0"/>
              </a:rPr>
              <a:t>the hatch back up, I </a:t>
            </a:r>
            <a:r>
              <a:rPr lang="en-GB" sz="1200" u="sng" dirty="0">
                <a:solidFill>
                  <a:srgbClr val="FF0000"/>
                </a:solidFill>
                <a:cs typeface="Arial" pitchFamily="34" charset="0"/>
              </a:rPr>
              <a:t>could hear </a:t>
            </a:r>
            <a:r>
              <a:rPr lang="en-GB" sz="1200" dirty="0">
                <a:solidFill>
                  <a:srgbClr val="FF0000"/>
                </a:solidFill>
                <a:cs typeface="Arial" pitchFamily="34" charset="0"/>
              </a:rPr>
              <a:t>someone </a:t>
            </a:r>
            <a:r>
              <a:rPr lang="en-GB" sz="1200" u="sng" dirty="0">
                <a:solidFill>
                  <a:srgbClr val="FF0000"/>
                </a:solidFill>
                <a:cs typeface="Arial" pitchFamily="34" charset="0"/>
              </a:rPr>
              <a:t>coming up </a:t>
            </a:r>
            <a:r>
              <a:rPr lang="en-GB" sz="1200" dirty="0">
                <a:solidFill>
                  <a:srgbClr val="FF0000"/>
                </a:solidFill>
                <a:cs typeface="Arial" pitchFamily="34" charset="0"/>
              </a:rPr>
              <a:t>the stairs.</a:t>
            </a:r>
          </a:p>
          <a:p>
            <a:endParaRPr lang="en-GB" sz="1200" dirty="0">
              <a:solidFill>
                <a:srgbClr val="FF0000"/>
              </a:solidFill>
              <a:cs typeface="Arial" pitchFamily="34" charset="0"/>
            </a:endParaRPr>
          </a:p>
          <a:p>
            <a:r>
              <a:rPr lang="en-GB" sz="1200" dirty="0">
                <a:solidFill>
                  <a:srgbClr val="FF0000"/>
                </a:solidFill>
                <a:cs typeface="Arial" pitchFamily="34" charset="0"/>
              </a:rPr>
              <a:t>In feedback you could stress that multi-clause</a:t>
            </a:r>
            <a:r>
              <a:rPr lang="en-GB" sz="1200" baseline="0" dirty="0">
                <a:solidFill>
                  <a:srgbClr val="FF0000"/>
                </a:solidFill>
                <a:cs typeface="Arial" pitchFamily="34" charset="0"/>
              </a:rPr>
              <a:t> sentences show simultaneous actions and can be a way of quickening the pace in a narrative. </a:t>
            </a:r>
            <a:r>
              <a:rPr lang="en-GB" sz="1200" dirty="0">
                <a:solidFill>
                  <a:srgbClr val="FF0000"/>
                </a:solidFill>
                <a:cs typeface="Arial" pitchFamily="34" charset="0"/>
              </a:rPr>
              <a:t>Note that</a:t>
            </a:r>
            <a:r>
              <a:rPr lang="en-GB" sz="1200" baseline="0" dirty="0">
                <a:solidFill>
                  <a:srgbClr val="FF0000"/>
                </a:solidFill>
                <a:cs typeface="Arial" pitchFamily="34" charset="0"/>
              </a:rPr>
              <a:t> many of the verbs in these clauses are lexical verbs that stress Damian’s panic and that these verb choices work together with sentence length to suggest quick, frightened actions e.g. ‘hauled’, ‘pulled’, ‘raced’, ‘scrabbled’. Encourage students to verbalise what they think the effects of sentence choices are – e.g. that the longest two sentences are placed after Damian hears the door opening, so they show how fast he has to react. </a:t>
            </a:r>
          </a:p>
          <a:p>
            <a:endParaRPr lang="en-GB" sz="1200" baseline="0" dirty="0">
              <a:solidFill>
                <a:srgbClr val="FF0000"/>
              </a:solidFill>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49D113F1-7592-4C95-9721-342AA4839B0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42303-EEAC-4859-9DE0-5E8BDF3EF2DD}" type="datetimeFigureOut">
              <a:rPr lang="en-GB" smtClean="0"/>
              <a:pPr/>
              <a:t>09/06/2020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96FD7-2A8C-4DB4-9C25-CE0E3AAE05C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42303-EEAC-4859-9DE0-5E8BDF3EF2DD}" type="datetimeFigureOut">
              <a:rPr lang="en-GB" smtClean="0"/>
              <a:pPr/>
              <a:t>09/06/2020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96FD7-2A8C-4DB4-9C25-CE0E3AAE05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Y8 Language Detectives</a:t>
            </a:r>
          </a:p>
        </p:txBody>
      </p:sp>
      <p:sp>
        <p:nvSpPr>
          <p:cNvPr id="3" name="Subtitle 2"/>
          <p:cNvSpPr>
            <a:spLocks noGrp="1"/>
          </p:cNvSpPr>
          <p:nvPr>
            <p:ph type="subTitle" idx="1"/>
          </p:nvPr>
        </p:nvSpPr>
        <p:spPr>
          <a:xfrm>
            <a:off x="1331640" y="3645024"/>
            <a:ext cx="6400800" cy="1752600"/>
          </a:xfrm>
        </p:spPr>
        <p:txBody>
          <a:bodyPr/>
          <a:lstStyle/>
          <a:p>
            <a:r>
              <a:rPr lang="en-GB" dirty="0">
                <a:solidFill>
                  <a:schemeClr val="tx1"/>
                </a:solidFill>
              </a:rPr>
              <a:t>Investigating how language works: sentence structure</a:t>
            </a:r>
          </a:p>
        </p:txBody>
      </p:sp>
      <p:pic>
        <p:nvPicPr>
          <p:cNvPr id="1027"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755576" y="548680"/>
            <a:ext cx="1746504" cy="1834286"/>
          </a:xfrm>
          <a:prstGeom prst="rect">
            <a:avLst/>
          </a:prstGeom>
          <a:noFill/>
        </p:spPr>
      </p:pic>
      <p:pic>
        <p:nvPicPr>
          <p:cNvPr id="8" name="Picture 2" descr="Improve English Fluency"/>
          <p:cNvPicPr>
            <a:picLocks noChangeAspect="1" noChangeArrowheads="1"/>
          </p:cNvPicPr>
          <p:nvPr/>
        </p:nvPicPr>
        <p:blipFill>
          <a:blip r:embed="rId4" cstate="print"/>
          <a:srcRect/>
          <a:stretch>
            <a:fillRect/>
          </a:stretch>
        </p:blipFill>
        <p:spPr bwMode="auto">
          <a:xfrm>
            <a:off x="6084168" y="4797152"/>
            <a:ext cx="2286000" cy="15144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12775" y="228600"/>
            <a:ext cx="8153400" cy="990600"/>
          </a:xfrm>
        </p:spPr>
        <p:txBody>
          <a:bodyPr>
            <a:normAutofit/>
          </a:bodyPr>
          <a:lstStyle/>
          <a:p>
            <a:pPr eaLnBrk="1" hangingPunct="1"/>
            <a:r>
              <a:rPr lang="en-GB" dirty="0"/>
              <a:t>Try it out</a:t>
            </a:r>
          </a:p>
        </p:txBody>
      </p:sp>
      <p:sp>
        <p:nvSpPr>
          <p:cNvPr id="18435" name="Content Placeholder 2"/>
          <p:cNvSpPr>
            <a:spLocks noGrp="1"/>
          </p:cNvSpPr>
          <p:nvPr>
            <p:ph sz="quarter" idx="1"/>
          </p:nvPr>
        </p:nvSpPr>
        <p:spPr>
          <a:xfrm>
            <a:off x="467544" y="1196752"/>
            <a:ext cx="8153400" cy="4495800"/>
          </a:xfrm>
        </p:spPr>
        <p:txBody>
          <a:bodyPr/>
          <a:lstStyle/>
          <a:p>
            <a:r>
              <a:rPr lang="en-GB" sz="2000" dirty="0"/>
              <a:t>Write the opening paragraph to a story based on the image, where you think you are being followed on your way home. You </a:t>
            </a:r>
            <a:r>
              <a:rPr lang="en-GB" sz="2000" i="1" dirty="0"/>
              <a:t>could </a:t>
            </a:r>
            <a:r>
              <a:rPr lang="en-GB" sz="2000" dirty="0"/>
              <a:t>start:</a:t>
            </a:r>
          </a:p>
          <a:p>
            <a:pPr marL="0" indent="0">
              <a:buNone/>
            </a:pPr>
            <a:r>
              <a:rPr lang="en-GB" sz="2000" dirty="0"/>
              <a:t>             I was just a few streets away from home when I heard it.</a:t>
            </a:r>
          </a:p>
          <a:p>
            <a:r>
              <a:rPr lang="en-GB" sz="2000" dirty="0"/>
              <a:t>Can you deliberately shape your sentences to convey your sense of fear and panic? </a:t>
            </a:r>
          </a:p>
          <a:p>
            <a:endParaRPr lang="en-GB" sz="2000" dirty="0"/>
          </a:p>
          <a:p>
            <a:endParaRPr lang="en-GB" sz="2000" dirty="0"/>
          </a:p>
          <a:p>
            <a:endParaRPr lang="en-GB" sz="2000" dirty="0"/>
          </a:p>
          <a:p>
            <a:pPr eaLnBrk="1" hangingPunct="1">
              <a:buNone/>
            </a:pPr>
            <a:endParaRPr lang="en-GB" sz="20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3068960"/>
            <a:ext cx="6840760" cy="345638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531304" y="476672"/>
            <a:ext cx="8153400" cy="990600"/>
          </a:xfrm>
        </p:spPr>
        <p:txBody>
          <a:bodyPr>
            <a:normAutofit fontScale="90000"/>
          </a:bodyPr>
          <a:lstStyle/>
          <a:p>
            <a:pPr algn="l"/>
            <a:r>
              <a:rPr lang="en-GB" sz="3100" dirty="0"/>
              <a:t>Can you deliberately shape your sentences to convey your sense of fear and panic? </a:t>
            </a:r>
            <a:br>
              <a:rPr lang="en-GB" dirty="0"/>
            </a:br>
            <a:r>
              <a:rPr lang="en-GB" dirty="0"/>
              <a:t> </a:t>
            </a:r>
          </a:p>
        </p:txBody>
      </p:sp>
      <p:sp>
        <p:nvSpPr>
          <p:cNvPr id="18435" name="Content Placeholder 2"/>
          <p:cNvSpPr>
            <a:spLocks noGrp="1"/>
          </p:cNvSpPr>
          <p:nvPr>
            <p:ph sz="quarter" idx="1"/>
          </p:nvPr>
        </p:nvSpPr>
        <p:spPr>
          <a:xfrm>
            <a:off x="467544" y="1196752"/>
            <a:ext cx="8153400" cy="4495800"/>
          </a:xfrm>
        </p:spPr>
        <p:txBody>
          <a:bodyPr/>
          <a:lstStyle/>
          <a:p>
            <a:pPr marL="0" indent="0">
              <a:buNone/>
            </a:pPr>
            <a:r>
              <a:rPr lang="en-GB" sz="2200" dirty="0"/>
              <a:t>I was just a few streets away from home when I heard it. Someone was following me. I could definitely hear footsteps. They were close behind me. I quickened my pace. The footsteps followed. I didn’t dare turn round to look. When I reached the alleyway near my house I dodged into it and flattened myself against the wall, hoping the shadowy figure hadn’t noticed. I held my breath as the footsteps drew closer and closer.</a:t>
            </a:r>
          </a:p>
          <a:p>
            <a:pPr marL="0" indent="0">
              <a:buNone/>
            </a:pPr>
            <a:endParaRPr lang="en-GB" sz="2000" dirty="0"/>
          </a:p>
          <a:p>
            <a:endParaRPr lang="en-GB" sz="2000" dirty="0"/>
          </a:p>
          <a:p>
            <a:endParaRPr lang="en-GB" sz="2000" dirty="0"/>
          </a:p>
          <a:p>
            <a:pPr eaLnBrk="1" hangingPunct="1">
              <a:buNone/>
            </a:pPr>
            <a:endParaRPr lang="en-GB" sz="20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3789040"/>
            <a:ext cx="6840760" cy="2736304"/>
          </a:xfrm>
          <a:prstGeom prst="rect">
            <a:avLst/>
          </a:prstGeom>
        </p:spPr>
      </p:pic>
    </p:spTree>
    <p:extLst>
      <p:ext uri="{BB962C8B-B14F-4D97-AF65-F5344CB8AC3E}">
        <p14:creationId xmlns:p14="http://schemas.microsoft.com/office/powerpoint/2010/main" val="1558681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 sentence?</a:t>
            </a:r>
          </a:p>
        </p:txBody>
      </p:sp>
      <p:sp>
        <p:nvSpPr>
          <p:cNvPr id="3" name="Content Placeholder 2"/>
          <p:cNvSpPr>
            <a:spLocks noGrp="1"/>
          </p:cNvSpPr>
          <p:nvPr>
            <p:ph idx="1"/>
          </p:nvPr>
        </p:nvSpPr>
        <p:spPr/>
        <p:txBody>
          <a:bodyPr>
            <a:normAutofit fontScale="85000" lnSpcReduction="20000"/>
          </a:bodyPr>
          <a:lstStyle/>
          <a:p>
            <a:r>
              <a:rPr lang="en-GB" dirty="0"/>
              <a:t>Stop!</a:t>
            </a:r>
          </a:p>
          <a:p>
            <a:r>
              <a:rPr lang="en-GB" dirty="0"/>
              <a:t>I held my breath.</a:t>
            </a:r>
          </a:p>
          <a:p>
            <a:r>
              <a:rPr lang="en-GB" dirty="0"/>
              <a:t>Like a wave that has been building its strength over a thousand miles of ocean, and which makes little stir in the deep water, but which when it reaches the shallows rears itself up high into the sky, terrifying the shore-dwellers, before crashing down on the land with irresistible  power - so </a:t>
            </a:r>
            <a:r>
              <a:rPr lang="en-GB" dirty="0" err="1"/>
              <a:t>Iorek</a:t>
            </a:r>
            <a:r>
              <a:rPr lang="en-GB" dirty="0"/>
              <a:t> </a:t>
            </a:r>
            <a:r>
              <a:rPr lang="en-GB" dirty="0" err="1"/>
              <a:t>Byrnison</a:t>
            </a:r>
            <a:r>
              <a:rPr lang="en-GB" dirty="0"/>
              <a:t> rose up against </a:t>
            </a:r>
            <a:r>
              <a:rPr lang="en-GB" dirty="0" err="1"/>
              <a:t>Iofur</a:t>
            </a:r>
            <a:r>
              <a:rPr lang="en-GB" dirty="0"/>
              <a:t>, exploding upwards from his firm footing on the dry rock and slashing with a ferocious left hand at the exposed jaw of </a:t>
            </a:r>
            <a:r>
              <a:rPr lang="en-GB" dirty="0" err="1"/>
              <a:t>Iofur</a:t>
            </a:r>
            <a:r>
              <a:rPr lang="en-GB" dirty="0"/>
              <a:t> </a:t>
            </a:r>
            <a:r>
              <a:rPr lang="en-GB" dirty="0" err="1"/>
              <a:t>Raknison</a:t>
            </a:r>
            <a:r>
              <a:rPr lang="en-GB" dirty="0"/>
              <a:t>. </a:t>
            </a:r>
          </a:p>
          <a:p>
            <a:pPr>
              <a:buNone/>
            </a:pPr>
            <a:r>
              <a:rPr lang="en-GB" sz="2600" dirty="0"/>
              <a:t>      (from </a:t>
            </a:r>
            <a:r>
              <a:rPr lang="en-GB" sz="2600" i="1" dirty="0"/>
              <a:t>Northern Lights </a:t>
            </a:r>
            <a:r>
              <a:rPr lang="en-GB" sz="2600" dirty="0"/>
              <a:t>by Philip Pullman, describing a fight between two bears)</a:t>
            </a:r>
          </a:p>
          <a:p>
            <a:endParaRPr lang="en-GB" dirty="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 sentence?</a:t>
            </a:r>
          </a:p>
        </p:txBody>
      </p:sp>
      <p:sp>
        <p:nvSpPr>
          <p:cNvPr id="3" name="Content Placeholder 2"/>
          <p:cNvSpPr>
            <a:spLocks noGrp="1"/>
          </p:cNvSpPr>
          <p:nvPr>
            <p:ph idx="1"/>
          </p:nvPr>
        </p:nvSpPr>
        <p:spPr/>
        <p:txBody>
          <a:bodyPr/>
          <a:lstStyle/>
          <a:p>
            <a:pPr>
              <a:buNone/>
            </a:pPr>
            <a:r>
              <a:rPr lang="en-GB" dirty="0"/>
              <a:t>Rate each statement True/False/Not Sure</a:t>
            </a:r>
          </a:p>
          <a:p>
            <a:pPr marL="514350" indent="-514350">
              <a:buAutoNum type="arabicPeriod"/>
            </a:pPr>
            <a:r>
              <a:rPr lang="en-GB" dirty="0"/>
              <a:t>A sentence should be about ten words long.</a:t>
            </a:r>
          </a:p>
          <a:p>
            <a:pPr marL="514350" indent="-514350">
              <a:buAutoNum type="arabicPeriod"/>
            </a:pPr>
            <a:r>
              <a:rPr lang="en-GB" dirty="0"/>
              <a:t>A sentence can end with either a comma or a full stop.</a:t>
            </a:r>
          </a:p>
          <a:p>
            <a:pPr marL="514350" indent="-514350">
              <a:buAutoNum type="arabicPeriod"/>
            </a:pPr>
            <a:r>
              <a:rPr lang="en-GB" dirty="0"/>
              <a:t>A sentence can have more than one verb in it.</a:t>
            </a:r>
          </a:p>
          <a:p>
            <a:pPr marL="514350" indent="-514350">
              <a:buNone/>
            </a:pPr>
            <a:endParaRPr lang="en-GB" dirty="0"/>
          </a:p>
          <a:p>
            <a:pPr marL="514350" indent="-514350">
              <a:buNone/>
            </a:pPr>
            <a:endParaRPr lang="en-GB" dirty="0"/>
          </a:p>
          <a:p>
            <a:pPr marL="514350" indent="-514350">
              <a:buNone/>
            </a:pPr>
            <a:endParaRPr lang="en-GB" dirty="0"/>
          </a:p>
          <a:p>
            <a:pPr marL="514350" indent="-514350">
              <a:buNone/>
            </a:pPr>
            <a:endParaRPr lang="en-GB" dirty="0"/>
          </a:p>
          <a:p>
            <a:pPr marL="514350" indent="-514350">
              <a:buNone/>
            </a:pPr>
            <a:endParaRPr lang="en-GB" dirty="0"/>
          </a:p>
          <a:p>
            <a:pPr marL="514350" indent="-514350">
              <a:buNone/>
            </a:pPr>
            <a:endParaRPr lang="en-GB" dirty="0"/>
          </a:p>
          <a:p>
            <a:pPr marL="514350" indent="-514350">
              <a:buAutoNum type="arabicPeriod"/>
            </a:pPr>
            <a:endParaRPr lang="en-GB" dirty="0"/>
          </a:p>
          <a:p>
            <a:pPr marL="514350" indent="-514350">
              <a:buAutoNum type="arabicPeriod"/>
            </a:pPr>
            <a:endParaRPr lang="en-GB" dirty="0"/>
          </a:p>
          <a:p>
            <a:pPr marL="514350" indent="-514350">
              <a:buAutoNum type="arabicPeriod"/>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Subordinate clause or main clause?</a:t>
            </a:r>
          </a:p>
        </p:txBody>
      </p:sp>
      <p:sp>
        <p:nvSpPr>
          <p:cNvPr id="3" name="Content Placeholder 2"/>
          <p:cNvSpPr>
            <a:spLocks noGrp="1"/>
          </p:cNvSpPr>
          <p:nvPr>
            <p:ph idx="1"/>
          </p:nvPr>
        </p:nvSpPr>
        <p:spPr/>
        <p:txBody>
          <a:bodyPr>
            <a:normAutofit fontScale="85000" lnSpcReduction="20000"/>
          </a:bodyPr>
          <a:lstStyle/>
          <a:p>
            <a:r>
              <a:rPr lang="en-GB" dirty="0"/>
              <a:t>there was someone at the front door</a:t>
            </a:r>
          </a:p>
          <a:p>
            <a:r>
              <a:rPr lang="en-GB" dirty="0"/>
              <a:t>when I heard it </a:t>
            </a:r>
          </a:p>
          <a:p>
            <a:r>
              <a:rPr lang="en-GB" dirty="0"/>
              <a:t>the key turning in the lock</a:t>
            </a:r>
          </a:p>
          <a:p>
            <a:r>
              <a:rPr lang="en-GB" dirty="0"/>
              <a:t>I raced back up the ladder</a:t>
            </a:r>
          </a:p>
          <a:p>
            <a:pPr marL="0" indent="0">
              <a:buNone/>
            </a:pPr>
            <a:endParaRPr lang="en-GB" dirty="0"/>
          </a:p>
          <a:p>
            <a:pPr marL="0" indent="0">
              <a:buNone/>
            </a:pPr>
            <a:r>
              <a:rPr lang="en-GB" dirty="0"/>
              <a:t>How many different sentences can you make using these clauses? </a:t>
            </a:r>
          </a:p>
          <a:p>
            <a:pPr marL="0" indent="0">
              <a:buNone/>
            </a:pPr>
            <a:r>
              <a:rPr lang="en-GB" dirty="0"/>
              <a:t>Try joining the clauses with different conjunctions e.g. </a:t>
            </a:r>
            <a:r>
              <a:rPr lang="en-GB" i="1" dirty="0"/>
              <a:t>and, but, so, when, because, as, while  </a:t>
            </a:r>
          </a:p>
          <a:p>
            <a:pPr marL="0" indent="0">
              <a:buNone/>
            </a:pPr>
            <a:r>
              <a:rPr lang="en-GB" dirty="0"/>
              <a:t>Can you invent new main clauses (sentences) and new subordinate clauses and practise joining them?</a:t>
            </a:r>
          </a:p>
          <a:p>
            <a:endParaRPr lang="en-GB" dirty="0"/>
          </a:p>
        </p:txBody>
      </p:sp>
    </p:spTree>
    <p:extLst>
      <p:ext uri="{BB962C8B-B14F-4D97-AF65-F5344CB8AC3E}">
        <p14:creationId xmlns:p14="http://schemas.microsoft.com/office/powerpoint/2010/main" val="3779458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a:t>           </a:t>
            </a:r>
            <a:r>
              <a:rPr lang="en-GB" sz="2800" dirty="0"/>
              <a:t>How do writers deliberately shape sentences to create the effect they want?</a:t>
            </a:r>
          </a:p>
        </p:txBody>
      </p:sp>
      <p:sp>
        <p:nvSpPr>
          <p:cNvPr id="3" name="Content Placeholder 2"/>
          <p:cNvSpPr>
            <a:spLocks noGrp="1"/>
          </p:cNvSpPr>
          <p:nvPr>
            <p:ph idx="1"/>
          </p:nvPr>
        </p:nvSpPr>
        <p:spPr>
          <a:xfrm>
            <a:off x="323528" y="1412776"/>
            <a:ext cx="8496944" cy="5445224"/>
          </a:xfrm>
        </p:spPr>
        <p:txBody>
          <a:bodyPr>
            <a:normAutofit fontScale="25000" lnSpcReduction="20000"/>
          </a:bodyPr>
          <a:lstStyle/>
          <a:p>
            <a:pPr>
              <a:buNone/>
            </a:pPr>
            <a:endParaRPr lang="en-GB" sz="2000" dirty="0"/>
          </a:p>
          <a:p>
            <a:pPr marL="320040" indent="-320040">
              <a:lnSpc>
                <a:spcPct val="160000"/>
              </a:lnSpc>
              <a:defRPr/>
            </a:pPr>
            <a:r>
              <a:rPr lang="en-GB" sz="7200" dirty="0">
                <a:cs typeface="Arial" pitchFamily="34" charset="0"/>
              </a:rPr>
              <a:t>Writers deliberately design the length and structure of their sentences to achieve the effect they want. In this extract, the writer wants to stress that the boy (who is hiding stolen money in the attic of his house when he hears someone coming into the house) is frightened and in a panic:</a:t>
            </a:r>
          </a:p>
          <a:p>
            <a:pPr marL="320040" indent="-320040">
              <a:lnSpc>
                <a:spcPct val="160000"/>
              </a:lnSpc>
              <a:buNone/>
              <a:defRPr/>
            </a:pPr>
            <a:endParaRPr lang="en-GB" sz="7200" dirty="0">
              <a:cs typeface="Arial" pitchFamily="34" charset="0"/>
            </a:endParaRPr>
          </a:p>
          <a:p>
            <a:pPr marL="320040" indent="-320040">
              <a:lnSpc>
                <a:spcPct val="160000"/>
              </a:lnSpc>
              <a:buNone/>
              <a:defRPr/>
            </a:pPr>
            <a:r>
              <a:rPr lang="en-GB" sz="7200" dirty="0">
                <a:cs typeface="Arial" pitchFamily="34" charset="0"/>
              </a:rPr>
              <a:t>      I was just pushing the lower half of the ladder back up when I heard it. There was someone at the front door. I held my breath. It was OK.  They couldn’t get in. I slid my hand into my pocket to make sure the key was still there. It wasn’t.  I’d left it in the front door. I could hear it turning in the lock now. I raced back up the ladder and hauled it after me. When I reached down to pull the hatch back up, I could hear someone coming up the stairs. I quickly pulled the hatch back into place and scrabbled over to the water tank, holding my breath. </a:t>
            </a:r>
          </a:p>
          <a:p>
            <a:pPr marL="320040" indent="-320040" algn="r">
              <a:lnSpc>
                <a:spcPct val="160000"/>
              </a:lnSpc>
              <a:buNone/>
              <a:defRPr/>
            </a:pPr>
            <a:r>
              <a:rPr lang="en-GB" sz="7200" dirty="0">
                <a:cs typeface="Arial" pitchFamily="34" charset="0"/>
              </a:rPr>
              <a:t>(From </a:t>
            </a:r>
            <a:r>
              <a:rPr lang="en-GB" sz="7200" i="1" dirty="0">
                <a:cs typeface="Arial" pitchFamily="34" charset="0"/>
              </a:rPr>
              <a:t>Millions</a:t>
            </a:r>
            <a:r>
              <a:rPr lang="en-GB" sz="7200" dirty="0">
                <a:cs typeface="Arial" pitchFamily="34" charset="0"/>
              </a:rPr>
              <a:t> by Frank Cottrell Boyce)</a:t>
            </a:r>
          </a:p>
          <a:p>
            <a:pPr>
              <a:buNone/>
            </a:pPr>
            <a:endParaRPr lang="en-GB" sz="4500" dirty="0"/>
          </a:p>
          <a:p>
            <a:pPr>
              <a:buNone/>
            </a:pPr>
            <a:endParaRPr lang="en-GB" sz="4500" dirty="0"/>
          </a:p>
          <a:p>
            <a:pPr>
              <a:buNone/>
            </a:pPr>
            <a:endParaRPr lang="en-GB" sz="2000" dirty="0"/>
          </a:p>
          <a:p>
            <a:pPr>
              <a:buNone/>
            </a:pPr>
            <a:r>
              <a:rPr lang="en-GB" sz="2000" dirty="0"/>
              <a:t> </a:t>
            </a:r>
          </a:p>
          <a:p>
            <a:pPr>
              <a:buNone/>
            </a:pPr>
            <a:endParaRPr lang="en-GB" sz="2000" dirty="0"/>
          </a:p>
          <a:p>
            <a:pPr>
              <a:buNone/>
            </a:pPr>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a:t>           </a:t>
            </a:r>
            <a:r>
              <a:rPr lang="en-GB" sz="2800" dirty="0"/>
              <a:t>How do writers deliberately shape sentences to create the effect they want?</a:t>
            </a:r>
          </a:p>
        </p:txBody>
      </p:sp>
      <p:sp>
        <p:nvSpPr>
          <p:cNvPr id="3" name="Content Placeholder 2"/>
          <p:cNvSpPr>
            <a:spLocks noGrp="1"/>
          </p:cNvSpPr>
          <p:nvPr>
            <p:ph idx="1"/>
          </p:nvPr>
        </p:nvSpPr>
        <p:spPr>
          <a:xfrm>
            <a:off x="323528" y="1412776"/>
            <a:ext cx="8496944" cy="5040560"/>
          </a:xfrm>
        </p:spPr>
        <p:txBody>
          <a:bodyPr>
            <a:normAutofit fontScale="25000" lnSpcReduction="20000"/>
          </a:bodyPr>
          <a:lstStyle/>
          <a:p>
            <a:pPr>
              <a:buNone/>
            </a:pPr>
            <a:endParaRPr lang="en-GB" sz="2000" dirty="0"/>
          </a:p>
          <a:p>
            <a:pPr marL="320040" indent="-320040">
              <a:lnSpc>
                <a:spcPct val="160000"/>
              </a:lnSpc>
              <a:buNone/>
              <a:defRPr/>
            </a:pPr>
            <a:r>
              <a:rPr lang="en-GB" sz="8000" dirty="0">
                <a:cs typeface="Arial" pitchFamily="34" charset="0"/>
              </a:rPr>
              <a:t>      I was just pushing the lower half of the ladder back up when I heard it. There was someone at the front door. I held my breath. It was OK.  They couldn’t get in. I slid my hand into my pocket to make sure the key was still there. It wasn’t.  I’d left it in the front door. I could hear it turning in the lock now. I raced back up the ladder and hauled it after me. When I reached down to pull the hatch back up, I could hear someone coming up the stairs. I quickly pulled the hatch back into place and scrabbled over to the water tank, holding my breath. </a:t>
            </a:r>
          </a:p>
          <a:p>
            <a:pPr marL="320040" indent="-320040">
              <a:lnSpc>
                <a:spcPct val="120000"/>
              </a:lnSpc>
              <a:defRPr/>
            </a:pPr>
            <a:r>
              <a:rPr lang="en-GB" sz="8000" dirty="0">
                <a:cs typeface="Arial" pitchFamily="34" charset="0"/>
              </a:rPr>
              <a:t>Count how many sentences have only </a:t>
            </a:r>
            <a:r>
              <a:rPr lang="en-GB" sz="8000" b="1" dirty="0">
                <a:cs typeface="Arial" pitchFamily="34" charset="0"/>
              </a:rPr>
              <a:t>one</a:t>
            </a:r>
            <a:r>
              <a:rPr lang="en-GB" sz="8000" dirty="0">
                <a:cs typeface="Arial" pitchFamily="34" charset="0"/>
              </a:rPr>
              <a:t> verb (single-clause sentences)</a:t>
            </a:r>
          </a:p>
          <a:p>
            <a:pPr marL="320040" indent="-320040">
              <a:lnSpc>
                <a:spcPct val="120000"/>
              </a:lnSpc>
              <a:defRPr/>
            </a:pPr>
            <a:r>
              <a:rPr lang="en-GB" sz="8000" dirty="0">
                <a:cs typeface="Arial" pitchFamily="34" charset="0"/>
              </a:rPr>
              <a:t>Count how many words there are in each of the single-clause sentences.</a:t>
            </a:r>
          </a:p>
          <a:p>
            <a:pPr marL="320040" indent="-320040">
              <a:lnSpc>
                <a:spcPct val="120000"/>
              </a:lnSpc>
              <a:defRPr/>
            </a:pPr>
            <a:r>
              <a:rPr lang="en-GB" sz="8000" dirty="0">
                <a:cs typeface="Arial" pitchFamily="34" charset="0"/>
              </a:rPr>
              <a:t>Where has the writer placed the </a:t>
            </a:r>
            <a:r>
              <a:rPr lang="en-GB" sz="8000" b="1" dirty="0">
                <a:cs typeface="Arial" pitchFamily="34" charset="0"/>
              </a:rPr>
              <a:t>shortest </a:t>
            </a:r>
            <a:r>
              <a:rPr lang="en-GB" sz="8000" dirty="0">
                <a:cs typeface="Arial" pitchFamily="34" charset="0"/>
              </a:rPr>
              <a:t>single-clause sentences? </a:t>
            </a:r>
          </a:p>
          <a:p>
            <a:pPr marL="320040" indent="-320040">
              <a:lnSpc>
                <a:spcPct val="120000"/>
              </a:lnSpc>
              <a:defRPr/>
            </a:pPr>
            <a:r>
              <a:rPr lang="en-GB" sz="8000" dirty="0">
                <a:cs typeface="Arial" pitchFamily="34" charset="0"/>
              </a:rPr>
              <a:t>How well do you think these sentences suggest Damian’s fear and panic?</a:t>
            </a:r>
          </a:p>
          <a:p>
            <a:pPr marL="0" indent="0">
              <a:lnSpc>
                <a:spcPct val="160000"/>
              </a:lnSpc>
              <a:buNone/>
              <a:defRPr/>
            </a:pPr>
            <a:endParaRPr lang="en-GB" sz="7200" dirty="0">
              <a:cs typeface="Arial" pitchFamily="34" charset="0"/>
            </a:endParaRPr>
          </a:p>
          <a:p>
            <a:pPr>
              <a:buNone/>
            </a:pPr>
            <a:endParaRPr lang="en-GB" sz="4500" dirty="0"/>
          </a:p>
          <a:p>
            <a:pPr>
              <a:buNone/>
            </a:pPr>
            <a:endParaRPr lang="en-GB" sz="4500" dirty="0"/>
          </a:p>
          <a:p>
            <a:pPr>
              <a:buNone/>
            </a:pPr>
            <a:endParaRPr lang="en-GB" sz="2000" dirty="0"/>
          </a:p>
          <a:p>
            <a:pPr>
              <a:buNone/>
            </a:pPr>
            <a:r>
              <a:rPr lang="en-GB" sz="2000" dirty="0"/>
              <a:t> </a:t>
            </a:r>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a:t>           </a:t>
            </a:r>
            <a:r>
              <a:rPr lang="en-GB" sz="2800" dirty="0"/>
              <a:t>How do writers deliberately shape sentences to create the effect they want?</a:t>
            </a:r>
          </a:p>
        </p:txBody>
      </p:sp>
      <p:sp>
        <p:nvSpPr>
          <p:cNvPr id="3" name="Content Placeholder 2"/>
          <p:cNvSpPr>
            <a:spLocks noGrp="1"/>
          </p:cNvSpPr>
          <p:nvPr>
            <p:ph idx="1"/>
          </p:nvPr>
        </p:nvSpPr>
        <p:spPr>
          <a:xfrm>
            <a:off x="323528" y="1412776"/>
            <a:ext cx="8496944" cy="5040560"/>
          </a:xfrm>
        </p:spPr>
        <p:txBody>
          <a:bodyPr>
            <a:normAutofit fontScale="25000" lnSpcReduction="20000"/>
          </a:bodyPr>
          <a:lstStyle/>
          <a:p>
            <a:pPr>
              <a:buNone/>
            </a:pPr>
            <a:endParaRPr lang="en-GB" sz="2000" dirty="0"/>
          </a:p>
          <a:p>
            <a:pPr marL="320040" indent="-320040">
              <a:lnSpc>
                <a:spcPct val="160000"/>
              </a:lnSpc>
              <a:buNone/>
              <a:defRPr/>
            </a:pPr>
            <a:r>
              <a:rPr lang="en-GB" sz="8000" dirty="0">
                <a:cs typeface="Arial" pitchFamily="34" charset="0"/>
              </a:rPr>
              <a:t>      I was just pushing the lower half of the ladder back up when I heard it. </a:t>
            </a:r>
            <a:r>
              <a:rPr lang="en-GB" sz="8000" dirty="0">
                <a:solidFill>
                  <a:srgbClr val="FF0000"/>
                </a:solidFill>
                <a:cs typeface="Arial" pitchFamily="34" charset="0"/>
              </a:rPr>
              <a:t>There </a:t>
            </a:r>
            <a:r>
              <a:rPr lang="en-GB" sz="8000" u="sng" dirty="0">
                <a:solidFill>
                  <a:srgbClr val="FF0000"/>
                </a:solidFill>
                <a:cs typeface="Arial" pitchFamily="34" charset="0"/>
              </a:rPr>
              <a:t>was</a:t>
            </a:r>
            <a:r>
              <a:rPr lang="en-GB" sz="8000" dirty="0">
                <a:solidFill>
                  <a:srgbClr val="FF0000"/>
                </a:solidFill>
                <a:cs typeface="Arial" pitchFamily="34" charset="0"/>
              </a:rPr>
              <a:t> someone at the front door. I </a:t>
            </a:r>
            <a:r>
              <a:rPr lang="en-GB" sz="8000" u="sng" dirty="0">
                <a:solidFill>
                  <a:srgbClr val="FF0000"/>
                </a:solidFill>
                <a:cs typeface="Arial" pitchFamily="34" charset="0"/>
              </a:rPr>
              <a:t>held</a:t>
            </a:r>
            <a:r>
              <a:rPr lang="en-GB" sz="8000" dirty="0">
                <a:solidFill>
                  <a:srgbClr val="FF0000"/>
                </a:solidFill>
                <a:cs typeface="Arial" pitchFamily="34" charset="0"/>
              </a:rPr>
              <a:t> my breath. It </a:t>
            </a:r>
            <a:r>
              <a:rPr lang="en-GB" sz="8000" u="sng" dirty="0">
                <a:solidFill>
                  <a:srgbClr val="FF0000"/>
                </a:solidFill>
                <a:cs typeface="Arial" pitchFamily="34" charset="0"/>
              </a:rPr>
              <a:t>was</a:t>
            </a:r>
            <a:r>
              <a:rPr lang="en-GB" sz="8000" dirty="0">
                <a:solidFill>
                  <a:srgbClr val="FF0000"/>
                </a:solidFill>
                <a:cs typeface="Arial" pitchFamily="34" charset="0"/>
              </a:rPr>
              <a:t> OK.  They </a:t>
            </a:r>
            <a:r>
              <a:rPr lang="en-GB" sz="8000" u="sng" dirty="0">
                <a:solidFill>
                  <a:srgbClr val="FF0000"/>
                </a:solidFill>
                <a:cs typeface="Arial" pitchFamily="34" charset="0"/>
              </a:rPr>
              <a:t>couldn’t get</a:t>
            </a:r>
            <a:r>
              <a:rPr lang="en-GB" sz="8000" dirty="0">
                <a:solidFill>
                  <a:srgbClr val="FF0000"/>
                </a:solidFill>
                <a:cs typeface="Arial" pitchFamily="34" charset="0"/>
              </a:rPr>
              <a:t> in</a:t>
            </a:r>
            <a:r>
              <a:rPr lang="en-GB" sz="8000" dirty="0">
                <a:cs typeface="Arial" pitchFamily="34" charset="0"/>
              </a:rPr>
              <a:t>. I slid my hand into my pocket to make sure the key was still there. </a:t>
            </a:r>
            <a:r>
              <a:rPr lang="en-GB" sz="8000" dirty="0">
                <a:solidFill>
                  <a:srgbClr val="FF0000"/>
                </a:solidFill>
                <a:cs typeface="Arial" pitchFamily="34" charset="0"/>
              </a:rPr>
              <a:t>It </a:t>
            </a:r>
            <a:r>
              <a:rPr lang="en-GB" sz="8000" u="sng" dirty="0">
                <a:solidFill>
                  <a:srgbClr val="FF0000"/>
                </a:solidFill>
                <a:cs typeface="Arial" pitchFamily="34" charset="0"/>
              </a:rPr>
              <a:t>wasn’t</a:t>
            </a:r>
            <a:r>
              <a:rPr lang="en-GB" sz="8000" dirty="0">
                <a:cs typeface="Arial" pitchFamily="34" charset="0"/>
              </a:rPr>
              <a:t>.  </a:t>
            </a:r>
            <a:r>
              <a:rPr lang="en-GB" sz="8000" u="sng" dirty="0">
                <a:solidFill>
                  <a:srgbClr val="FF0000"/>
                </a:solidFill>
                <a:cs typeface="Arial" pitchFamily="34" charset="0"/>
              </a:rPr>
              <a:t>I’d left </a:t>
            </a:r>
            <a:r>
              <a:rPr lang="en-GB" sz="8000" dirty="0">
                <a:solidFill>
                  <a:srgbClr val="FF0000"/>
                </a:solidFill>
                <a:cs typeface="Arial" pitchFamily="34" charset="0"/>
              </a:rPr>
              <a:t>it in the front door</a:t>
            </a:r>
            <a:r>
              <a:rPr lang="en-GB" sz="8000" dirty="0">
                <a:cs typeface="Arial" pitchFamily="34" charset="0"/>
              </a:rPr>
              <a:t>. I could hear it turning in the lock now. I raced back up the ladder and hauled it after me. When I reached down to pull the hatch back up, I could hear someone coming up the stairs. I quickly pulled the hatch back into place and scrabbled over to the water tank, holding my breath. </a:t>
            </a:r>
          </a:p>
          <a:p>
            <a:pPr marL="320040" indent="-320040">
              <a:lnSpc>
                <a:spcPct val="120000"/>
              </a:lnSpc>
              <a:defRPr/>
            </a:pPr>
            <a:r>
              <a:rPr lang="en-GB" sz="8000" dirty="0">
                <a:cs typeface="Arial" pitchFamily="34" charset="0"/>
              </a:rPr>
              <a:t>Count how many sentences have only </a:t>
            </a:r>
            <a:r>
              <a:rPr lang="en-GB" sz="8000" b="1" dirty="0">
                <a:cs typeface="Arial" pitchFamily="34" charset="0"/>
              </a:rPr>
              <a:t>one</a:t>
            </a:r>
            <a:r>
              <a:rPr lang="en-GB" sz="8000" dirty="0">
                <a:cs typeface="Arial" pitchFamily="34" charset="0"/>
              </a:rPr>
              <a:t> verb (single-clause sentences)</a:t>
            </a:r>
          </a:p>
          <a:p>
            <a:pPr marL="320040" indent="-320040">
              <a:lnSpc>
                <a:spcPct val="120000"/>
              </a:lnSpc>
              <a:defRPr/>
            </a:pPr>
            <a:r>
              <a:rPr lang="en-GB" sz="8000" dirty="0">
                <a:cs typeface="Arial" pitchFamily="34" charset="0"/>
              </a:rPr>
              <a:t>Count how many words there are in each of the single-clause sentences.</a:t>
            </a:r>
          </a:p>
          <a:p>
            <a:pPr marL="320040" indent="-320040">
              <a:lnSpc>
                <a:spcPct val="120000"/>
              </a:lnSpc>
              <a:defRPr/>
            </a:pPr>
            <a:r>
              <a:rPr lang="en-GB" sz="8000" dirty="0">
                <a:cs typeface="Arial" pitchFamily="34" charset="0"/>
              </a:rPr>
              <a:t>Where has the writer placed the</a:t>
            </a:r>
            <a:r>
              <a:rPr lang="en-GB" sz="8000" b="1" dirty="0">
                <a:cs typeface="Arial" pitchFamily="34" charset="0"/>
              </a:rPr>
              <a:t> shortest </a:t>
            </a:r>
            <a:r>
              <a:rPr lang="en-GB" sz="8000" dirty="0">
                <a:cs typeface="Arial" pitchFamily="34" charset="0"/>
              </a:rPr>
              <a:t>single-clause sentences? </a:t>
            </a:r>
          </a:p>
          <a:p>
            <a:pPr marL="320040" indent="-320040">
              <a:lnSpc>
                <a:spcPct val="120000"/>
              </a:lnSpc>
              <a:defRPr/>
            </a:pPr>
            <a:r>
              <a:rPr lang="en-GB" sz="8000" dirty="0">
                <a:cs typeface="Arial" pitchFamily="34" charset="0"/>
              </a:rPr>
              <a:t>How well do you think these sentences suggest Damian’s fear and panic?</a:t>
            </a:r>
          </a:p>
          <a:p>
            <a:pPr marL="320040" indent="-320040">
              <a:lnSpc>
                <a:spcPct val="160000"/>
              </a:lnSpc>
              <a:defRPr/>
            </a:pPr>
            <a:endParaRPr lang="en-GB" sz="7200" dirty="0">
              <a:cs typeface="Arial" pitchFamily="34" charset="0"/>
            </a:endParaRPr>
          </a:p>
          <a:p>
            <a:pPr>
              <a:buNone/>
            </a:pPr>
            <a:endParaRPr lang="en-GB" sz="4500" dirty="0"/>
          </a:p>
          <a:p>
            <a:pPr>
              <a:buNone/>
            </a:pPr>
            <a:endParaRPr lang="en-GB" sz="4500" dirty="0"/>
          </a:p>
          <a:p>
            <a:pPr>
              <a:buNone/>
            </a:pPr>
            <a:endParaRPr lang="en-GB" sz="2000" dirty="0"/>
          </a:p>
          <a:p>
            <a:pPr>
              <a:buNone/>
            </a:pPr>
            <a:r>
              <a:rPr lang="en-GB" sz="2000" dirty="0"/>
              <a:t> </a:t>
            </a:r>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extLst>
      <p:ext uri="{BB962C8B-B14F-4D97-AF65-F5344CB8AC3E}">
        <p14:creationId xmlns:p14="http://schemas.microsoft.com/office/powerpoint/2010/main" val="653309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a:t>           </a:t>
            </a:r>
            <a:r>
              <a:rPr lang="en-GB" sz="2800" dirty="0"/>
              <a:t>How do writers deliberately shape sentences to create the effect they want?</a:t>
            </a:r>
          </a:p>
        </p:txBody>
      </p:sp>
      <p:sp>
        <p:nvSpPr>
          <p:cNvPr id="3" name="Content Placeholder 2"/>
          <p:cNvSpPr>
            <a:spLocks noGrp="1"/>
          </p:cNvSpPr>
          <p:nvPr>
            <p:ph idx="1"/>
          </p:nvPr>
        </p:nvSpPr>
        <p:spPr>
          <a:xfrm>
            <a:off x="323528" y="1412776"/>
            <a:ext cx="8640960" cy="5040560"/>
          </a:xfrm>
        </p:spPr>
        <p:txBody>
          <a:bodyPr>
            <a:normAutofit fontScale="25000" lnSpcReduction="20000"/>
          </a:bodyPr>
          <a:lstStyle/>
          <a:p>
            <a:pPr>
              <a:buNone/>
            </a:pPr>
            <a:endParaRPr lang="en-GB" sz="2000" dirty="0"/>
          </a:p>
          <a:p>
            <a:pPr marL="320040" indent="-320040">
              <a:lnSpc>
                <a:spcPct val="160000"/>
              </a:lnSpc>
              <a:buNone/>
              <a:defRPr/>
            </a:pPr>
            <a:r>
              <a:rPr lang="en-GB" sz="8000" dirty="0">
                <a:cs typeface="Arial" pitchFamily="34" charset="0"/>
              </a:rPr>
              <a:t>      I was just pushing the lower half of the ladder back up when I heard it. </a:t>
            </a:r>
            <a:r>
              <a:rPr lang="en-GB" sz="8000" dirty="0">
                <a:solidFill>
                  <a:srgbClr val="FF0000"/>
                </a:solidFill>
                <a:cs typeface="Arial" pitchFamily="34" charset="0"/>
              </a:rPr>
              <a:t>There was someone at the front door. I held my breath. It was OK.  They couldn’t get in</a:t>
            </a:r>
            <a:r>
              <a:rPr lang="en-GB" sz="8000" dirty="0">
                <a:cs typeface="Arial" pitchFamily="34" charset="0"/>
              </a:rPr>
              <a:t>. I slid my hand into my pocket to make sure the key was still there. </a:t>
            </a:r>
            <a:r>
              <a:rPr lang="en-GB" sz="8000" dirty="0">
                <a:solidFill>
                  <a:srgbClr val="FF0000"/>
                </a:solidFill>
                <a:cs typeface="Arial" pitchFamily="34" charset="0"/>
              </a:rPr>
              <a:t>It wasn’t.  I’d left it in the front door</a:t>
            </a:r>
            <a:r>
              <a:rPr lang="en-GB" sz="8000" dirty="0">
                <a:cs typeface="Arial" pitchFamily="34" charset="0"/>
              </a:rPr>
              <a:t>. I could hear it turning in the lock now. I raced back up the ladder and hauled it after me. When I reached down to pull the hatch back up, I could hear someone coming up the stairs. I quickly pulled the hatch back into place and scrabbled over to the water tank, holding my breath. </a:t>
            </a:r>
          </a:p>
          <a:p>
            <a:pPr marL="320040" indent="-320040">
              <a:lnSpc>
                <a:spcPct val="160000"/>
              </a:lnSpc>
              <a:buNone/>
              <a:defRPr/>
            </a:pPr>
            <a:endParaRPr lang="en-GB" sz="8000" dirty="0">
              <a:cs typeface="Arial" pitchFamily="34" charset="0"/>
            </a:endParaRPr>
          </a:p>
          <a:p>
            <a:pPr marL="320040" indent="-320040">
              <a:lnSpc>
                <a:spcPct val="120000"/>
              </a:lnSpc>
              <a:defRPr/>
            </a:pPr>
            <a:r>
              <a:rPr lang="en-GB" sz="8000" dirty="0">
                <a:cs typeface="Arial" pitchFamily="34" charset="0"/>
              </a:rPr>
              <a:t>Look at the sentences that have more than one verb (multi-clause sentences) </a:t>
            </a:r>
          </a:p>
          <a:p>
            <a:pPr marL="320040" indent="-320040">
              <a:lnSpc>
                <a:spcPct val="120000"/>
              </a:lnSpc>
              <a:defRPr/>
            </a:pPr>
            <a:r>
              <a:rPr lang="en-GB" sz="8000" dirty="0">
                <a:cs typeface="Arial" pitchFamily="34" charset="0"/>
              </a:rPr>
              <a:t>How many sentences have 2 verbs? 3 verbs? 4 verbs?</a:t>
            </a:r>
          </a:p>
          <a:p>
            <a:pPr marL="320040" indent="-320040">
              <a:lnSpc>
                <a:spcPct val="120000"/>
              </a:lnSpc>
              <a:defRPr/>
            </a:pPr>
            <a:r>
              <a:rPr lang="en-GB" sz="8000" dirty="0">
                <a:cs typeface="Arial" pitchFamily="34" charset="0"/>
              </a:rPr>
              <a:t>Where are the longest sentences placed?</a:t>
            </a:r>
          </a:p>
          <a:p>
            <a:pPr marL="320040" indent="-320040">
              <a:lnSpc>
                <a:spcPct val="120000"/>
              </a:lnSpc>
              <a:defRPr/>
            </a:pPr>
            <a:r>
              <a:rPr lang="en-GB" sz="8000" dirty="0">
                <a:cs typeface="Arial" pitchFamily="34" charset="0"/>
              </a:rPr>
              <a:t>How well do you think these sentences show Damian’s fear and panic?</a:t>
            </a:r>
          </a:p>
          <a:p>
            <a:pPr marL="320040" indent="-320040">
              <a:lnSpc>
                <a:spcPct val="120000"/>
              </a:lnSpc>
              <a:defRPr/>
            </a:pPr>
            <a:endParaRPr lang="en-GB" sz="8000" dirty="0">
              <a:cs typeface="Arial" pitchFamily="34" charset="0"/>
            </a:endParaRPr>
          </a:p>
          <a:p>
            <a:pPr marL="320040" indent="-320040">
              <a:lnSpc>
                <a:spcPct val="120000"/>
              </a:lnSpc>
              <a:defRPr/>
            </a:pPr>
            <a:endParaRPr lang="en-GB" sz="8000" dirty="0">
              <a:cs typeface="Arial" pitchFamily="34" charset="0"/>
            </a:endParaRPr>
          </a:p>
          <a:p>
            <a:pPr marL="0" indent="0">
              <a:lnSpc>
                <a:spcPct val="160000"/>
              </a:lnSpc>
              <a:buNone/>
              <a:defRPr/>
            </a:pPr>
            <a:endParaRPr lang="en-GB" sz="7200" dirty="0">
              <a:cs typeface="Arial" pitchFamily="34" charset="0"/>
            </a:endParaRPr>
          </a:p>
          <a:p>
            <a:pPr>
              <a:buNone/>
            </a:pPr>
            <a:endParaRPr lang="en-GB" sz="4500" dirty="0"/>
          </a:p>
          <a:p>
            <a:pPr>
              <a:buNone/>
            </a:pPr>
            <a:endParaRPr lang="en-GB" sz="4500" dirty="0"/>
          </a:p>
          <a:p>
            <a:pPr>
              <a:buNone/>
            </a:pPr>
            <a:endParaRPr lang="en-GB" sz="2000" dirty="0"/>
          </a:p>
          <a:p>
            <a:pPr>
              <a:buNone/>
            </a:pPr>
            <a:r>
              <a:rPr lang="en-GB" sz="2000" dirty="0"/>
              <a:t> </a:t>
            </a:r>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extLst>
      <p:ext uri="{BB962C8B-B14F-4D97-AF65-F5344CB8AC3E}">
        <p14:creationId xmlns:p14="http://schemas.microsoft.com/office/powerpoint/2010/main" val="401962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GB" sz="3200" dirty="0"/>
              <a:t>           </a:t>
            </a:r>
            <a:r>
              <a:rPr lang="en-GB" sz="2800" dirty="0"/>
              <a:t>How do writers deliberately shape sentences to create the effect they want?</a:t>
            </a:r>
          </a:p>
        </p:txBody>
      </p:sp>
      <p:sp>
        <p:nvSpPr>
          <p:cNvPr id="3" name="Content Placeholder 2"/>
          <p:cNvSpPr>
            <a:spLocks noGrp="1"/>
          </p:cNvSpPr>
          <p:nvPr>
            <p:ph idx="1"/>
          </p:nvPr>
        </p:nvSpPr>
        <p:spPr>
          <a:xfrm>
            <a:off x="323528" y="1412776"/>
            <a:ext cx="8640960" cy="5040560"/>
          </a:xfrm>
        </p:spPr>
        <p:txBody>
          <a:bodyPr>
            <a:normAutofit fontScale="25000" lnSpcReduction="20000"/>
          </a:bodyPr>
          <a:lstStyle/>
          <a:p>
            <a:pPr>
              <a:buNone/>
            </a:pPr>
            <a:endParaRPr lang="en-GB" sz="2000" dirty="0"/>
          </a:p>
          <a:p>
            <a:pPr marL="320040" indent="-320040">
              <a:lnSpc>
                <a:spcPct val="160000"/>
              </a:lnSpc>
              <a:buNone/>
              <a:defRPr/>
            </a:pPr>
            <a:r>
              <a:rPr lang="en-GB" sz="8000" dirty="0">
                <a:cs typeface="Arial" pitchFamily="34" charset="0"/>
              </a:rPr>
              <a:t>      </a:t>
            </a:r>
            <a:r>
              <a:rPr lang="en-GB" sz="8000" dirty="0">
                <a:solidFill>
                  <a:srgbClr val="FF0000"/>
                </a:solidFill>
                <a:cs typeface="Arial" pitchFamily="34" charset="0"/>
              </a:rPr>
              <a:t>I </a:t>
            </a:r>
            <a:r>
              <a:rPr lang="en-GB" sz="8000" u="sng" dirty="0">
                <a:solidFill>
                  <a:srgbClr val="FF0000"/>
                </a:solidFill>
                <a:cs typeface="Arial" pitchFamily="34" charset="0"/>
              </a:rPr>
              <a:t>was just pushing </a:t>
            </a:r>
            <a:r>
              <a:rPr lang="en-GB" sz="8000" dirty="0">
                <a:solidFill>
                  <a:srgbClr val="FF0000"/>
                </a:solidFill>
                <a:cs typeface="Arial" pitchFamily="34" charset="0"/>
              </a:rPr>
              <a:t>the lower half of the ladder back up when I </a:t>
            </a:r>
            <a:r>
              <a:rPr lang="en-GB" sz="8000" u="sng" dirty="0">
                <a:solidFill>
                  <a:srgbClr val="FF0000"/>
                </a:solidFill>
                <a:cs typeface="Arial" pitchFamily="34" charset="0"/>
              </a:rPr>
              <a:t>heard</a:t>
            </a:r>
            <a:r>
              <a:rPr lang="en-GB" sz="8000" dirty="0">
                <a:solidFill>
                  <a:srgbClr val="FF0000"/>
                </a:solidFill>
                <a:cs typeface="Arial" pitchFamily="34" charset="0"/>
              </a:rPr>
              <a:t> it</a:t>
            </a:r>
            <a:r>
              <a:rPr lang="en-GB" sz="8000" dirty="0">
                <a:cs typeface="Arial" pitchFamily="34" charset="0"/>
              </a:rPr>
              <a:t>. There was someone at the front door. I held my breath. It was OK.  They couldn’t get in. </a:t>
            </a:r>
            <a:r>
              <a:rPr lang="en-GB" sz="8000" dirty="0">
                <a:solidFill>
                  <a:srgbClr val="FF0000"/>
                </a:solidFill>
                <a:cs typeface="Arial" pitchFamily="34" charset="0"/>
              </a:rPr>
              <a:t>I </a:t>
            </a:r>
            <a:r>
              <a:rPr lang="en-GB" sz="8000" u="sng" dirty="0">
                <a:solidFill>
                  <a:srgbClr val="FF0000"/>
                </a:solidFill>
                <a:cs typeface="Arial" pitchFamily="34" charset="0"/>
              </a:rPr>
              <a:t>slid</a:t>
            </a:r>
            <a:r>
              <a:rPr lang="en-GB" sz="8000" dirty="0">
                <a:solidFill>
                  <a:srgbClr val="FF0000"/>
                </a:solidFill>
                <a:cs typeface="Arial" pitchFamily="34" charset="0"/>
              </a:rPr>
              <a:t> my hand into my pocket </a:t>
            </a:r>
            <a:r>
              <a:rPr lang="en-GB" sz="8000" u="sng" dirty="0">
                <a:solidFill>
                  <a:srgbClr val="FF0000"/>
                </a:solidFill>
                <a:cs typeface="Arial" pitchFamily="34" charset="0"/>
              </a:rPr>
              <a:t>to make sure </a:t>
            </a:r>
            <a:r>
              <a:rPr lang="en-GB" sz="8000" dirty="0">
                <a:solidFill>
                  <a:srgbClr val="FF0000"/>
                </a:solidFill>
                <a:cs typeface="Arial" pitchFamily="34" charset="0"/>
              </a:rPr>
              <a:t>the key </a:t>
            </a:r>
            <a:r>
              <a:rPr lang="en-GB" sz="8000" u="sng" dirty="0">
                <a:solidFill>
                  <a:srgbClr val="FF0000"/>
                </a:solidFill>
                <a:cs typeface="Arial" pitchFamily="34" charset="0"/>
              </a:rPr>
              <a:t>was</a:t>
            </a:r>
            <a:r>
              <a:rPr lang="en-GB" sz="8000" dirty="0">
                <a:solidFill>
                  <a:srgbClr val="FF0000"/>
                </a:solidFill>
                <a:cs typeface="Arial" pitchFamily="34" charset="0"/>
              </a:rPr>
              <a:t> still there</a:t>
            </a:r>
            <a:r>
              <a:rPr lang="en-GB" sz="8000" dirty="0">
                <a:cs typeface="Arial" pitchFamily="34" charset="0"/>
              </a:rPr>
              <a:t>. It wasn’t.  I’d left it in the front door. </a:t>
            </a:r>
            <a:r>
              <a:rPr lang="en-GB" sz="8000" dirty="0">
                <a:solidFill>
                  <a:srgbClr val="FF0000"/>
                </a:solidFill>
                <a:cs typeface="Arial" pitchFamily="34" charset="0"/>
              </a:rPr>
              <a:t>I </a:t>
            </a:r>
            <a:r>
              <a:rPr lang="en-GB" sz="8000" u="sng" dirty="0">
                <a:solidFill>
                  <a:srgbClr val="FF0000"/>
                </a:solidFill>
                <a:cs typeface="Arial" pitchFamily="34" charset="0"/>
              </a:rPr>
              <a:t>could hear </a:t>
            </a:r>
            <a:r>
              <a:rPr lang="en-GB" sz="8000" dirty="0">
                <a:solidFill>
                  <a:srgbClr val="FF0000"/>
                </a:solidFill>
                <a:cs typeface="Arial" pitchFamily="34" charset="0"/>
              </a:rPr>
              <a:t>it </a:t>
            </a:r>
            <a:r>
              <a:rPr lang="en-GB" sz="8000" u="sng" dirty="0">
                <a:solidFill>
                  <a:srgbClr val="FF0000"/>
                </a:solidFill>
                <a:cs typeface="Arial" pitchFamily="34" charset="0"/>
              </a:rPr>
              <a:t>turning</a:t>
            </a:r>
            <a:r>
              <a:rPr lang="en-GB" sz="8000" dirty="0">
                <a:solidFill>
                  <a:srgbClr val="FF0000"/>
                </a:solidFill>
                <a:cs typeface="Arial" pitchFamily="34" charset="0"/>
              </a:rPr>
              <a:t> in the lock now. I </a:t>
            </a:r>
            <a:r>
              <a:rPr lang="en-GB" sz="8000" u="sng" dirty="0">
                <a:solidFill>
                  <a:srgbClr val="FF0000"/>
                </a:solidFill>
                <a:cs typeface="Arial" pitchFamily="34" charset="0"/>
              </a:rPr>
              <a:t>raced</a:t>
            </a:r>
            <a:r>
              <a:rPr lang="en-GB" sz="8000" dirty="0">
                <a:solidFill>
                  <a:srgbClr val="FF0000"/>
                </a:solidFill>
                <a:cs typeface="Arial" pitchFamily="34" charset="0"/>
              </a:rPr>
              <a:t> back up the ladder and </a:t>
            </a:r>
            <a:r>
              <a:rPr lang="en-GB" sz="8000" u="sng" dirty="0">
                <a:solidFill>
                  <a:srgbClr val="FF0000"/>
                </a:solidFill>
                <a:cs typeface="Arial" pitchFamily="34" charset="0"/>
              </a:rPr>
              <a:t>hauled</a:t>
            </a:r>
            <a:r>
              <a:rPr lang="en-GB" sz="8000" dirty="0">
                <a:solidFill>
                  <a:srgbClr val="FF0000"/>
                </a:solidFill>
                <a:cs typeface="Arial" pitchFamily="34" charset="0"/>
              </a:rPr>
              <a:t> it after me. When I </a:t>
            </a:r>
            <a:r>
              <a:rPr lang="en-GB" sz="8000" u="sng" dirty="0">
                <a:solidFill>
                  <a:srgbClr val="FF0000"/>
                </a:solidFill>
                <a:cs typeface="Arial" pitchFamily="34" charset="0"/>
              </a:rPr>
              <a:t>reached</a:t>
            </a:r>
            <a:r>
              <a:rPr lang="en-GB" sz="8000" dirty="0">
                <a:solidFill>
                  <a:srgbClr val="FF0000"/>
                </a:solidFill>
                <a:cs typeface="Arial" pitchFamily="34" charset="0"/>
              </a:rPr>
              <a:t> down </a:t>
            </a:r>
            <a:r>
              <a:rPr lang="en-GB" sz="8000" u="sng" dirty="0">
                <a:solidFill>
                  <a:srgbClr val="FF0000"/>
                </a:solidFill>
                <a:cs typeface="Arial" pitchFamily="34" charset="0"/>
              </a:rPr>
              <a:t>to pull </a:t>
            </a:r>
            <a:r>
              <a:rPr lang="en-GB" sz="8000" dirty="0">
                <a:solidFill>
                  <a:srgbClr val="FF0000"/>
                </a:solidFill>
                <a:cs typeface="Arial" pitchFamily="34" charset="0"/>
              </a:rPr>
              <a:t>the hatch back up, I </a:t>
            </a:r>
            <a:r>
              <a:rPr lang="en-GB" sz="8000" u="sng" dirty="0">
                <a:solidFill>
                  <a:srgbClr val="FF0000"/>
                </a:solidFill>
                <a:cs typeface="Arial" pitchFamily="34" charset="0"/>
              </a:rPr>
              <a:t>could hear </a:t>
            </a:r>
            <a:r>
              <a:rPr lang="en-GB" sz="8000" dirty="0">
                <a:solidFill>
                  <a:srgbClr val="FF0000"/>
                </a:solidFill>
                <a:cs typeface="Arial" pitchFamily="34" charset="0"/>
              </a:rPr>
              <a:t>someone </a:t>
            </a:r>
            <a:r>
              <a:rPr lang="en-GB" sz="8000" u="sng" dirty="0">
                <a:solidFill>
                  <a:srgbClr val="FF0000"/>
                </a:solidFill>
                <a:cs typeface="Arial" pitchFamily="34" charset="0"/>
              </a:rPr>
              <a:t>coming up </a:t>
            </a:r>
            <a:r>
              <a:rPr lang="en-GB" sz="8000" dirty="0">
                <a:solidFill>
                  <a:srgbClr val="FF0000"/>
                </a:solidFill>
                <a:cs typeface="Arial" pitchFamily="34" charset="0"/>
              </a:rPr>
              <a:t>the stairs. I quickly </a:t>
            </a:r>
            <a:r>
              <a:rPr lang="en-GB" sz="8000" u="sng" dirty="0">
                <a:solidFill>
                  <a:srgbClr val="FF0000"/>
                </a:solidFill>
                <a:cs typeface="Arial" pitchFamily="34" charset="0"/>
              </a:rPr>
              <a:t>pulled</a:t>
            </a:r>
            <a:r>
              <a:rPr lang="en-GB" sz="8000" dirty="0">
                <a:solidFill>
                  <a:srgbClr val="FF0000"/>
                </a:solidFill>
                <a:cs typeface="Arial" pitchFamily="34" charset="0"/>
              </a:rPr>
              <a:t> the hatch back into place and </a:t>
            </a:r>
            <a:r>
              <a:rPr lang="en-GB" sz="8000" u="sng" dirty="0">
                <a:solidFill>
                  <a:srgbClr val="FF0000"/>
                </a:solidFill>
                <a:cs typeface="Arial" pitchFamily="34" charset="0"/>
              </a:rPr>
              <a:t>scrabbled</a:t>
            </a:r>
            <a:r>
              <a:rPr lang="en-GB" sz="8000" dirty="0">
                <a:solidFill>
                  <a:srgbClr val="FF0000"/>
                </a:solidFill>
                <a:cs typeface="Arial" pitchFamily="34" charset="0"/>
              </a:rPr>
              <a:t> over to the water tank, </a:t>
            </a:r>
            <a:r>
              <a:rPr lang="en-GB" sz="8000" u="sng" dirty="0">
                <a:solidFill>
                  <a:srgbClr val="FF0000"/>
                </a:solidFill>
                <a:cs typeface="Arial" pitchFamily="34" charset="0"/>
              </a:rPr>
              <a:t>holding</a:t>
            </a:r>
            <a:r>
              <a:rPr lang="en-GB" sz="8000" dirty="0">
                <a:solidFill>
                  <a:srgbClr val="FF0000"/>
                </a:solidFill>
                <a:cs typeface="Arial" pitchFamily="34" charset="0"/>
              </a:rPr>
              <a:t> my breath. </a:t>
            </a:r>
          </a:p>
          <a:p>
            <a:pPr marL="320040" indent="-320040">
              <a:lnSpc>
                <a:spcPct val="160000"/>
              </a:lnSpc>
              <a:buNone/>
              <a:defRPr/>
            </a:pPr>
            <a:endParaRPr lang="en-GB" sz="8000" dirty="0">
              <a:cs typeface="Arial" pitchFamily="34" charset="0"/>
            </a:endParaRPr>
          </a:p>
          <a:p>
            <a:pPr marL="320040" indent="-320040">
              <a:lnSpc>
                <a:spcPct val="120000"/>
              </a:lnSpc>
              <a:defRPr/>
            </a:pPr>
            <a:r>
              <a:rPr lang="en-GB" sz="8000" dirty="0">
                <a:cs typeface="Arial" pitchFamily="34" charset="0"/>
              </a:rPr>
              <a:t>Look at the sentences that have </a:t>
            </a:r>
            <a:r>
              <a:rPr lang="en-GB" sz="8000" b="1" dirty="0">
                <a:cs typeface="Arial" pitchFamily="34" charset="0"/>
              </a:rPr>
              <a:t>more than one verb </a:t>
            </a:r>
            <a:r>
              <a:rPr lang="en-GB" sz="8000" dirty="0">
                <a:cs typeface="Arial" pitchFamily="34" charset="0"/>
              </a:rPr>
              <a:t>(multi-clause sentences) </a:t>
            </a:r>
          </a:p>
          <a:p>
            <a:pPr marL="320040" indent="-320040">
              <a:lnSpc>
                <a:spcPct val="120000"/>
              </a:lnSpc>
              <a:defRPr/>
            </a:pPr>
            <a:r>
              <a:rPr lang="en-GB" sz="8000" dirty="0">
                <a:cs typeface="Arial" pitchFamily="34" charset="0"/>
              </a:rPr>
              <a:t>How many sentences have 2 verbs? 3 verbs? 4 verbs?</a:t>
            </a:r>
          </a:p>
          <a:p>
            <a:pPr marL="320040" indent="-320040">
              <a:lnSpc>
                <a:spcPct val="120000"/>
              </a:lnSpc>
              <a:defRPr/>
            </a:pPr>
            <a:r>
              <a:rPr lang="en-GB" sz="8000" dirty="0">
                <a:cs typeface="Arial" pitchFamily="34" charset="0"/>
              </a:rPr>
              <a:t>Where are the longest sentences placed?</a:t>
            </a:r>
          </a:p>
          <a:p>
            <a:pPr marL="320040" indent="-320040">
              <a:lnSpc>
                <a:spcPct val="120000"/>
              </a:lnSpc>
              <a:defRPr/>
            </a:pPr>
            <a:r>
              <a:rPr lang="en-GB" sz="8000" dirty="0">
                <a:cs typeface="Arial" pitchFamily="34" charset="0"/>
              </a:rPr>
              <a:t>How well do you think these sentences show Damian’s fear and panic?</a:t>
            </a:r>
          </a:p>
          <a:p>
            <a:pPr marL="320040" indent="-320040">
              <a:lnSpc>
                <a:spcPct val="120000"/>
              </a:lnSpc>
              <a:defRPr/>
            </a:pPr>
            <a:endParaRPr lang="en-GB" sz="8000" dirty="0">
              <a:cs typeface="Arial" pitchFamily="34" charset="0"/>
            </a:endParaRPr>
          </a:p>
          <a:p>
            <a:pPr marL="320040" indent="-320040">
              <a:lnSpc>
                <a:spcPct val="120000"/>
              </a:lnSpc>
              <a:defRPr/>
            </a:pPr>
            <a:endParaRPr lang="en-GB" sz="8000" dirty="0">
              <a:cs typeface="Arial" pitchFamily="34" charset="0"/>
            </a:endParaRPr>
          </a:p>
          <a:p>
            <a:pPr marL="0" indent="0">
              <a:lnSpc>
                <a:spcPct val="160000"/>
              </a:lnSpc>
              <a:buNone/>
              <a:defRPr/>
            </a:pPr>
            <a:endParaRPr lang="en-GB" sz="7200" dirty="0">
              <a:cs typeface="Arial" pitchFamily="34" charset="0"/>
            </a:endParaRPr>
          </a:p>
          <a:p>
            <a:pPr>
              <a:buNone/>
            </a:pPr>
            <a:endParaRPr lang="en-GB" sz="4500" dirty="0"/>
          </a:p>
          <a:p>
            <a:pPr>
              <a:buNone/>
            </a:pPr>
            <a:endParaRPr lang="en-GB" sz="4500" dirty="0"/>
          </a:p>
          <a:p>
            <a:pPr>
              <a:buNone/>
            </a:pPr>
            <a:endParaRPr lang="en-GB" sz="2000" dirty="0"/>
          </a:p>
          <a:p>
            <a:pPr>
              <a:buNone/>
            </a:pPr>
            <a:r>
              <a:rPr lang="en-GB" sz="2000" dirty="0"/>
              <a:t> </a:t>
            </a:r>
            <a:endParaRPr lang="en-GB" dirty="0"/>
          </a:p>
        </p:txBody>
      </p:sp>
      <p:pic>
        <p:nvPicPr>
          <p:cNvPr id="4" name="Picture 3" descr="C:\Documents and Settings\User\Local Settings\Temporary Internet Files\Content.IE5\HKA4HAOK\MC900186106[1].wmf"/>
          <p:cNvPicPr>
            <a:picLocks noChangeAspect="1" noChangeArrowheads="1"/>
          </p:cNvPicPr>
          <p:nvPr/>
        </p:nvPicPr>
        <p:blipFill>
          <a:blip r:embed="rId3" cstate="print"/>
          <a:srcRect/>
          <a:stretch>
            <a:fillRect/>
          </a:stretch>
        </p:blipFill>
        <p:spPr bwMode="auto">
          <a:xfrm>
            <a:off x="467544" y="332656"/>
            <a:ext cx="971600" cy="1080120"/>
          </a:xfrm>
          <a:prstGeom prst="rect">
            <a:avLst/>
          </a:prstGeom>
          <a:noFill/>
        </p:spPr>
      </p:pic>
    </p:spTree>
    <p:extLst>
      <p:ext uri="{BB962C8B-B14F-4D97-AF65-F5344CB8AC3E}">
        <p14:creationId xmlns:p14="http://schemas.microsoft.com/office/powerpoint/2010/main" val="1506242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1417</TotalTime>
  <Words>2877</Words>
  <Application>Microsoft Office PowerPoint</Application>
  <PresentationFormat>On-screen Show (4:3)</PresentationFormat>
  <Paragraphs>158</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Y8 Language Detectives</vt:lpstr>
      <vt:lpstr>What is a sentence?</vt:lpstr>
      <vt:lpstr>What is a sentence?</vt:lpstr>
      <vt:lpstr>Subordinate clause or main clause?</vt:lpstr>
      <vt:lpstr>           How do writers deliberately shape sentences to create the effect they want?</vt:lpstr>
      <vt:lpstr>           How do writers deliberately shape sentences to create the effect they want?</vt:lpstr>
      <vt:lpstr>           How do writers deliberately shape sentences to create the effect they want?</vt:lpstr>
      <vt:lpstr>           How do writers deliberately shape sentences to create the effect they want?</vt:lpstr>
      <vt:lpstr>           How do writers deliberately shape sentences to create the effect they want?</vt:lpstr>
      <vt:lpstr>Try it out</vt:lpstr>
      <vt:lpstr>Can you deliberately shape your sentences to convey your sense of fear and panic?   </vt:lpstr>
    </vt:vector>
  </TitlesOfParts>
  <Company>University of Exeter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GSE</dc:creator>
  <cp:lastModifiedBy>helen lines</cp:lastModifiedBy>
  <cp:revision>125</cp:revision>
  <dcterms:created xsi:type="dcterms:W3CDTF">2014-04-15T11:49:04Z</dcterms:created>
  <dcterms:modified xsi:type="dcterms:W3CDTF">2020-06-09T12:11:12Z</dcterms:modified>
</cp:coreProperties>
</file>