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5" r:id="rId3"/>
    <p:sldId id="273" r:id="rId4"/>
    <p:sldId id="274" r:id="rId5"/>
    <p:sldId id="272" r:id="rId6"/>
    <p:sldId id="276" r:id="rId7"/>
    <p:sldId id="277" r:id="rId8"/>
    <p:sldId id="280" r:id="rId9"/>
    <p:sldId id="283" r:id="rId10"/>
    <p:sldId id="278" r:id="rId11"/>
    <p:sldId id="279" r:id="rId12"/>
    <p:sldId id="284" r:id="rId13"/>
    <p:sldId id="28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454" autoAdjust="0"/>
  </p:normalViewPr>
  <p:slideViewPr>
    <p:cSldViewPr>
      <p:cViewPr>
        <p:scale>
          <a:sx n="50" d="100"/>
          <a:sy n="50" d="100"/>
        </p:scale>
        <p:origin x="-1267"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16/07/2018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100636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EXTEND</a:t>
            </a:r>
          </a:p>
          <a:p>
            <a:r>
              <a:rPr lang="en-GB" dirty="0" smtClean="0"/>
              <a:t>More difficult</a:t>
            </a:r>
            <a:r>
              <a:rPr lang="en-GB" baseline="0" dirty="0" smtClean="0"/>
              <a:t> version of same exercise. This time there are 6 missing commas and 5 different functions. Students work in pairs to decide where they should go. Feedback on next slide.</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Ask students to explain choices and use slide to stress functions:</a:t>
            </a:r>
          </a:p>
          <a:p>
            <a:r>
              <a:rPr lang="en-GB" baseline="0" dirty="0" smtClean="0"/>
              <a:t>Separating embedded information (the relative clause beginning ‘which’)</a:t>
            </a:r>
          </a:p>
          <a:p>
            <a:r>
              <a:rPr lang="en-GB" baseline="0" dirty="0" smtClean="0"/>
              <a:t>Marking </a:t>
            </a:r>
            <a:r>
              <a:rPr lang="en-GB" baseline="0" dirty="0" smtClean="0"/>
              <a:t>adverbial phrase </a:t>
            </a:r>
            <a:r>
              <a:rPr lang="en-GB" baseline="0" dirty="0" smtClean="0"/>
              <a:t>used at start of sentence (‘During a storm’)</a:t>
            </a:r>
          </a:p>
          <a:p>
            <a:r>
              <a:rPr lang="en-GB" baseline="0" dirty="0" smtClean="0"/>
              <a:t>Marking items in a list: 87 storey, 310 metre  </a:t>
            </a:r>
          </a:p>
          <a:p>
            <a:r>
              <a:rPr lang="en-GB" baseline="0" dirty="0" smtClean="0"/>
              <a:t>Marking important adverb used at start of sentence (‘Fortunately’)</a:t>
            </a:r>
          </a:p>
          <a:p>
            <a:r>
              <a:rPr lang="en-GB" baseline="0" dirty="0" smtClean="0"/>
              <a:t>Separating subordinate clause (‘meaning the electricity....’) from main clause.</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Individuals</a:t>
            </a:r>
            <a:r>
              <a:rPr lang="en-GB" baseline="0" dirty="0" smtClean="0"/>
              <a:t> or pairs: Write a short report, similar to one about Shard, following instructions on slide.</a:t>
            </a:r>
          </a:p>
          <a:p>
            <a:r>
              <a:rPr lang="en-GB" dirty="0" smtClean="0"/>
              <a:t>You</a:t>
            </a:r>
            <a:r>
              <a:rPr lang="en-GB" baseline="0" dirty="0" smtClean="0"/>
              <a:t> can differentiate this e.g. By asking students to focus on first 2 items or all 4. </a:t>
            </a:r>
            <a:r>
              <a:rPr lang="en-GB" dirty="0" smtClean="0"/>
              <a:t>If time, students can write</a:t>
            </a:r>
            <a:r>
              <a:rPr lang="en-GB" baseline="0" dirty="0" smtClean="0"/>
              <a:t> an unpunctuated version they can give to a partner to complete.</a:t>
            </a:r>
          </a:p>
          <a:p>
            <a:r>
              <a:rPr lang="en-GB" baseline="0" dirty="0" smtClean="0"/>
              <a:t>Ask students to annotate their paragraph showing functions of the commas they have used.</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a:t>
            </a:r>
            <a:r>
              <a:rPr lang="en-GB" baseline="0" dirty="0" smtClean="0"/>
              <a:t> can use this slide to model the task or to frame </a:t>
            </a:r>
            <a:r>
              <a:rPr lang="en-GB" baseline="0" dirty="0" smtClean="0"/>
              <a:t>feedback, highlighting examples of commas used:</a:t>
            </a:r>
          </a:p>
          <a:p>
            <a:pPr>
              <a:buFont typeface="Arial" pitchFamily="34" charset="0"/>
              <a:buChar char="•"/>
            </a:pPr>
            <a:r>
              <a:rPr lang="en-GB" sz="1200" baseline="0" dirty="0" smtClean="0"/>
              <a:t> to </a:t>
            </a:r>
            <a:r>
              <a:rPr lang="en-GB" sz="1200" dirty="0" smtClean="0"/>
              <a:t>mark off</a:t>
            </a:r>
            <a:r>
              <a:rPr lang="en-GB" sz="1200" baseline="0" dirty="0" smtClean="0"/>
              <a:t> items in a </a:t>
            </a:r>
            <a:r>
              <a:rPr lang="en-GB" sz="1200" dirty="0" smtClean="0"/>
              <a:t>list</a:t>
            </a:r>
          </a:p>
          <a:p>
            <a:pPr>
              <a:buFont typeface="Arial" pitchFamily="34" charset="0"/>
              <a:buChar char="•"/>
            </a:pPr>
            <a:r>
              <a:rPr lang="en-GB" sz="1200" dirty="0" smtClean="0"/>
              <a:t> to separate a subordinate clause and a main clause</a:t>
            </a:r>
          </a:p>
          <a:p>
            <a:pPr>
              <a:buFont typeface="Arial" pitchFamily="34" charset="0"/>
              <a:buChar char="•"/>
            </a:pPr>
            <a:r>
              <a:rPr lang="en-GB" sz="1200" dirty="0" smtClean="0"/>
              <a:t> either side of a clause embedded in a sentence (e.g. a relative</a:t>
            </a:r>
            <a:r>
              <a:rPr lang="en-GB" sz="1200" baseline="0" dirty="0" smtClean="0"/>
              <a:t> </a:t>
            </a:r>
            <a:r>
              <a:rPr lang="en-GB" sz="1200" dirty="0" smtClean="0"/>
              <a:t>clause beginning with </a:t>
            </a:r>
            <a:r>
              <a:rPr lang="en-GB" sz="1200" i="1" dirty="0" smtClean="0"/>
              <a:t>who</a:t>
            </a:r>
            <a:r>
              <a:rPr lang="en-GB" sz="1200" dirty="0" smtClean="0"/>
              <a:t> or </a:t>
            </a:r>
            <a:r>
              <a:rPr lang="en-GB" sz="1200" i="1" dirty="0" smtClean="0"/>
              <a:t>which</a:t>
            </a:r>
            <a:r>
              <a:rPr lang="en-GB" sz="1200" dirty="0" smtClean="0"/>
              <a:t>).</a:t>
            </a:r>
          </a:p>
          <a:p>
            <a:pPr>
              <a:buFont typeface="Arial" pitchFamily="34" charset="0"/>
              <a:buChar char="•"/>
            </a:pPr>
            <a:r>
              <a:rPr lang="en-GB" sz="1200" dirty="0" smtClean="0"/>
              <a:t> after an adverbial word or phrase that starts a sentence</a:t>
            </a:r>
            <a:r>
              <a:rPr lang="en-GB" sz="1200" baseline="0" dirty="0" smtClean="0"/>
              <a:t> </a:t>
            </a:r>
            <a:endParaRPr lang="en-GB" sz="1200" dirty="0" smtClean="0"/>
          </a:p>
          <a:p>
            <a:endParaRPr lang="en-GB" baseline="0" dirty="0" smtClean="0"/>
          </a:p>
          <a:p>
            <a:r>
              <a:rPr lang="en-GB" baseline="0" dirty="0" smtClean="0"/>
              <a:t>You can extend further by investigating the use of commas in a selection of news reports, and encouraging students to verbalise their purpose</a:t>
            </a:r>
            <a:r>
              <a:rPr lang="en-GB" baseline="0" dirty="0" smtClean="0"/>
              <a:t>.</a:t>
            </a:r>
          </a:p>
          <a:p>
            <a:pPr>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Whole class: Show the question,</a:t>
            </a:r>
            <a:r>
              <a:rPr lang="en-GB" baseline="0" dirty="0" smtClean="0"/>
              <a:t> g</a:t>
            </a:r>
            <a:r>
              <a:rPr lang="en-GB" dirty="0" smtClean="0"/>
              <a:t>uess the </a:t>
            </a:r>
            <a:r>
              <a:rPr lang="en-GB" dirty="0" err="1" smtClean="0"/>
              <a:t>punchline</a:t>
            </a:r>
            <a:r>
              <a:rPr lang="en-GB" dirty="0" smtClean="0"/>
              <a:t>.</a:t>
            </a:r>
          </a:p>
          <a:p>
            <a:r>
              <a:rPr lang="en-GB" dirty="0" smtClean="0"/>
              <a:t>Pairs to fours to whole class:</a:t>
            </a:r>
            <a:r>
              <a:rPr lang="en-GB" baseline="0" dirty="0" smtClean="0"/>
              <a:t> Using the jokes, explain the two different uses of the apostrophe.</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Whole</a:t>
            </a:r>
            <a:r>
              <a:rPr lang="en-GB" baseline="0" dirty="0" smtClean="0"/>
              <a:t> class: Read both versions of Gloria’s letter to John. </a:t>
            </a:r>
          </a:p>
          <a:p>
            <a:r>
              <a:rPr lang="en-GB" baseline="0" dirty="0" smtClean="0"/>
              <a:t>Ask: The writer has used exactly the same words in each letter. Is the punctuation also the same? </a:t>
            </a:r>
          </a:p>
          <a:p>
            <a:r>
              <a:rPr lang="en-GB" baseline="0" dirty="0" smtClean="0"/>
              <a:t>Highlight examples of how the use of punctuation has created completely different meanings.</a:t>
            </a:r>
          </a:p>
          <a:p>
            <a:endParaRPr lang="en-GB" baseline="0" dirty="0" smtClean="0"/>
          </a:p>
          <a:p>
            <a:r>
              <a:rPr lang="en-US" sz="1200" kern="1200" dirty="0" smtClean="0">
                <a:solidFill>
                  <a:schemeClr val="tx1"/>
                </a:solidFill>
                <a:latin typeface="+mn-lt"/>
                <a:ea typeface="+mn-ea"/>
                <a:cs typeface="+mn-cs"/>
              </a:rPr>
              <a:t>A key learning point in this lesson is to underline the idea that punctuation is a creative tool to help shape meaning in writing, not just about getting full stops in the right place,</a:t>
            </a:r>
            <a:r>
              <a:rPr lang="en-US" sz="1200" kern="1200" baseline="0" dirty="0" smtClean="0">
                <a:solidFill>
                  <a:schemeClr val="tx1"/>
                </a:solidFill>
                <a:latin typeface="+mn-lt"/>
                <a:ea typeface="+mn-ea"/>
                <a:cs typeface="+mn-cs"/>
              </a:rPr>
              <a:t> BUT that if they are to deliberately craft sentences and manipulate meaning, they need to know how to use punctuation correctly, as does this writer. </a:t>
            </a:r>
          </a:p>
          <a:p>
            <a:r>
              <a:rPr lang="en-US" sz="1200" kern="1200" baseline="0" dirty="0" smtClean="0">
                <a:solidFill>
                  <a:schemeClr val="tx1"/>
                </a:solidFill>
                <a:latin typeface="+mn-lt"/>
                <a:ea typeface="+mn-ea"/>
                <a:cs typeface="+mn-cs"/>
              </a:rPr>
              <a:t>The emphasis in this lesson is on how commas are used. </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Show the</a:t>
            </a:r>
            <a:r>
              <a:rPr lang="en-GB" baseline="0" dirty="0" smtClean="0"/>
              <a:t> examples of </a:t>
            </a:r>
            <a:r>
              <a:rPr lang="en-GB" dirty="0" smtClean="0"/>
              <a:t>Y8 students’ ideas about</a:t>
            </a:r>
            <a:r>
              <a:rPr lang="en-GB" baseline="0" dirty="0" smtClean="0"/>
              <a:t> commas and full stops (these are real examples, from research interviews)</a:t>
            </a:r>
          </a:p>
          <a:p>
            <a:r>
              <a:rPr lang="en-GB" baseline="0" dirty="0" smtClean="0"/>
              <a:t>Ask: what do these students think commas and full stops are for? Can you explain what is causing confusion for these students?</a:t>
            </a:r>
          </a:p>
          <a:p>
            <a:r>
              <a:rPr lang="en-GB" baseline="0" dirty="0" smtClean="0"/>
              <a:t>Pairs to fours: explain </a:t>
            </a:r>
            <a:r>
              <a:rPr lang="en-GB" i="1" baseline="0" dirty="0" smtClean="0"/>
              <a:t>your</a:t>
            </a:r>
            <a:r>
              <a:rPr lang="en-GB" baseline="0" dirty="0" smtClean="0"/>
              <a:t> answer to the question on the slide.</a:t>
            </a:r>
          </a:p>
          <a:p>
            <a:r>
              <a:rPr lang="en-GB" baseline="0" dirty="0" smtClean="0"/>
              <a:t>Feedback: Agree guidance for what a comma does </a:t>
            </a:r>
            <a:r>
              <a:rPr lang="en-GB" b="1" baseline="0" dirty="0" smtClean="0"/>
              <a:t>not </a:t>
            </a:r>
            <a:r>
              <a:rPr lang="en-GB" baseline="0" dirty="0" smtClean="0"/>
              <a:t>do, using next slide to clarify that a comma is never used to mark a sentence boundary.</a:t>
            </a:r>
            <a:endParaRPr lang="en-GB" dirty="0" smtClean="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only incorrect choice is:</a:t>
            </a:r>
            <a:r>
              <a:rPr lang="en-GB" sz="1200" baseline="0" dirty="0" smtClean="0"/>
              <a:t> </a:t>
            </a:r>
            <a:r>
              <a:rPr lang="en-GB" sz="1200" dirty="0" smtClean="0"/>
              <a:t>Smoking can kill you</a:t>
            </a:r>
            <a:r>
              <a:rPr lang="en-GB" sz="1200" b="1" dirty="0" smtClean="0"/>
              <a:t>, </a:t>
            </a:r>
            <a:r>
              <a:rPr lang="en-GB" sz="1200" dirty="0" smtClean="0"/>
              <a:t>it should be banned.</a:t>
            </a:r>
            <a:r>
              <a:rPr lang="en-GB" sz="1200" baseline="0" dirty="0" smtClean="0"/>
              <a:t> </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Slide is advanced by clicking.</a:t>
            </a:r>
          </a:p>
          <a:p>
            <a:r>
              <a:rPr lang="en-GB" dirty="0" smtClean="0"/>
              <a:t>Show each example (from the Dear John letter),</a:t>
            </a:r>
            <a:r>
              <a:rPr lang="en-GB" baseline="0" dirty="0" smtClean="0"/>
              <a:t> </a:t>
            </a:r>
            <a:r>
              <a:rPr lang="en-GB" dirty="0" smtClean="0"/>
              <a:t>then ask pairs to decide</a:t>
            </a:r>
            <a:r>
              <a:rPr lang="en-GB" baseline="0" dirty="0" smtClean="0"/>
              <a:t> the ‘rule’ for using a comma.</a:t>
            </a:r>
            <a:endParaRPr lang="en-GB" dirty="0" smtClean="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a:t>
            </a:r>
            <a:r>
              <a:rPr lang="en-GB" baseline="0" dirty="0" smtClean="0"/>
              <a:t> can play “Swat” in 2 teams - one team calls out a rule; other team calls out example or get one team member to stand by the board and ‘swat’ or ‘slap’ the right answer.</a:t>
            </a:r>
          </a:p>
          <a:p>
            <a:r>
              <a:rPr lang="en-GB" baseline="0" dirty="0" smtClean="0"/>
              <a:t>Extend by asking pairs to create more examples for each rule and challenge the other team with them. </a:t>
            </a:r>
          </a:p>
          <a:p>
            <a:r>
              <a:rPr lang="en-GB" baseline="0" dirty="0" smtClean="0"/>
              <a:t>Note that there are 2 examples of sub </a:t>
            </a:r>
            <a:r>
              <a:rPr lang="en-GB" baseline="0" dirty="0" err="1" smtClean="0"/>
              <a:t>clause+main</a:t>
            </a:r>
            <a:r>
              <a:rPr lang="en-GB" baseline="0" dirty="0" smtClean="0"/>
              <a:t> clause, 2 examples of commas in lists and 2 examples of </a:t>
            </a:r>
            <a:r>
              <a:rPr lang="en-GB" baseline="0" dirty="0" smtClean="0"/>
              <a:t>adverbial phrases </a:t>
            </a:r>
            <a:r>
              <a:rPr lang="en-GB" baseline="0" dirty="0" smtClean="0"/>
              <a:t>that start a sentence.</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CONSOLIDATE</a:t>
            </a:r>
          </a:p>
          <a:p>
            <a:r>
              <a:rPr lang="en-GB" dirty="0" smtClean="0"/>
              <a:t>Ask students working in pairs</a:t>
            </a:r>
            <a:r>
              <a:rPr lang="en-GB" baseline="0" dirty="0" smtClean="0"/>
              <a:t> </a:t>
            </a:r>
            <a:r>
              <a:rPr lang="en-GB" dirty="0" smtClean="0"/>
              <a:t>to supply </a:t>
            </a:r>
            <a:r>
              <a:rPr lang="en-GB" b="1" dirty="0" smtClean="0"/>
              <a:t>5</a:t>
            </a:r>
            <a:r>
              <a:rPr lang="en-GB" dirty="0" smtClean="0"/>
              <a:t> missing commas. You can also say that the missing commas have 3 different</a:t>
            </a:r>
            <a:r>
              <a:rPr lang="en-GB" baseline="0" dirty="0" smtClean="0"/>
              <a:t> functions. </a:t>
            </a:r>
            <a:r>
              <a:rPr lang="en-GB" dirty="0" smtClean="0"/>
              <a:t>Use the next slide for feedback and to clarify what function the commas have.</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CONSOLIDATE</a:t>
            </a:r>
          </a:p>
          <a:p>
            <a:r>
              <a:rPr lang="en-GB" dirty="0" smtClean="0"/>
              <a:t>Feedback:</a:t>
            </a:r>
            <a:r>
              <a:rPr lang="en-GB" baseline="0" dirty="0" smtClean="0"/>
              <a:t> ask students to explain correct use of commas and clarify they are needed for:</a:t>
            </a:r>
          </a:p>
          <a:p>
            <a:r>
              <a:rPr lang="en-GB" baseline="0" dirty="0" smtClean="0"/>
              <a:t>Separating embedded information (the relative clause beginning ‘which’)</a:t>
            </a:r>
          </a:p>
          <a:p>
            <a:r>
              <a:rPr lang="en-GB" baseline="0" dirty="0" smtClean="0"/>
              <a:t>Marking items in a list: 310 metres high, 87 storeys, 44 lifts </a:t>
            </a:r>
          </a:p>
          <a:p>
            <a:r>
              <a:rPr lang="en-GB" baseline="0" dirty="0" smtClean="0"/>
              <a:t>Separating subordinate clause (‘Although....’) from main clause.</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16/07/2018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Y8 Language Detectives</a:t>
            </a:r>
            <a:endParaRPr lang="en-GB" dirty="0"/>
          </a:p>
        </p:txBody>
      </p:sp>
      <p:sp>
        <p:nvSpPr>
          <p:cNvPr id="3" name="Subtitle 2"/>
          <p:cNvSpPr>
            <a:spLocks noGrp="1"/>
          </p:cNvSpPr>
          <p:nvPr>
            <p:ph type="subTitle" idx="1"/>
          </p:nvPr>
        </p:nvSpPr>
        <p:spPr>
          <a:xfrm>
            <a:off x="1331640" y="3645024"/>
            <a:ext cx="6400800" cy="1752600"/>
          </a:xfrm>
        </p:spPr>
        <p:txBody>
          <a:bodyPr/>
          <a:lstStyle/>
          <a:p>
            <a:r>
              <a:rPr lang="en-GB" dirty="0" smtClean="0">
                <a:solidFill>
                  <a:schemeClr val="tx1"/>
                </a:solidFill>
              </a:rPr>
              <a:t>Investigating how language works: making meaning with punctuation </a:t>
            </a:r>
            <a:endParaRPr lang="en-GB" dirty="0">
              <a:solidFill>
                <a:schemeClr val="tx1"/>
              </a:solidFill>
            </a:endParaRP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084168" y="4797152"/>
            <a:ext cx="2286000" cy="15144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London Shard struck by lightning</a:t>
            </a:r>
            <a:endParaRPr lang="en-GB" dirty="0"/>
          </a:p>
        </p:txBody>
      </p:sp>
      <p:sp>
        <p:nvSpPr>
          <p:cNvPr id="3" name="Content Placeholder 2"/>
          <p:cNvSpPr>
            <a:spLocks noGrp="1"/>
          </p:cNvSpPr>
          <p:nvPr>
            <p:ph idx="1"/>
          </p:nvPr>
        </p:nvSpPr>
        <p:spPr>
          <a:xfrm>
            <a:off x="323528" y="1600200"/>
            <a:ext cx="8363272" cy="4525963"/>
          </a:xfrm>
        </p:spPr>
        <p:txBody>
          <a:bodyPr>
            <a:normAutofit fontScale="92500"/>
          </a:bodyPr>
          <a:lstStyle/>
          <a:p>
            <a:pPr>
              <a:buNone/>
            </a:pPr>
            <a:r>
              <a:rPr lang="en-GB" dirty="0" smtClean="0"/>
              <a:t>    </a:t>
            </a:r>
          </a:p>
          <a:p>
            <a:pPr>
              <a:buNone/>
            </a:pPr>
            <a:endParaRPr lang="en-GB" dirty="0" smtClean="0"/>
          </a:p>
          <a:p>
            <a:pPr>
              <a:buNone/>
            </a:pPr>
            <a:r>
              <a:rPr lang="en-GB" dirty="0" smtClean="0"/>
              <a:t>    </a:t>
            </a:r>
          </a:p>
          <a:p>
            <a:pPr>
              <a:buNone/>
            </a:pPr>
            <a:r>
              <a:rPr lang="en-GB" dirty="0" smtClean="0"/>
              <a:t>    </a:t>
            </a:r>
            <a:r>
              <a:rPr lang="en-GB" sz="3000" dirty="0" smtClean="0"/>
              <a:t>Dramatic photos show how the London Shard which is the tallest building in western Europe was struck by lightning. During a storm the 87 storey 310 metre building was hit by several bolts. Fortunately the Shard has safety features built into it meaning the electricity is diverted harmlessly to earth.</a:t>
            </a:r>
          </a:p>
          <a:p>
            <a:pPr>
              <a:buNone/>
            </a:pPr>
            <a:endParaRPr lang="en-GB" sz="3000" dirty="0"/>
          </a:p>
        </p:txBody>
      </p:sp>
      <p:pic>
        <p:nvPicPr>
          <p:cNvPr id="1027" name="Picture 3" descr="C:\Documents and Settings\User\My Documents\My Pictures\imagesCAMLSCEY.jpg"/>
          <p:cNvPicPr>
            <a:picLocks noChangeAspect="1" noChangeArrowheads="1"/>
          </p:cNvPicPr>
          <p:nvPr/>
        </p:nvPicPr>
        <p:blipFill>
          <a:blip r:embed="rId3" cstate="print"/>
          <a:srcRect/>
          <a:stretch>
            <a:fillRect/>
          </a:stretch>
        </p:blipFill>
        <p:spPr bwMode="auto">
          <a:xfrm>
            <a:off x="2987824" y="1268760"/>
            <a:ext cx="2952328" cy="194421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London Shard Struck by Lightning</a:t>
            </a:r>
            <a:endParaRPr lang="en-GB" dirty="0"/>
          </a:p>
        </p:txBody>
      </p:sp>
      <p:sp>
        <p:nvSpPr>
          <p:cNvPr id="3" name="Content Placeholder 2"/>
          <p:cNvSpPr>
            <a:spLocks noGrp="1"/>
          </p:cNvSpPr>
          <p:nvPr>
            <p:ph idx="1"/>
          </p:nvPr>
        </p:nvSpPr>
        <p:spPr>
          <a:xfrm>
            <a:off x="323528" y="1600200"/>
            <a:ext cx="8363272" cy="4525963"/>
          </a:xfrm>
        </p:spPr>
        <p:txBody>
          <a:bodyPr>
            <a:normAutofit fontScale="92500"/>
          </a:bodyPr>
          <a:lstStyle/>
          <a:p>
            <a:pPr>
              <a:buNone/>
            </a:pPr>
            <a:r>
              <a:rPr lang="en-GB" dirty="0" smtClean="0"/>
              <a:t>    </a:t>
            </a:r>
          </a:p>
          <a:p>
            <a:pPr>
              <a:buNone/>
            </a:pPr>
            <a:endParaRPr lang="en-GB" dirty="0" smtClean="0"/>
          </a:p>
          <a:p>
            <a:pPr>
              <a:buNone/>
            </a:pPr>
            <a:r>
              <a:rPr lang="en-GB" dirty="0" smtClean="0"/>
              <a:t>    </a:t>
            </a:r>
          </a:p>
          <a:p>
            <a:pPr>
              <a:buNone/>
            </a:pPr>
            <a:r>
              <a:rPr lang="en-GB" dirty="0" smtClean="0"/>
              <a:t>    </a:t>
            </a:r>
            <a:r>
              <a:rPr lang="en-GB" sz="3000" dirty="0" smtClean="0"/>
              <a:t>Dramatic photos show how the London Shard, which is the tallest building in western Europe, was struck by lightning. During a storm, the 87 storey, 310 metre building was hit by several bolts. Fortunately, the Shard has safety features built into it, meaning the electricity is diverted harmlessly to earth.</a:t>
            </a:r>
            <a:endParaRPr lang="en-GB" sz="3000" dirty="0"/>
          </a:p>
        </p:txBody>
      </p:sp>
      <p:pic>
        <p:nvPicPr>
          <p:cNvPr id="1027" name="Picture 3" descr="C:\Documents and Settings\User\My Documents\My Pictures\imagesCAMLSCEY.jpg"/>
          <p:cNvPicPr>
            <a:picLocks noChangeAspect="1" noChangeArrowheads="1"/>
          </p:cNvPicPr>
          <p:nvPr/>
        </p:nvPicPr>
        <p:blipFill>
          <a:blip r:embed="rId3" cstate="print"/>
          <a:srcRect/>
          <a:stretch>
            <a:fillRect/>
          </a:stretch>
        </p:blipFill>
        <p:spPr bwMode="auto">
          <a:xfrm>
            <a:off x="2987824" y="1268760"/>
            <a:ext cx="2952328" cy="194421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Floods Hit the UK</a:t>
            </a:r>
            <a:endParaRPr lang="en-GB" dirty="0"/>
          </a:p>
        </p:txBody>
      </p:sp>
      <p:pic>
        <p:nvPicPr>
          <p:cNvPr id="4" name="Content Placeholder 3" descr="imagesCA4N4NV1.jpg"/>
          <p:cNvPicPr>
            <a:picLocks noGrp="1" noChangeAspect="1"/>
          </p:cNvPicPr>
          <p:nvPr>
            <p:ph idx="1"/>
          </p:nvPr>
        </p:nvPicPr>
        <p:blipFill>
          <a:blip r:embed="rId3" cstate="print"/>
          <a:stretch>
            <a:fillRect/>
          </a:stretch>
        </p:blipFill>
        <p:spPr>
          <a:xfrm>
            <a:off x="539552" y="1556792"/>
            <a:ext cx="4392488" cy="3168352"/>
          </a:xfrm>
        </p:spPr>
      </p:pic>
      <p:sp>
        <p:nvSpPr>
          <p:cNvPr id="5" name="TextBox 4"/>
          <p:cNvSpPr txBox="1"/>
          <p:nvPr/>
        </p:nvSpPr>
        <p:spPr>
          <a:xfrm>
            <a:off x="5292080" y="1484785"/>
            <a:ext cx="3456384" cy="4708981"/>
          </a:xfrm>
          <a:prstGeom prst="rect">
            <a:avLst/>
          </a:prstGeom>
          <a:noFill/>
        </p:spPr>
        <p:txBody>
          <a:bodyPr wrap="square" rtlCol="0">
            <a:spAutoFit/>
          </a:bodyPr>
          <a:lstStyle/>
          <a:p>
            <a:r>
              <a:rPr lang="en-GB" sz="2000" dirty="0" smtClean="0"/>
              <a:t>Write a short news report to match the photograph and headline. </a:t>
            </a:r>
          </a:p>
          <a:p>
            <a:endParaRPr lang="en-GB" sz="2000" dirty="0" smtClean="0"/>
          </a:p>
          <a:p>
            <a:r>
              <a:rPr lang="en-GB" sz="2000" dirty="0" smtClean="0"/>
              <a:t>Your task is to  use commas correctly in the following ways:</a:t>
            </a:r>
          </a:p>
          <a:p>
            <a:pPr>
              <a:buFont typeface="Arial" pitchFamily="34" charset="0"/>
              <a:buChar char="•"/>
            </a:pPr>
            <a:r>
              <a:rPr lang="en-GB" sz="2000" dirty="0" smtClean="0"/>
              <a:t> To mark off words in a list.</a:t>
            </a:r>
          </a:p>
          <a:p>
            <a:pPr>
              <a:buFont typeface="Arial" pitchFamily="34" charset="0"/>
              <a:buChar char="•"/>
            </a:pPr>
            <a:r>
              <a:rPr lang="en-GB" sz="2000" dirty="0" smtClean="0"/>
              <a:t> To separate a subordinate clause and a main clause.</a:t>
            </a:r>
          </a:p>
          <a:p>
            <a:pPr>
              <a:buFont typeface="Arial" pitchFamily="34" charset="0"/>
              <a:buChar char="•"/>
            </a:pPr>
            <a:r>
              <a:rPr lang="en-GB" sz="2000" dirty="0" smtClean="0"/>
              <a:t> Either side of a clause embedded in a sentence (e.g. a </a:t>
            </a:r>
            <a:r>
              <a:rPr lang="en-GB" sz="2000" dirty="0" smtClean="0"/>
              <a:t>relative clause </a:t>
            </a:r>
            <a:r>
              <a:rPr lang="en-GB" sz="2000" dirty="0" smtClean="0"/>
              <a:t>beginning with </a:t>
            </a:r>
            <a:r>
              <a:rPr lang="en-GB" sz="2000" i="1" dirty="0" smtClean="0"/>
              <a:t>who</a:t>
            </a:r>
            <a:r>
              <a:rPr lang="en-GB" sz="2000" dirty="0" smtClean="0"/>
              <a:t> or </a:t>
            </a:r>
            <a:r>
              <a:rPr lang="en-GB" sz="2000" i="1" dirty="0" smtClean="0"/>
              <a:t>which</a:t>
            </a:r>
            <a:r>
              <a:rPr lang="en-GB" sz="2000" dirty="0" smtClean="0"/>
              <a:t>).</a:t>
            </a:r>
          </a:p>
          <a:p>
            <a:pPr>
              <a:buFont typeface="Arial" pitchFamily="34" charset="0"/>
              <a:buChar char="•"/>
            </a:pPr>
            <a:r>
              <a:rPr lang="en-GB" sz="2000" dirty="0" smtClean="0"/>
              <a:t>  After an </a:t>
            </a:r>
            <a:r>
              <a:rPr lang="en-GB" sz="2000" dirty="0" smtClean="0"/>
              <a:t>adverbial </a:t>
            </a:r>
            <a:r>
              <a:rPr lang="en-GB" sz="2000" dirty="0" smtClean="0"/>
              <a:t>word </a:t>
            </a:r>
            <a:r>
              <a:rPr lang="en-GB" sz="2000" dirty="0" smtClean="0"/>
              <a:t>or phrase that starts a sentence.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Floods Hit the UK</a:t>
            </a:r>
            <a:endParaRPr lang="en-GB" dirty="0"/>
          </a:p>
        </p:txBody>
      </p:sp>
      <p:pic>
        <p:nvPicPr>
          <p:cNvPr id="4" name="Content Placeholder 3" descr="imagesCA4N4NV1.jpg"/>
          <p:cNvPicPr>
            <a:picLocks noGrp="1" noChangeAspect="1"/>
          </p:cNvPicPr>
          <p:nvPr>
            <p:ph idx="1"/>
          </p:nvPr>
        </p:nvPicPr>
        <p:blipFill>
          <a:blip r:embed="rId3" cstate="print"/>
          <a:stretch>
            <a:fillRect/>
          </a:stretch>
        </p:blipFill>
        <p:spPr>
          <a:xfrm>
            <a:off x="4751512" y="4149080"/>
            <a:ext cx="4392488" cy="3168352"/>
          </a:xfrm>
        </p:spPr>
      </p:pic>
      <p:sp>
        <p:nvSpPr>
          <p:cNvPr id="6" name="TextBox 5"/>
          <p:cNvSpPr txBox="1"/>
          <p:nvPr/>
        </p:nvSpPr>
        <p:spPr>
          <a:xfrm>
            <a:off x="755576" y="1700808"/>
            <a:ext cx="7416824" cy="2554545"/>
          </a:xfrm>
          <a:prstGeom prst="rect">
            <a:avLst/>
          </a:prstGeom>
          <a:noFill/>
        </p:spPr>
        <p:txBody>
          <a:bodyPr wrap="square" rtlCol="0">
            <a:spAutoFit/>
          </a:bodyPr>
          <a:lstStyle/>
          <a:p>
            <a:r>
              <a:rPr lang="en-GB" sz="2000" dirty="0" smtClean="0"/>
              <a:t>Yesterday, several regions of the country were hit by severe flooding.  According to the Environment Agency, a combination of heavy rains, strong winds and high tides caused flooding </a:t>
            </a:r>
            <a:r>
              <a:rPr lang="en-GB" sz="2000" dirty="0" smtClean="0"/>
              <a:t>across </a:t>
            </a:r>
            <a:r>
              <a:rPr lang="en-GB" sz="2000" dirty="0" smtClean="0"/>
              <a:t>the UK. On the Somerset Levels, </a:t>
            </a:r>
            <a:r>
              <a:rPr lang="en-GB" sz="2000" dirty="0" smtClean="0"/>
              <a:t>which was one </a:t>
            </a:r>
            <a:r>
              <a:rPr lang="en-GB" sz="2000" dirty="0" smtClean="0"/>
              <a:t>of the worst affected areas, villages were completely cut-off, while rescue attempts were hindered by lightning storms. As darkness fell, thousands of people were without electricity, especially in the south west,  where power </a:t>
            </a:r>
            <a:r>
              <a:rPr lang="en-GB" sz="2000" dirty="0" smtClean="0"/>
              <a:t>cables </a:t>
            </a:r>
            <a:r>
              <a:rPr lang="en-GB" sz="2000" dirty="0" smtClean="0"/>
              <a:t>were brought </a:t>
            </a:r>
            <a:r>
              <a:rPr lang="en-GB" sz="2000" dirty="0" smtClean="0"/>
              <a:t>down in gale-force winds.</a:t>
            </a:r>
            <a:endParaRPr lang="en-GB" sz="2000" dirty="0"/>
          </a:p>
        </p:txBody>
      </p:sp>
      <p:sp>
        <p:nvSpPr>
          <p:cNvPr id="7" name="TextBox 6"/>
          <p:cNvSpPr txBox="1"/>
          <p:nvPr/>
        </p:nvSpPr>
        <p:spPr>
          <a:xfrm>
            <a:off x="395536" y="4725144"/>
            <a:ext cx="4176464" cy="707886"/>
          </a:xfrm>
          <a:prstGeom prst="rect">
            <a:avLst/>
          </a:prstGeom>
          <a:noFill/>
        </p:spPr>
        <p:txBody>
          <a:bodyPr wrap="square" rtlCol="0">
            <a:spAutoFit/>
          </a:bodyPr>
          <a:lstStyle/>
          <a:p>
            <a:r>
              <a:rPr lang="en-GB" sz="2000" dirty="0" smtClean="0"/>
              <a:t>Where has this writer used commas?</a:t>
            </a:r>
          </a:p>
          <a:p>
            <a:r>
              <a:rPr lang="en-GB" sz="2000" dirty="0" smtClean="0"/>
              <a:t>What job do they do?</a:t>
            </a:r>
            <a:endParaRPr lang="en-GB" sz="2000" dirty="0"/>
          </a:p>
        </p:txBody>
      </p:sp>
    </p:spTree>
    <p:extLst>
      <p:ext uri="{BB962C8B-B14F-4D97-AF65-F5344CB8AC3E}">
        <p14:creationId xmlns:p14="http://schemas.microsoft.com/office/powerpoint/2010/main" val="329086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Punctuation jokes</a:t>
            </a:r>
            <a:endParaRPr lang="en-GB" dirty="0"/>
          </a:p>
        </p:txBody>
      </p:sp>
      <p:sp>
        <p:nvSpPr>
          <p:cNvPr id="3" name="Content Placeholder 2"/>
          <p:cNvSpPr>
            <a:spLocks noGrp="1"/>
          </p:cNvSpPr>
          <p:nvPr>
            <p:ph idx="1"/>
          </p:nvPr>
        </p:nvSpPr>
        <p:spPr/>
        <p:txBody>
          <a:bodyPr/>
          <a:lstStyle/>
          <a:p>
            <a:r>
              <a:rPr lang="en-GB" dirty="0" smtClean="0"/>
              <a:t>Why did the pregnant woman yell “Wouldn’t! Couldn’t! Shouldn’t!” when she was in labour?</a:t>
            </a:r>
          </a:p>
          <a:p>
            <a:pPr>
              <a:buNone/>
            </a:pPr>
            <a:r>
              <a:rPr lang="en-GB" i="1" dirty="0" smtClean="0">
                <a:solidFill>
                  <a:srgbClr val="FF0000"/>
                </a:solidFill>
              </a:rPr>
              <a:t>She was having contractions.</a:t>
            </a:r>
          </a:p>
          <a:p>
            <a:r>
              <a:rPr lang="en-GB" dirty="0" smtClean="0"/>
              <a:t>Why did the comma break up with the apostrophe?</a:t>
            </a:r>
          </a:p>
          <a:p>
            <a:pPr>
              <a:buNone/>
            </a:pPr>
            <a:r>
              <a:rPr lang="en-GB" i="1" dirty="0" smtClean="0">
                <a:solidFill>
                  <a:srgbClr val="FF0000"/>
                </a:solidFill>
              </a:rPr>
              <a:t>Because it was too possessive.</a:t>
            </a:r>
            <a:endParaRPr lang="en-GB" i="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Punctuation for meaning</a:t>
            </a:r>
            <a:endParaRPr lang="en-GB" sz="3200" dirty="0"/>
          </a:p>
        </p:txBody>
      </p:sp>
      <p:sp>
        <p:nvSpPr>
          <p:cNvPr id="3" name="Content Placeholder 2"/>
          <p:cNvSpPr>
            <a:spLocks noGrp="1"/>
          </p:cNvSpPr>
          <p:nvPr>
            <p:ph idx="1"/>
          </p:nvPr>
        </p:nvSpPr>
        <p:spPr>
          <a:xfrm>
            <a:off x="179512" y="1556792"/>
            <a:ext cx="4032448" cy="4525963"/>
          </a:xfrm>
        </p:spPr>
        <p:txBody>
          <a:bodyPr>
            <a:normAutofit fontScale="25000" lnSpcReduction="20000"/>
          </a:bodyPr>
          <a:lstStyle/>
          <a:p>
            <a:pPr indent="0">
              <a:lnSpc>
                <a:spcPct val="120000"/>
              </a:lnSpc>
              <a:spcBef>
                <a:spcPts val="0"/>
              </a:spcBef>
              <a:buNone/>
            </a:pPr>
            <a:r>
              <a:rPr lang="en-US" sz="8800" dirty="0" smtClean="0"/>
              <a:t>Dear John,</a:t>
            </a:r>
          </a:p>
          <a:p>
            <a:pPr indent="0">
              <a:lnSpc>
                <a:spcPct val="120000"/>
              </a:lnSpc>
              <a:spcBef>
                <a:spcPts val="0"/>
              </a:spcBef>
              <a:buNone/>
            </a:pPr>
            <a:r>
              <a:rPr lang="en-US" sz="8800" dirty="0" smtClean="0"/>
              <a:t>I want a man who knows </a:t>
            </a:r>
            <a:r>
              <a:rPr lang="en-US" sz="8800" dirty="0" smtClean="0"/>
              <a:t>what love is all </a:t>
            </a:r>
            <a:r>
              <a:rPr lang="en-US" sz="8800" dirty="0" smtClean="0"/>
              <a:t>about. You are generous, kind, </a:t>
            </a:r>
            <a:r>
              <a:rPr lang="en-US" sz="8800" dirty="0" smtClean="0"/>
              <a:t>thoughtful</a:t>
            </a:r>
            <a:r>
              <a:rPr lang="en-US" sz="8800" dirty="0" smtClean="0"/>
              <a:t>. People who are not like </a:t>
            </a:r>
          </a:p>
          <a:p>
            <a:pPr indent="0">
              <a:lnSpc>
                <a:spcPct val="120000"/>
              </a:lnSpc>
              <a:spcBef>
                <a:spcPts val="0"/>
              </a:spcBef>
              <a:buNone/>
            </a:pPr>
            <a:r>
              <a:rPr lang="en-US" sz="8800" dirty="0" smtClean="0"/>
              <a:t>you admit to being useless and </a:t>
            </a:r>
          </a:p>
          <a:p>
            <a:pPr indent="0">
              <a:lnSpc>
                <a:spcPct val="120000"/>
              </a:lnSpc>
              <a:spcBef>
                <a:spcPts val="0"/>
              </a:spcBef>
              <a:buNone/>
            </a:pPr>
            <a:r>
              <a:rPr lang="en-US" sz="8800" dirty="0" smtClean="0"/>
              <a:t>inferior.  You have ruined me for </a:t>
            </a:r>
            <a:r>
              <a:rPr lang="en-US" sz="8800" dirty="0" smtClean="0"/>
              <a:t>other </a:t>
            </a:r>
            <a:r>
              <a:rPr lang="en-US" sz="8800" dirty="0" smtClean="0"/>
              <a:t>men. I yearn  for you. I have </a:t>
            </a:r>
            <a:r>
              <a:rPr lang="en-US" sz="8800" dirty="0" smtClean="0"/>
              <a:t>no feelings </a:t>
            </a:r>
            <a:r>
              <a:rPr lang="en-US" sz="8800" dirty="0" smtClean="0"/>
              <a:t>whatsoever when we’re </a:t>
            </a:r>
            <a:r>
              <a:rPr lang="en-US" sz="8800" dirty="0" smtClean="0"/>
              <a:t>apart</a:t>
            </a:r>
            <a:r>
              <a:rPr lang="en-US" sz="8800" dirty="0" smtClean="0"/>
              <a:t>. I can be forever happy—will </a:t>
            </a:r>
            <a:r>
              <a:rPr lang="en-US" sz="8800" dirty="0" smtClean="0"/>
              <a:t>you </a:t>
            </a:r>
            <a:r>
              <a:rPr lang="en-US" sz="8800" dirty="0" smtClean="0"/>
              <a:t>let me be yours?</a:t>
            </a:r>
            <a:endParaRPr lang="en-GB" sz="8800" dirty="0" smtClean="0"/>
          </a:p>
          <a:p>
            <a:pPr>
              <a:lnSpc>
                <a:spcPct val="120000"/>
              </a:lnSpc>
              <a:spcBef>
                <a:spcPts val="0"/>
              </a:spcBef>
              <a:buNone/>
            </a:pPr>
            <a:r>
              <a:rPr lang="en-US" sz="8800" dirty="0" smtClean="0"/>
              <a:t>     Gloria</a:t>
            </a:r>
            <a:endParaRPr lang="en-GB" sz="8800" dirty="0" smtClean="0"/>
          </a:p>
          <a:p>
            <a:pPr>
              <a:buNone/>
            </a:pPr>
            <a:endParaRPr lang="en-GB" dirty="0"/>
          </a:p>
        </p:txBody>
      </p:sp>
      <p:sp>
        <p:nvSpPr>
          <p:cNvPr id="4" name="Content Placeholder 2"/>
          <p:cNvSpPr txBox="1">
            <a:spLocks/>
          </p:cNvSpPr>
          <p:nvPr/>
        </p:nvSpPr>
        <p:spPr>
          <a:xfrm>
            <a:off x="4716016" y="1556792"/>
            <a:ext cx="4032448"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Rectangle 4"/>
          <p:cNvSpPr/>
          <p:nvPr/>
        </p:nvSpPr>
        <p:spPr>
          <a:xfrm>
            <a:off x="4572000" y="1556792"/>
            <a:ext cx="4176464" cy="4493538"/>
          </a:xfrm>
          <a:prstGeom prst="rect">
            <a:avLst/>
          </a:prstGeom>
        </p:spPr>
        <p:txBody>
          <a:bodyPr wrap="square">
            <a:spAutoFit/>
          </a:bodyPr>
          <a:lstStyle/>
          <a:p>
            <a:pPr>
              <a:buNone/>
            </a:pPr>
            <a:r>
              <a:rPr lang="en-US" sz="2200" dirty="0" smtClean="0">
                <a:solidFill>
                  <a:srgbClr val="FF0000"/>
                </a:solidFill>
              </a:rPr>
              <a:t>Dear John,</a:t>
            </a:r>
            <a:endParaRPr lang="en-GB" sz="2200" dirty="0" smtClean="0">
              <a:solidFill>
                <a:srgbClr val="FF0000"/>
              </a:solidFill>
            </a:endParaRPr>
          </a:p>
          <a:p>
            <a:pPr>
              <a:buNone/>
            </a:pPr>
            <a:r>
              <a:rPr lang="en-US" sz="2200" dirty="0" smtClean="0">
                <a:solidFill>
                  <a:srgbClr val="FF0000"/>
                </a:solidFill>
              </a:rPr>
              <a:t>I want a man who knows what love is. All about you are generous, kind, thoughtful people, who are not like you. Admit to being useless and  inferior. You have ruined me. For other men, I yearn. For you, I have no feelings whatsoever. </a:t>
            </a:r>
          </a:p>
          <a:p>
            <a:pPr>
              <a:buNone/>
            </a:pPr>
            <a:r>
              <a:rPr lang="en-US" sz="2200" dirty="0" smtClean="0">
                <a:solidFill>
                  <a:srgbClr val="FF0000"/>
                </a:solidFill>
              </a:rPr>
              <a:t>When we’re apart, I can be forever happy. Will you let me be?</a:t>
            </a:r>
            <a:endParaRPr lang="en-GB" sz="2200" dirty="0" smtClean="0">
              <a:solidFill>
                <a:srgbClr val="FF0000"/>
              </a:solidFill>
            </a:endParaRPr>
          </a:p>
          <a:p>
            <a:pPr>
              <a:buNone/>
            </a:pPr>
            <a:r>
              <a:rPr lang="en-US" sz="2200" dirty="0" smtClean="0">
                <a:solidFill>
                  <a:srgbClr val="FF0000"/>
                </a:solidFill>
              </a:rPr>
              <a:t>Yours,</a:t>
            </a:r>
            <a:endParaRPr lang="en-GB" sz="2200" dirty="0" smtClean="0">
              <a:solidFill>
                <a:srgbClr val="FF0000"/>
              </a:solidFill>
            </a:endParaRPr>
          </a:p>
          <a:p>
            <a:pPr>
              <a:buNone/>
            </a:pPr>
            <a:r>
              <a:rPr lang="en-US" sz="2200" dirty="0" smtClean="0">
                <a:solidFill>
                  <a:srgbClr val="FF0000"/>
                </a:solidFill>
              </a:rPr>
              <a:t>Gloria</a:t>
            </a:r>
            <a:endParaRPr lang="en-GB" sz="2200" dirty="0" smtClean="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     How do I know when to use commas?</a:t>
            </a:r>
            <a:endParaRPr lang="en-GB" sz="3200" dirty="0"/>
          </a:p>
        </p:txBody>
      </p:sp>
      <p:sp>
        <p:nvSpPr>
          <p:cNvPr id="3" name="Content Placeholder 2"/>
          <p:cNvSpPr>
            <a:spLocks noGrp="1"/>
          </p:cNvSpPr>
          <p:nvPr>
            <p:ph idx="1"/>
          </p:nvPr>
        </p:nvSpPr>
        <p:spPr>
          <a:xfrm>
            <a:off x="611560" y="1412776"/>
            <a:ext cx="8085584" cy="4525963"/>
          </a:xfrm>
        </p:spPr>
        <p:txBody>
          <a:bodyPr>
            <a:normAutofit lnSpcReduction="10000"/>
          </a:bodyPr>
          <a:lstStyle/>
          <a:p>
            <a:pPr>
              <a:buNone/>
            </a:pPr>
            <a:endParaRPr lang="en-GB" dirty="0" smtClean="0"/>
          </a:p>
          <a:p>
            <a:pPr>
              <a:buNone/>
            </a:pPr>
            <a:r>
              <a:rPr lang="en-GB" sz="2800" dirty="0" smtClean="0"/>
              <a:t>“You put a comma when you need to take a breath; if it’s a quick breath you put a comma, but if it’s a longer breath you put a full stop</a:t>
            </a:r>
            <a:r>
              <a:rPr lang="en-GB" sz="2800" dirty="0" smtClean="0"/>
              <a:t>.”</a:t>
            </a:r>
          </a:p>
          <a:p>
            <a:pPr>
              <a:buNone/>
            </a:pPr>
            <a:endParaRPr lang="en-GB" sz="2800" dirty="0" smtClean="0"/>
          </a:p>
          <a:p>
            <a:pPr marL="0" indent="0">
              <a:buNone/>
            </a:pPr>
            <a:r>
              <a:rPr lang="en-GB" sz="2800" dirty="0" smtClean="0"/>
              <a:t>“If you use a lot of commas it speeds up the pace of </a:t>
            </a:r>
            <a:r>
              <a:rPr lang="en-GB" sz="2800" dirty="0" smtClean="0"/>
              <a:t>the </a:t>
            </a:r>
            <a:r>
              <a:rPr lang="en-GB" sz="2800" dirty="0" smtClean="0"/>
              <a:t>writing and makes it more interesting to </a:t>
            </a:r>
            <a:r>
              <a:rPr lang="en-GB" sz="2800" dirty="0" smtClean="0"/>
              <a:t>read.”</a:t>
            </a:r>
          </a:p>
          <a:p>
            <a:pPr>
              <a:buNone/>
            </a:pPr>
            <a:endParaRPr lang="en-GB" sz="2800" dirty="0" smtClean="0"/>
          </a:p>
          <a:p>
            <a:r>
              <a:rPr lang="en-GB" sz="2800" dirty="0" smtClean="0"/>
              <a:t>Can you explain these students’ thinking? What has caused their confusion?</a:t>
            </a:r>
            <a:endParaRPr lang="en-GB" sz="2800" dirty="0" smtClean="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323528" y="332656"/>
            <a:ext cx="1152128" cy="129614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GB" sz="3200" dirty="0" smtClean="0"/>
              <a:t>Punctuation choices </a:t>
            </a:r>
            <a:endParaRPr lang="en-GB" sz="3200" dirty="0"/>
          </a:p>
        </p:txBody>
      </p:sp>
      <p:sp>
        <p:nvSpPr>
          <p:cNvPr id="3" name="Content Placeholder 2"/>
          <p:cNvSpPr>
            <a:spLocks noGrp="1"/>
          </p:cNvSpPr>
          <p:nvPr>
            <p:ph idx="1"/>
          </p:nvPr>
        </p:nvSpPr>
        <p:spPr>
          <a:xfrm>
            <a:off x="467544" y="1052736"/>
            <a:ext cx="8424936" cy="4525963"/>
          </a:xfrm>
        </p:spPr>
        <p:txBody>
          <a:bodyPr/>
          <a:lstStyle/>
          <a:p>
            <a:r>
              <a:rPr lang="en-GB" sz="2400" dirty="0" smtClean="0"/>
              <a:t>‘Boundary punctuation’ refers to punctuation used </a:t>
            </a:r>
            <a:r>
              <a:rPr lang="en-GB" sz="2400" dirty="0" smtClean="0"/>
              <a:t>between </a:t>
            </a:r>
            <a:r>
              <a:rPr lang="en-GB" sz="2400" dirty="0" smtClean="0"/>
              <a:t>separate sentences. </a:t>
            </a:r>
            <a:r>
              <a:rPr lang="en-GB" sz="2400" dirty="0" smtClean="0"/>
              <a:t>All the punctuation marks below can be used in this way. Try each one out on these sentences: </a:t>
            </a:r>
            <a:endParaRPr lang="en-GB" sz="2400" dirty="0"/>
          </a:p>
          <a:p>
            <a:pPr marL="0" indent="0">
              <a:buNone/>
            </a:pPr>
            <a:r>
              <a:rPr lang="en-GB" sz="2400" dirty="0" smtClean="0"/>
              <a:t>              s</a:t>
            </a:r>
            <a:r>
              <a:rPr lang="en-GB" sz="2400" dirty="0" smtClean="0"/>
              <a:t>moking </a:t>
            </a:r>
            <a:r>
              <a:rPr lang="en-GB" sz="2400" dirty="0" smtClean="0"/>
              <a:t>can kill you      </a:t>
            </a:r>
            <a:r>
              <a:rPr lang="en-GB" sz="2400" dirty="0" smtClean="0"/>
              <a:t> </a:t>
            </a:r>
            <a:r>
              <a:rPr lang="en-GB" sz="2400" dirty="0" smtClean="0"/>
              <a:t>it should be </a:t>
            </a:r>
            <a:r>
              <a:rPr lang="en-GB" sz="2400" dirty="0" smtClean="0"/>
              <a:t>banned</a:t>
            </a:r>
            <a:endParaRPr lang="en-GB" sz="2400" dirty="0" smtClean="0"/>
          </a:p>
          <a:p>
            <a:pPr>
              <a:buNone/>
            </a:pPr>
            <a:endParaRPr lang="en-GB" dirty="0" smtClean="0"/>
          </a:p>
          <a:p>
            <a:pPr>
              <a:buNone/>
            </a:pPr>
            <a:endParaRPr lang="en-GB" dirty="0" smtClean="0"/>
          </a:p>
          <a:p>
            <a:pPr>
              <a:buNone/>
            </a:pPr>
            <a:endParaRPr lang="en-GB" dirty="0" smtClean="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525755726"/>
              </p:ext>
            </p:extLst>
          </p:nvPr>
        </p:nvGraphicFramePr>
        <p:xfrm>
          <a:off x="683568" y="2924944"/>
          <a:ext cx="7848872" cy="2414316"/>
        </p:xfrm>
        <a:graphic>
          <a:graphicData uri="http://schemas.openxmlformats.org/drawingml/2006/table">
            <a:tbl>
              <a:tblPr firstRow="1" bandRow="1">
                <a:tableStyleId>{5C22544A-7EE6-4342-B048-85BDC9FD1C3A}</a:tableStyleId>
              </a:tblPr>
              <a:tblGrid>
                <a:gridCol w="2723078"/>
                <a:gridCol w="1201358"/>
                <a:gridCol w="2883259"/>
                <a:gridCol w="1041177"/>
              </a:tblGrid>
              <a:tr h="804772">
                <a:tc>
                  <a:txBody>
                    <a:bodyPr/>
                    <a:lstStyle/>
                    <a:p>
                      <a:r>
                        <a:rPr lang="en-GB" sz="2400" b="0" dirty="0" smtClean="0">
                          <a:solidFill>
                            <a:schemeClr val="tx1"/>
                          </a:solidFill>
                        </a:rPr>
                        <a:t>colon</a:t>
                      </a:r>
                      <a:endParaRPr lang="en-GB" sz="2400" b="0" dirty="0">
                        <a:solidFill>
                          <a:schemeClr val="tx1"/>
                        </a:solidFill>
                      </a:endParaRPr>
                    </a:p>
                  </a:txBody>
                  <a:tcPr>
                    <a:solidFill>
                      <a:schemeClr val="tx2">
                        <a:lumMod val="20000"/>
                        <a:lumOff val="80000"/>
                      </a:schemeClr>
                    </a:solidFill>
                  </a:tcPr>
                </a:tc>
                <a:tc>
                  <a:txBody>
                    <a:bodyPr/>
                    <a:lstStyle/>
                    <a:p>
                      <a:r>
                        <a:rPr lang="en-GB" sz="3600" b="0" dirty="0" smtClean="0">
                          <a:solidFill>
                            <a:schemeClr val="tx1"/>
                          </a:solidFill>
                        </a:rPr>
                        <a:t>:</a:t>
                      </a:r>
                      <a:endParaRPr lang="en-GB" sz="3600" b="0" dirty="0">
                        <a:solidFill>
                          <a:schemeClr val="tx1"/>
                        </a:solidFill>
                      </a:endParaRPr>
                    </a:p>
                  </a:txBody>
                  <a:tcPr>
                    <a:solidFill>
                      <a:schemeClr val="tx2">
                        <a:lumMod val="20000"/>
                        <a:lumOff val="80000"/>
                      </a:schemeClr>
                    </a:solidFill>
                  </a:tcPr>
                </a:tc>
                <a:tc>
                  <a:txBody>
                    <a:bodyPr/>
                    <a:lstStyle/>
                    <a:p>
                      <a:r>
                        <a:rPr lang="en-GB" sz="2400" b="0" dirty="0" smtClean="0">
                          <a:solidFill>
                            <a:schemeClr val="tx1"/>
                          </a:solidFill>
                        </a:rPr>
                        <a:t>question</a:t>
                      </a:r>
                      <a:r>
                        <a:rPr lang="en-GB" sz="2400" b="0" baseline="0" dirty="0" smtClean="0">
                          <a:solidFill>
                            <a:schemeClr val="tx1"/>
                          </a:solidFill>
                        </a:rPr>
                        <a:t> mark</a:t>
                      </a:r>
                      <a:endParaRPr lang="en-GB" sz="2400" b="0" dirty="0">
                        <a:solidFill>
                          <a:schemeClr val="tx1"/>
                        </a:solidFill>
                      </a:endParaRPr>
                    </a:p>
                  </a:txBody>
                  <a:tcPr>
                    <a:solidFill>
                      <a:schemeClr val="tx2">
                        <a:lumMod val="20000"/>
                        <a:lumOff val="80000"/>
                      </a:schemeClr>
                    </a:solidFill>
                  </a:tcPr>
                </a:tc>
                <a:tc>
                  <a:txBody>
                    <a:bodyPr/>
                    <a:lstStyle/>
                    <a:p>
                      <a:r>
                        <a:rPr lang="en-GB" sz="3600" b="0" dirty="0" smtClean="0">
                          <a:solidFill>
                            <a:schemeClr val="tx1"/>
                          </a:solidFill>
                        </a:rPr>
                        <a:t>?</a:t>
                      </a:r>
                      <a:endParaRPr lang="en-GB" sz="3600" b="0" dirty="0">
                        <a:solidFill>
                          <a:schemeClr val="tx1"/>
                        </a:solidFill>
                      </a:endParaRPr>
                    </a:p>
                  </a:txBody>
                  <a:tcPr>
                    <a:solidFill>
                      <a:schemeClr val="tx2">
                        <a:lumMod val="20000"/>
                        <a:lumOff val="80000"/>
                      </a:schemeClr>
                    </a:solidFill>
                  </a:tcPr>
                </a:tc>
              </a:tr>
              <a:tr h="804772">
                <a:tc>
                  <a:txBody>
                    <a:bodyPr/>
                    <a:lstStyle/>
                    <a:p>
                      <a:r>
                        <a:rPr lang="en-GB" sz="2400" dirty="0" smtClean="0"/>
                        <a:t>exclamation mark</a:t>
                      </a:r>
                      <a:endParaRPr lang="en-GB" sz="2400" dirty="0"/>
                    </a:p>
                  </a:txBody>
                  <a:tcPr/>
                </a:tc>
                <a:tc>
                  <a:txBody>
                    <a:bodyPr/>
                    <a:lstStyle/>
                    <a:p>
                      <a:r>
                        <a:rPr lang="en-GB" sz="3600" dirty="0" smtClean="0"/>
                        <a:t>!</a:t>
                      </a:r>
                      <a:endParaRPr lang="en-GB" sz="3600" dirty="0"/>
                    </a:p>
                  </a:txBody>
                  <a:tcPr/>
                </a:tc>
                <a:tc>
                  <a:txBody>
                    <a:bodyPr/>
                    <a:lstStyle/>
                    <a:p>
                      <a:r>
                        <a:rPr lang="en-GB" sz="2400" dirty="0" smtClean="0"/>
                        <a:t>dash</a:t>
                      </a:r>
                      <a:endParaRPr lang="en-GB" sz="2400" dirty="0"/>
                    </a:p>
                  </a:txBody>
                  <a:tcPr/>
                </a:tc>
                <a:tc>
                  <a:txBody>
                    <a:bodyPr/>
                    <a:lstStyle/>
                    <a:p>
                      <a:r>
                        <a:rPr lang="en-GB" sz="3600" dirty="0" smtClean="0"/>
                        <a:t>-</a:t>
                      </a:r>
                      <a:endParaRPr lang="en-GB" sz="3600" dirty="0"/>
                    </a:p>
                  </a:txBody>
                  <a:tcPr/>
                </a:tc>
              </a:tr>
              <a:tr h="804772">
                <a:tc>
                  <a:txBody>
                    <a:bodyPr/>
                    <a:lstStyle/>
                    <a:p>
                      <a:r>
                        <a:rPr lang="en-GB" sz="2400" dirty="0" smtClean="0"/>
                        <a:t>semi-colon</a:t>
                      </a:r>
                      <a:endParaRPr lang="en-GB" sz="2400" dirty="0"/>
                    </a:p>
                  </a:txBody>
                  <a:tcPr/>
                </a:tc>
                <a:tc>
                  <a:txBody>
                    <a:bodyPr/>
                    <a:lstStyle/>
                    <a:p>
                      <a:r>
                        <a:rPr lang="en-GB" sz="3600" dirty="0" smtClean="0"/>
                        <a:t>;</a:t>
                      </a:r>
                      <a:endParaRPr lang="en-GB" sz="3600" dirty="0"/>
                    </a:p>
                  </a:txBody>
                  <a:tcPr/>
                </a:tc>
                <a:tc>
                  <a:txBody>
                    <a:bodyPr/>
                    <a:lstStyle/>
                    <a:p>
                      <a:r>
                        <a:rPr lang="en-GB" sz="2400" dirty="0" smtClean="0"/>
                        <a:t>full</a:t>
                      </a:r>
                      <a:r>
                        <a:rPr lang="en-GB" sz="2400" baseline="0" dirty="0" smtClean="0"/>
                        <a:t> stop</a:t>
                      </a:r>
                      <a:endParaRPr lang="en-GB" sz="2400" dirty="0"/>
                    </a:p>
                  </a:txBody>
                  <a:tcPr/>
                </a:tc>
                <a:tc>
                  <a:txBody>
                    <a:bodyPr/>
                    <a:lstStyle/>
                    <a:p>
                      <a:r>
                        <a:rPr lang="en-GB" sz="3600" dirty="0" smtClean="0"/>
                        <a:t>.</a:t>
                      </a:r>
                      <a:endParaRPr lang="en-GB" sz="3600" dirty="0"/>
                    </a:p>
                  </a:txBody>
                  <a:tcPr/>
                </a:tc>
              </a:tr>
            </a:tbl>
          </a:graphicData>
        </a:graphic>
      </p:graphicFrame>
      <p:sp>
        <p:nvSpPr>
          <p:cNvPr id="5" name="TextBox 4"/>
          <p:cNvSpPr txBox="1"/>
          <p:nvPr/>
        </p:nvSpPr>
        <p:spPr>
          <a:xfrm>
            <a:off x="611560" y="5661248"/>
            <a:ext cx="8136904" cy="830997"/>
          </a:xfrm>
          <a:prstGeom prst="rect">
            <a:avLst/>
          </a:prstGeom>
          <a:noFill/>
        </p:spPr>
        <p:txBody>
          <a:bodyPr wrap="square" rtlCol="0">
            <a:spAutoFit/>
          </a:bodyPr>
          <a:lstStyle/>
          <a:p>
            <a:pPr marL="342900" indent="-342900">
              <a:buFont typeface="Arial" pitchFamily="34" charset="0"/>
              <a:buChar char="•"/>
            </a:pPr>
            <a:r>
              <a:rPr lang="en-GB" sz="2400" dirty="0" smtClean="0"/>
              <a:t>A comma is NEVER used to mark the boundary between separate sentences.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 if we don’t use commas to </a:t>
            </a:r>
            <a:r>
              <a:rPr lang="en-GB" dirty="0" smtClean="0"/>
              <a:t>separate</a:t>
            </a:r>
            <a:r>
              <a:rPr lang="en-GB" dirty="0" smtClean="0"/>
              <a:t> </a:t>
            </a:r>
            <a:r>
              <a:rPr lang="en-GB" dirty="0" smtClean="0"/>
              <a:t>sentences, when do we use them?</a:t>
            </a:r>
            <a:endParaRPr lang="en-GB" dirty="0"/>
          </a:p>
        </p:txBody>
      </p:sp>
      <p:sp>
        <p:nvSpPr>
          <p:cNvPr id="3" name="Content Placeholder 2"/>
          <p:cNvSpPr>
            <a:spLocks noGrp="1"/>
          </p:cNvSpPr>
          <p:nvPr>
            <p:ph idx="1"/>
          </p:nvPr>
        </p:nvSpPr>
        <p:spPr>
          <a:xfrm>
            <a:off x="457200" y="1600200"/>
            <a:ext cx="8291264" cy="4525963"/>
          </a:xfrm>
        </p:spPr>
        <p:txBody>
          <a:bodyPr>
            <a:normAutofit/>
          </a:bodyPr>
          <a:lstStyle/>
          <a:p>
            <a:pPr>
              <a:lnSpc>
                <a:spcPct val="120000"/>
              </a:lnSpc>
              <a:spcBef>
                <a:spcPts val="0"/>
              </a:spcBef>
              <a:buNone/>
            </a:pPr>
            <a:r>
              <a:rPr lang="en-US" sz="2800" dirty="0" smtClean="0"/>
              <a:t>You are generous, kind, thoughtful.</a:t>
            </a:r>
          </a:p>
          <a:p>
            <a:pPr>
              <a:lnSpc>
                <a:spcPct val="120000"/>
              </a:lnSpc>
              <a:spcBef>
                <a:spcPts val="0"/>
              </a:spcBef>
              <a:buNone/>
            </a:pPr>
            <a:r>
              <a:rPr lang="en-US" sz="2800" dirty="0" smtClean="0">
                <a:solidFill>
                  <a:srgbClr val="FF0000"/>
                </a:solidFill>
              </a:rPr>
              <a:t>To mark off words in a list.</a:t>
            </a:r>
          </a:p>
          <a:p>
            <a:pPr>
              <a:lnSpc>
                <a:spcPct val="120000"/>
              </a:lnSpc>
              <a:spcBef>
                <a:spcPts val="0"/>
              </a:spcBef>
              <a:buNone/>
            </a:pPr>
            <a:r>
              <a:rPr lang="en-US" sz="2800" dirty="0" smtClean="0"/>
              <a:t>For you, I have no feelings whatsoever.</a:t>
            </a:r>
          </a:p>
          <a:p>
            <a:pPr>
              <a:lnSpc>
                <a:spcPct val="120000"/>
              </a:lnSpc>
              <a:spcBef>
                <a:spcPts val="0"/>
              </a:spcBef>
              <a:buNone/>
            </a:pPr>
            <a:r>
              <a:rPr lang="en-US" sz="2800" dirty="0" smtClean="0">
                <a:solidFill>
                  <a:srgbClr val="FF0000"/>
                </a:solidFill>
              </a:rPr>
              <a:t>After </a:t>
            </a:r>
            <a:r>
              <a:rPr lang="en-US" sz="2800" dirty="0" smtClean="0">
                <a:solidFill>
                  <a:srgbClr val="FF0000"/>
                </a:solidFill>
              </a:rPr>
              <a:t>an adverbial </a:t>
            </a:r>
            <a:r>
              <a:rPr lang="en-US" sz="2800" dirty="0" smtClean="0">
                <a:solidFill>
                  <a:srgbClr val="FF0000"/>
                </a:solidFill>
              </a:rPr>
              <a:t>phrase that starts a sentence.</a:t>
            </a:r>
          </a:p>
          <a:p>
            <a:pPr>
              <a:lnSpc>
                <a:spcPct val="120000"/>
              </a:lnSpc>
              <a:spcBef>
                <a:spcPts val="0"/>
              </a:spcBef>
              <a:buNone/>
            </a:pPr>
            <a:r>
              <a:rPr lang="en-GB" sz="2800" dirty="0" smtClean="0"/>
              <a:t>When we are apart, I can be forever happy. </a:t>
            </a:r>
          </a:p>
          <a:p>
            <a:pPr>
              <a:lnSpc>
                <a:spcPct val="120000"/>
              </a:lnSpc>
              <a:spcBef>
                <a:spcPts val="0"/>
              </a:spcBef>
              <a:buNone/>
            </a:pPr>
            <a:r>
              <a:rPr lang="en-GB" sz="2800" dirty="0" smtClean="0">
                <a:solidFill>
                  <a:srgbClr val="FF0000"/>
                </a:solidFill>
              </a:rPr>
              <a:t>To separate a subordinate clause and a main clause.</a:t>
            </a:r>
            <a:endParaRPr lang="en-US" sz="2800" dirty="0" smtClean="0">
              <a:solidFill>
                <a:srgbClr val="FF0000"/>
              </a:solidFill>
            </a:endParaRPr>
          </a:p>
          <a:p>
            <a:pPr>
              <a:lnSpc>
                <a:spcPct val="120000"/>
              </a:lnSpc>
              <a:spcBef>
                <a:spcPts val="0"/>
              </a:spcBef>
              <a:buNone/>
            </a:pPr>
            <a:r>
              <a:rPr lang="en-US" sz="2800" dirty="0" smtClean="0"/>
              <a:t>Kind people, who are not like you, are all around me.</a:t>
            </a:r>
          </a:p>
          <a:p>
            <a:pPr>
              <a:lnSpc>
                <a:spcPct val="120000"/>
              </a:lnSpc>
              <a:spcBef>
                <a:spcPts val="0"/>
              </a:spcBef>
              <a:buNone/>
            </a:pPr>
            <a:r>
              <a:rPr lang="en-US" sz="2800" dirty="0" smtClean="0">
                <a:solidFill>
                  <a:srgbClr val="FF0000"/>
                </a:solidFill>
              </a:rPr>
              <a:t>Either side of a clause embedded in a sentence.</a:t>
            </a:r>
          </a:p>
          <a:p>
            <a:pPr>
              <a:lnSpc>
                <a:spcPct val="120000"/>
              </a:lnSpc>
              <a:spcBef>
                <a:spcPts val="0"/>
              </a:spcBef>
              <a:buNone/>
            </a:pPr>
            <a:endParaRPr lang="en-US" dirty="0" smtClean="0">
              <a:solidFill>
                <a:srgbClr val="FF0000"/>
              </a:solidFill>
            </a:endParaRPr>
          </a:p>
          <a:p>
            <a:pPr>
              <a:lnSpc>
                <a:spcPct val="120000"/>
              </a:lnSpc>
              <a:spcBef>
                <a:spcPts val="0"/>
              </a:spcBef>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Match the example to the rule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12806866"/>
              </p:ext>
            </p:extLst>
          </p:nvPr>
        </p:nvGraphicFramePr>
        <p:xfrm>
          <a:off x="457200" y="1600200"/>
          <a:ext cx="8229600" cy="42113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GB" b="0" dirty="0" smtClean="0">
                          <a:solidFill>
                            <a:schemeClr val="tx1"/>
                          </a:solidFill>
                        </a:rPr>
                        <a:t>Commas</a:t>
                      </a:r>
                      <a:r>
                        <a:rPr lang="en-GB" b="0" baseline="0" dirty="0" smtClean="0">
                          <a:solidFill>
                            <a:schemeClr val="tx1"/>
                          </a:solidFill>
                        </a:rPr>
                        <a:t> are used to separate a subordinate clause and a main clause.</a:t>
                      </a:r>
                      <a:endParaRPr lang="en-GB" b="0" dirty="0">
                        <a:solidFill>
                          <a:schemeClr val="tx1"/>
                        </a:solidFill>
                      </a:endParaRPr>
                    </a:p>
                  </a:txBody>
                  <a:tcPr>
                    <a:solidFill>
                      <a:schemeClr val="accent1">
                        <a:lumMod val="20000"/>
                        <a:lumOff val="80000"/>
                      </a:schemeClr>
                    </a:solidFill>
                  </a:tcPr>
                </a:tc>
                <a:tc>
                  <a:txBody>
                    <a:bodyPr/>
                    <a:lstStyle/>
                    <a:p>
                      <a:r>
                        <a:rPr lang="en-GB" b="0" dirty="0" smtClean="0">
                          <a:solidFill>
                            <a:schemeClr val="tx1"/>
                          </a:solidFill>
                        </a:rPr>
                        <a:t>The subjects I like the</a:t>
                      </a:r>
                      <a:r>
                        <a:rPr lang="en-GB" b="0" baseline="0" dirty="0" smtClean="0">
                          <a:solidFill>
                            <a:schemeClr val="tx1"/>
                          </a:solidFill>
                        </a:rPr>
                        <a:t> best are Geography, English, Maths and Art.</a:t>
                      </a:r>
                      <a:endParaRPr lang="en-GB" b="0" dirty="0">
                        <a:solidFill>
                          <a:schemeClr val="tx1"/>
                        </a:solidFill>
                      </a:endParaRPr>
                    </a:p>
                  </a:txBody>
                  <a:tcPr>
                    <a:solidFill>
                      <a:schemeClr val="accent1">
                        <a:lumMod val="20000"/>
                        <a:lumOff val="80000"/>
                      </a:schemeClr>
                    </a:solidFill>
                  </a:tcPr>
                </a:tc>
              </a:tr>
              <a:tr h="370840">
                <a:tc>
                  <a:txBody>
                    <a:bodyPr/>
                    <a:lstStyle/>
                    <a:p>
                      <a:endParaRPr lang="en-GB"/>
                    </a:p>
                  </a:txBody>
                  <a:tcPr/>
                </a:tc>
                <a:tc>
                  <a:txBody>
                    <a:bodyPr/>
                    <a:lstStyle/>
                    <a:p>
                      <a:r>
                        <a:rPr lang="en-GB" dirty="0" smtClean="0"/>
                        <a:t>After</a:t>
                      </a:r>
                      <a:r>
                        <a:rPr lang="en-GB" baseline="0" dirty="0" smtClean="0"/>
                        <a:t> all that effort, we still didn’t know the answer.</a:t>
                      </a:r>
                      <a:endParaRPr lang="en-GB" dirty="0"/>
                    </a:p>
                  </a:txBody>
                  <a:tcPr/>
                </a:tc>
              </a:tr>
              <a:tr h="370840">
                <a:tc>
                  <a:txBody>
                    <a:bodyPr/>
                    <a:lstStyle/>
                    <a:p>
                      <a:r>
                        <a:rPr lang="en-GB" dirty="0" smtClean="0"/>
                        <a:t>Commas</a:t>
                      </a:r>
                      <a:r>
                        <a:rPr lang="en-GB" baseline="0" dirty="0" smtClean="0"/>
                        <a:t> are used to mark off </a:t>
                      </a:r>
                      <a:r>
                        <a:rPr lang="en-GB" baseline="0" dirty="0" smtClean="0"/>
                        <a:t>items </a:t>
                      </a:r>
                      <a:r>
                        <a:rPr lang="en-GB" baseline="0" dirty="0" smtClean="0"/>
                        <a:t>in a list.</a:t>
                      </a:r>
                      <a:endParaRPr lang="en-GB" dirty="0"/>
                    </a:p>
                  </a:txBody>
                  <a:tcPr/>
                </a:tc>
                <a:tc>
                  <a:txBody>
                    <a:bodyPr/>
                    <a:lstStyle/>
                    <a:p>
                      <a:r>
                        <a:rPr lang="en-GB" baseline="0" dirty="0" smtClean="0"/>
                        <a:t>For other men, I yearn.</a:t>
                      </a:r>
                      <a:endParaRPr lang="en-GB" dirty="0"/>
                    </a:p>
                  </a:txBody>
                  <a:tcPr/>
                </a:tc>
              </a:tr>
              <a:tr h="370840">
                <a:tc>
                  <a:txBody>
                    <a:bodyPr/>
                    <a:lstStyle/>
                    <a:p>
                      <a:endParaRPr lang="en-GB" dirty="0"/>
                    </a:p>
                  </a:txBody>
                  <a:tcPr/>
                </a:tc>
                <a:tc>
                  <a:txBody>
                    <a:bodyPr/>
                    <a:lstStyle/>
                    <a:p>
                      <a:r>
                        <a:rPr lang="en-US" sz="1800" dirty="0" smtClean="0">
                          <a:solidFill>
                            <a:schemeClr val="tx1"/>
                          </a:solidFill>
                        </a:rPr>
                        <a:t>If</a:t>
                      </a:r>
                      <a:r>
                        <a:rPr lang="en-US" sz="1800" baseline="0" dirty="0" smtClean="0">
                          <a:solidFill>
                            <a:schemeClr val="tx1"/>
                          </a:solidFill>
                        </a:rPr>
                        <a:t> you leave me</a:t>
                      </a:r>
                      <a:r>
                        <a:rPr lang="en-US" sz="1800" dirty="0" smtClean="0">
                          <a:solidFill>
                            <a:schemeClr val="tx1"/>
                          </a:solidFill>
                        </a:rPr>
                        <a:t>, I can be forever happy. </a:t>
                      </a:r>
                      <a:endParaRPr lang="en-GB" dirty="0">
                        <a:solidFill>
                          <a:schemeClr val="tx1"/>
                        </a:solidFill>
                      </a:endParaRPr>
                    </a:p>
                  </a:txBody>
                  <a:tcPr/>
                </a:tc>
              </a:tr>
              <a:tr h="370840">
                <a:tc>
                  <a:txBody>
                    <a:bodyPr/>
                    <a:lstStyle/>
                    <a:p>
                      <a:r>
                        <a:rPr lang="en-GB" dirty="0" smtClean="0"/>
                        <a:t>Commas are used after</a:t>
                      </a:r>
                      <a:r>
                        <a:rPr lang="en-GB" baseline="0" dirty="0" smtClean="0"/>
                        <a:t> </a:t>
                      </a:r>
                      <a:r>
                        <a:rPr lang="en-GB" baseline="0" dirty="0" smtClean="0"/>
                        <a:t>an adverbial </a:t>
                      </a:r>
                      <a:r>
                        <a:rPr lang="en-GB" baseline="0" dirty="0" smtClean="0"/>
                        <a:t>phrase that starts a sentence.</a:t>
                      </a:r>
                      <a:endParaRPr lang="en-GB" dirty="0"/>
                    </a:p>
                  </a:txBody>
                  <a:tcPr/>
                </a:tc>
                <a:tc>
                  <a:txBody>
                    <a:bodyPr/>
                    <a:lstStyle/>
                    <a:p>
                      <a:r>
                        <a:rPr lang="en-GB" dirty="0" smtClean="0">
                          <a:solidFill>
                            <a:schemeClr val="tx1"/>
                          </a:solidFill>
                        </a:rPr>
                        <a:t>My</a:t>
                      </a:r>
                      <a:r>
                        <a:rPr lang="en-GB" baseline="0" dirty="0" smtClean="0">
                          <a:solidFill>
                            <a:schemeClr val="tx1"/>
                          </a:solidFill>
                        </a:rPr>
                        <a:t> best friend, my cousin, my neighbour and my cat all have the same name.</a:t>
                      </a:r>
                      <a:endParaRPr lang="en-GB" dirty="0">
                        <a:solidFill>
                          <a:schemeClr val="tx1"/>
                        </a:solidFill>
                      </a:endParaRPr>
                    </a:p>
                  </a:txBody>
                  <a:tcPr/>
                </a:tc>
              </a:tr>
              <a:tr h="370840">
                <a:tc>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chemeClr val="tx1"/>
                          </a:solidFill>
                        </a:rPr>
                        <a:t>My brother, who is older</a:t>
                      </a:r>
                      <a:r>
                        <a:rPr lang="en-GB" baseline="0" dirty="0" smtClean="0">
                          <a:solidFill>
                            <a:schemeClr val="tx1"/>
                          </a:solidFill>
                        </a:rPr>
                        <a:t> than me, always gets his own way.</a:t>
                      </a:r>
                      <a:endParaRPr lang="en-GB" dirty="0" smtClean="0">
                        <a:solidFill>
                          <a:schemeClr val="tx1"/>
                        </a:solidFill>
                      </a:endParaRPr>
                    </a:p>
                  </a:txBody>
                  <a:tcPr/>
                </a:tc>
              </a:tr>
              <a:tr h="370840">
                <a:tc>
                  <a:txBody>
                    <a:bodyPr/>
                    <a:lstStyle/>
                    <a:p>
                      <a:r>
                        <a:rPr lang="en-GB" dirty="0" smtClean="0"/>
                        <a:t>Commas</a:t>
                      </a:r>
                      <a:r>
                        <a:rPr lang="en-GB" baseline="0" dirty="0" smtClean="0"/>
                        <a:t> are used either side of a clause embedded in a sentence.</a:t>
                      </a:r>
                      <a:endParaRPr lang="en-GB" dirty="0"/>
                    </a:p>
                  </a:txBody>
                  <a:tcPr/>
                </a:tc>
                <a:tc>
                  <a:txBody>
                    <a:bodyPr/>
                    <a:lstStyle/>
                    <a:p>
                      <a:r>
                        <a:rPr lang="en-GB" dirty="0" smtClean="0">
                          <a:solidFill>
                            <a:schemeClr val="tx1"/>
                          </a:solidFill>
                        </a:rPr>
                        <a:t>When</a:t>
                      </a:r>
                      <a:r>
                        <a:rPr lang="en-GB" baseline="0" dirty="0" smtClean="0">
                          <a:solidFill>
                            <a:schemeClr val="tx1"/>
                          </a:solidFill>
                        </a:rPr>
                        <a:t> his sister arrived, John left.</a:t>
                      </a:r>
                      <a:endParaRPr lang="en-GB"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London Shard struck by lightning</a:t>
            </a:r>
            <a:endParaRPr lang="en-GB" dirty="0"/>
          </a:p>
        </p:txBody>
      </p:sp>
      <p:sp>
        <p:nvSpPr>
          <p:cNvPr id="3" name="Content Placeholder 2"/>
          <p:cNvSpPr>
            <a:spLocks noGrp="1"/>
          </p:cNvSpPr>
          <p:nvPr>
            <p:ph idx="1"/>
          </p:nvPr>
        </p:nvSpPr>
        <p:spPr>
          <a:xfrm>
            <a:off x="323528" y="1600200"/>
            <a:ext cx="8363272" cy="4525963"/>
          </a:xfrm>
        </p:spPr>
        <p:txBody>
          <a:bodyPr>
            <a:normAutofit fontScale="92500" lnSpcReduction="20000"/>
          </a:bodyPr>
          <a:lstStyle/>
          <a:p>
            <a:pPr>
              <a:buNone/>
            </a:pPr>
            <a:r>
              <a:rPr lang="en-GB" dirty="0" smtClean="0"/>
              <a:t>    </a:t>
            </a:r>
          </a:p>
          <a:p>
            <a:pPr>
              <a:buNone/>
            </a:pPr>
            <a:endParaRPr lang="en-GB" dirty="0" smtClean="0"/>
          </a:p>
          <a:p>
            <a:pPr>
              <a:buNone/>
            </a:pPr>
            <a:r>
              <a:rPr lang="en-GB" dirty="0" smtClean="0"/>
              <a:t>    </a:t>
            </a:r>
          </a:p>
          <a:p>
            <a:pPr>
              <a:lnSpc>
                <a:spcPct val="150000"/>
              </a:lnSpc>
              <a:buNone/>
            </a:pPr>
            <a:r>
              <a:rPr lang="en-GB" dirty="0" smtClean="0"/>
              <a:t>    </a:t>
            </a:r>
            <a:r>
              <a:rPr lang="en-GB" sz="3000" dirty="0" smtClean="0"/>
              <a:t>The London Shard which is the tallest building in western Europe was struck by lightning yesterday. </a:t>
            </a:r>
          </a:p>
          <a:p>
            <a:pPr>
              <a:lnSpc>
                <a:spcPct val="150000"/>
              </a:lnSpc>
              <a:buNone/>
            </a:pPr>
            <a:r>
              <a:rPr lang="en-GB" sz="3000" dirty="0" smtClean="0"/>
              <a:t>    The Shard is 310 metres high has 87 storeys 44 lifts and 11,000 glass panels. Although the lightning struck no damage was caused.</a:t>
            </a:r>
          </a:p>
          <a:p>
            <a:pPr>
              <a:buNone/>
            </a:pPr>
            <a:endParaRPr lang="en-GB" sz="3000" dirty="0"/>
          </a:p>
        </p:txBody>
      </p:sp>
      <p:pic>
        <p:nvPicPr>
          <p:cNvPr id="1027" name="Picture 3" descr="C:\Documents and Settings\User\My Documents\My Pictures\imagesCAMLSCEY.jpg"/>
          <p:cNvPicPr>
            <a:picLocks noChangeAspect="1" noChangeArrowheads="1"/>
          </p:cNvPicPr>
          <p:nvPr/>
        </p:nvPicPr>
        <p:blipFill>
          <a:blip r:embed="rId3" cstate="print"/>
          <a:srcRect/>
          <a:stretch>
            <a:fillRect/>
          </a:stretch>
        </p:blipFill>
        <p:spPr bwMode="auto">
          <a:xfrm>
            <a:off x="2987824" y="1268760"/>
            <a:ext cx="2952328" cy="165618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London Shard struck by lightning</a:t>
            </a:r>
            <a:endParaRPr lang="en-GB" dirty="0"/>
          </a:p>
        </p:txBody>
      </p:sp>
      <p:sp>
        <p:nvSpPr>
          <p:cNvPr id="3" name="Content Placeholder 2"/>
          <p:cNvSpPr>
            <a:spLocks noGrp="1"/>
          </p:cNvSpPr>
          <p:nvPr>
            <p:ph idx="1"/>
          </p:nvPr>
        </p:nvSpPr>
        <p:spPr>
          <a:xfrm>
            <a:off x="323528" y="1600200"/>
            <a:ext cx="8363272" cy="4525963"/>
          </a:xfrm>
        </p:spPr>
        <p:txBody>
          <a:bodyPr>
            <a:normAutofit fontScale="92500" lnSpcReduction="20000"/>
          </a:bodyPr>
          <a:lstStyle/>
          <a:p>
            <a:pPr>
              <a:buNone/>
            </a:pPr>
            <a:r>
              <a:rPr lang="en-GB" dirty="0" smtClean="0"/>
              <a:t>    </a:t>
            </a:r>
          </a:p>
          <a:p>
            <a:pPr>
              <a:buNone/>
            </a:pPr>
            <a:endParaRPr lang="en-GB" dirty="0" smtClean="0"/>
          </a:p>
          <a:p>
            <a:pPr>
              <a:buNone/>
            </a:pPr>
            <a:r>
              <a:rPr lang="en-GB" dirty="0" smtClean="0"/>
              <a:t>    </a:t>
            </a:r>
          </a:p>
          <a:p>
            <a:pPr>
              <a:lnSpc>
                <a:spcPct val="150000"/>
              </a:lnSpc>
              <a:buNone/>
            </a:pPr>
            <a:r>
              <a:rPr lang="en-GB" dirty="0" smtClean="0"/>
              <a:t>    </a:t>
            </a:r>
            <a:r>
              <a:rPr lang="en-GB" sz="3000" dirty="0" smtClean="0"/>
              <a:t>The London Shard, which is the tallest building in western Europe, was struck by lightning yesterday. </a:t>
            </a:r>
          </a:p>
          <a:p>
            <a:pPr>
              <a:lnSpc>
                <a:spcPct val="150000"/>
              </a:lnSpc>
              <a:buNone/>
            </a:pPr>
            <a:r>
              <a:rPr lang="en-GB" sz="3000" dirty="0" smtClean="0"/>
              <a:t>    The Shard is 310 metres high, has 87 storeys, 44 lifts and 11,000 glass panels. Although the lightning struck, no damage was caused.</a:t>
            </a:r>
          </a:p>
          <a:p>
            <a:pPr>
              <a:buNone/>
            </a:pPr>
            <a:endParaRPr lang="en-GB" sz="3000" dirty="0"/>
          </a:p>
        </p:txBody>
      </p:sp>
      <p:pic>
        <p:nvPicPr>
          <p:cNvPr id="1027" name="Picture 3" descr="C:\Documents and Settings\User\My Documents\My Pictures\imagesCAMLSCEY.jpg"/>
          <p:cNvPicPr>
            <a:picLocks noChangeAspect="1" noChangeArrowheads="1"/>
          </p:cNvPicPr>
          <p:nvPr/>
        </p:nvPicPr>
        <p:blipFill>
          <a:blip r:embed="rId3" cstate="print"/>
          <a:srcRect/>
          <a:stretch>
            <a:fillRect/>
          </a:stretch>
        </p:blipFill>
        <p:spPr bwMode="auto">
          <a:xfrm>
            <a:off x="2987824" y="1268760"/>
            <a:ext cx="2952328" cy="165618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1578</TotalTime>
  <Words>1783</Words>
  <Application>Microsoft Office PowerPoint</Application>
  <PresentationFormat>On-screen Show (4:3)</PresentationFormat>
  <Paragraphs>154</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Y8 Language Detectives</vt:lpstr>
      <vt:lpstr>Punctuation jokes</vt:lpstr>
      <vt:lpstr>Punctuation for meaning</vt:lpstr>
      <vt:lpstr>     How do I know when to use commas?</vt:lpstr>
      <vt:lpstr>Punctuation choices </vt:lpstr>
      <vt:lpstr>So if we don’t use commas to separate sentences, when do we use them?</vt:lpstr>
      <vt:lpstr>Match the example to the rule</vt:lpstr>
      <vt:lpstr>London Shard struck by lightning</vt:lpstr>
      <vt:lpstr>London Shard struck by lightning</vt:lpstr>
      <vt:lpstr>London Shard struck by lightning</vt:lpstr>
      <vt:lpstr>London Shard Struck by Lightning</vt:lpstr>
      <vt:lpstr>Floods Hit the UK</vt:lpstr>
      <vt:lpstr>Floods Hit the UK</vt:lpstr>
    </vt:vector>
  </TitlesOfParts>
  <Company>University of Exeter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170</cp:revision>
  <dcterms:created xsi:type="dcterms:W3CDTF">2014-04-15T11:49:04Z</dcterms:created>
  <dcterms:modified xsi:type="dcterms:W3CDTF">2018-07-16T16:36:44Z</dcterms:modified>
</cp:coreProperties>
</file>