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0" r:id="rId3"/>
    <p:sldId id="272" r:id="rId4"/>
    <p:sldId id="271" r:id="rId5"/>
    <p:sldId id="273" r:id="rId6"/>
    <p:sldId id="274" r:id="rId7"/>
    <p:sldId id="276" r:id="rId8"/>
    <p:sldId id="278" r:id="rId9"/>
    <p:sldId id="277" r:id="rId10"/>
    <p:sldId id="27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742" autoAdjust="0"/>
  </p:normalViewPr>
  <p:slideViewPr>
    <p:cSldViewPr>
      <p:cViewPr varScale="1">
        <p:scale>
          <a:sx n="30" d="100"/>
          <a:sy n="30" d="100"/>
        </p:scale>
        <p:origin x="1766"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09/06/2020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2389314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If</a:t>
            </a:r>
            <a:r>
              <a:rPr lang="en-GB" baseline="0" dirty="0"/>
              <a:t> you like, use this slide to model the task or for evaluative feedback. Who do students think ‘I’, ‘he’ and ‘they’ might be? What might have happened before this? What might happen next?</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Read opening to ‘</a:t>
            </a:r>
            <a:r>
              <a:rPr lang="en-GB" dirty="0" err="1"/>
              <a:t>Skellig</a:t>
            </a:r>
            <a:r>
              <a:rPr lang="en-GB" dirty="0"/>
              <a:t>’</a:t>
            </a:r>
          </a:p>
          <a:p>
            <a:r>
              <a:rPr lang="en-GB" dirty="0"/>
              <a:t>In pairs: 60 seconds</a:t>
            </a:r>
            <a:r>
              <a:rPr lang="en-GB" baseline="0" dirty="0"/>
              <a:t> - </a:t>
            </a:r>
            <a:r>
              <a:rPr lang="en-GB" dirty="0"/>
              <a:t>decide</a:t>
            </a:r>
            <a:r>
              <a:rPr lang="en-GB" baseline="0" dirty="0"/>
              <a:t> which of the three options is the most likely and provide one reason for this choice and one reason for rejecting each of the other two.</a:t>
            </a:r>
          </a:p>
          <a:p>
            <a:r>
              <a:rPr lang="en-GB" baseline="0" dirty="0"/>
              <a:t>Feedback: ask students what kind of ‘guessing’ they might do about the ‘he’ of the story – by withholding the character’s name, what questions has the writer deliberately created for the reader?</a:t>
            </a:r>
          </a:p>
          <a:p>
            <a:r>
              <a:rPr lang="en-GB" baseline="0" dirty="0"/>
              <a:t>Can students name any other fiction texts that use a similar technique? </a:t>
            </a:r>
          </a:p>
          <a:p>
            <a:r>
              <a:rPr lang="en-GB" baseline="0" dirty="0"/>
              <a:t>Note – they will return to this slide and discuss in more detail later, so no need to dwell too long on this now.</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Whole class:</a:t>
            </a:r>
          </a:p>
          <a:p>
            <a:r>
              <a:rPr lang="en-GB" dirty="0"/>
              <a:t>You can use the term</a:t>
            </a:r>
            <a:r>
              <a:rPr lang="en-GB" baseline="0" dirty="0"/>
              <a:t> personal pronoun if you like (the word class called pronouns contains many different kinds each with slightly different functions so explanations can easily get cluttered e.g. ‘nobody’ is an indefinite pronoun; his is a possessive pronoun) – but students don’t need to know this. The important point is that pronouns ‘stand in’ for nouns and that writers can create different effects by using them deliberately, most obviously to avoid repetition of proper nouns and to create cohesion through anaphoric and </a:t>
            </a:r>
            <a:r>
              <a:rPr lang="en-GB" baseline="0" dirty="0" err="1"/>
              <a:t>cataphoric</a:t>
            </a:r>
            <a:r>
              <a:rPr lang="en-GB" baseline="0" dirty="0"/>
              <a:t> reference (i.e. using pronouns to refer backwards and forwards to nouns in a text)</a:t>
            </a:r>
          </a:p>
          <a:p>
            <a:r>
              <a:rPr lang="en-GB" baseline="0" dirty="0"/>
              <a:t>Use the questions (slide is animated by clicking) to raise awareness of pronoun/noun choice and use. You might want to use the terms ‘first and third person’ in discussing differences between the examples on the slide. You can use the next slide as an ‘answer’ to the final bullet point question.</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a:t>
            </a:r>
            <a:r>
              <a:rPr lang="en-GB" baseline="0" dirty="0"/>
              <a:t> next 2 slides show the start of </a:t>
            </a:r>
            <a:r>
              <a:rPr lang="en-GB" i="1" baseline="0" dirty="0"/>
              <a:t>The Bourne Imperative </a:t>
            </a:r>
            <a:r>
              <a:rPr lang="en-GB" baseline="0" dirty="0"/>
              <a:t>by Robert Ludlum. You might want to print off a handout for students.</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Students can be thinking about the question as</a:t>
            </a:r>
            <a:r>
              <a:rPr lang="en-GB" baseline="0" dirty="0"/>
              <a:t> you read the opening.</a:t>
            </a:r>
          </a:p>
          <a:p>
            <a:r>
              <a:rPr lang="en-GB" baseline="0" dirty="0"/>
              <a:t>You can check understanding of the story so far by asking:</a:t>
            </a:r>
          </a:p>
          <a:p>
            <a:pPr>
              <a:buFont typeface="Arial" pitchFamily="34" charset="0"/>
              <a:buChar char="•"/>
            </a:pPr>
            <a:r>
              <a:rPr lang="en-GB" baseline="0" dirty="0"/>
              <a:t> Where are pronouns used? Highlight them on the text.</a:t>
            </a:r>
          </a:p>
          <a:p>
            <a:pPr>
              <a:buFont typeface="Arial" pitchFamily="34" charset="0"/>
              <a:buChar char="•"/>
            </a:pPr>
            <a:r>
              <a:rPr lang="en-GB" baseline="0" dirty="0"/>
              <a:t> What genre do we think this is and what are the clues? (They might well refer to the Bourne films)</a:t>
            </a:r>
          </a:p>
          <a:p>
            <a:pPr>
              <a:buFont typeface="Arial" pitchFamily="34" charset="0"/>
              <a:buChar char="•"/>
            </a:pPr>
            <a:r>
              <a:rPr lang="en-GB" baseline="0" dirty="0"/>
              <a:t> Using this knowledge, what might have happened before this scene? What might happen after it?</a:t>
            </a:r>
          </a:p>
          <a:p>
            <a:pPr>
              <a:buFont typeface="Arial" pitchFamily="34" charset="0"/>
              <a:buChar char="•"/>
            </a:pPr>
            <a:r>
              <a:rPr lang="en-GB" baseline="0" dirty="0"/>
              <a:t> Where might the story be set – what are the clues so far?</a:t>
            </a:r>
          </a:p>
          <a:p>
            <a:pPr>
              <a:buFont typeface="Arial" pitchFamily="34" charset="0"/>
              <a:buChar char="•"/>
            </a:pPr>
            <a:r>
              <a:rPr lang="en-GB" baseline="0" dirty="0"/>
              <a:t> What might be the relationship between the two characters – does ‘he’ or ‘she’ seem to be the most powerful character so far?</a:t>
            </a:r>
          </a:p>
          <a:p>
            <a:pPr>
              <a:buFont typeface="Arial" pitchFamily="34" charset="0"/>
              <a:buChar char="•"/>
            </a:pPr>
            <a:r>
              <a:rPr lang="en-GB" baseline="0" dirty="0"/>
              <a:t> Try substituting Jason Bourne and </a:t>
            </a:r>
            <a:r>
              <a:rPr lang="en-GB" baseline="0" dirty="0" err="1"/>
              <a:t>Rebeka</a:t>
            </a:r>
            <a:r>
              <a:rPr lang="en-GB" baseline="0" dirty="0"/>
              <a:t> for ‘he’ and ‘she’ – what difference does it make?</a:t>
            </a:r>
          </a:p>
          <a:p>
            <a:pPr>
              <a:buFont typeface="Arial" pitchFamily="34" charset="0"/>
              <a:buChar char="•"/>
            </a:pPr>
            <a:endParaRPr lang="en-GB" baseline="0" dirty="0"/>
          </a:p>
          <a:p>
            <a:pPr>
              <a:buFont typeface="Arial" pitchFamily="34" charset="0"/>
              <a:buNone/>
            </a:pPr>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The writer still hasn’t used the characters’ names, only the pronouns ‘he’ and ‘his’ – why do we think Robert Ludlum has made this deliberate choice?</a:t>
            </a:r>
          </a:p>
          <a:p>
            <a:pPr>
              <a:buFont typeface="Arial" pitchFamily="34" charset="0"/>
              <a:buChar char="•"/>
            </a:pPr>
            <a:r>
              <a:rPr lang="en-GB" baseline="0" dirty="0"/>
              <a:t> Again, try substituting names for ‘he’ and ‘his’: What is gained? What is lost?</a:t>
            </a:r>
          </a:p>
          <a:p>
            <a:pPr>
              <a:buFont typeface="Arial" pitchFamily="34" charset="0"/>
              <a:buChar char="•"/>
            </a:pPr>
            <a:endParaRPr lang="en-GB" baseline="0" dirty="0"/>
          </a:p>
          <a:p>
            <a:pPr>
              <a:buFont typeface="Arial" pitchFamily="34" charset="0"/>
              <a:buNone/>
            </a:pPr>
            <a:r>
              <a:rPr lang="en-GB" baseline="0" dirty="0"/>
              <a:t>Individuals/whole class: Decide an answer to the question at the top of the slide. </a:t>
            </a:r>
          </a:p>
          <a:p>
            <a:pPr>
              <a:buFont typeface="Arial" pitchFamily="34" charset="0"/>
              <a:buNone/>
            </a:pPr>
            <a:r>
              <a:rPr lang="en-GB" baseline="0" dirty="0"/>
              <a:t>Feedback might include:</a:t>
            </a:r>
          </a:p>
          <a:p>
            <a:pPr>
              <a:buFontTx/>
              <a:buChar char="-"/>
            </a:pPr>
            <a:r>
              <a:rPr lang="en-GB" baseline="0" dirty="0"/>
              <a:t> opening is deliberately mysterious and ‘shadowy’ (supported by details of the setting e.g. ‘wispy </a:t>
            </a:r>
            <a:r>
              <a:rPr lang="en-GB" baseline="0" dirty="0" err="1"/>
              <a:t>brushmarks</a:t>
            </a:r>
            <a:r>
              <a:rPr lang="en-GB" baseline="0" dirty="0"/>
              <a:t> of fishing cottages)</a:t>
            </a:r>
          </a:p>
          <a:p>
            <a:pPr>
              <a:buFontTx/>
              <a:buChar char="-"/>
            </a:pPr>
            <a:r>
              <a:rPr lang="en-GB" baseline="0" dirty="0"/>
              <a:t> withholding names is a narrative hook, designed to make the reader keep reading</a:t>
            </a:r>
          </a:p>
          <a:p>
            <a:pPr>
              <a:buFontTx/>
              <a:buChar char="-"/>
            </a:pPr>
            <a:r>
              <a:rPr lang="en-GB" baseline="0" dirty="0"/>
              <a:t> we’re left guessing about who the characters are and what the relationship between them is </a:t>
            </a:r>
          </a:p>
          <a:p>
            <a:pPr>
              <a:buFontTx/>
              <a:buChar char="-"/>
            </a:pPr>
            <a:r>
              <a:rPr lang="en-GB" baseline="0" dirty="0"/>
              <a:t> it makes the characters seem more important and ‘mythic’ or universal - using names would make it too realistic and down to earth</a:t>
            </a:r>
          </a:p>
          <a:p>
            <a:pPr>
              <a:buFontTx/>
              <a:buChar char="-"/>
            </a:pPr>
            <a:r>
              <a:rPr lang="en-GB" baseline="0" dirty="0"/>
              <a:t> our attention is on the action – working out why he’s running – rather than who these people are</a:t>
            </a:r>
          </a:p>
          <a:p>
            <a:pPr>
              <a:buFontTx/>
              <a:buChar char="-"/>
            </a:pPr>
            <a:r>
              <a:rPr lang="en-GB" baseline="0" dirty="0"/>
              <a:t> this is one in a series of stories – readers/viewers might at least know that ‘he’ is Jason Bourne if they’ve read/seen others in the series</a:t>
            </a:r>
          </a:p>
          <a:p>
            <a:pPr>
              <a:buFontTx/>
              <a:buNone/>
            </a:pPr>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Show the</a:t>
            </a:r>
            <a:r>
              <a:rPr lang="en-GB" baseline="0" dirty="0"/>
              <a:t> start of </a:t>
            </a:r>
            <a:r>
              <a:rPr lang="en-GB" i="1" baseline="0" dirty="0" err="1"/>
              <a:t>Skellig</a:t>
            </a:r>
            <a:r>
              <a:rPr lang="en-GB" baseline="0" dirty="0"/>
              <a:t> again. Following whole class discussion of Bourne Imperative, what might students individually be able to say in answer to the question on </a:t>
            </a:r>
            <a:r>
              <a:rPr lang="en-GB" i="1" baseline="0" dirty="0" err="1"/>
              <a:t>Skellig</a:t>
            </a:r>
            <a:r>
              <a:rPr lang="en-GB" baseline="0" dirty="0"/>
              <a:t>?</a:t>
            </a:r>
          </a:p>
          <a:p>
            <a:r>
              <a:rPr lang="en-GB" baseline="0" dirty="0"/>
              <a:t>TASK: Individuals: ‘Just a minute’: Prepare notes (in head or on paper) that will help you speak an answer to the question on the slide.</a:t>
            </a:r>
          </a:p>
          <a:p>
            <a:r>
              <a:rPr lang="en-GB" baseline="0" dirty="0"/>
              <a:t>Pairs: Remind of ‘just a minute rules’ – speaking without hesitation and keeping to the topic. Time each student 60 seconds to speak their answer to each other.</a:t>
            </a:r>
          </a:p>
          <a:p>
            <a:endParaRPr lang="en-GB" baseline="0" dirty="0"/>
          </a:p>
          <a:p>
            <a:endParaRPr lang="en-GB" baseline="0" dirty="0"/>
          </a:p>
          <a:p>
            <a:endParaRPr lang="en-GB" baseline="0"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Allow</a:t>
            </a:r>
            <a:r>
              <a:rPr lang="en-GB" baseline="0" dirty="0"/>
              <a:t> about </a:t>
            </a:r>
            <a:r>
              <a:rPr lang="en-GB" dirty="0"/>
              <a:t>10 minutes for the task</a:t>
            </a:r>
            <a:r>
              <a:rPr lang="en-GB" baseline="0" dirty="0"/>
              <a:t>.  </a:t>
            </a:r>
          </a:p>
          <a:p>
            <a:r>
              <a:rPr lang="en-GB" dirty="0"/>
              <a:t>Consolidate:</a:t>
            </a:r>
            <a:r>
              <a:rPr lang="en-GB" baseline="0" dirty="0"/>
              <a:t> </a:t>
            </a:r>
          </a:p>
          <a:p>
            <a:r>
              <a:rPr lang="en-GB" baseline="0" dirty="0"/>
              <a:t>Gather ideas together and model the opening two or three sentences for students to complete the rest of the paragraph.</a:t>
            </a:r>
          </a:p>
          <a:p>
            <a:r>
              <a:rPr lang="en-GB" baseline="0" dirty="0"/>
              <a:t>Extend: </a:t>
            </a:r>
          </a:p>
          <a:p>
            <a:r>
              <a:rPr lang="en-GB" baseline="0" dirty="0"/>
              <a:t>Ask for two different versions, one where characters’ names are withheld; one where proper nouns are used. Which version do they prefer </a:t>
            </a:r>
            <a:r>
              <a:rPr lang="en-GB" baseline="0"/>
              <a:t>and why?</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38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09/06/2020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Y9 Language Detectives</a:t>
            </a:r>
          </a:p>
        </p:txBody>
      </p:sp>
      <p:sp>
        <p:nvSpPr>
          <p:cNvPr id="3" name="Subtitle 2"/>
          <p:cNvSpPr>
            <a:spLocks noGrp="1"/>
          </p:cNvSpPr>
          <p:nvPr>
            <p:ph type="subTitle" idx="1"/>
          </p:nvPr>
        </p:nvSpPr>
        <p:spPr>
          <a:xfrm>
            <a:off x="1331640" y="3645024"/>
            <a:ext cx="6400800" cy="1752600"/>
          </a:xfrm>
        </p:spPr>
        <p:txBody>
          <a:bodyPr/>
          <a:lstStyle/>
          <a:p>
            <a:r>
              <a:rPr lang="en-GB" dirty="0">
                <a:solidFill>
                  <a:schemeClr val="tx1"/>
                </a:solidFill>
              </a:rPr>
              <a:t>Investigating how language works: word choices: use of pronouns in fiction</a:t>
            </a: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539552" y="692696"/>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9296" cy="1143000"/>
          </a:xfrm>
        </p:spPr>
        <p:txBody>
          <a:bodyPr>
            <a:noAutofit/>
          </a:bodyPr>
          <a:lstStyle/>
          <a:p>
            <a:pPr algn="l"/>
            <a:r>
              <a:rPr lang="en-GB" sz="2800" dirty="0"/>
              <a:t>How can writers withhold information about </a:t>
            </a:r>
            <a:br>
              <a:rPr lang="en-GB" sz="2800" dirty="0"/>
            </a:br>
            <a:r>
              <a:rPr lang="en-GB" sz="2800" dirty="0"/>
              <a:t>characters at the start of a story by using pronouns?</a:t>
            </a:r>
          </a:p>
        </p:txBody>
      </p:sp>
      <p:sp>
        <p:nvSpPr>
          <p:cNvPr id="3" name="Content Placeholder 2"/>
          <p:cNvSpPr>
            <a:spLocks noGrp="1"/>
          </p:cNvSpPr>
          <p:nvPr>
            <p:ph idx="1"/>
          </p:nvPr>
        </p:nvSpPr>
        <p:spPr/>
        <p:txBody>
          <a:bodyPr>
            <a:normAutofit/>
          </a:bodyPr>
          <a:lstStyle/>
          <a:p>
            <a:pPr marL="0" indent="0">
              <a:buNone/>
            </a:pPr>
            <a:r>
              <a:rPr lang="en-GB" sz="3000" dirty="0"/>
              <a:t>I met him on a bench in the park. They had told me what to look for: a man with a tight-lipped half smile and dark shadows beneath his eyes, as if he hadn’t slept well in weeks. When the cold rain started, he shrugged further into his coat, wincing slightly.  They had told me I should pretend we were friends, so I opened my umbrella to shelter us both and shifted a little closer to him. But still he stared ahead and said nothing.  </a:t>
            </a:r>
          </a:p>
        </p:txBody>
      </p:sp>
    </p:spTree>
    <p:extLst>
      <p:ext uri="{BB962C8B-B14F-4D97-AF65-F5344CB8AC3E}">
        <p14:creationId xmlns:p14="http://schemas.microsoft.com/office/powerpoint/2010/main" val="2003354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is ‘he’?</a:t>
            </a:r>
          </a:p>
        </p:txBody>
      </p:sp>
      <p:sp>
        <p:nvSpPr>
          <p:cNvPr id="3" name="Content Placeholder 2"/>
          <p:cNvSpPr>
            <a:spLocks noGrp="1"/>
          </p:cNvSpPr>
          <p:nvPr>
            <p:ph idx="1"/>
          </p:nvPr>
        </p:nvSpPr>
        <p:spPr>
          <a:xfrm>
            <a:off x="395536" y="1268760"/>
            <a:ext cx="8291264" cy="4968552"/>
          </a:xfrm>
        </p:spPr>
        <p:txBody>
          <a:bodyPr>
            <a:normAutofit fontScale="92500" lnSpcReduction="10000"/>
          </a:bodyPr>
          <a:lstStyle/>
          <a:p>
            <a:pPr>
              <a:buNone/>
            </a:pPr>
            <a:r>
              <a:rPr lang="en-GB" sz="2000" dirty="0"/>
              <a:t>I  found him in the garage on a Sunday afternoon. It was the day after we moved </a:t>
            </a:r>
          </a:p>
          <a:p>
            <a:pPr>
              <a:buNone/>
            </a:pPr>
            <a:r>
              <a:rPr lang="en-GB" sz="2000" dirty="0"/>
              <a:t>into Falconer Road. The winter was ending. Mum had said we’d be moving just in </a:t>
            </a:r>
          </a:p>
          <a:p>
            <a:pPr>
              <a:buNone/>
            </a:pPr>
            <a:r>
              <a:rPr lang="en-GB" sz="2000" dirty="0"/>
              <a:t>time for the spring. Nobody else was there. Just me.</a:t>
            </a:r>
          </a:p>
          <a:p>
            <a:pPr>
              <a:buNone/>
            </a:pPr>
            <a:endParaRPr lang="en-GB" sz="2000" dirty="0"/>
          </a:p>
          <a:p>
            <a:pPr>
              <a:buNone/>
            </a:pPr>
            <a:r>
              <a:rPr lang="en-GB" sz="2000" dirty="0"/>
              <a:t>He was lying there in the darkness behind the tea chests, in the dust and dirt. It </a:t>
            </a:r>
          </a:p>
          <a:p>
            <a:pPr>
              <a:buNone/>
            </a:pPr>
            <a:r>
              <a:rPr lang="en-GB" sz="2000" dirty="0"/>
              <a:t>was as if he’d been there forever. He was filthy and pale and dried out and I </a:t>
            </a:r>
          </a:p>
          <a:p>
            <a:pPr>
              <a:buNone/>
            </a:pPr>
            <a:r>
              <a:rPr lang="en-GB" sz="2000" dirty="0"/>
              <a:t>thought he was dead. I couldn’t have been more wrong. I’d soon begin to see the</a:t>
            </a:r>
          </a:p>
          <a:p>
            <a:pPr>
              <a:buNone/>
            </a:pPr>
            <a:r>
              <a:rPr lang="en-GB" sz="2000" dirty="0"/>
              <a:t>truth about him, that there’d never been another creature like him in the </a:t>
            </a:r>
          </a:p>
          <a:p>
            <a:pPr>
              <a:buNone/>
            </a:pPr>
            <a:r>
              <a:rPr lang="en-GB" sz="2000" dirty="0"/>
              <a:t>world.                                                                                   from  </a:t>
            </a:r>
            <a:r>
              <a:rPr lang="en-GB" sz="2000" i="1" dirty="0" err="1"/>
              <a:t>Skellig</a:t>
            </a:r>
            <a:r>
              <a:rPr lang="en-GB" sz="2000" i="1" dirty="0"/>
              <a:t> </a:t>
            </a:r>
            <a:r>
              <a:rPr lang="en-GB" sz="2000" dirty="0"/>
              <a:t>by David Almond</a:t>
            </a:r>
          </a:p>
          <a:p>
            <a:pPr>
              <a:buNone/>
            </a:pPr>
            <a:endParaRPr lang="en-GB" sz="2000" dirty="0"/>
          </a:p>
          <a:p>
            <a:pPr>
              <a:buNone/>
            </a:pPr>
            <a:r>
              <a:rPr lang="en-GB" sz="2000" dirty="0"/>
              <a:t>At the start of the novel </a:t>
            </a:r>
            <a:r>
              <a:rPr lang="en-GB" sz="2000" i="1" dirty="0" err="1"/>
              <a:t>Skellig</a:t>
            </a:r>
            <a:r>
              <a:rPr lang="en-GB" sz="2000" dirty="0"/>
              <a:t>, the  writer uses ‘he’ instead of naming the main </a:t>
            </a:r>
          </a:p>
          <a:p>
            <a:pPr>
              <a:buNone/>
            </a:pPr>
            <a:r>
              <a:rPr lang="en-GB" sz="2000" dirty="0"/>
              <a:t>character. Is this because:</a:t>
            </a:r>
          </a:p>
          <a:p>
            <a:r>
              <a:rPr lang="en-GB" sz="2000" dirty="0"/>
              <a:t>He couldn’t be bothered to think up a name</a:t>
            </a:r>
          </a:p>
          <a:p>
            <a:r>
              <a:rPr lang="en-GB" sz="2000" dirty="0"/>
              <a:t>The creature might not be human</a:t>
            </a:r>
          </a:p>
          <a:p>
            <a:r>
              <a:rPr lang="en-GB" sz="2000" dirty="0"/>
              <a:t>The reader is left guessing about who ‘he’ might be</a:t>
            </a:r>
          </a:p>
          <a:p>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143000"/>
          </a:xfrm>
        </p:spPr>
        <p:txBody>
          <a:bodyPr>
            <a:normAutofit fontScale="90000"/>
          </a:bodyPr>
          <a:lstStyle/>
          <a:p>
            <a:r>
              <a:rPr lang="en-GB" sz="2800" dirty="0"/>
              <a:t>             How can writers withhold information about </a:t>
            </a:r>
            <a:br>
              <a:rPr lang="en-GB" sz="2800" dirty="0"/>
            </a:br>
            <a:r>
              <a:rPr lang="en-GB" sz="2800" dirty="0"/>
              <a:t>             characters at the start of a story by using pronouns?</a:t>
            </a:r>
          </a:p>
        </p:txBody>
      </p:sp>
      <p:sp>
        <p:nvSpPr>
          <p:cNvPr id="3" name="Content Placeholder 2"/>
          <p:cNvSpPr>
            <a:spLocks noGrp="1"/>
          </p:cNvSpPr>
          <p:nvPr>
            <p:ph idx="1"/>
          </p:nvPr>
        </p:nvSpPr>
        <p:spPr/>
        <p:txBody>
          <a:bodyPr>
            <a:normAutofit fontScale="85000" lnSpcReduction="20000"/>
          </a:bodyPr>
          <a:lstStyle/>
          <a:p>
            <a:pPr>
              <a:buNone/>
            </a:pPr>
            <a:r>
              <a:rPr lang="en-GB" dirty="0"/>
              <a:t>Terminology check:</a:t>
            </a:r>
          </a:p>
          <a:p>
            <a:r>
              <a:rPr lang="en-GB" dirty="0"/>
              <a:t>Pronouns are words like  ‘I’, ‘he’, ‘she’, ‘it’, ‘they’, ‘we’, ‘him’ and ‘her’ that take the place of specific names of people, places or things, e.g.</a:t>
            </a:r>
          </a:p>
          <a:p>
            <a:r>
              <a:rPr lang="en-GB" dirty="0"/>
              <a:t>I  found him in the garage on a Sunday afternoon.  Nobody else was there. Just me.</a:t>
            </a:r>
          </a:p>
          <a:p>
            <a:r>
              <a:rPr lang="en-GB" dirty="0"/>
              <a:t>Sid found Fred in the garage on a Sunday afternoon. The Smiths weren’t there. Just Sid.</a:t>
            </a:r>
          </a:p>
          <a:p>
            <a:r>
              <a:rPr lang="en-GB" dirty="0"/>
              <a:t>Explain the difference between these two versions. </a:t>
            </a:r>
          </a:p>
          <a:p>
            <a:r>
              <a:rPr lang="en-GB" dirty="0"/>
              <a:t>Why might writers choose to use characters’ names and why might they choose to use pronouns instead?</a:t>
            </a:r>
          </a:p>
          <a:p>
            <a:endParaRPr lang="en-GB" dirty="0"/>
          </a:p>
          <a:p>
            <a:endParaRPr lang="en-GB" dirty="0"/>
          </a:p>
          <a:p>
            <a:endParaRPr lang="en-GB" dirty="0"/>
          </a:p>
        </p:txBody>
      </p:sp>
      <p:pic>
        <p:nvPicPr>
          <p:cNvPr id="5"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395536" y="260648"/>
            <a:ext cx="1152128" cy="10801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          How can writers withhold information about </a:t>
            </a:r>
            <a:br>
              <a:rPr lang="en-GB" sz="2400" dirty="0"/>
            </a:br>
            <a:r>
              <a:rPr lang="en-GB" sz="2400" dirty="0"/>
              <a:t>             characters at the start of a story by using pronouns?</a:t>
            </a:r>
          </a:p>
        </p:txBody>
      </p:sp>
      <p:sp>
        <p:nvSpPr>
          <p:cNvPr id="3" name="Content Placeholder 2"/>
          <p:cNvSpPr>
            <a:spLocks noGrp="1"/>
          </p:cNvSpPr>
          <p:nvPr>
            <p:ph idx="1"/>
          </p:nvPr>
        </p:nvSpPr>
        <p:spPr/>
        <p:txBody>
          <a:bodyPr>
            <a:normAutofit fontScale="92500" lnSpcReduction="20000"/>
          </a:bodyPr>
          <a:lstStyle/>
          <a:p>
            <a:r>
              <a:rPr lang="en-GB" dirty="0"/>
              <a:t>Writers make choices about how much information to reveal to the reader, and the ways in which they will reveal it.   In the opening of a story, for example, pronouns (I, you, he, she, it, we, they) reveal little about characters, except the number of characters or their gender.  Writers can therefore use pronouns to withhold information from the reader, making them ask questions like ‘Who is this person?  This can engage the reader’s interest by making them want to discover the answers.</a:t>
            </a:r>
            <a:endParaRPr lang="en-US" dirty="0"/>
          </a:p>
          <a:p>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395536" y="260648"/>
            <a:ext cx="1152128" cy="108012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70992"/>
          </a:xfrm>
        </p:spPr>
        <p:txBody>
          <a:bodyPr>
            <a:normAutofit fontScale="90000"/>
          </a:bodyPr>
          <a:lstStyle/>
          <a:p>
            <a:r>
              <a:rPr lang="en-GB" sz="2200" dirty="0"/>
              <a:t>Read the opening of </a:t>
            </a:r>
            <a:r>
              <a:rPr lang="en-GB" sz="2200" i="1" dirty="0"/>
              <a:t>The Bourne Imperative </a:t>
            </a:r>
            <a:r>
              <a:rPr lang="en-GB" sz="2200" dirty="0"/>
              <a:t>by Robert Ludlum. How would the impact of this opening be altered if the writer had used the characters’ names – Jason Bourne and </a:t>
            </a:r>
            <a:r>
              <a:rPr lang="en-GB" sz="2200" dirty="0" err="1"/>
              <a:t>Rebeka</a:t>
            </a:r>
            <a:r>
              <a:rPr lang="en-GB" sz="2200" dirty="0"/>
              <a:t> – instead of the pronouns</a:t>
            </a:r>
            <a:r>
              <a:rPr lang="en-GB" sz="2200" i="1" dirty="0"/>
              <a:t> he </a:t>
            </a:r>
            <a:r>
              <a:rPr lang="en-GB" sz="2200" dirty="0"/>
              <a:t>and </a:t>
            </a:r>
            <a:r>
              <a:rPr lang="en-GB" sz="2200" i="1" dirty="0"/>
              <a:t>she</a:t>
            </a:r>
            <a:r>
              <a:rPr lang="en-GB" sz="2200" dirty="0"/>
              <a:t>?</a:t>
            </a:r>
            <a:br>
              <a:rPr lang="en-US" dirty="0"/>
            </a:br>
            <a:endParaRPr lang="en-GB" dirty="0"/>
          </a:p>
        </p:txBody>
      </p:sp>
      <p:sp>
        <p:nvSpPr>
          <p:cNvPr id="3" name="Content Placeholder 2"/>
          <p:cNvSpPr>
            <a:spLocks noGrp="1"/>
          </p:cNvSpPr>
          <p:nvPr>
            <p:ph idx="1"/>
          </p:nvPr>
        </p:nvSpPr>
        <p:spPr>
          <a:xfrm>
            <a:off x="457200" y="1600200"/>
            <a:ext cx="8229600" cy="4709120"/>
          </a:xfrm>
        </p:spPr>
        <p:txBody>
          <a:bodyPr>
            <a:normAutofit fontScale="32500" lnSpcReduction="20000"/>
          </a:bodyPr>
          <a:lstStyle/>
          <a:p>
            <a:pPr>
              <a:buNone/>
            </a:pPr>
            <a:r>
              <a:rPr lang="en-GB" sz="6200" dirty="0"/>
              <a:t>She came out of the mist, and he was running, just as he had been for hours,  </a:t>
            </a:r>
          </a:p>
          <a:p>
            <a:pPr>
              <a:buNone/>
            </a:pPr>
            <a:r>
              <a:rPr lang="en-GB" sz="6200" dirty="0"/>
              <a:t>days. It felt like he had been alone for weeks, his heart continually  </a:t>
            </a:r>
          </a:p>
          <a:p>
            <a:pPr>
              <a:buNone/>
            </a:pPr>
            <a:r>
              <a:rPr lang="en-GB" sz="6200" dirty="0"/>
              <a:t>thundering inside his chest, his mind befogged with bitter betrayal. Sleep was</a:t>
            </a:r>
          </a:p>
          <a:p>
            <a:pPr>
              <a:buNone/>
            </a:pPr>
            <a:r>
              <a:rPr lang="en-GB" sz="6200" dirty="0"/>
              <a:t>unthinkable, rest a thing of the past.</a:t>
            </a:r>
          </a:p>
          <a:p>
            <a:pPr>
              <a:buNone/>
            </a:pPr>
            <a:endParaRPr lang="en-GB" sz="6200" dirty="0"/>
          </a:p>
          <a:p>
            <a:pPr>
              <a:buNone/>
            </a:pPr>
            <a:r>
              <a:rPr lang="en-GB" sz="6200" dirty="0"/>
              <a:t>Nothing was clear now except that she had come out of the mist after he had</a:t>
            </a:r>
          </a:p>
          <a:p>
            <a:pPr>
              <a:buNone/>
            </a:pPr>
            <a:r>
              <a:rPr lang="en-GB" sz="6200" dirty="0"/>
              <a:t>been  certain – for the thirteenth, or was it the fifteenth, time? – that he had </a:t>
            </a:r>
          </a:p>
          <a:p>
            <a:pPr>
              <a:buNone/>
            </a:pPr>
            <a:r>
              <a:rPr lang="en-GB" sz="6200" dirty="0"/>
              <a:t>eluded her. But here she was, coming for him like a mythical exterminating </a:t>
            </a:r>
          </a:p>
          <a:p>
            <a:pPr>
              <a:buNone/>
            </a:pPr>
            <a:r>
              <a:rPr lang="en-GB" sz="6200" dirty="0"/>
              <a:t>angel, indestructible and implacable. </a:t>
            </a:r>
          </a:p>
          <a:p>
            <a:pPr>
              <a:buNone/>
            </a:pPr>
            <a:r>
              <a:rPr lang="en-GB" sz="6200" dirty="0"/>
              <a:t> </a:t>
            </a:r>
          </a:p>
          <a:p>
            <a:pPr>
              <a:buNone/>
            </a:pPr>
            <a:r>
              <a:rPr lang="en-GB" sz="6200" dirty="0"/>
              <a:t>His life had been reduced to the two of them. Nothing else existed outside </a:t>
            </a:r>
          </a:p>
          <a:p>
            <a:pPr>
              <a:buNone/>
            </a:pPr>
            <a:r>
              <a:rPr lang="en-GB" sz="6200" dirty="0"/>
              <a:t>the wall of white – snow and ice and the wispy brushstrokes of fishing </a:t>
            </a:r>
          </a:p>
          <a:p>
            <a:pPr>
              <a:buNone/>
            </a:pPr>
            <a:r>
              <a:rPr lang="en-GB" sz="6200" dirty="0"/>
              <a:t>cottages, deep red with white trim, small, compact.</a:t>
            </a:r>
          </a:p>
          <a:p>
            <a:pPr>
              <a:buNone/>
            </a:pPr>
            <a:endParaRPr lang="en-GB" dirty="0"/>
          </a:p>
          <a:p>
            <a:pPr>
              <a:buNone/>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70992"/>
          </a:xfrm>
        </p:spPr>
        <p:txBody>
          <a:bodyPr>
            <a:normAutofit fontScale="90000"/>
          </a:bodyPr>
          <a:lstStyle/>
          <a:p>
            <a:r>
              <a:rPr lang="en-GB" sz="2200" dirty="0"/>
              <a:t>Read the opening of </a:t>
            </a:r>
            <a:r>
              <a:rPr lang="en-GB" sz="2200" i="1" dirty="0"/>
              <a:t>The Bourne Imperative </a:t>
            </a:r>
            <a:r>
              <a:rPr lang="en-GB" sz="2200" dirty="0"/>
              <a:t>by Robert Ludlum. How would the impact of this opening be altered if the writer had used the characters names – Jason Bourne and </a:t>
            </a:r>
            <a:r>
              <a:rPr lang="en-GB" sz="2200" dirty="0" err="1"/>
              <a:t>Rebeka</a:t>
            </a:r>
            <a:r>
              <a:rPr lang="en-GB" sz="2200" dirty="0"/>
              <a:t> – instead of the pronouns</a:t>
            </a:r>
            <a:r>
              <a:rPr lang="en-GB" sz="2200" i="1" dirty="0"/>
              <a:t> he </a:t>
            </a:r>
            <a:r>
              <a:rPr lang="en-GB" sz="2200" dirty="0"/>
              <a:t>and </a:t>
            </a:r>
            <a:r>
              <a:rPr lang="en-GB" sz="2200" i="1" dirty="0"/>
              <a:t>she</a:t>
            </a:r>
            <a:r>
              <a:rPr lang="en-GB" sz="2200" dirty="0"/>
              <a:t>?</a:t>
            </a:r>
            <a:br>
              <a:rPr lang="en-US" dirty="0"/>
            </a:br>
            <a:endParaRPr lang="en-GB" dirty="0"/>
          </a:p>
        </p:txBody>
      </p:sp>
      <p:sp>
        <p:nvSpPr>
          <p:cNvPr id="3" name="Content Placeholder 2"/>
          <p:cNvSpPr>
            <a:spLocks noGrp="1"/>
          </p:cNvSpPr>
          <p:nvPr>
            <p:ph idx="1"/>
          </p:nvPr>
        </p:nvSpPr>
        <p:spPr/>
        <p:txBody>
          <a:bodyPr>
            <a:normAutofit/>
          </a:bodyPr>
          <a:lstStyle/>
          <a:p>
            <a:pPr indent="-457200">
              <a:buNone/>
            </a:pPr>
            <a:r>
              <a:rPr lang="en-GB" sz="2200" dirty="0"/>
              <a:t>The mist burned like fire – a cold fire that ran up his spine and gripped </a:t>
            </a:r>
          </a:p>
          <a:p>
            <a:pPr indent="-457200">
              <a:buNone/>
            </a:pPr>
            <a:r>
              <a:rPr lang="en-GB" sz="2200" dirty="0"/>
              <a:t>the back of his neck.</a:t>
            </a:r>
          </a:p>
          <a:p>
            <a:pPr>
              <a:buNone/>
            </a:pPr>
            <a:endParaRPr lang="en-GB" sz="2400" dirty="0"/>
          </a:p>
          <a:p>
            <a:pPr>
              <a:buNone/>
            </a:pPr>
            <a:r>
              <a:rPr lang="en-GB" sz="2200" dirty="0"/>
              <a:t>Half skating across a large, frozen lake, he slipped, lost his gun, which </a:t>
            </a:r>
          </a:p>
          <a:p>
            <a:pPr>
              <a:buNone/>
            </a:pPr>
            <a:r>
              <a:rPr lang="en-GB" sz="2200" dirty="0"/>
              <a:t>went skittering over the ice. He was about to make a lunge for it when </a:t>
            </a:r>
          </a:p>
          <a:p>
            <a:pPr>
              <a:buNone/>
            </a:pPr>
            <a:r>
              <a:rPr lang="en-GB" sz="2200" dirty="0"/>
              <a:t>he heard the snap of a twig, as clear and sharp as a knife thrust.</a:t>
            </a:r>
          </a:p>
          <a:p>
            <a:pPr>
              <a:buNone/>
            </a:pPr>
            <a:endParaRPr lang="en-GB" sz="2200" dirty="0"/>
          </a:p>
          <a:p>
            <a:pPr>
              <a:buNone/>
            </a:pPr>
            <a:r>
              <a:rPr lang="en-GB" sz="2200" dirty="0"/>
              <a:t>Instead, he continued on, made for a stand of shivering pines. Powdery</a:t>
            </a:r>
          </a:p>
          <a:p>
            <a:pPr>
              <a:buNone/>
            </a:pPr>
            <a:r>
              <a:rPr lang="en-GB" sz="2200" dirty="0"/>
              <a:t>snow sprayed his face, coating his eyebrows and the stubble of a long </a:t>
            </a:r>
          </a:p>
          <a:p>
            <a:pPr>
              <a:buNone/>
            </a:pPr>
            <a:r>
              <a:rPr lang="en-GB" sz="2200" dirty="0"/>
              <a:t>flight across continents. He did not dare waste another moment </a:t>
            </a:r>
          </a:p>
          <a:p>
            <a:pPr>
              <a:buNone/>
            </a:pPr>
            <a:r>
              <a:rPr lang="en-GB" sz="2200" dirty="0"/>
              <a:t>looking back over his shoulder to check the progress of his pursuer.</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en-GB" sz="2400" dirty="0"/>
              <a:t>           Why does David Almond use pronouns instead of characters’ names at the start of </a:t>
            </a:r>
            <a:r>
              <a:rPr lang="en-GB" sz="2400" i="1" dirty="0" err="1"/>
              <a:t>Skellig</a:t>
            </a:r>
            <a:r>
              <a:rPr lang="en-GB" sz="2400" dirty="0"/>
              <a:t>?</a:t>
            </a:r>
          </a:p>
        </p:txBody>
      </p:sp>
      <p:sp>
        <p:nvSpPr>
          <p:cNvPr id="3" name="Content Placeholder 2"/>
          <p:cNvSpPr>
            <a:spLocks noGrp="1"/>
          </p:cNvSpPr>
          <p:nvPr>
            <p:ph idx="1"/>
          </p:nvPr>
        </p:nvSpPr>
        <p:spPr>
          <a:xfrm>
            <a:off x="457200" y="1600200"/>
            <a:ext cx="8229600" cy="4853136"/>
          </a:xfrm>
        </p:spPr>
        <p:txBody>
          <a:bodyPr>
            <a:normAutofit fontScale="62500" lnSpcReduction="20000"/>
          </a:bodyPr>
          <a:lstStyle/>
          <a:p>
            <a:pPr>
              <a:buNone/>
            </a:pPr>
            <a:r>
              <a:rPr lang="en-GB" sz="3600" dirty="0"/>
              <a:t>I  found him in the garage on a Sunday afternoon. It was the day </a:t>
            </a:r>
          </a:p>
          <a:p>
            <a:pPr>
              <a:buNone/>
            </a:pPr>
            <a:r>
              <a:rPr lang="en-GB" sz="3600" dirty="0"/>
              <a:t>after we moved  into Falconer Road. The winter was ending. Mum </a:t>
            </a:r>
          </a:p>
          <a:p>
            <a:pPr>
              <a:buNone/>
            </a:pPr>
            <a:r>
              <a:rPr lang="en-GB" sz="3600" dirty="0"/>
              <a:t>had said we’d be moving just in time for the spring. Nobody else </a:t>
            </a:r>
          </a:p>
          <a:p>
            <a:pPr>
              <a:buNone/>
            </a:pPr>
            <a:r>
              <a:rPr lang="en-GB" sz="3600" dirty="0"/>
              <a:t>was there. Just me.</a:t>
            </a:r>
          </a:p>
          <a:p>
            <a:pPr>
              <a:buNone/>
            </a:pPr>
            <a:endParaRPr lang="en-GB" sz="3600" dirty="0"/>
          </a:p>
          <a:p>
            <a:pPr>
              <a:buNone/>
            </a:pPr>
            <a:r>
              <a:rPr lang="en-GB" sz="3600" dirty="0"/>
              <a:t>He was lying there in the darkness behind the tea chests, in the </a:t>
            </a:r>
          </a:p>
          <a:p>
            <a:pPr>
              <a:buNone/>
            </a:pPr>
            <a:r>
              <a:rPr lang="en-GB" sz="3600" dirty="0"/>
              <a:t>dust and dirt. It  was as if he’d been there forever. He was filthy and</a:t>
            </a:r>
          </a:p>
          <a:p>
            <a:pPr>
              <a:buNone/>
            </a:pPr>
            <a:r>
              <a:rPr lang="en-GB" sz="3600" dirty="0"/>
              <a:t> pale and dried out and I thought he was dead. I couldn’t have been</a:t>
            </a:r>
          </a:p>
          <a:p>
            <a:pPr>
              <a:buNone/>
            </a:pPr>
            <a:r>
              <a:rPr lang="en-GB" sz="3600" dirty="0"/>
              <a:t> more wrong. I’d soon begin to see the truth about him, that </a:t>
            </a:r>
          </a:p>
          <a:p>
            <a:pPr>
              <a:buNone/>
            </a:pPr>
            <a:r>
              <a:rPr lang="en-GB" sz="3600" dirty="0"/>
              <a:t>there’d never been another creature like him in the world. </a:t>
            </a:r>
          </a:p>
          <a:p>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1152128" cy="108012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800" dirty="0"/>
              <a:t>How can writers withhold information about </a:t>
            </a:r>
            <a:br>
              <a:rPr lang="en-GB" sz="2800" dirty="0"/>
            </a:br>
            <a:r>
              <a:rPr lang="en-GB" sz="2800" dirty="0"/>
              <a:t>characters at the start of a story by using pronouns?</a:t>
            </a:r>
          </a:p>
        </p:txBody>
      </p:sp>
      <p:sp>
        <p:nvSpPr>
          <p:cNvPr id="3" name="Content Placeholder 2"/>
          <p:cNvSpPr>
            <a:spLocks noGrp="1"/>
          </p:cNvSpPr>
          <p:nvPr>
            <p:ph idx="1"/>
          </p:nvPr>
        </p:nvSpPr>
        <p:spPr/>
        <p:txBody>
          <a:bodyPr>
            <a:normAutofit/>
          </a:bodyPr>
          <a:lstStyle/>
          <a:p>
            <a:r>
              <a:rPr lang="en-GB" sz="3000" dirty="0"/>
              <a:t>Write the opening paragraph of a mystery or thriller story, using pronouns instead of characters’ names to hook the reader’s interest by withholding information.</a:t>
            </a:r>
          </a:p>
          <a:p>
            <a:r>
              <a:rPr lang="en-GB" sz="3000" dirty="0"/>
              <a:t>You can use the picture on the next slide to prompt ideas. </a:t>
            </a:r>
          </a:p>
          <a:p>
            <a:r>
              <a:rPr lang="en-GB" sz="3000" dirty="0"/>
              <a:t>You might want to start: </a:t>
            </a:r>
          </a:p>
          <a:p>
            <a:pPr>
              <a:buNone/>
            </a:pPr>
            <a:r>
              <a:rPr lang="en-GB" sz="3000" dirty="0"/>
              <a:t>“I met him on a bench in the park....”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Try it</a:t>
            </a:r>
          </a:p>
        </p:txBody>
      </p:sp>
      <p:sp>
        <p:nvSpPr>
          <p:cNvPr id="3" name="Content Placeholder 2"/>
          <p:cNvSpPr>
            <a:spLocks noGrp="1"/>
          </p:cNvSpPr>
          <p:nvPr>
            <p:ph idx="1"/>
          </p:nvPr>
        </p:nvSpPr>
        <p:spPr/>
        <p:txBody>
          <a:bodyPr/>
          <a:lstStyle/>
          <a:p>
            <a:pPr>
              <a:buNone/>
            </a:pPr>
            <a:endParaRPr lang="en-GB" dirty="0"/>
          </a:p>
          <a:p>
            <a:r>
              <a:rPr lang="en-GB" dirty="0"/>
              <a:t>Write your own opening paragraph to a mystery story or thriller in which you deliberately withhold information about characters by using pronouns. </a:t>
            </a:r>
          </a:p>
          <a:p>
            <a:pPr>
              <a:buNone/>
            </a:pPr>
            <a:endParaRPr lang="en-GB" dirty="0"/>
          </a:p>
          <a:p>
            <a:pPr>
              <a:buNone/>
            </a:pPr>
            <a:r>
              <a:rPr lang="en-GB" dirty="0"/>
              <a:t>    You can use the picture on the next slide to prompt ideas.</a:t>
            </a:r>
          </a:p>
        </p:txBody>
      </p:sp>
      <p:pic>
        <p:nvPicPr>
          <p:cNvPr id="4" name="Picture 2" descr="http://i10.photobucket.com/albums/a150/tuesdayweld/EndoftheAffairFiennes.jpg"/>
          <p:cNvPicPr>
            <a:picLocks noChangeAspect="1" noChangeArrowheads="1"/>
          </p:cNvPicPr>
          <p:nvPr/>
        </p:nvPicPr>
        <p:blipFill>
          <a:blip r:embed="rId3" cstate="print"/>
          <a:srcRect/>
          <a:stretch>
            <a:fillRect/>
          </a:stretch>
        </p:blipFill>
        <p:spPr bwMode="auto">
          <a:xfrm>
            <a:off x="0" y="-1588"/>
            <a:ext cx="9144000" cy="68595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TotalTime>
  <Words>1992</Words>
  <Application>Microsoft Office PowerPoint</Application>
  <PresentationFormat>On-screen Show (4:3)</PresentationFormat>
  <Paragraphs>126</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Y9 Language Detectives</vt:lpstr>
      <vt:lpstr>Who is ‘he’?</vt:lpstr>
      <vt:lpstr>             How can writers withhold information about               characters at the start of a story by using pronouns?</vt:lpstr>
      <vt:lpstr>          How can writers withhold information about               characters at the start of a story by using pronouns?</vt:lpstr>
      <vt:lpstr>Read the opening of The Bourne Imperative by Robert Ludlum. How would the impact of this opening be altered if the writer had used the characters’ names – Jason Bourne and Rebeka – instead of the pronouns he and she? </vt:lpstr>
      <vt:lpstr>Read the opening of The Bourne Imperative by Robert Ludlum. How would the impact of this opening be altered if the writer had used the characters names – Jason Bourne and Rebeka – instead of the pronouns he and she? </vt:lpstr>
      <vt:lpstr>           Why does David Almond use pronouns instead of characters’ names at the start of Skellig?</vt:lpstr>
      <vt:lpstr>How can writers withhold information about  characters at the start of a story by using pronouns?</vt:lpstr>
      <vt:lpstr>Try it</vt:lpstr>
      <vt:lpstr>How can writers withhold information about  characters at the start of a story by using pronouns?</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110</cp:revision>
  <dcterms:created xsi:type="dcterms:W3CDTF">2014-04-15T11:49:04Z</dcterms:created>
  <dcterms:modified xsi:type="dcterms:W3CDTF">2020-06-09T12:18:48Z</dcterms:modified>
</cp:coreProperties>
</file>