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72" r:id="rId3"/>
    <p:sldId id="270" r:id="rId4"/>
    <p:sldId id="275" r:id="rId5"/>
    <p:sldId id="276" r:id="rId6"/>
    <p:sldId id="271" r:id="rId7"/>
    <p:sldId id="278" r:id="rId8"/>
    <p:sldId id="280" r:id="rId9"/>
    <p:sldId id="281" r:id="rId10"/>
    <p:sldId id="282" r:id="rId11"/>
    <p:sldId id="28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058" autoAdjust="0"/>
  </p:normalViewPr>
  <p:slideViewPr>
    <p:cSldViewPr>
      <p:cViewPr varScale="1">
        <p:scale>
          <a:sx n="40" d="100"/>
          <a:sy n="40" d="100"/>
        </p:scale>
        <p:origin x="1478" y="24"/>
      </p:cViewPr>
      <p:guideLst>
        <p:guide orient="horz" pos="2160"/>
        <p:guide pos="2880"/>
      </p:guideLst>
    </p:cSldViewPr>
  </p:slideViewPr>
  <p:notesTextViewPr>
    <p:cViewPr>
      <p:scale>
        <a:sx n="100" d="100"/>
        <a:sy n="100" d="100"/>
      </p:scale>
      <p:origin x="0" y="-893"/>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36F1AF-1D17-4E3B-B9A8-BB88E2AAE002}" type="datetimeFigureOut">
              <a:rPr lang="en-GB" smtClean="0"/>
              <a:pPr/>
              <a:t>09/06/2020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D113F1-7592-4C95-9721-342AA4839B0A}" type="slidenum">
              <a:rPr lang="en-GB" smtClean="0"/>
              <a:pPr/>
              <a:t>‹#›</a:t>
            </a:fld>
            <a:endParaRPr lang="en-GB"/>
          </a:p>
        </p:txBody>
      </p:sp>
    </p:spTree>
    <p:extLst>
      <p:ext uri="{BB962C8B-B14F-4D97-AF65-F5344CB8AC3E}">
        <p14:creationId xmlns:p14="http://schemas.microsoft.com/office/powerpoint/2010/main" val="2560017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GB" baseline="0" dirty="0"/>
              <a:t>Slide is animated by clicking</a:t>
            </a:r>
          </a:p>
          <a:p>
            <a:r>
              <a:rPr lang="en-GB" baseline="0" dirty="0"/>
              <a:t>Show this part of the poem and ask students to read aloud. (You might want to recap where in whole poem this part comes i.e. after slow build-up describing soldiers’ trudge back to base – this part suddenly quickens the pace and tone)</a:t>
            </a:r>
          </a:p>
          <a:p>
            <a:r>
              <a:rPr lang="en-GB" baseline="0" dirty="0"/>
              <a:t>Individuals to pairs: Use the first two bullet point questions to check students’ knowledge – compare answers in pairs, then with another pair and whole class if any disagreement/confusion.</a:t>
            </a:r>
          </a:p>
          <a:p>
            <a:r>
              <a:rPr lang="en-GB" baseline="0" dirty="0"/>
              <a:t>Whole class: show third bullet point and together share responses. </a:t>
            </a:r>
          </a:p>
          <a:p>
            <a:r>
              <a:rPr lang="en-GB" baseline="0" dirty="0"/>
              <a:t>Show annotations – is this similar to the ideas they’ve just shared? Stress that there isn’t one ‘right’ answer to question of how punctuation emphasises meaning – but you are modelling how students can talk about punctuation effects – in this case in </a:t>
            </a:r>
            <a:r>
              <a:rPr lang="en-GB" baseline="0" dirty="0" err="1"/>
              <a:t>Owen’s</a:t>
            </a:r>
            <a:r>
              <a:rPr lang="en-GB" baseline="0" dirty="0"/>
              <a:t> poem, but applicable to fiction and non-fiction texts too.</a:t>
            </a:r>
          </a:p>
          <a:p>
            <a:r>
              <a:rPr lang="en-GB" baseline="0" dirty="0"/>
              <a:t>CONSOLIDATE:</a:t>
            </a:r>
          </a:p>
          <a:p>
            <a:r>
              <a:rPr lang="en-GB" baseline="0" dirty="0"/>
              <a:t>Be guided by class attention but this might be a good place to end. You can ask students to write out the lines and then to follow with a short written analysis of how punctuation emphasises meaning, using the annotations on the slide to help their own explanations.</a:t>
            </a:r>
          </a:p>
          <a:p>
            <a:r>
              <a:rPr lang="en-GB" baseline="0" dirty="0"/>
              <a:t>EXTEND:</a:t>
            </a:r>
          </a:p>
          <a:p>
            <a:r>
              <a:rPr lang="en-GB" baseline="0" dirty="0"/>
              <a:t>Use next slide too which shows final section of poem – which is all one sentence – and similar annotations about meaning. Again, you can ask students to explain, verbally or in writing, how Owen uses punctuation to emphasise meaning. </a:t>
            </a:r>
          </a:p>
          <a:p>
            <a:endParaRPr lang="en-GB" baseline="0" dirty="0"/>
          </a:p>
          <a:p>
            <a:r>
              <a:rPr lang="en-GB" baseline="0" dirty="0"/>
              <a:t>ALSO POSSIBLE – ask students to rewrite the lines as continuous prose, thinking carefully about how they can use a range of punctuation to emphasise meaning.</a:t>
            </a:r>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EXTENSION</a:t>
            </a:r>
          </a:p>
          <a:p>
            <a:r>
              <a:rPr lang="en-GB" dirty="0"/>
              <a:t>Slide is animated.</a:t>
            </a:r>
          </a:p>
          <a:p>
            <a:r>
              <a:rPr lang="en-GB" dirty="0"/>
              <a:t>Pairs: Ask them to decide whether or</a:t>
            </a:r>
            <a:r>
              <a:rPr lang="en-GB" baseline="0" dirty="0"/>
              <a:t> not the final part of the poem is in fact one sentence. Without getting bogged down, if students have said ‘not sure’, find out what their confusion is. You can point out the one finite verb string in the sentence: ‘you </a:t>
            </a:r>
            <a:r>
              <a:rPr lang="en-GB" i="1" baseline="0" dirty="0"/>
              <a:t>would not tell</a:t>
            </a:r>
            <a:r>
              <a:rPr lang="en-GB" baseline="0" dirty="0"/>
              <a:t>’, and the subordinate clauses starting with the subordinate conjunction ‘if’: ‘if you could pace.... if you could hear....</a:t>
            </a:r>
          </a:p>
          <a:p>
            <a:r>
              <a:rPr lang="en-GB" baseline="0" dirty="0"/>
              <a:t>You could ask students to count how many commas are used here and to note that they are sometimes used to demarcate single words (adjectives in the noun phrase: </a:t>
            </a:r>
            <a:r>
              <a:rPr lang="en-GB" i="1" baseline="0" dirty="0"/>
              <a:t>vile, incurable sores on innocent tongues); </a:t>
            </a:r>
            <a:r>
              <a:rPr lang="en-GB" i="0" baseline="0" dirty="0"/>
              <a:t>to demarcate phrases e.g. the similes ‘like a devil’s sick of sin’ or ‘obscene as cancer’ and clauses e.g. the ‘if’ </a:t>
            </a:r>
            <a:r>
              <a:rPr lang="en-GB" i="0" baseline="0" dirty="0" err="1"/>
              <a:t>subclauses</a:t>
            </a:r>
            <a:r>
              <a:rPr lang="en-GB" i="0" baseline="0" dirty="0"/>
              <a:t>.</a:t>
            </a:r>
          </a:p>
          <a:p>
            <a:r>
              <a:rPr lang="en-GB" i="0" baseline="0" dirty="0"/>
              <a:t>Before showing annotations in red, you can ask students why they think Owen chose to write the whole of the last part of the poem as one long sentence. The annotations are one person’s ideas – ask if students can say any more about how punctuation emphasises meaning. </a:t>
            </a:r>
          </a:p>
          <a:p>
            <a:endParaRPr lang="en-GB" i="0" baseline="0" dirty="0"/>
          </a:p>
          <a:p>
            <a:r>
              <a:rPr lang="en-GB" i="0" baseline="0" dirty="0"/>
              <a:t>NB Some students might be confused that each line starts with a capital letter – just explain that this is a convention of poetry and does not mean that each line of a poem is actually a sentence – as this example shows!</a:t>
            </a:r>
          </a:p>
          <a:p>
            <a:endParaRPr lang="en-GB" i="0" baseline="0" dirty="0"/>
          </a:p>
          <a:p>
            <a:endParaRPr lang="en-GB" i="1"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11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Pairs or whole class: How many different</a:t>
            </a:r>
            <a:r>
              <a:rPr lang="en-GB" baseline="0" dirty="0"/>
              <a:t> ways are there of punctuating the sentence examples? Experiment with different punctuation choices, noting changes to meaning each time. </a:t>
            </a:r>
          </a:p>
          <a:p>
            <a:r>
              <a:rPr lang="en-US" sz="1200" kern="1200" dirty="0">
                <a:solidFill>
                  <a:schemeClr val="tx1"/>
                </a:solidFill>
                <a:latin typeface="+mn-lt"/>
                <a:ea typeface="+mn-ea"/>
                <a:cs typeface="+mn-cs"/>
              </a:rPr>
              <a:t>A key learning point in this lesson is to underline the idea that punctuation is a creative tool to help shape meaning in writing, not just about getting full stops in the right place. </a:t>
            </a:r>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Stress, too, that punctuation is a guide to how sentences</a:t>
            </a:r>
            <a:r>
              <a:rPr lang="en-GB" baseline="0" dirty="0"/>
              <a:t> should be read and spoken aloud.</a:t>
            </a:r>
          </a:p>
          <a:p>
            <a:r>
              <a:rPr lang="en-GB" dirty="0"/>
              <a:t>In</a:t>
            </a:r>
            <a:r>
              <a:rPr lang="en-GB" baseline="0" dirty="0"/>
              <a:t> pairs or small groups: practise reading these lines aloud, using the punctuation to guide their voices. </a:t>
            </a:r>
          </a:p>
          <a:p>
            <a:r>
              <a:rPr lang="en-GB" baseline="0" dirty="0"/>
              <a:t>Whole class: Hear a few versions and briefly discuss how the punctuation suggests tone and rhythm as well as meaning e.g. in the second example, how marking each word with an exclamation mark emphasises the force and awkwardness with which the sentry’s body hits each step and increases the horror of the event. You could show how the punctuation draws attention to the choice of successive and repeated monosyllabic words with heavy vowel and consonant sounds – so punctuation working together with word choices.</a:t>
            </a:r>
          </a:p>
          <a:p>
            <a:endParaRPr lang="en-GB" baseline="0" dirty="0"/>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Whole class:</a:t>
            </a:r>
          </a:p>
          <a:p>
            <a:r>
              <a:rPr lang="en-GB" dirty="0"/>
              <a:t>Introduce</a:t>
            </a:r>
            <a:r>
              <a:rPr lang="en-GB" baseline="0" dirty="0"/>
              <a:t> learning question, information and examples. Don’t get bogged down in explanations of terms or rules: </a:t>
            </a:r>
            <a:r>
              <a:rPr lang="en-US" sz="1200" kern="1200" dirty="0">
                <a:solidFill>
                  <a:schemeClr val="tx1"/>
                </a:solidFill>
                <a:latin typeface="+mn-lt"/>
                <a:ea typeface="+mn-ea"/>
                <a:cs typeface="+mn-cs"/>
              </a:rPr>
              <a:t>stress that punctuation</a:t>
            </a:r>
            <a:r>
              <a:rPr lang="en-US" sz="1200" kern="1200" baseline="0" dirty="0">
                <a:solidFill>
                  <a:schemeClr val="tx1"/>
                </a:solidFill>
                <a:latin typeface="+mn-lt"/>
                <a:ea typeface="+mn-ea"/>
                <a:cs typeface="+mn-cs"/>
              </a:rPr>
              <a:t> </a:t>
            </a:r>
            <a:r>
              <a:rPr lang="en-US" sz="1200" kern="1200" dirty="0">
                <a:solidFill>
                  <a:schemeClr val="tx1"/>
                </a:solidFill>
                <a:latin typeface="+mn-lt"/>
                <a:ea typeface="+mn-ea"/>
                <a:cs typeface="+mn-cs"/>
              </a:rPr>
              <a:t>gives writers choices of emphasis and meaning. The examples</a:t>
            </a:r>
            <a:r>
              <a:rPr lang="en-US" sz="1200" kern="1200" baseline="0" dirty="0">
                <a:solidFill>
                  <a:schemeClr val="tx1"/>
                </a:solidFill>
                <a:latin typeface="+mn-lt"/>
                <a:ea typeface="+mn-ea"/>
                <a:cs typeface="+mn-cs"/>
              </a:rPr>
              <a:t> are from Wilfred Owen’s </a:t>
            </a:r>
            <a:r>
              <a:rPr lang="en-US" sz="1200" i="1" kern="1200" baseline="0" dirty="0">
                <a:solidFill>
                  <a:schemeClr val="tx1"/>
                </a:solidFill>
                <a:latin typeface="+mn-lt"/>
                <a:ea typeface="+mn-ea"/>
                <a:cs typeface="+mn-cs"/>
              </a:rPr>
              <a:t>Dulce et Decorum Est</a:t>
            </a:r>
            <a:r>
              <a:rPr lang="en-US" sz="1200" kern="1200" baseline="0" dirty="0">
                <a:solidFill>
                  <a:schemeClr val="tx1"/>
                </a:solidFill>
                <a:latin typeface="+mn-lt"/>
                <a:ea typeface="+mn-ea"/>
                <a:cs typeface="+mn-cs"/>
              </a:rPr>
              <a:t>, which students will look at in detail during the lesson. </a:t>
            </a:r>
          </a:p>
          <a:p>
            <a:r>
              <a:rPr lang="en-US" sz="1200" kern="1200" baseline="0" dirty="0">
                <a:solidFill>
                  <a:schemeClr val="tx1"/>
                </a:solidFill>
                <a:latin typeface="+mn-lt"/>
                <a:ea typeface="+mn-ea"/>
                <a:cs typeface="+mn-cs"/>
              </a:rPr>
              <a:t>It’s genuinely difficult to talk about effects of punctuation but try to avoid misleading things such as “a comma shows where you take a breath” or “a full stop is a longer pause” – students will probably have picked up these kind of explanations but they are very confusing. Try to show that punctuation demarcates the grammatical units in a sentence – on the slide, the main clause with a finite verb is shown in green; prepositional phrases are shown in red, individual words (in this case, non-finite verbs) are shown in blue.</a:t>
            </a:r>
          </a:p>
          <a:p>
            <a:r>
              <a:rPr lang="en-US" sz="1200" kern="1200" baseline="0" dirty="0">
                <a:solidFill>
                  <a:schemeClr val="tx1"/>
                </a:solidFill>
                <a:latin typeface="+mn-lt"/>
                <a:ea typeface="+mn-ea"/>
                <a:cs typeface="+mn-cs"/>
              </a:rPr>
              <a:t>Individuals/pairs: Try one or two different arrangements of the grammatical units, trying each time to suggest how emphasis and meaning (including the rhythm of the sentence) is slightly altered. Examples:</a:t>
            </a:r>
          </a:p>
          <a:p>
            <a:r>
              <a:rPr lang="en-US" sz="1200" kern="1200" baseline="0" dirty="0">
                <a:solidFill>
                  <a:schemeClr val="tx1"/>
                </a:solidFill>
                <a:latin typeface="+mn-lt"/>
                <a:ea typeface="+mn-ea"/>
                <a:cs typeface="+mn-cs"/>
              </a:rPr>
              <a:t>Choking, drowning, he plunges at me in all my dreams.</a:t>
            </a:r>
          </a:p>
          <a:p>
            <a:r>
              <a:rPr lang="en-US" sz="1200" kern="1200" baseline="0" dirty="0">
                <a:solidFill>
                  <a:schemeClr val="tx1"/>
                </a:solidFill>
                <a:latin typeface="+mn-lt"/>
                <a:ea typeface="+mn-ea"/>
                <a:cs typeface="+mn-cs"/>
              </a:rPr>
              <a:t>Before my helpless sight, he plunges at me, choking, drowning.</a:t>
            </a:r>
          </a:p>
          <a:p>
            <a:r>
              <a:rPr lang="en-US" sz="1200" kern="1200" baseline="0" dirty="0">
                <a:solidFill>
                  <a:schemeClr val="tx1"/>
                </a:solidFill>
                <a:latin typeface="+mn-lt"/>
                <a:ea typeface="+mn-ea"/>
                <a:cs typeface="+mn-cs"/>
              </a:rPr>
              <a:t>Compare their versions with the original – which one most </a:t>
            </a:r>
            <a:r>
              <a:rPr lang="en-US" sz="1200" kern="1200" baseline="0" dirty="0" err="1">
                <a:solidFill>
                  <a:schemeClr val="tx1"/>
                </a:solidFill>
                <a:latin typeface="+mn-lt"/>
                <a:ea typeface="+mn-ea"/>
                <a:cs typeface="+mn-cs"/>
              </a:rPr>
              <a:t>emphasises</a:t>
            </a:r>
            <a:r>
              <a:rPr lang="en-US" sz="1200" kern="1200" baseline="0" dirty="0">
                <a:solidFill>
                  <a:schemeClr val="tx1"/>
                </a:solidFill>
                <a:latin typeface="+mn-lt"/>
                <a:ea typeface="+mn-ea"/>
                <a:cs typeface="+mn-cs"/>
              </a:rPr>
              <a:t> the horror of the gas attack?</a:t>
            </a:r>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latin typeface="+mn-lt"/>
                <a:ea typeface="+mn-ea"/>
                <a:cs typeface="+mn-cs"/>
              </a:rPr>
              <a:t>Whole class: </a:t>
            </a:r>
          </a:p>
          <a:p>
            <a:pPr marL="0" marR="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latin typeface="+mn-lt"/>
                <a:ea typeface="+mn-ea"/>
                <a:cs typeface="+mn-cs"/>
              </a:rPr>
              <a:t>Ask students to read these</a:t>
            </a:r>
            <a:r>
              <a:rPr lang="en-AU" sz="1200" kern="1200" baseline="0" dirty="0">
                <a:solidFill>
                  <a:schemeClr val="tx1"/>
                </a:solidFill>
                <a:latin typeface="+mn-lt"/>
                <a:ea typeface="+mn-ea"/>
                <a:cs typeface="+mn-cs"/>
              </a:rPr>
              <a:t> lines as quickly as they can. Why is this hard to do? </a:t>
            </a:r>
          </a:p>
          <a:p>
            <a:pPr marL="0" marR="0" indent="0" algn="l" defTabSz="914400" rtl="0" eaLnBrk="1" fontAlgn="auto" latinLnBrk="0" hangingPunct="1">
              <a:lnSpc>
                <a:spcPct val="100000"/>
              </a:lnSpc>
              <a:spcBef>
                <a:spcPts val="0"/>
              </a:spcBef>
              <a:spcAft>
                <a:spcPts val="0"/>
              </a:spcAft>
              <a:buClrTx/>
              <a:buSzTx/>
              <a:buFontTx/>
              <a:buNone/>
              <a:tabLst/>
              <a:defRPr/>
            </a:pPr>
            <a:r>
              <a:rPr lang="en-AU" sz="1200" u="none" kern="1200" dirty="0">
                <a:solidFill>
                  <a:schemeClr val="tx1"/>
                </a:solidFill>
                <a:latin typeface="+mn-lt"/>
                <a:ea typeface="+mn-ea"/>
                <a:cs typeface="+mn-cs"/>
              </a:rPr>
              <a:t>Use</a:t>
            </a:r>
            <a:r>
              <a:rPr lang="en-AU" sz="1200" u="none" kern="1200" baseline="0" dirty="0">
                <a:solidFill>
                  <a:schemeClr val="tx1"/>
                </a:solidFill>
                <a:latin typeface="+mn-lt"/>
                <a:ea typeface="+mn-ea"/>
                <a:cs typeface="+mn-cs"/>
              </a:rPr>
              <a:t> the bullet points on the slide to </a:t>
            </a:r>
            <a:r>
              <a:rPr lang="en-AU" sz="1200" kern="1200" dirty="0">
                <a:solidFill>
                  <a:schemeClr val="tx1"/>
                </a:solidFill>
                <a:latin typeface="+mn-lt"/>
                <a:ea typeface="+mn-ea"/>
                <a:cs typeface="+mn-cs"/>
              </a:rPr>
              <a:t>discuss the creative effect of the punctuation in the first sentence of the poem (which extends over four lines): how it marks off vivid descriptions, how it slows down the pace, how it lists the misery.</a:t>
            </a:r>
            <a:endParaRPr lang="en-GB" sz="1200" kern="1200" dirty="0">
              <a:solidFill>
                <a:schemeClr val="tx1"/>
              </a:solidFill>
              <a:latin typeface="+mn-lt"/>
              <a:ea typeface="+mn-ea"/>
              <a:cs typeface="+mn-cs"/>
            </a:endParaRPr>
          </a:p>
          <a:p>
            <a:r>
              <a:rPr lang="en-GB" dirty="0"/>
              <a:t>NB There are 6 different grammatical units or ‘chunks’ in the one sentence. Students</a:t>
            </a:r>
            <a:r>
              <a:rPr lang="en-GB" baseline="0" dirty="0"/>
              <a:t> often confuse a line of poetry with a sentence – show here how the phrases and clauses are built into one long sentence.</a:t>
            </a:r>
          </a:p>
          <a:p>
            <a:r>
              <a:rPr lang="en-GB" baseline="0" dirty="0"/>
              <a:t>There are no exact answers to the questions about which phrases or clauses are effective in describing the soldiers’ state or slow down the reading pace – the questions are posed in such a way to ‘name’ possible effects (rather than just saying ‘how are the phrases and clauses effective’)</a:t>
            </a:r>
          </a:p>
          <a:p>
            <a:r>
              <a:rPr lang="en-GB" baseline="0" dirty="0"/>
              <a:t>You will probably need to lead the discussion here – in subsequent slides, students are asked to make their own comments on effects of punctuation in </a:t>
            </a:r>
            <a:r>
              <a:rPr lang="en-GB" baseline="0" dirty="0" err="1"/>
              <a:t>Dulce</a:t>
            </a:r>
            <a:r>
              <a:rPr lang="en-GB" baseline="0" dirty="0"/>
              <a:t> et Decorum </a:t>
            </a:r>
            <a:r>
              <a:rPr lang="en-GB" baseline="0" dirty="0" err="1"/>
              <a:t>Est</a:t>
            </a:r>
            <a:r>
              <a:rPr lang="en-GB" baseline="0" dirty="0"/>
              <a:t>, so it will be useful to model those kind of comments for them here.</a:t>
            </a:r>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Use</a:t>
            </a:r>
            <a:r>
              <a:rPr lang="en-GB" baseline="0" dirty="0"/>
              <a:t> the next 4 slides to read the whole poem aloud with the class. The archive photographs are used to provide context. </a:t>
            </a:r>
          </a:p>
          <a:p>
            <a:r>
              <a:rPr lang="en-GB" baseline="0" dirty="0"/>
              <a:t>You can ask students to read the poem aloud but at their own pace, i.e. not trying to read all together. Stress that they are using punctuation to guide their voice. This will create some ‘echoes’ and overlaps in class which doesn’t matter at all. </a:t>
            </a:r>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Whole class: Briefly clarify ‘story’ of poem e.g. by asking pairs to retell the</a:t>
            </a:r>
            <a:r>
              <a:rPr lang="en-GB" baseline="0" dirty="0"/>
              <a:t> poem as a story, in 10 seconds. Clarify the</a:t>
            </a:r>
            <a:r>
              <a:rPr lang="en-GB" dirty="0"/>
              <a:t> ‘moral’ or message of the poem,</a:t>
            </a:r>
            <a:r>
              <a:rPr lang="en-GB" baseline="0" dirty="0"/>
              <a:t> </a:t>
            </a:r>
            <a:r>
              <a:rPr lang="en-GB" dirty="0"/>
              <a:t>as summed up in final lines,</a:t>
            </a:r>
            <a:r>
              <a:rPr lang="en-GB" baseline="0" dirty="0"/>
              <a:t> stressing what the ‘old Lie’ is.</a:t>
            </a:r>
            <a:endParaRPr lang="en-GB" dirty="0"/>
          </a:p>
          <a:p>
            <a:r>
              <a:rPr lang="en-GB" dirty="0"/>
              <a:t>Explain that in next 2 slides you</a:t>
            </a:r>
            <a:r>
              <a:rPr lang="en-GB" baseline="0" dirty="0"/>
              <a:t> are going to look more closely at the link between punctuation and meaning.</a:t>
            </a:r>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42303-EEAC-4859-9DE0-5E8BDF3EF2DD}" type="datetimeFigureOut">
              <a:rPr lang="en-GB" smtClean="0"/>
              <a:pPr/>
              <a:t>09/06/2020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A96FD7-2A8C-4DB4-9C25-CE0E3AAE05CE}"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Y9 Language Detectives</a:t>
            </a:r>
          </a:p>
        </p:txBody>
      </p:sp>
      <p:sp>
        <p:nvSpPr>
          <p:cNvPr id="3" name="Subtitle 2"/>
          <p:cNvSpPr>
            <a:spLocks noGrp="1"/>
          </p:cNvSpPr>
          <p:nvPr>
            <p:ph type="subTitle" idx="1"/>
          </p:nvPr>
        </p:nvSpPr>
        <p:spPr>
          <a:xfrm>
            <a:off x="1331640" y="3645024"/>
            <a:ext cx="6400800" cy="1752600"/>
          </a:xfrm>
        </p:spPr>
        <p:txBody>
          <a:bodyPr/>
          <a:lstStyle/>
          <a:p>
            <a:r>
              <a:rPr lang="en-GB" dirty="0">
                <a:solidFill>
                  <a:schemeClr val="tx1"/>
                </a:solidFill>
              </a:rPr>
              <a:t>Investigating how language works: punctuation for meaning </a:t>
            </a:r>
          </a:p>
        </p:txBody>
      </p:sp>
      <p:pic>
        <p:nvPicPr>
          <p:cNvPr id="1027"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755576" y="548680"/>
            <a:ext cx="1746504" cy="1834286"/>
          </a:xfrm>
          <a:prstGeom prst="rect">
            <a:avLst/>
          </a:prstGeom>
          <a:noFill/>
        </p:spPr>
      </p:pic>
      <p:pic>
        <p:nvPicPr>
          <p:cNvPr id="8" name="Picture 2" descr="Improve English Fluency"/>
          <p:cNvPicPr>
            <a:picLocks noChangeAspect="1" noChangeArrowheads="1"/>
          </p:cNvPicPr>
          <p:nvPr/>
        </p:nvPicPr>
        <p:blipFill>
          <a:blip r:embed="rId4" cstate="print"/>
          <a:srcRect/>
          <a:stretch>
            <a:fillRect/>
          </a:stretch>
        </p:blipFill>
        <p:spPr bwMode="auto">
          <a:xfrm>
            <a:off x="6084168" y="4797152"/>
            <a:ext cx="2286000" cy="151447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Punctuation for meaning in </a:t>
            </a:r>
            <a:r>
              <a:rPr lang="en-GB" sz="2400" dirty="0" err="1"/>
              <a:t>Dulce</a:t>
            </a:r>
            <a:r>
              <a:rPr lang="en-GB" sz="2400" dirty="0"/>
              <a:t> et Decorum </a:t>
            </a:r>
            <a:r>
              <a:rPr lang="en-GB" sz="2400" dirty="0" err="1"/>
              <a:t>Est</a:t>
            </a:r>
            <a:endParaRPr lang="en-GB" sz="2400" dirty="0"/>
          </a:p>
        </p:txBody>
      </p:sp>
      <p:sp>
        <p:nvSpPr>
          <p:cNvPr id="3" name="Content Placeholder 2"/>
          <p:cNvSpPr>
            <a:spLocks noGrp="1"/>
          </p:cNvSpPr>
          <p:nvPr>
            <p:ph idx="1"/>
          </p:nvPr>
        </p:nvSpPr>
        <p:spPr>
          <a:xfrm>
            <a:off x="251520" y="1412776"/>
            <a:ext cx="6264696" cy="4525963"/>
          </a:xfrm>
        </p:spPr>
        <p:txBody>
          <a:bodyPr>
            <a:normAutofit/>
          </a:bodyPr>
          <a:lstStyle/>
          <a:p>
            <a:pPr>
              <a:buNone/>
            </a:pPr>
            <a:r>
              <a:rPr lang="en-US" sz="2400" dirty="0"/>
              <a:t>Gas! Gas! Quick, boys! –  An ecstasy of fumbling, </a:t>
            </a:r>
          </a:p>
          <a:p>
            <a:pPr>
              <a:buNone/>
            </a:pPr>
            <a:r>
              <a:rPr lang="en-US" sz="2400" dirty="0"/>
              <a:t>Fitting the clumsy helmets just in time;  </a:t>
            </a:r>
          </a:p>
          <a:p>
            <a:pPr>
              <a:buNone/>
            </a:pPr>
            <a:r>
              <a:rPr lang="en-US" sz="2400" dirty="0"/>
              <a:t>But someone still was yelling out and stumbling,  </a:t>
            </a:r>
          </a:p>
          <a:p>
            <a:pPr>
              <a:buNone/>
            </a:pPr>
            <a:r>
              <a:rPr lang="en-US" sz="2400" dirty="0"/>
              <a:t>And </a:t>
            </a:r>
            <a:r>
              <a:rPr lang="en-US" sz="2400" dirty="0" err="1"/>
              <a:t>flound'ring</a:t>
            </a:r>
            <a:r>
              <a:rPr lang="en-US" sz="2400" dirty="0"/>
              <a:t> like a man in fire or lime . . .  </a:t>
            </a:r>
          </a:p>
          <a:p>
            <a:pPr>
              <a:buNone/>
            </a:pPr>
            <a:endParaRPr lang="en-GB" sz="2400" dirty="0"/>
          </a:p>
          <a:p>
            <a:r>
              <a:rPr lang="en-GB" sz="2400" dirty="0"/>
              <a:t>How many different punctuation marks does Owen use here?</a:t>
            </a:r>
          </a:p>
          <a:p>
            <a:r>
              <a:rPr lang="en-GB" sz="2400" dirty="0"/>
              <a:t>Can you name them all?</a:t>
            </a:r>
          </a:p>
          <a:p>
            <a:r>
              <a:rPr lang="en-GB" sz="2400" dirty="0"/>
              <a:t>How does the punctuation emphasise the meaning and sound of the lines?</a:t>
            </a:r>
          </a:p>
        </p:txBody>
      </p:sp>
      <p:sp>
        <p:nvSpPr>
          <p:cNvPr id="5" name="TextBox 4"/>
          <p:cNvSpPr txBox="1"/>
          <p:nvPr/>
        </p:nvSpPr>
        <p:spPr>
          <a:xfrm>
            <a:off x="6444208" y="1340768"/>
            <a:ext cx="2699792" cy="5632311"/>
          </a:xfrm>
          <a:prstGeom prst="rect">
            <a:avLst/>
          </a:prstGeom>
          <a:noFill/>
        </p:spPr>
        <p:txBody>
          <a:bodyPr wrap="square" rtlCol="0">
            <a:spAutoFit/>
          </a:bodyPr>
          <a:lstStyle/>
          <a:p>
            <a:r>
              <a:rPr lang="en-US" dirty="0">
                <a:solidFill>
                  <a:srgbClr val="FF0000"/>
                </a:solidFill>
              </a:rPr>
              <a:t>Single words and short sentence with exclamation marks sounds as though someone is shouting; </a:t>
            </a:r>
            <a:r>
              <a:rPr lang="en-US" dirty="0" err="1">
                <a:solidFill>
                  <a:srgbClr val="FF0000"/>
                </a:solidFill>
              </a:rPr>
              <a:t>emphasises</a:t>
            </a:r>
            <a:r>
              <a:rPr lang="en-US" dirty="0">
                <a:solidFill>
                  <a:srgbClr val="FF0000"/>
                </a:solidFill>
              </a:rPr>
              <a:t> sudden action and  sense of panic. </a:t>
            </a:r>
          </a:p>
          <a:p>
            <a:endParaRPr lang="en-US" dirty="0">
              <a:solidFill>
                <a:srgbClr val="FF0000"/>
              </a:solidFill>
            </a:endParaRPr>
          </a:p>
          <a:p>
            <a:r>
              <a:rPr lang="en-US" dirty="0">
                <a:solidFill>
                  <a:srgbClr val="FF0000"/>
                </a:solidFill>
              </a:rPr>
              <a:t>Dash </a:t>
            </a:r>
            <a:r>
              <a:rPr lang="en-US" dirty="0" err="1">
                <a:solidFill>
                  <a:srgbClr val="FF0000"/>
                </a:solidFill>
              </a:rPr>
              <a:t>emphasises</a:t>
            </a:r>
            <a:r>
              <a:rPr lang="en-US" dirty="0">
                <a:solidFill>
                  <a:srgbClr val="FF0000"/>
                </a:solidFill>
              </a:rPr>
              <a:t> shock of the attack – a dramatic pause before they realize what’s happening and reach for gas masks.</a:t>
            </a:r>
          </a:p>
          <a:p>
            <a:endParaRPr lang="en-US" dirty="0">
              <a:solidFill>
                <a:srgbClr val="FF0000"/>
              </a:solidFill>
            </a:endParaRPr>
          </a:p>
          <a:p>
            <a:r>
              <a:rPr lang="en-US" dirty="0">
                <a:solidFill>
                  <a:srgbClr val="FF0000"/>
                </a:solidFill>
              </a:rPr>
              <a:t>What is the ellipsis for?  Is it too awful to describe?  Is it suggesting that the victim is disappearing from sight in the gas?</a:t>
            </a:r>
            <a:endParaRPr lang="en-GB" dirty="0">
              <a:solidFill>
                <a:srgbClr val="FF0000"/>
              </a:solidFill>
            </a:endParaRPr>
          </a:p>
          <a:p>
            <a:endParaRPr lang="en-GB" dirty="0"/>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en-GB" sz="2400" dirty="0"/>
              <a:t>Punctuation for meaning in </a:t>
            </a:r>
            <a:r>
              <a:rPr lang="en-GB" sz="2400" dirty="0" err="1"/>
              <a:t>Dulce</a:t>
            </a:r>
            <a:r>
              <a:rPr lang="en-GB" sz="2400" dirty="0"/>
              <a:t> et Decorum </a:t>
            </a:r>
            <a:r>
              <a:rPr lang="en-GB" sz="2400" dirty="0" err="1"/>
              <a:t>Est</a:t>
            </a:r>
            <a:endParaRPr lang="en-GB" sz="2400" dirty="0"/>
          </a:p>
        </p:txBody>
      </p:sp>
      <p:sp>
        <p:nvSpPr>
          <p:cNvPr id="3" name="Content Placeholder 2"/>
          <p:cNvSpPr>
            <a:spLocks noGrp="1"/>
          </p:cNvSpPr>
          <p:nvPr>
            <p:ph idx="1"/>
          </p:nvPr>
        </p:nvSpPr>
        <p:spPr>
          <a:xfrm>
            <a:off x="251520" y="980728"/>
            <a:ext cx="6480720" cy="5688632"/>
          </a:xfrm>
        </p:spPr>
        <p:txBody>
          <a:bodyPr>
            <a:normAutofit fontScale="62500" lnSpcReduction="20000"/>
          </a:bodyPr>
          <a:lstStyle/>
          <a:p>
            <a:pPr>
              <a:buNone/>
            </a:pPr>
            <a:r>
              <a:rPr lang="en-US" sz="3600" dirty="0"/>
              <a:t>If in some smothering dreams you too could pace  </a:t>
            </a:r>
          </a:p>
          <a:p>
            <a:pPr>
              <a:buNone/>
            </a:pPr>
            <a:r>
              <a:rPr lang="en-US" sz="3600" dirty="0"/>
              <a:t>Behind the wagon that we flung him in,  </a:t>
            </a:r>
          </a:p>
          <a:p>
            <a:pPr>
              <a:buNone/>
            </a:pPr>
            <a:r>
              <a:rPr lang="en-US" sz="3600" dirty="0"/>
              <a:t>And watch the white eyes writhing in his face,  </a:t>
            </a:r>
          </a:p>
          <a:p>
            <a:pPr>
              <a:buNone/>
            </a:pPr>
            <a:r>
              <a:rPr lang="en-US" sz="3600" dirty="0"/>
              <a:t>His hanging face, like a devil's sick of sin;  </a:t>
            </a:r>
          </a:p>
          <a:p>
            <a:pPr>
              <a:buNone/>
            </a:pPr>
            <a:r>
              <a:rPr lang="en-US" sz="3600" dirty="0"/>
              <a:t>If you could hear, at every jolt, the blood </a:t>
            </a:r>
          </a:p>
          <a:p>
            <a:pPr>
              <a:buNone/>
            </a:pPr>
            <a:r>
              <a:rPr lang="en-US" sz="3600" dirty="0"/>
              <a:t>Come gargling from the froth-corrupted lungs,  </a:t>
            </a:r>
          </a:p>
          <a:p>
            <a:pPr>
              <a:buNone/>
            </a:pPr>
            <a:r>
              <a:rPr lang="en-US" sz="3600" dirty="0"/>
              <a:t>Obscene as cancer, bitter as the cud</a:t>
            </a:r>
          </a:p>
          <a:p>
            <a:pPr>
              <a:buNone/>
            </a:pPr>
            <a:r>
              <a:rPr lang="en-US" sz="3600" dirty="0"/>
              <a:t>Of vile, incurable sores on innocent tongues, </a:t>
            </a:r>
          </a:p>
          <a:p>
            <a:pPr>
              <a:buNone/>
            </a:pPr>
            <a:r>
              <a:rPr lang="en-US" sz="3600" dirty="0"/>
              <a:t>My friend, you would not tell with such high zest</a:t>
            </a:r>
            <a:r>
              <a:rPr lang="en-US" sz="3600" baseline="30000" dirty="0"/>
              <a:t> </a:t>
            </a:r>
            <a:r>
              <a:rPr lang="en-US" sz="3600" dirty="0"/>
              <a:t> </a:t>
            </a:r>
          </a:p>
          <a:p>
            <a:pPr>
              <a:buNone/>
            </a:pPr>
            <a:r>
              <a:rPr lang="en-US" sz="3600" dirty="0"/>
              <a:t>To children ardent for some desperate glory,  </a:t>
            </a:r>
          </a:p>
          <a:p>
            <a:pPr>
              <a:buNone/>
            </a:pPr>
            <a:r>
              <a:rPr lang="en-US" sz="3600" dirty="0"/>
              <a:t>The old Lie: </a:t>
            </a:r>
            <a:r>
              <a:rPr lang="en-US" sz="3600" dirty="0" err="1"/>
              <a:t>Dulce</a:t>
            </a:r>
            <a:r>
              <a:rPr lang="en-US" sz="3600" dirty="0"/>
              <a:t> et Decorum </a:t>
            </a:r>
            <a:r>
              <a:rPr lang="en-US" sz="3600" dirty="0" err="1"/>
              <a:t>est</a:t>
            </a:r>
            <a:r>
              <a:rPr lang="en-US" sz="3600" dirty="0"/>
              <a:t> </a:t>
            </a:r>
          </a:p>
          <a:p>
            <a:pPr>
              <a:buNone/>
            </a:pPr>
            <a:r>
              <a:rPr lang="en-US" sz="3600" dirty="0"/>
              <a:t>Pro patria </a:t>
            </a:r>
            <a:r>
              <a:rPr lang="en-US" sz="3600" dirty="0" err="1"/>
              <a:t>mori</a:t>
            </a:r>
            <a:r>
              <a:rPr lang="en-US" sz="3600" dirty="0"/>
              <a:t>.</a:t>
            </a:r>
            <a:endParaRPr lang="en-GB" sz="3600" dirty="0"/>
          </a:p>
          <a:p>
            <a:pPr>
              <a:buNone/>
            </a:pPr>
            <a:endParaRPr lang="en-GB" dirty="0"/>
          </a:p>
          <a:p>
            <a:r>
              <a:rPr lang="en-GB" sz="3600" b="1" dirty="0"/>
              <a:t>The final section of the poem consists of one long sentence.</a:t>
            </a:r>
          </a:p>
          <a:p>
            <a:pPr>
              <a:buNone/>
            </a:pPr>
            <a:r>
              <a:rPr lang="en-GB" sz="3600" b="1" dirty="0"/>
              <a:t>     True/False/Not sure</a:t>
            </a:r>
          </a:p>
        </p:txBody>
      </p:sp>
      <p:sp>
        <p:nvSpPr>
          <p:cNvPr id="4" name="TextBox 3"/>
          <p:cNvSpPr txBox="1"/>
          <p:nvPr/>
        </p:nvSpPr>
        <p:spPr>
          <a:xfrm>
            <a:off x="6372200" y="908720"/>
            <a:ext cx="2771800" cy="6186309"/>
          </a:xfrm>
          <a:prstGeom prst="rect">
            <a:avLst/>
          </a:prstGeom>
          <a:noFill/>
        </p:spPr>
        <p:txBody>
          <a:bodyPr wrap="square" rtlCol="0">
            <a:spAutoFit/>
          </a:bodyPr>
          <a:lstStyle/>
          <a:p>
            <a:r>
              <a:rPr lang="en-US" dirty="0">
                <a:solidFill>
                  <a:srgbClr val="FF0000"/>
                </a:solidFill>
              </a:rPr>
              <a:t>The long sentence ‘piles up’ the horror of the gas attack. Commas demarcate the hideous details and make us dwell on them. ‘If’ clauses, demarcated with semi-colons, build up the argument that war is obscene, not glorious. </a:t>
            </a:r>
            <a:endParaRPr lang="en-GB" dirty="0">
              <a:solidFill>
                <a:srgbClr val="FF0000"/>
              </a:solidFill>
            </a:endParaRPr>
          </a:p>
          <a:p>
            <a:r>
              <a:rPr lang="en-US" dirty="0">
                <a:solidFill>
                  <a:srgbClr val="FF0000"/>
                </a:solidFill>
              </a:rPr>
              <a:t> </a:t>
            </a:r>
            <a:endParaRPr lang="en-GB" dirty="0">
              <a:solidFill>
                <a:srgbClr val="FF0000"/>
              </a:solidFill>
            </a:endParaRPr>
          </a:p>
          <a:p>
            <a:r>
              <a:rPr lang="en-US" dirty="0">
                <a:solidFill>
                  <a:srgbClr val="FF0000"/>
                </a:solidFill>
              </a:rPr>
              <a:t>Why is there a capital letter here ? Is it to show the enormity of the lie? The colon introduces the Latin quotation but also makes a very close connection between  two ideas – that the sentiment “It is a sweet and fitting thing to die for one’s country” is a huge and shocking lie.</a:t>
            </a:r>
            <a:endParaRPr lang="en-GB" dirty="0">
              <a:solidFill>
                <a:srgbClr val="FF0000"/>
              </a:solidFill>
            </a:endParaRP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3" end="1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a:bodyPr>
          <a:lstStyle/>
          <a:p>
            <a:r>
              <a:rPr lang="en-GB" sz="3200" dirty="0"/>
              <a:t>Punctuation for meaning</a:t>
            </a:r>
          </a:p>
        </p:txBody>
      </p:sp>
      <p:sp>
        <p:nvSpPr>
          <p:cNvPr id="3" name="Content Placeholder 2"/>
          <p:cNvSpPr>
            <a:spLocks noGrp="1"/>
          </p:cNvSpPr>
          <p:nvPr>
            <p:ph idx="1"/>
          </p:nvPr>
        </p:nvSpPr>
        <p:spPr>
          <a:xfrm>
            <a:off x="467544" y="1052736"/>
            <a:ext cx="8229600" cy="4525963"/>
          </a:xfrm>
        </p:spPr>
        <p:txBody>
          <a:bodyPr/>
          <a:lstStyle/>
          <a:p>
            <a:r>
              <a:rPr lang="en-GB" sz="2400" dirty="0"/>
              <a:t>Let’s eat grandpa</a:t>
            </a:r>
          </a:p>
          <a:p>
            <a:r>
              <a:rPr lang="en-GB" sz="2400" dirty="0"/>
              <a:t>A woman without her man is nothing</a:t>
            </a:r>
          </a:p>
          <a:p>
            <a:r>
              <a:rPr lang="en-GB" sz="2400" dirty="0"/>
              <a:t>It’s all over my friend</a:t>
            </a:r>
            <a:endParaRPr lang="en-GB" dirty="0"/>
          </a:p>
          <a:p>
            <a:pPr>
              <a:buNone/>
            </a:pPr>
            <a:endParaRPr lang="en-GB" dirty="0"/>
          </a:p>
          <a:p>
            <a:pPr>
              <a:buNone/>
            </a:pPr>
            <a:endParaRPr lang="en-GB" dirty="0"/>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668208866"/>
              </p:ext>
            </p:extLst>
          </p:nvPr>
        </p:nvGraphicFramePr>
        <p:xfrm>
          <a:off x="683568" y="2636912"/>
          <a:ext cx="7848872" cy="3078480"/>
        </p:xfrm>
        <a:graphic>
          <a:graphicData uri="http://schemas.openxmlformats.org/drawingml/2006/table">
            <a:tbl>
              <a:tblPr firstRow="1" bandRow="1">
                <a:tableStyleId>{5C22544A-7EE6-4342-B048-85BDC9FD1C3A}</a:tableStyleId>
              </a:tblPr>
              <a:tblGrid>
                <a:gridCol w="2723078">
                  <a:extLst>
                    <a:ext uri="{9D8B030D-6E8A-4147-A177-3AD203B41FA5}">
                      <a16:colId xmlns:a16="http://schemas.microsoft.com/office/drawing/2014/main" val="20000"/>
                    </a:ext>
                  </a:extLst>
                </a:gridCol>
                <a:gridCol w="1201358">
                  <a:extLst>
                    <a:ext uri="{9D8B030D-6E8A-4147-A177-3AD203B41FA5}">
                      <a16:colId xmlns:a16="http://schemas.microsoft.com/office/drawing/2014/main" val="20001"/>
                    </a:ext>
                  </a:extLst>
                </a:gridCol>
                <a:gridCol w="2883259">
                  <a:extLst>
                    <a:ext uri="{9D8B030D-6E8A-4147-A177-3AD203B41FA5}">
                      <a16:colId xmlns:a16="http://schemas.microsoft.com/office/drawing/2014/main" val="20002"/>
                    </a:ext>
                  </a:extLst>
                </a:gridCol>
                <a:gridCol w="1041177">
                  <a:extLst>
                    <a:ext uri="{9D8B030D-6E8A-4147-A177-3AD203B41FA5}">
                      <a16:colId xmlns:a16="http://schemas.microsoft.com/office/drawing/2014/main" val="20003"/>
                    </a:ext>
                  </a:extLst>
                </a:gridCol>
              </a:tblGrid>
              <a:tr h="370840">
                <a:tc>
                  <a:txBody>
                    <a:bodyPr/>
                    <a:lstStyle/>
                    <a:p>
                      <a:r>
                        <a:rPr lang="en-GB" sz="2400" b="0" dirty="0">
                          <a:solidFill>
                            <a:schemeClr val="tx1"/>
                          </a:solidFill>
                        </a:rPr>
                        <a:t>colon</a:t>
                      </a:r>
                    </a:p>
                  </a:txBody>
                  <a:tcPr>
                    <a:solidFill>
                      <a:schemeClr val="tx2">
                        <a:lumMod val="20000"/>
                        <a:lumOff val="80000"/>
                      </a:schemeClr>
                    </a:solidFill>
                  </a:tcPr>
                </a:tc>
                <a:tc>
                  <a:txBody>
                    <a:bodyPr/>
                    <a:lstStyle/>
                    <a:p>
                      <a:r>
                        <a:rPr lang="en-GB" sz="3600" b="0" dirty="0">
                          <a:solidFill>
                            <a:schemeClr val="tx1"/>
                          </a:solidFill>
                        </a:rPr>
                        <a:t>:</a:t>
                      </a:r>
                    </a:p>
                  </a:txBody>
                  <a:tcPr>
                    <a:solidFill>
                      <a:schemeClr val="tx2">
                        <a:lumMod val="20000"/>
                        <a:lumOff val="80000"/>
                      </a:schemeClr>
                    </a:solidFill>
                  </a:tcPr>
                </a:tc>
                <a:tc>
                  <a:txBody>
                    <a:bodyPr/>
                    <a:lstStyle/>
                    <a:p>
                      <a:r>
                        <a:rPr lang="en-GB" sz="2400" b="0" dirty="0">
                          <a:solidFill>
                            <a:schemeClr val="tx1"/>
                          </a:solidFill>
                        </a:rPr>
                        <a:t>comma</a:t>
                      </a:r>
                    </a:p>
                  </a:txBody>
                  <a:tcPr>
                    <a:solidFill>
                      <a:schemeClr val="tx2">
                        <a:lumMod val="20000"/>
                        <a:lumOff val="80000"/>
                      </a:schemeClr>
                    </a:solidFill>
                  </a:tcPr>
                </a:tc>
                <a:tc>
                  <a:txBody>
                    <a:bodyPr/>
                    <a:lstStyle/>
                    <a:p>
                      <a:r>
                        <a:rPr lang="en-GB" sz="3600" b="0" dirty="0">
                          <a:solidFill>
                            <a:schemeClr val="tx1"/>
                          </a:solidFill>
                        </a:rPr>
                        <a:t>,</a:t>
                      </a:r>
                    </a:p>
                  </a:txBody>
                  <a:tcPr>
                    <a:solidFill>
                      <a:schemeClr val="tx2">
                        <a:lumMod val="20000"/>
                        <a:lumOff val="80000"/>
                      </a:schemeClr>
                    </a:solidFill>
                  </a:tcPr>
                </a:tc>
                <a:extLst>
                  <a:ext uri="{0D108BD9-81ED-4DB2-BD59-A6C34878D82A}">
                    <a16:rowId xmlns:a16="http://schemas.microsoft.com/office/drawing/2014/main" val="10000"/>
                  </a:ext>
                </a:extLst>
              </a:tr>
              <a:tr h="370840">
                <a:tc>
                  <a:txBody>
                    <a:bodyPr/>
                    <a:lstStyle/>
                    <a:p>
                      <a:r>
                        <a:rPr lang="en-GB" sz="2400" dirty="0"/>
                        <a:t>semi-colon</a:t>
                      </a:r>
                    </a:p>
                  </a:txBody>
                  <a:tcPr/>
                </a:tc>
                <a:tc>
                  <a:txBody>
                    <a:bodyPr/>
                    <a:lstStyle/>
                    <a:p>
                      <a:r>
                        <a:rPr lang="en-GB" sz="3600" dirty="0"/>
                        <a:t>;</a:t>
                      </a:r>
                    </a:p>
                  </a:txBody>
                  <a:tcPr/>
                </a:tc>
                <a:tc>
                  <a:txBody>
                    <a:bodyPr/>
                    <a:lstStyle/>
                    <a:p>
                      <a:r>
                        <a:rPr lang="en-GB" sz="2400" dirty="0"/>
                        <a:t>full</a:t>
                      </a:r>
                      <a:r>
                        <a:rPr lang="en-GB" sz="2400" baseline="0" dirty="0"/>
                        <a:t> stop</a:t>
                      </a:r>
                      <a:endParaRPr lang="en-GB" sz="2400" dirty="0"/>
                    </a:p>
                  </a:txBody>
                  <a:tcPr/>
                </a:tc>
                <a:tc>
                  <a:txBody>
                    <a:bodyPr/>
                    <a:lstStyle/>
                    <a:p>
                      <a:r>
                        <a:rPr lang="en-GB" sz="3600" dirty="0"/>
                        <a:t>.</a:t>
                      </a:r>
                    </a:p>
                  </a:txBody>
                  <a:tcPr/>
                </a:tc>
                <a:extLst>
                  <a:ext uri="{0D108BD9-81ED-4DB2-BD59-A6C34878D82A}">
                    <a16:rowId xmlns:a16="http://schemas.microsoft.com/office/drawing/2014/main" val="10001"/>
                  </a:ext>
                </a:extLst>
              </a:tr>
              <a:tr h="370840">
                <a:tc>
                  <a:txBody>
                    <a:bodyPr/>
                    <a:lstStyle/>
                    <a:p>
                      <a:r>
                        <a:rPr lang="en-GB" sz="2400" dirty="0"/>
                        <a:t>question mark</a:t>
                      </a:r>
                    </a:p>
                  </a:txBody>
                  <a:tcPr/>
                </a:tc>
                <a:tc>
                  <a:txBody>
                    <a:bodyPr/>
                    <a:lstStyle/>
                    <a:p>
                      <a:r>
                        <a:rPr lang="en-GB" sz="2800" dirty="0"/>
                        <a:t>?</a:t>
                      </a:r>
                    </a:p>
                  </a:txBody>
                  <a:tcPr/>
                </a:tc>
                <a:tc>
                  <a:txBody>
                    <a:bodyPr/>
                    <a:lstStyle/>
                    <a:p>
                      <a:r>
                        <a:rPr lang="en-GB" sz="2400" dirty="0"/>
                        <a:t>ellipsis</a:t>
                      </a:r>
                    </a:p>
                  </a:txBody>
                  <a:tcPr/>
                </a:tc>
                <a:tc>
                  <a:txBody>
                    <a:bodyPr/>
                    <a:lstStyle/>
                    <a:p>
                      <a:r>
                        <a:rPr lang="en-GB" sz="3600" dirty="0"/>
                        <a:t>...</a:t>
                      </a:r>
                    </a:p>
                  </a:txBody>
                  <a:tcPr/>
                </a:tc>
                <a:extLst>
                  <a:ext uri="{0D108BD9-81ED-4DB2-BD59-A6C34878D82A}">
                    <a16:rowId xmlns:a16="http://schemas.microsoft.com/office/drawing/2014/main" val="10002"/>
                  </a:ext>
                </a:extLst>
              </a:tr>
              <a:tr h="370840">
                <a:tc>
                  <a:txBody>
                    <a:bodyPr/>
                    <a:lstStyle/>
                    <a:p>
                      <a:r>
                        <a:rPr lang="en-GB" sz="2400" dirty="0"/>
                        <a:t>exclamation mark</a:t>
                      </a:r>
                    </a:p>
                  </a:txBody>
                  <a:tcPr/>
                </a:tc>
                <a:tc>
                  <a:txBody>
                    <a:bodyPr/>
                    <a:lstStyle/>
                    <a:p>
                      <a:r>
                        <a:rPr lang="en-GB" sz="2800" dirty="0"/>
                        <a:t>!</a:t>
                      </a:r>
                    </a:p>
                  </a:txBody>
                  <a:tcPr/>
                </a:tc>
                <a:tc>
                  <a:txBody>
                    <a:bodyPr/>
                    <a:lstStyle/>
                    <a:p>
                      <a:r>
                        <a:rPr lang="en-GB" sz="2400" dirty="0"/>
                        <a:t>brackets</a:t>
                      </a:r>
                    </a:p>
                  </a:txBody>
                  <a:tcPr/>
                </a:tc>
                <a:tc>
                  <a:txBody>
                    <a:bodyPr/>
                    <a:lstStyle/>
                    <a:p>
                      <a:r>
                        <a:rPr lang="en-GB" sz="2800" dirty="0"/>
                        <a:t>( </a:t>
                      </a:r>
                      <a:r>
                        <a:rPr lang="en-GB" sz="2800" baseline="0" dirty="0"/>
                        <a:t> )</a:t>
                      </a:r>
                      <a:endParaRPr lang="en-GB" sz="2800" dirty="0"/>
                    </a:p>
                  </a:txBody>
                  <a:tcPr/>
                </a:tc>
                <a:extLst>
                  <a:ext uri="{0D108BD9-81ED-4DB2-BD59-A6C34878D82A}">
                    <a16:rowId xmlns:a16="http://schemas.microsoft.com/office/drawing/2014/main" val="10003"/>
                  </a:ext>
                </a:extLst>
              </a:tr>
              <a:tr h="370840">
                <a:tc>
                  <a:txBody>
                    <a:bodyPr/>
                    <a:lstStyle/>
                    <a:p>
                      <a:r>
                        <a:rPr lang="en-GB" sz="2400" dirty="0"/>
                        <a:t>dash</a:t>
                      </a:r>
                    </a:p>
                  </a:txBody>
                  <a:tcPr/>
                </a:tc>
                <a:tc>
                  <a:txBody>
                    <a:bodyPr/>
                    <a:lstStyle/>
                    <a:p>
                      <a:r>
                        <a:rPr lang="en-GB" sz="3600" dirty="0"/>
                        <a:t>-</a:t>
                      </a:r>
                    </a:p>
                  </a:txBody>
                  <a:tcPr/>
                </a:tc>
                <a:tc>
                  <a:txBody>
                    <a:bodyPr/>
                    <a:lstStyle/>
                    <a:p>
                      <a:r>
                        <a:rPr lang="en-GB" sz="2400" dirty="0"/>
                        <a:t>inverted commas</a:t>
                      </a:r>
                    </a:p>
                  </a:txBody>
                  <a:tcPr/>
                </a:tc>
                <a:tc>
                  <a:txBody>
                    <a:bodyPr/>
                    <a:lstStyle/>
                    <a:p>
                      <a:r>
                        <a:rPr lang="en-GB" sz="2800" dirty="0"/>
                        <a:t>“  “</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a:t>Punctuation for meaning: how should you say these lines from poems about the First World War?</a:t>
            </a:r>
          </a:p>
        </p:txBody>
      </p:sp>
      <p:sp>
        <p:nvSpPr>
          <p:cNvPr id="3" name="Content Placeholder 2"/>
          <p:cNvSpPr>
            <a:spLocks noGrp="1"/>
          </p:cNvSpPr>
          <p:nvPr>
            <p:ph idx="1"/>
          </p:nvPr>
        </p:nvSpPr>
        <p:spPr>
          <a:xfrm>
            <a:off x="467544" y="1988840"/>
            <a:ext cx="8229600" cy="4525963"/>
          </a:xfrm>
        </p:spPr>
        <p:txBody>
          <a:bodyPr/>
          <a:lstStyle/>
          <a:p>
            <a:r>
              <a:rPr lang="en-GB" dirty="0"/>
              <a:t>Gas! Gas! Quick boys!</a:t>
            </a:r>
          </a:p>
          <a:p>
            <a:pPr>
              <a:buNone/>
            </a:pPr>
            <a:endParaRPr lang="en-GB" dirty="0"/>
          </a:p>
          <a:p>
            <a:r>
              <a:rPr lang="en-GB" dirty="0"/>
              <a:t>And thud! flump! thud! down the steep steps came thumping</a:t>
            </a:r>
            <a:br>
              <a:rPr lang="en-GB" dirty="0"/>
            </a:br>
            <a:r>
              <a:rPr lang="en-GB" dirty="0"/>
              <a:t>And splashing in the flood, deluging muck —</a:t>
            </a:r>
            <a:br>
              <a:rPr lang="en-GB" dirty="0"/>
            </a:br>
            <a:r>
              <a:rPr lang="en-GB" dirty="0"/>
              <a:t>The sentry's body.</a:t>
            </a:r>
          </a:p>
          <a:p>
            <a:pPr>
              <a:buNone/>
            </a:pP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t>              </a:t>
            </a:r>
            <a:r>
              <a:rPr lang="en-GB" sz="2800" dirty="0"/>
              <a:t>How can we use punctuation to shape meaning in our writing?</a:t>
            </a:r>
          </a:p>
        </p:txBody>
      </p:sp>
      <p:sp>
        <p:nvSpPr>
          <p:cNvPr id="3" name="Content Placeholder 2"/>
          <p:cNvSpPr>
            <a:spLocks noGrp="1"/>
          </p:cNvSpPr>
          <p:nvPr>
            <p:ph idx="1"/>
          </p:nvPr>
        </p:nvSpPr>
        <p:spPr>
          <a:xfrm>
            <a:off x="457200" y="1600200"/>
            <a:ext cx="8435280" cy="4525963"/>
          </a:xfrm>
        </p:spPr>
        <p:txBody>
          <a:bodyPr>
            <a:normAutofit lnSpcReduction="10000"/>
          </a:bodyPr>
          <a:lstStyle/>
          <a:p>
            <a:r>
              <a:rPr lang="en-GB" sz="2800" dirty="0"/>
              <a:t>Punctuation is used to mark off words, phrases and clauses in a sentence, to give them emphasis and meaning:  </a:t>
            </a:r>
          </a:p>
          <a:p>
            <a:pPr>
              <a:buNone/>
            </a:pPr>
            <a:r>
              <a:rPr lang="en-GB" sz="2800" dirty="0">
                <a:solidFill>
                  <a:srgbClr val="FF0000"/>
                </a:solidFill>
              </a:rPr>
              <a:t>    In all my dreams</a:t>
            </a:r>
            <a:r>
              <a:rPr lang="en-GB" sz="2800" dirty="0"/>
              <a:t>, </a:t>
            </a:r>
            <a:r>
              <a:rPr lang="en-GB" sz="2800" dirty="0">
                <a:solidFill>
                  <a:srgbClr val="FF0000"/>
                </a:solidFill>
              </a:rPr>
              <a:t>before my helpless sight</a:t>
            </a:r>
            <a:r>
              <a:rPr lang="en-GB" sz="2800" dirty="0">
                <a:solidFill>
                  <a:srgbClr val="00B050"/>
                </a:solidFill>
              </a:rPr>
              <a:t>, he plunges at me</a:t>
            </a:r>
            <a:r>
              <a:rPr lang="en-GB" sz="2800" dirty="0"/>
              <a:t>, </a:t>
            </a:r>
            <a:r>
              <a:rPr lang="en-GB" sz="2800" dirty="0">
                <a:solidFill>
                  <a:schemeClr val="accent1">
                    <a:lumMod val="75000"/>
                  </a:schemeClr>
                </a:solidFill>
              </a:rPr>
              <a:t>guttering</a:t>
            </a:r>
            <a:r>
              <a:rPr lang="en-GB" sz="2800" dirty="0"/>
              <a:t>, </a:t>
            </a:r>
            <a:r>
              <a:rPr lang="en-GB" sz="2800" dirty="0">
                <a:solidFill>
                  <a:schemeClr val="accent1">
                    <a:lumMod val="75000"/>
                  </a:schemeClr>
                </a:solidFill>
              </a:rPr>
              <a:t>choking</a:t>
            </a:r>
            <a:r>
              <a:rPr lang="en-GB" sz="2800" dirty="0"/>
              <a:t>, </a:t>
            </a:r>
            <a:r>
              <a:rPr lang="en-GB" sz="2800" dirty="0">
                <a:solidFill>
                  <a:schemeClr val="accent1">
                    <a:lumMod val="75000"/>
                  </a:schemeClr>
                </a:solidFill>
              </a:rPr>
              <a:t>drowning</a:t>
            </a:r>
            <a:r>
              <a:rPr lang="en-GB" sz="2800" dirty="0"/>
              <a:t>.</a:t>
            </a:r>
          </a:p>
          <a:p>
            <a:r>
              <a:rPr lang="en-GB" sz="2800" dirty="0"/>
              <a:t>Experiment with arranging the grammatical units in this sentence in a different order. How does this alter emphasis and meaning? E.g.</a:t>
            </a:r>
          </a:p>
          <a:p>
            <a:pPr>
              <a:buNone/>
            </a:pPr>
            <a:r>
              <a:rPr lang="en-GB" sz="2800" dirty="0">
                <a:solidFill>
                  <a:schemeClr val="accent1">
                    <a:lumMod val="75000"/>
                  </a:schemeClr>
                </a:solidFill>
              </a:rPr>
              <a:t>    Guttering</a:t>
            </a:r>
            <a:r>
              <a:rPr lang="en-GB" sz="2800" dirty="0"/>
              <a:t>, </a:t>
            </a:r>
            <a:r>
              <a:rPr lang="en-GB" sz="2800" dirty="0">
                <a:solidFill>
                  <a:schemeClr val="accent1">
                    <a:lumMod val="75000"/>
                  </a:schemeClr>
                </a:solidFill>
              </a:rPr>
              <a:t>choking</a:t>
            </a:r>
            <a:r>
              <a:rPr lang="en-GB" sz="2800" dirty="0"/>
              <a:t>, </a:t>
            </a:r>
            <a:r>
              <a:rPr lang="en-GB" sz="2800" dirty="0">
                <a:solidFill>
                  <a:srgbClr val="00B050"/>
                </a:solidFill>
              </a:rPr>
              <a:t>he plunges at me</a:t>
            </a:r>
            <a:r>
              <a:rPr lang="en-GB" sz="2800" dirty="0"/>
              <a:t>, </a:t>
            </a:r>
            <a:r>
              <a:rPr lang="en-GB" sz="2800" dirty="0">
                <a:solidFill>
                  <a:srgbClr val="FF0000"/>
                </a:solidFill>
              </a:rPr>
              <a:t>in all my dreams</a:t>
            </a:r>
            <a:r>
              <a:rPr lang="en-GB" sz="2800" dirty="0"/>
              <a:t>, </a:t>
            </a:r>
            <a:r>
              <a:rPr lang="en-GB" sz="2800" dirty="0">
                <a:solidFill>
                  <a:schemeClr val="accent1">
                    <a:lumMod val="75000"/>
                  </a:schemeClr>
                </a:solidFill>
              </a:rPr>
              <a:t>drowning</a:t>
            </a:r>
            <a:r>
              <a:rPr lang="en-GB" sz="2800" dirty="0"/>
              <a:t>, </a:t>
            </a:r>
            <a:r>
              <a:rPr lang="en-GB" sz="2800" dirty="0">
                <a:solidFill>
                  <a:srgbClr val="FF0000"/>
                </a:solidFill>
              </a:rPr>
              <a:t>before my helpless sight</a:t>
            </a:r>
            <a:r>
              <a:rPr lang="en-GB" sz="2800" dirty="0"/>
              <a:t>.</a:t>
            </a:r>
          </a:p>
          <a:p>
            <a:endParaRPr lang="en-GB" dirty="0"/>
          </a:p>
          <a:p>
            <a:endParaRPr lang="en-GB" b="1" dirty="0"/>
          </a:p>
          <a:p>
            <a:pPr>
              <a:buNone/>
            </a:pPr>
            <a:endParaRPr lang="en-GB" dirty="0"/>
          </a:p>
          <a:p>
            <a:endParaRPr lang="en-GB" dirty="0"/>
          </a:p>
        </p:txBody>
      </p:sp>
      <p:pic>
        <p:nvPicPr>
          <p:cNvPr id="4"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683568" y="404664"/>
            <a:ext cx="1008112" cy="100811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t>              </a:t>
            </a:r>
            <a:r>
              <a:rPr lang="en-GB" sz="2800" dirty="0"/>
              <a:t>How can we use punctuation to shape meaning in our writing?</a:t>
            </a:r>
          </a:p>
        </p:txBody>
      </p:sp>
      <p:sp>
        <p:nvSpPr>
          <p:cNvPr id="3" name="Content Placeholder 2"/>
          <p:cNvSpPr>
            <a:spLocks noGrp="1"/>
          </p:cNvSpPr>
          <p:nvPr>
            <p:ph idx="1"/>
          </p:nvPr>
        </p:nvSpPr>
        <p:spPr>
          <a:xfrm>
            <a:off x="457200" y="1600200"/>
            <a:ext cx="8435280" cy="4525963"/>
          </a:xfrm>
        </p:spPr>
        <p:txBody>
          <a:bodyPr>
            <a:normAutofit fontScale="77500" lnSpcReduction="20000"/>
          </a:bodyPr>
          <a:lstStyle/>
          <a:p>
            <a:r>
              <a:rPr lang="en-GB" sz="2800" dirty="0"/>
              <a:t>Punctuation is used to mark off words, phrases and clauses in a sentence, to give them emphasis and meaning and to give the reader clues about how to read the text aloud:</a:t>
            </a:r>
          </a:p>
          <a:p>
            <a:pPr>
              <a:buNone/>
            </a:pPr>
            <a:r>
              <a:rPr lang="en-GB" sz="2800" dirty="0">
                <a:solidFill>
                  <a:srgbClr val="FF0000"/>
                </a:solidFill>
              </a:rPr>
              <a:t>      </a:t>
            </a:r>
            <a:r>
              <a:rPr lang="en-US" dirty="0">
                <a:solidFill>
                  <a:srgbClr val="FF0000"/>
                </a:solidFill>
              </a:rPr>
              <a:t>Bent double, like old beggars under sacks, </a:t>
            </a:r>
            <a:br>
              <a:rPr lang="en-US" dirty="0">
                <a:solidFill>
                  <a:srgbClr val="FF0000"/>
                </a:solidFill>
              </a:rPr>
            </a:br>
            <a:r>
              <a:rPr lang="en-US" dirty="0">
                <a:solidFill>
                  <a:srgbClr val="FF0000"/>
                </a:solidFill>
              </a:rPr>
              <a:t>Knock-kneed, coughing like hags, we cursed through sludge,  </a:t>
            </a:r>
            <a:br>
              <a:rPr lang="en-US" dirty="0">
                <a:solidFill>
                  <a:srgbClr val="FF0000"/>
                </a:solidFill>
              </a:rPr>
            </a:br>
            <a:r>
              <a:rPr lang="en-US" dirty="0">
                <a:solidFill>
                  <a:srgbClr val="FF0000"/>
                </a:solidFill>
              </a:rPr>
              <a:t>Till on the haunting flares we turned our backs  </a:t>
            </a:r>
            <a:br>
              <a:rPr lang="en-US" dirty="0">
                <a:solidFill>
                  <a:srgbClr val="FF0000"/>
                </a:solidFill>
              </a:rPr>
            </a:br>
            <a:r>
              <a:rPr lang="en-US" dirty="0">
                <a:solidFill>
                  <a:srgbClr val="FF0000"/>
                </a:solidFill>
              </a:rPr>
              <a:t>And towards our distant rest began to trudge. </a:t>
            </a:r>
          </a:p>
          <a:p>
            <a:r>
              <a:rPr lang="en-US" sz="3100" dirty="0"/>
              <a:t>Why is it hard to read this sentence quickly?</a:t>
            </a:r>
          </a:p>
          <a:p>
            <a:r>
              <a:rPr lang="en-US" sz="3100" dirty="0"/>
              <a:t>Count how many different grammatical units there are in this one sentence. Which of these units:</a:t>
            </a:r>
          </a:p>
          <a:p>
            <a:r>
              <a:rPr lang="en-US" sz="3100" dirty="0"/>
              <a:t>Give vivid descriptions of what the the soldiers look like or how they move? </a:t>
            </a:r>
          </a:p>
          <a:p>
            <a:r>
              <a:rPr lang="en-US" sz="3100" dirty="0"/>
              <a:t>Slow down the pace to </a:t>
            </a:r>
            <a:r>
              <a:rPr lang="en-US" sz="3100" dirty="0" err="1"/>
              <a:t>emphasise</a:t>
            </a:r>
            <a:r>
              <a:rPr lang="en-US" sz="3100" dirty="0"/>
              <a:t> the soldiers’ weariness?</a:t>
            </a:r>
          </a:p>
          <a:p>
            <a:pPr>
              <a:buNone/>
            </a:pPr>
            <a:endParaRPr lang="en-GB" b="1" dirty="0"/>
          </a:p>
          <a:p>
            <a:pPr>
              <a:buNone/>
            </a:pPr>
            <a:endParaRPr lang="en-GB" dirty="0"/>
          </a:p>
          <a:p>
            <a:endParaRPr lang="en-GB" dirty="0"/>
          </a:p>
        </p:txBody>
      </p:sp>
      <p:pic>
        <p:nvPicPr>
          <p:cNvPr id="4"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683568" y="404664"/>
            <a:ext cx="1008112" cy="100811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568952" cy="634082"/>
          </a:xfrm>
        </p:spPr>
        <p:txBody>
          <a:bodyPr>
            <a:normAutofit/>
          </a:bodyPr>
          <a:lstStyle/>
          <a:p>
            <a:r>
              <a:rPr lang="en-GB" sz="2000" i="1" dirty="0" err="1"/>
              <a:t>Dulce</a:t>
            </a:r>
            <a:r>
              <a:rPr lang="en-GB" sz="2000" i="1" dirty="0"/>
              <a:t> et Decorum </a:t>
            </a:r>
            <a:r>
              <a:rPr lang="en-GB" sz="2000" i="1" dirty="0" err="1"/>
              <a:t>Est</a:t>
            </a:r>
            <a:r>
              <a:rPr lang="en-GB" sz="2000" dirty="0"/>
              <a:t> by Wilfred Owen </a:t>
            </a:r>
          </a:p>
        </p:txBody>
      </p:sp>
      <p:pic>
        <p:nvPicPr>
          <p:cNvPr id="4" name="Picture 2" descr="http://www.abebooks.co.uk/images/Community/Featured/wilfred_owen/wwI.jpg"/>
          <p:cNvPicPr>
            <a:picLocks noGrp="1" noChangeAspect="1" noChangeArrowheads="1"/>
          </p:cNvPicPr>
          <p:nvPr>
            <p:ph idx="1"/>
          </p:nvPr>
        </p:nvPicPr>
        <p:blipFill>
          <a:blip r:embed="rId3" cstate="print"/>
          <a:srcRect/>
          <a:stretch>
            <a:fillRect/>
          </a:stretch>
        </p:blipFill>
        <p:spPr bwMode="auto">
          <a:xfrm>
            <a:off x="0" y="2492896"/>
            <a:ext cx="3779912" cy="2808312"/>
          </a:xfrm>
          <a:prstGeom prst="rect">
            <a:avLst/>
          </a:prstGeom>
          <a:noFill/>
          <a:ln w="9525">
            <a:noFill/>
            <a:miter lim="800000"/>
            <a:headEnd/>
            <a:tailEnd/>
          </a:ln>
        </p:spPr>
      </p:pic>
      <p:sp>
        <p:nvSpPr>
          <p:cNvPr id="5" name="Rectangle 4"/>
          <p:cNvSpPr/>
          <p:nvPr/>
        </p:nvSpPr>
        <p:spPr>
          <a:xfrm>
            <a:off x="827584" y="980728"/>
            <a:ext cx="6480720" cy="1200329"/>
          </a:xfrm>
          <a:prstGeom prst="rect">
            <a:avLst/>
          </a:prstGeom>
        </p:spPr>
        <p:txBody>
          <a:bodyPr wrap="square">
            <a:spAutoFit/>
          </a:bodyPr>
          <a:lstStyle/>
          <a:p>
            <a:r>
              <a:rPr lang="en-US" dirty="0"/>
              <a:t>Bent double, like old beggars under sacks, </a:t>
            </a:r>
            <a:br>
              <a:rPr lang="en-US" dirty="0"/>
            </a:br>
            <a:r>
              <a:rPr lang="en-US" dirty="0"/>
              <a:t>Knock-kneed, coughing like hags, we cursed through sludge,  </a:t>
            </a:r>
            <a:br>
              <a:rPr lang="en-US" dirty="0"/>
            </a:br>
            <a:r>
              <a:rPr lang="en-US" dirty="0"/>
              <a:t>Till on the haunting flares we turned our backs  </a:t>
            </a:r>
            <a:br>
              <a:rPr lang="en-US" dirty="0"/>
            </a:br>
            <a:r>
              <a:rPr lang="en-US" dirty="0"/>
              <a:t>And towards our distant rest began to trudge. </a:t>
            </a:r>
            <a:endParaRPr lang="en-GB" dirty="0"/>
          </a:p>
        </p:txBody>
      </p:sp>
      <p:sp>
        <p:nvSpPr>
          <p:cNvPr id="6" name="TextBox 5"/>
          <p:cNvSpPr txBox="1"/>
          <p:nvPr/>
        </p:nvSpPr>
        <p:spPr>
          <a:xfrm>
            <a:off x="3743400" y="2636912"/>
            <a:ext cx="5400600" cy="1200329"/>
          </a:xfrm>
          <a:prstGeom prst="rect">
            <a:avLst/>
          </a:prstGeom>
          <a:noFill/>
        </p:spPr>
        <p:txBody>
          <a:bodyPr wrap="square" rtlCol="0">
            <a:spAutoFit/>
          </a:bodyPr>
          <a:lstStyle/>
          <a:p>
            <a:r>
              <a:rPr lang="en-US" dirty="0"/>
              <a:t>Men marched asleep. Many had lost their boots </a:t>
            </a:r>
            <a:br>
              <a:rPr lang="en-US" dirty="0"/>
            </a:br>
            <a:r>
              <a:rPr lang="en-US" dirty="0"/>
              <a:t>But limped on, blood-shod. All went lame; all blind; </a:t>
            </a:r>
            <a:br>
              <a:rPr lang="en-US" dirty="0"/>
            </a:br>
            <a:r>
              <a:rPr lang="en-US" dirty="0"/>
              <a:t>Drunk with fatigue; deaf even to the hoots</a:t>
            </a:r>
            <a:br>
              <a:rPr lang="en-US" dirty="0"/>
            </a:br>
            <a:r>
              <a:rPr lang="en-US" dirty="0"/>
              <a:t>Of tired, outstripped Five-Nines that dropped behind. </a:t>
            </a:r>
            <a:endParaRPr lang="en-GB" dirty="0"/>
          </a:p>
        </p:txBody>
      </p:sp>
      <p:pic>
        <p:nvPicPr>
          <p:cNvPr id="7" name="Picture 2" descr="http://www.people.vcu.edu/~dlatane/ypres.jpg"/>
          <p:cNvPicPr>
            <a:picLocks noChangeAspect="1" noChangeArrowheads="1"/>
          </p:cNvPicPr>
          <p:nvPr/>
        </p:nvPicPr>
        <p:blipFill>
          <a:blip r:embed="rId4" cstate="print"/>
          <a:srcRect/>
          <a:stretch>
            <a:fillRect/>
          </a:stretch>
        </p:blipFill>
        <p:spPr bwMode="auto">
          <a:xfrm>
            <a:off x="4139952" y="4005065"/>
            <a:ext cx="5004048" cy="2852936"/>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descr="GasAtttack"/>
          <p:cNvPicPr>
            <a:picLocks noChangeAspect="1" noChangeArrowheads="1"/>
          </p:cNvPicPr>
          <p:nvPr/>
        </p:nvPicPr>
        <p:blipFill>
          <a:blip r:embed="rId3" cstate="print"/>
          <a:srcRect/>
          <a:stretch>
            <a:fillRect/>
          </a:stretch>
        </p:blipFill>
        <p:spPr bwMode="auto">
          <a:xfrm>
            <a:off x="1331640" y="3185046"/>
            <a:ext cx="7812360" cy="3672954"/>
          </a:xfrm>
          <a:prstGeom prst="rect">
            <a:avLst/>
          </a:prstGeom>
          <a:noFill/>
          <a:ln w="9525">
            <a:noFill/>
            <a:miter lim="800000"/>
            <a:headEnd/>
            <a:tailEnd/>
          </a:ln>
        </p:spPr>
      </p:pic>
      <p:sp>
        <p:nvSpPr>
          <p:cNvPr id="5123" name="TextBox 4"/>
          <p:cNvSpPr txBox="1">
            <a:spLocks noChangeArrowheads="1"/>
          </p:cNvSpPr>
          <p:nvPr/>
        </p:nvSpPr>
        <p:spPr bwMode="auto">
          <a:xfrm>
            <a:off x="1258888" y="260350"/>
            <a:ext cx="6481762" cy="1323439"/>
          </a:xfrm>
          <a:prstGeom prst="rect">
            <a:avLst/>
          </a:prstGeom>
          <a:noFill/>
          <a:ln w="9525">
            <a:noFill/>
            <a:miter lim="800000"/>
            <a:headEnd/>
            <a:tailEnd/>
          </a:ln>
        </p:spPr>
        <p:txBody>
          <a:bodyPr>
            <a:spAutoFit/>
          </a:bodyPr>
          <a:lstStyle/>
          <a:p>
            <a:r>
              <a:rPr lang="en-US" sz="2000" dirty="0"/>
              <a:t>Gas! Gas! Quick, boys! –  An ecstasy of fumbling,  </a:t>
            </a:r>
            <a:br>
              <a:rPr lang="en-US" sz="2000" dirty="0"/>
            </a:br>
            <a:r>
              <a:rPr lang="en-US" sz="2000" dirty="0"/>
              <a:t>Fitting the clumsy helmets just in time;  </a:t>
            </a:r>
            <a:br>
              <a:rPr lang="en-US" sz="2000" dirty="0"/>
            </a:br>
            <a:r>
              <a:rPr lang="en-US" sz="2000" dirty="0"/>
              <a:t>But someone still was yelling out and stumbling,  </a:t>
            </a:r>
            <a:br>
              <a:rPr lang="en-US" sz="2000" dirty="0"/>
            </a:br>
            <a:r>
              <a:rPr lang="en-US" sz="2000" dirty="0"/>
              <a:t>And </a:t>
            </a:r>
            <a:r>
              <a:rPr lang="en-US" sz="2000" dirty="0" err="1"/>
              <a:t>flound'ring</a:t>
            </a:r>
            <a:r>
              <a:rPr lang="en-US" sz="2000" dirty="0"/>
              <a:t> like a man in fire or lime . . .  </a:t>
            </a:r>
            <a:endParaRPr lang="en-GB" sz="2000" dirty="0"/>
          </a:p>
        </p:txBody>
      </p:sp>
      <p:sp>
        <p:nvSpPr>
          <p:cNvPr id="4" name="TextBox 4"/>
          <p:cNvSpPr txBox="1">
            <a:spLocks noChangeArrowheads="1"/>
          </p:cNvSpPr>
          <p:nvPr/>
        </p:nvSpPr>
        <p:spPr bwMode="auto">
          <a:xfrm>
            <a:off x="2843808" y="1772816"/>
            <a:ext cx="5652120" cy="1323439"/>
          </a:xfrm>
          <a:prstGeom prst="rect">
            <a:avLst/>
          </a:prstGeom>
          <a:noFill/>
          <a:ln w="9525">
            <a:noFill/>
            <a:miter lim="800000"/>
            <a:headEnd/>
            <a:tailEnd/>
          </a:ln>
        </p:spPr>
        <p:txBody>
          <a:bodyPr wrap="square">
            <a:spAutoFit/>
          </a:bodyPr>
          <a:lstStyle/>
          <a:p>
            <a:r>
              <a:rPr lang="en-US" sz="2000" dirty="0"/>
              <a:t>Dim, through the misty panes and thick green light,  </a:t>
            </a:r>
            <a:br>
              <a:rPr lang="en-US" sz="2000" dirty="0"/>
            </a:br>
            <a:r>
              <a:rPr lang="en-US" sz="2000" dirty="0"/>
              <a:t>As under a green sea, I saw him drowning.  </a:t>
            </a:r>
            <a:br>
              <a:rPr lang="en-US" sz="2000" dirty="0"/>
            </a:br>
            <a:r>
              <a:rPr lang="en-US" sz="2000" dirty="0"/>
              <a:t>In all my dreams, before my helpless sight,  </a:t>
            </a:r>
            <a:br>
              <a:rPr lang="en-US" sz="2000" dirty="0"/>
            </a:br>
            <a:r>
              <a:rPr lang="en-US" sz="2000" dirty="0"/>
              <a:t>He plunges at me, guttering, choking, drowning.   </a:t>
            </a:r>
            <a:endParaRPr lang="en-GB"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p:txBody>
          <a:bodyPr/>
          <a:lstStyle/>
          <a:p>
            <a:pPr eaLnBrk="1" hangingPunct="1"/>
            <a:endParaRPr lang="en-US"/>
          </a:p>
        </p:txBody>
      </p:sp>
      <p:pic>
        <p:nvPicPr>
          <p:cNvPr id="7172" name="Picture 4" descr="DulcetDecorumEst"/>
          <p:cNvPicPr>
            <a:picLocks noChangeAspect="1" noChangeArrowheads="1"/>
          </p:cNvPicPr>
          <p:nvPr/>
        </p:nvPicPr>
        <p:blipFill>
          <a:blip r:embed="rId3" cstate="print"/>
          <a:srcRect/>
          <a:stretch>
            <a:fillRect/>
          </a:stretch>
        </p:blipFill>
        <p:spPr bwMode="auto">
          <a:xfrm>
            <a:off x="179388" y="1700213"/>
            <a:ext cx="8713787" cy="3168947"/>
          </a:xfrm>
          <a:prstGeom prst="rect">
            <a:avLst/>
          </a:prstGeom>
          <a:noFill/>
          <a:ln w="9525">
            <a:noFill/>
            <a:miter lim="800000"/>
            <a:headEnd/>
            <a:tailEnd/>
          </a:ln>
        </p:spPr>
      </p:pic>
      <p:sp>
        <p:nvSpPr>
          <p:cNvPr id="7173" name="TextBox 5"/>
          <p:cNvSpPr txBox="1">
            <a:spLocks noChangeArrowheads="1"/>
          </p:cNvSpPr>
          <p:nvPr/>
        </p:nvSpPr>
        <p:spPr bwMode="auto">
          <a:xfrm>
            <a:off x="179512" y="260648"/>
            <a:ext cx="6985000" cy="1323439"/>
          </a:xfrm>
          <a:prstGeom prst="rect">
            <a:avLst/>
          </a:prstGeom>
          <a:noFill/>
          <a:ln w="9525">
            <a:noFill/>
            <a:miter lim="800000"/>
            <a:headEnd/>
            <a:tailEnd/>
          </a:ln>
        </p:spPr>
        <p:txBody>
          <a:bodyPr>
            <a:spAutoFit/>
          </a:bodyPr>
          <a:lstStyle/>
          <a:p>
            <a:r>
              <a:rPr lang="en-US" sz="2000" dirty="0"/>
              <a:t>If in some smothering dreams you too could pace  </a:t>
            </a:r>
            <a:br>
              <a:rPr lang="en-US" sz="2000" dirty="0"/>
            </a:br>
            <a:r>
              <a:rPr lang="en-US" sz="2000" dirty="0"/>
              <a:t>Behind the wagon that we flung him in,  </a:t>
            </a:r>
            <a:br>
              <a:rPr lang="en-US" sz="2000" dirty="0"/>
            </a:br>
            <a:r>
              <a:rPr lang="en-US" sz="2000" dirty="0"/>
              <a:t>And watch the white eyes writhing in his face,  </a:t>
            </a:r>
            <a:br>
              <a:rPr lang="en-US" sz="2000" dirty="0"/>
            </a:br>
            <a:r>
              <a:rPr lang="en-US" sz="2000" dirty="0"/>
              <a:t>His hanging face, like a devil's sick of sin;  </a:t>
            </a:r>
            <a:endParaRPr lang="en-GB" sz="2000" dirty="0"/>
          </a:p>
        </p:txBody>
      </p:sp>
      <p:sp>
        <p:nvSpPr>
          <p:cNvPr id="6" name="Rectangle 5"/>
          <p:cNvSpPr/>
          <p:nvPr/>
        </p:nvSpPr>
        <p:spPr>
          <a:xfrm>
            <a:off x="1259632" y="5013176"/>
            <a:ext cx="6120680" cy="1323439"/>
          </a:xfrm>
          <a:prstGeom prst="rect">
            <a:avLst/>
          </a:prstGeom>
        </p:spPr>
        <p:txBody>
          <a:bodyPr wrap="square">
            <a:spAutoFit/>
          </a:bodyPr>
          <a:lstStyle/>
          <a:p>
            <a:r>
              <a:rPr lang="en-US" sz="2000" dirty="0"/>
              <a:t>If you could hear, at every jolt, the blood  </a:t>
            </a:r>
            <a:br>
              <a:rPr lang="en-US" sz="2000" dirty="0"/>
            </a:br>
            <a:r>
              <a:rPr lang="en-US" sz="2000" dirty="0"/>
              <a:t>Come gargling from the froth-corrupted lungs,  </a:t>
            </a:r>
            <a:br>
              <a:rPr lang="en-US" sz="2000" dirty="0"/>
            </a:br>
            <a:r>
              <a:rPr lang="en-US" sz="2000" dirty="0"/>
              <a:t>Obscene as cancer, bitter as the cud</a:t>
            </a:r>
            <a:br>
              <a:rPr lang="en-US" sz="2000" dirty="0"/>
            </a:br>
            <a:r>
              <a:rPr lang="en-US" sz="2000" dirty="0"/>
              <a:t>Of vile, incurable sores on innocent tongues,  </a:t>
            </a:r>
            <a:endParaRPr lang="en-GB"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4"/>
          <p:cNvSpPr txBox="1">
            <a:spLocks noChangeArrowheads="1"/>
          </p:cNvSpPr>
          <p:nvPr/>
        </p:nvSpPr>
        <p:spPr bwMode="auto">
          <a:xfrm>
            <a:off x="1258888" y="333375"/>
            <a:ext cx="6841504" cy="1323439"/>
          </a:xfrm>
          <a:prstGeom prst="rect">
            <a:avLst/>
          </a:prstGeom>
          <a:noFill/>
          <a:ln w="9525">
            <a:noFill/>
            <a:miter lim="800000"/>
            <a:headEnd/>
            <a:tailEnd/>
          </a:ln>
        </p:spPr>
        <p:txBody>
          <a:bodyPr wrap="square">
            <a:spAutoFit/>
          </a:bodyPr>
          <a:lstStyle/>
          <a:p>
            <a:r>
              <a:rPr lang="en-US" sz="2000" dirty="0"/>
              <a:t>My friend, you would not tell with such high zest</a:t>
            </a:r>
            <a:r>
              <a:rPr lang="en-US" sz="2000" baseline="30000" dirty="0"/>
              <a:t> </a:t>
            </a:r>
            <a:r>
              <a:rPr lang="en-US" sz="2000" dirty="0"/>
              <a:t> </a:t>
            </a:r>
            <a:br>
              <a:rPr lang="en-US" sz="2000" dirty="0"/>
            </a:br>
            <a:r>
              <a:rPr lang="en-US" sz="2000" dirty="0"/>
              <a:t>To children ardent for some desperate glory,  </a:t>
            </a:r>
            <a:br>
              <a:rPr lang="en-US" sz="2000" dirty="0"/>
            </a:br>
            <a:r>
              <a:rPr lang="en-US" sz="2000" dirty="0"/>
              <a:t>The old Lie: </a:t>
            </a:r>
            <a:r>
              <a:rPr lang="en-US" sz="2000" dirty="0" err="1"/>
              <a:t>Dulce</a:t>
            </a:r>
            <a:r>
              <a:rPr lang="en-US" sz="2000" dirty="0"/>
              <a:t> et Decorum </a:t>
            </a:r>
            <a:r>
              <a:rPr lang="en-US" sz="2000" dirty="0" err="1"/>
              <a:t>est</a:t>
            </a:r>
            <a:r>
              <a:rPr lang="en-US" sz="2000" dirty="0"/>
              <a:t>  </a:t>
            </a:r>
            <a:br>
              <a:rPr lang="en-US" sz="2000" dirty="0"/>
            </a:br>
            <a:r>
              <a:rPr lang="en-US" sz="2000" dirty="0"/>
              <a:t>Pro patria </a:t>
            </a:r>
            <a:r>
              <a:rPr lang="en-US" sz="2000" dirty="0" err="1"/>
              <a:t>mori</a:t>
            </a:r>
            <a:r>
              <a:rPr lang="en-US" sz="2000" dirty="0"/>
              <a:t>.</a:t>
            </a:r>
            <a:endParaRPr lang="en-GB" sz="2000" dirty="0"/>
          </a:p>
        </p:txBody>
      </p:sp>
      <p:pic>
        <p:nvPicPr>
          <p:cNvPr id="9219" name="Picture 2" descr="http://t2.gstatic.com/images?q=tbn:ANd9GcRPLb3fR8aBmTPBwgceB7ggmO3qw_Lqf8Nf-T3sCibewHKUY5JYD-a0BCy4"/>
          <p:cNvPicPr>
            <a:picLocks noChangeAspect="1" noChangeArrowheads="1"/>
          </p:cNvPicPr>
          <p:nvPr/>
        </p:nvPicPr>
        <p:blipFill>
          <a:blip r:embed="rId3" cstate="print"/>
          <a:srcRect/>
          <a:stretch>
            <a:fillRect/>
          </a:stretch>
        </p:blipFill>
        <p:spPr bwMode="auto">
          <a:xfrm>
            <a:off x="755650" y="1916831"/>
            <a:ext cx="7704138" cy="4391893"/>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1071</TotalTime>
  <Words>1849</Words>
  <Application>Microsoft Office PowerPoint</Application>
  <PresentationFormat>On-screen Show (4:3)</PresentationFormat>
  <Paragraphs>138</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Y9 Language Detectives</vt:lpstr>
      <vt:lpstr>Punctuation for meaning</vt:lpstr>
      <vt:lpstr>Punctuation for meaning: how should you say these lines from poems about the First World War?</vt:lpstr>
      <vt:lpstr>              How can we use punctuation to shape meaning in our writing?</vt:lpstr>
      <vt:lpstr>              How can we use punctuation to shape meaning in our writing?</vt:lpstr>
      <vt:lpstr>Dulce et Decorum Est by Wilfred Owen </vt:lpstr>
      <vt:lpstr>PowerPoint Presentation</vt:lpstr>
      <vt:lpstr>PowerPoint Presentation</vt:lpstr>
      <vt:lpstr>PowerPoint Presentation</vt:lpstr>
      <vt:lpstr>Punctuation for meaning in Dulce et Decorum Est</vt:lpstr>
      <vt:lpstr>Punctuation for meaning in Dulce et Decorum Est</vt:lpstr>
    </vt:vector>
  </TitlesOfParts>
  <Company>University of Exeter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GSE</dc:creator>
  <cp:lastModifiedBy>helen lines</cp:lastModifiedBy>
  <cp:revision>118</cp:revision>
  <dcterms:created xsi:type="dcterms:W3CDTF">2014-04-15T11:49:04Z</dcterms:created>
  <dcterms:modified xsi:type="dcterms:W3CDTF">2020-06-09T12:26:28Z</dcterms:modified>
</cp:coreProperties>
</file>