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9" r:id="rId3"/>
    <p:sldId id="271" r:id="rId4"/>
    <p:sldId id="272" r:id="rId5"/>
    <p:sldId id="275" r:id="rId6"/>
    <p:sldId id="276" r:id="rId7"/>
    <p:sldId id="277"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897" autoAdjust="0"/>
  </p:normalViewPr>
  <p:slideViewPr>
    <p:cSldViewPr>
      <p:cViewPr>
        <p:scale>
          <a:sx n="40" d="100"/>
          <a:sy n="40" d="100"/>
        </p:scale>
        <p:origin x="-1555" y="1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16/07/2018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189007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TASK</a:t>
            </a:r>
            <a:r>
              <a:rPr lang="en-GB" baseline="0" dirty="0" smtClean="0"/>
              <a:t>: Think, pair, share: This is the main setting for a story – what kind of story might that be? Take a few minutes to talk through a possible plot outline. Briefly feedback ideas.</a:t>
            </a:r>
          </a:p>
          <a:p>
            <a:r>
              <a:rPr lang="en-GB" baseline="0" dirty="0" smtClean="0"/>
              <a:t>Now tell students that they are going to write the opening to a horror story, and that this room is important to the story. </a:t>
            </a:r>
          </a:p>
          <a:p>
            <a:r>
              <a:rPr lang="en-GB" baseline="0" dirty="0" smtClean="0"/>
              <a:t>Same pairs: Give them a couple of minutes to revise initial ideas to bring them in line with horror genre. How might this setting be important in their story? Explain ideas briefly to another pair.</a:t>
            </a:r>
          </a:p>
          <a:p>
            <a:r>
              <a:rPr lang="en-GB" baseline="0" dirty="0" smtClean="0"/>
              <a:t>Whole class: Stress purpose of starting a horror story by describing the setting – to give the reader ‘the chill factor’ and </a:t>
            </a:r>
            <a:r>
              <a:rPr lang="en-GB" i="1" baseline="0" dirty="0" smtClean="0"/>
              <a:t>suggest </a:t>
            </a:r>
            <a:r>
              <a:rPr lang="en-GB" baseline="0" dirty="0" smtClean="0"/>
              <a:t>sense of foreboding and horrors to come. With that purpose in mind, ask students to focus on one object/feature in the picture and to describe it in a noun phrase – model this for them first </a:t>
            </a:r>
            <a:r>
              <a:rPr lang="en-GB" baseline="0" dirty="0" err="1" smtClean="0"/>
              <a:t>e.g</a:t>
            </a:r>
            <a:r>
              <a:rPr lang="en-GB" baseline="0" dirty="0" smtClean="0"/>
              <a:t>: </a:t>
            </a:r>
          </a:p>
          <a:p>
            <a:r>
              <a:rPr lang="en-GB" baseline="0" dirty="0" smtClean="0"/>
              <a:t>cold </a:t>
            </a:r>
            <a:r>
              <a:rPr lang="en-GB" baseline="0" dirty="0" smtClean="0"/>
              <a:t>sharp steel rafters; a door the colour of blood; violently smashed windows. </a:t>
            </a:r>
            <a:endParaRPr lang="en-GB" baseline="0" dirty="0" smtClean="0"/>
          </a:p>
          <a:p>
            <a:r>
              <a:rPr lang="en-GB" baseline="0" dirty="0" smtClean="0"/>
              <a:t>Invite </a:t>
            </a:r>
            <a:r>
              <a:rPr lang="en-GB" baseline="0" dirty="0" smtClean="0"/>
              <a:t>them to describe the smell or the feel of the room as well as physical objects.</a:t>
            </a:r>
          </a:p>
          <a:p>
            <a:r>
              <a:rPr lang="en-GB" baseline="0" dirty="0" smtClean="0"/>
              <a:t>Choose a few of the best examples to record and display so that students have a ‘hoard’ to refer to as needed in the next activities. </a:t>
            </a:r>
          </a:p>
          <a:p>
            <a:endParaRPr lang="en-GB" dirty="0"/>
          </a:p>
        </p:txBody>
      </p:sp>
      <p:sp>
        <p:nvSpPr>
          <p:cNvPr id="4" name="Slide Number Placeholder 3"/>
          <p:cNvSpPr>
            <a:spLocks noGrp="1"/>
          </p:cNvSpPr>
          <p:nvPr>
            <p:ph type="sldNum" sz="quarter" idx="10"/>
          </p:nvPr>
        </p:nvSpPr>
        <p:spPr/>
        <p:txBody>
          <a:bodyPr/>
          <a:lstStyle/>
          <a:p>
            <a:fld id="{037D456C-A00A-496D-A22F-14BDF0970CC5}"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 is animated by clicking. </a:t>
            </a:r>
          </a:p>
          <a:p>
            <a:r>
              <a:rPr lang="en-GB" dirty="0" smtClean="0"/>
              <a:t>Explain the focus on varying</a:t>
            </a:r>
            <a:r>
              <a:rPr lang="en-GB" baseline="0" dirty="0" smtClean="0"/>
              <a:t> sentence lengths and types to create effects in keeping with the genre. This and the next slide provide  models of sentence patterns for imitation. You might want to make these slides into a one-sided handout to make it easier for students to refer to when it comes to their extended writing task (or to save for reference in other lessons.)</a:t>
            </a:r>
          </a:p>
          <a:p>
            <a:r>
              <a:rPr lang="en-GB" baseline="0" dirty="0" smtClean="0"/>
              <a:t>You don’t need to do a lot of grammar here – just concentrate on showing the sentence patterns and suggesting the kind of effect they might have on the reader.</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 </a:t>
            </a:r>
            <a:r>
              <a:rPr lang="en-GB" i="1" dirty="0" smtClean="0"/>
              <a:t>might</a:t>
            </a:r>
            <a:r>
              <a:rPr lang="en-GB" dirty="0" smtClean="0"/>
              <a:t> want to clarify</a:t>
            </a:r>
            <a:r>
              <a:rPr lang="en-GB" baseline="0" dirty="0" smtClean="0"/>
              <a:t> the terms main clause and </a:t>
            </a:r>
            <a:r>
              <a:rPr lang="en-GB" dirty="0" smtClean="0"/>
              <a:t>subordinate</a:t>
            </a:r>
            <a:r>
              <a:rPr lang="en-GB" baseline="0" dirty="0" smtClean="0"/>
              <a:t> clause but concentrate on showing the examples – both finite and non-finite verbs have been highlighted to show the idea of multi-clause sentences.</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Whole class or individuals/pairs:</a:t>
            </a:r>
            <a:r>
              <a:rPr lang="en-GB" baseline="0" dirty="0" smtClean="0"/>
              <a:t> Time these slides to keep the pace going – point is to get students to practise following the different sentence patterns. They will have time at the end to put together an opening paragraph and experiment with mixing and matching choices. Get them to use ideas and vocabulary suggested by the picture to list own sentences, following the pattern shown. 2-3 minutes should be enough.</a:t>
            </a:r>
            <a:endParaRPr lang="en-GB" dirty="0"/>
          </a:p>
        </p:txBody>
      </p:sp>
      <p:sp>
        <p:nvSpPr>
          <p:cNvPr id="4" name="Slide Number Placeholder 3"/>
          <p:cNvSpPr>
            <a:spLocks noGrp="1"/>
          </p:cNvSpPr>
          <p:nvPr>
            <p:ph type="sldNum" sz="quarter" idx="10"/>
          </p:nvPr>
        </p:nvSpPr>
        <p:spPr/>
        <p:txBody>
          <a:bodyPr/>
          <a:lstStyle/>
          <a:p>
            <a:fld id="{037D456C-A00A-496D-A22F-14BDF0970CC5}"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Whole class or individuals/pairs:</a:t>
            </a:r>
            <a:r>
              <a:rPr lang="en-GB" baseline="0" dirty="0" smtClean="0"/>
              <a:t> Time these slides to keep the pace going – point is to get students to practise following the different sentence patterns. They will have time at the end to put together an opening paragraph and experiment with mixing and matching choices. Get them to use ideas and vocabulary suggested by the picture to list own sentences, following the pattern shown. 3-4 minutes should be enough.</a:t>
            </a:r>
            <a:endParaRPr lang="en-GB" dirty="0" smtClean="0"/>
          </a:p>
          <a:p>
            <a:endParaRPr lang="en-GB" dirty="0"/>
          </a:p>
        </p:txBody>
      </p:sp>
      <p:sp>
        <p:nvSpPr>
          <p:cNvPr id="4" name="Slide Number Placeholder 3"/>
          <p:cNvSpPr>
            <a:spLocks noGrp="1"/>
          </p:cNvSpPr>
          <p:nvPr>
            <p:ph type="sldNum" sz="quarter" idx="10"/>
          </p:nvPr>
        </p:nvSpPr>
        <p:spPr/>
        <p:txBody>
          <a:bodyPr/>
          <a:lstStyle/>
          <a:p>
            <a:fld id="{037D456C-A00A-496D-A22F-14BDF0970CC5}"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Whole class or individuals/pairs:</a:t>
            </a:r>
            <a:r>
              <a:rPr lang="en-GB" baseline="0" dirty="0" smtClean="0"/>
              <a:t> Time these slides to keep the pace going – point is to get students to practise following the different sentence patterns. They will have time at the end to put together an opening paragraph and experiment with mixing and matching choices. Get them to use ideas and vocabulary suggested by the picture to list own sentences, following the pattern shown. 5 </a:t>
            </a:r>
            <a:r>
              <a:rPr lang="en-GB" baseline="0" dirty="0" err="1" smtClean="0"/>
              <a:t>mins</a:t>
            </a:r>
            <a:r>
              <a:rPr lang="en-GB" baseline="0" dirty="0" smtClean="0"/>
              <a:t> max – encourage </a:t>
            </a:r>
            <a:r>
              <a:rPr lang="en-GB" baseline="0" dirty="0" err="1" smtClean="0"/>
              <a:t>subclause</a:t>
            </a:r>
            <a:r>
              <a:rPr lang="en-GB" baseline="0" dirty="0" smtClean="0"/>
              <a:t> positioned in different places within the sentence.</a:t>
            </a:r>
            <a:endParaRPr lang="en-GB" dirty="0" smtClean="0"/>
          </a:p>
          <a:p>
            <a:endParaRPr lang="en-GB" dirty="0"/>
          </a:p>
        </p:txBody>
      </p:sp>
      <p:sp>
        <p:nvSpPr>
          <p:cNvPr id="4" name="Slide Number Placeholder 3"/>
          <p:cNvSpPr>
            <a:spLocks noGrp="1"/>
          </p:cNvSpPr>
          <p:nvPr>
            <p:ph type="sldNum" sz="quarter" idx="10"/>
          </p:nvPr>
        </p:nvSpPr>
        <p:spPr/>
        <p:txBody>
          <a:bodyPr/>
          <a:lstStyle/>
          <a:p>
            <a:fld id="{037D456C-A00A-496D-A22F-14BDF0970CC5}"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Allow 10 minutes of concentrated writing. </a:t>
            </a:r>
          </a:p>
          <a:p>
            <a:r>
              <a:rPr lang="en-GB" baseline="0" dirty="0" smtClean="0"/>
              <a:t>Use peer partners to provide feedback, using ‘chill factor’ test. </a:t>
            </a:r>
          </a:p>
          <a:p>
            <a:r>
              <a:rPr lang="en-GB" baseline="0" dirty="0" smtClean="0"/>
              <a:t>Plenary: encourage students to explain the different sentence patterns they’ve used and which ones they think work best.</a:t>
            </a:r>
          </a:p>
          <a:p>
            <a:endParaRPr lang="en-GB" baseline="0" dirty="0" smtClean="0"/>
          </a:p>
          <a:p>
            <a:r>
              <a:rPr lang="en-GB" baseline="0" dirty="0" smtClean="0"/>
              <a:t>Consolidate: Focus on accuracy of sentence boundary punctuation, even where minor i.e. </a:t>
            </a:r>
            <a:r>
              <a:rPr lang="en-GB" baseline="0" dirty="0" err="1" smtClean="0"/>
              <a:t>verbless</a:t>
            </a:r>
            <a:r>
              <a:rPr lang="en-GB" baseline="0" dirty="0" smtClean="0"/>
              <a:t> sentences have been used. Get students to highlight full stops in their writing and to re-read frequently to check punctuation in place and sentences make sense.</a:t>
            </a:r>
          </a:p>
          <a:p>
            <a:endParaRPr lang="en-GB" baseline="0" dirty="0" smtClean="0"/>
          </a:p>
          <a:p>
            <a:r>
              <a:rPr lang="en-GB" baseline="0" dirty="0" smtClean="0"/>
              <a:t>Extend: Focus on boundary punctuation and use of commas to mark off clauses within the sentence. Encourage experimentation with semi-colon to link clauses. Explore variety of sentences used in current reading book e.g. in opening paragraphs and explain impact on reader.</a:t>
            </a:r>
          </a:p>
        </p:txBody>
      </p:sp>
      <p:sp>
        <p:nvSpPr>
          <p:cNvPr id="4" name="Slide Number Placeholder 3"/>
          <p:cNvSpPr>
            <a:spLocks noGrp="1"/>
          </p:cNvSpPr>
          <p:nvPr>
            <p:ph type="sldNum" sz="quarter" idx="10"/>
          </p:nvPr>
        </p:nvSpPr>
        <p:spPr/>
        <p:txBody>
          <a:bodyPr/>
          <a:lstStyle/>
          <a:p>
            <a:fld id="{037D456C-A00A-496D-A22F-14BDF0970CC5}"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16/07/2018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16/07/2018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Y9 Language Detectives</a:t>
            </a:r>
            <a:endParaRPr lang="en-GB" dirty="0"/>
          </a:p>
        </p:txBody>
      </p:sp>
      <p:sp>
        <p:nvSpPr>
          <p:cNvPr id="3" name="Subtitle 2"/>
          <p:cNvSpPr>
            <a:spLocks noGrp="1"/>
          </p:cNvSpPr>
          <p:nvPr>
            <p:ph type="subTitle" idx="1"/>
          </p:nvPr>
        </p:nvSpPr>
        <p:spPr>
          <a:xfrm>
            <a:off x="1331640" y="3645024"/>
            <a:ext cx="6400800" cy="1752600"/>
          </a:xfrm>
        </p:spPr>
        <p:txBody>
          <a:bodyPr/>
          <a:lstStyle/>
          <a:p>
            <a:r>
              <a:rPr lang="en-GB" dirty="0" smtClean="0">
                <a:solidFill>
                  <a:schemeClr val="tx1"/>
                </a:solidFill>
              </a:rPr>
              <a:t>Investigating how language works: </a:t>
            </a:r>
            <a:r>
              <a:rPr lang="en-GB" smtClean="0">
                <a:solidFill>
                  <a:schemeClr val="tx1"/>
                </a:solidFill>
              </a:rPr>
              <a:t>sentence variety</a:t>
            </a:r>
            <a:endParaRPr lang="en-GB" dirty="0">
              <a:solidFill>
                <a:schemeClr val="tx1"/>
              </a:solidFill>
            </a:endParaRP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2</a:t>
            </a:fld>
            <a:endParaRPr lang="en-GB" dirty="0"/>
          </a:p>
        </p:txBody>
      </p:sp>
      <p:pic>
        <p:nvPicPr>
          <p:cNvPr id="6" name="Picture 2" descr="http://www.flitchphotography.co.uk/wp-content/uploads/2011/06/The-Annex.jpg"/>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smtClean="0"/>
              <a:t>           </a:t>
            </a:r>
            <a:r>
              <a:rPr lang="en-GB" sz="2800" dirty="0" smtClean="0"/>
              <a:t>How can writers vary the length and structure of sentences to create specific effects?</a:t>
            </a:r>
            <a:endParaRPr lang="en-GB" sz="2800" dirty="0"/>
          </a:p>
        </p:txBody>
      </p:sp>
      <p:sp>
        <p:nvSpPr>
          <p:cNvPr id="3" name="Content Placeholder 2"/>
          <p:cNvSpPr>
            <a:spLocks noGrp="1"/>
          </p:cNvSpPr>
          <p:nvPr>
            <p:ph idx="1"/>
          </p:nvPr>
        </p:nvSpPr>
        <p:spPr>
          <a:xfrm>
            <a:off x="323528" y="1412776"/>
            <a:ext cx="8820472" cy="5832648"/>
          </a:xfrm>
        </p:spPr>
        <p:txBody>
          <a:bodyPr>
            <a:normAutofit fontScale="70000" lnSpcReduction="20000"/>
          </a:bodyPr>
          <a:lstStyle/>
          <a:p>
            <a:pPr>
              <a:buNone/>
            </a:pPr>
            <a:endParaRPr lang="en-GB" sz="3100" b="1" dirty="0" smtClean="0"/>
          </a:p>
          <a:p>
            <a:pPr>
              <a:buNone/>
            </a:pPr>
            <a:r>
              <a:rPr lang="en-GB" sz="3100" b="1" dirty="0" smtClean="0"/>
              <a:t>Minor sentence /sentence fragment: a single word or a group of words </a:t>
            </a:r>
          </a:p>
          <a:p>
            <a:pPr>
              <a:buNone/>
            </a:pPr>
            <a:r>
              <a:rPr lang="en-GB" sz="3100" b="1" dirty="0" smtClean="0"/>
              <a:t>without a verb</a:t>
            </a:r>
            <a:endParaRPr lang="en-GB" sz="3100" dirty="0" smtClean="0"/>
          </a:p>
          <a:p>
            <a:pPr>
              <a:buNone/>
            </a:pPr>
            <a:r>
              <a:rPr lang="en-GB" sz="3100" i="1" dirty="0" smtClean="0">
                <a:solidFill>
                  <a:srgbClr val="FF0000"/>
                </a:solidFill>
              </a:rPr>
              <a:t>Crumbling plaster. Smashed floorboards. A room full of echoes. Cold as </a:t>
            </a:r>
          </a:p>
          <a:p>
            <a:pPr>
              <a:buNone/>
            </a:pPr>
            <a:r>
              <a:rPr lang="en-GB" sz="3100" i="1" dirty="0" smtClean="0">
                <a:solidFill>
                  <a:srgbClr val="FF0000"/>
                </a:solidFill>
              </a:rPr>
              <a:t>death.</a:t>
            </a:r>
            <a:endParaRPr lang="en-GB" sz="3100" dirty="0" smtClean="0">
              <a:solidFill>
                <a:srgbClr val="FF0000"/>
              </a:solidFill>
            </a:endParaRPr>
          </a:p>
          <a:p>
            <a:pPr>
              <a:buNone/>
            </a:pPr>
            <a:r>
              <a:rPr lang="en-GB" sz="3100" dirty="0" smtClean="0"/>
              <a:t>Can capture a quick snapshot of the scene and speed up the reading pace </a:t>
            </a:r>
          </a:p>
          <a:p>
            <a:pPr>
              <a:buNone/>
            </a:pPr>
            <a:r>
              <a:rPr lang="en-GB" sz="3100" dirty="0" smtClean="0"/>
              <a:t>to build tension. </a:t>
            </a:r>
          </a:p>
          <a:p>
            <a:pPr>
              <a:buNone/>
            </a:pPr>
            <a:endParaRPr lang="en-GB" sz="3100" b="1" dirty="0" smtClean="0"/>
          </a:p>
          <a:p>
            <a:pPr>
              <a:buNone/>
            </a:pPr>
            <a:r>
              <a:rPr lang="en-GB" sz="3100" b="1" dirty="0" smtClean="0"/>
              <a:t>Single-clause </a:t>
            </a:r>
            <a:r>
              <a:rPr lang="en-GB" sz="3100" b="1" dirty="0" smtClean="0"/>
              <a:t>sentence with only one finite verb </a:t>
            </a:r>
            <a:endParaRPr lang="en-GB" sz="3100" dirty="0" smtClean="0"/>
          </a:p>
          <a:p>
            <a:pPr>
              <a:buNone/>
            </a:pPr>
            <a:r>
              <a:rPr lang="en-GB" sz="3100" i="1" dirty="0" smtClean="0">
                <a:solidFill>
                  <a:srgbClr val="FF0000"/>
                </a:solidFill>
              </a:rPr>
              <a:t>The room </a:t>
            </a:r>
            <a:r>
              <a:rPr lang="en-GB" sz="3100" i="1" u="sng" dirty="0" smtClean="0">
                <a:solidFill>
                  <a:srgbClr val="FF0000"/>
                </a:solidFill>
              </a:rPr>
              <a:t>smelt</a:t>
            </a:r>
            <a:r>
              <a:rPr lang="en-GB" sz="3100" i="1" dirty="0" smtClean="0">
                <a:solidFill>
                  <a:srgbClr val="FF0000"/>
                </a:solidFill>
              </a:rPr>
              <a:t> of rusty nails and wet cardboard. Holes </a:t>
            </a:r>
            <a:r>
              <a:rPr lang="en-GB" sz="3100" i="1" u="sng" dirty="0" smtClean="0">
                <a:solidFill>
                  <a:srgbClr val="FF0000"/>
                </a:solidFill>
              </a:rPr>
              <a:t>were punched </a:t>
            </a:r>
            <a:r>
              <a:rPr lang="en-GB" sz="3100" i="1" dirty="0" smtClean="0">
                <a:solidFill>
                  <a:srgbClr val="FF0000"/>
                </a:solidFill>
              </a:rPr>
              <a:t>in </a:t>
            </a:r>
          </a:p>
          <a:p>
            <a:pPr>
              <a:buNone/>
            </a:pPr>
            <a:r>
              <a:rPr lang="en-GB" sz="3100" i="1" dirty="0" smtClean="0">
                <a:solidFill>
                  <a:srgbClr val="FF0000"/>
                </a:solidFill>
              </a:rPr>
              <a:t>the wall, as if by a giant fist.</a:t>
            </a:r>
            <a:endParaRPr lang="en-GB" sz="3100" dirty="0" smtClean="0">
              <a:solidFill>
                <a:srgbClr val="FF0000"/>
              </a:solidFill>
            </a:endParaRPr>
          </a:p>
          <a:p>
            <a:pPr>
              <a:buNone/>
            </a:pPr>
            <a:r>
              <a:rPr lang="en-GB" sz="3100" dirty="0" smtClean="0"/>
              <a:t>Can focus the reader’s attention on one important detail at a time. </a:t>
            </a:r>
          </a:p>
          <a:p>
            <a:pPr>
              <a:buNone/>
            </a:pPr>
            <a:r>
              <a:rPr lang="en-GB" sz="3100" dirty="0" smtClean="0"/>
              <a:t>A series of short one-clause sentences can speed pace and build tension </a:t>
            </a:r>
          </a:p>
          <a:p>
            <a:pPr>
              <a:buNone/>
            </a:pPr>
            <a:r>
              <a:rPr lang="en-GB" sz="3100" dirty="0" smtClean="0"/>
              <a:t>or excitement.</a:t>
            </a:r>
          </a:p>
          <a:p>
            <a:endParaRPr lang="en-GB" sz="2000" dirty="0" smtClean="0"/>
          </a:p>
          <a:p>
            <a:pPr>
              <a:buNone/>
            </a:pPr>
            <a:endParaRPr lang="en-GB" sz="2000" dirty="0" smtClean="0"/>
          </a:p>
          <a:p>
            <a:pPr>
              <a:buNone/>
            </a:pPr>
            <a:endParaRPr lang="en-GB" sz="1900" dirty="0" smtClean="0"/>
          </a:p>
          <a:p>
            <a:pPr>
              <a:buNone/>
            </a:pPr>
            <a:endParaRPr lang="en-GB" sz="2000" dirty="0" smtClean="0"/>
          </a:p>
          <a:p>
            <a:pPr>
              <a:buNone/>
            </a:pPr>
            <a:r>
              <a:rPr lang="en-GB" sz="2000" dirty="0" smtClean="0"/>
              <a:t> </a:t>
            </a:r>
          </a:p>
          <a:p>
            <a:pPr>
              <a:buNone/>
            </a:pPr>
            <a:endParaRPr lang="en-GB" sz="2000" dirty="0" smtClean="0"/>
          </a:p>
          <a:p>
            <a:pPr>
              <a:buNone/>
            </a:pPr>
            <a:endParaRPr lang="en-GB" dirty="0" smtClean="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smtClean="0"/>
              <a:t>           </a:t>
            </a:r>
            <a:r>
              <a:rPr lang="en-GB" sz="2800" dirty="0" smtClean="0"/>
              <a:t>How can writers vary the length and structure of sentences to create specific effects?</a:t>
            </a:r>
            <a:endParaRPr lang="en-GB" sz="2800" dirty="0"/>
          </a:p>
        </p:txBody>
      </p:sp>
      <p:sp>
        <p:nvSpPr>
          <p:cNvPr id="3" name="Content Placeholder 2"/>
          <p:cNvSpPr>
            <a:spLocks noGrp="1"/>
          </p:cNvSpPr>
          <p:nvPr>
            <p:ph idx="1"/>
          </p:nvPr>
        </p:nvSpPr>
        <p:spPr>
          <a:xfrm>
            <a:off x="323528" y="1412776"/>
            <a:ext cx="8820472" cy="5832648"/>
          </a:xfrm>
        </p:spPr>
        <p:txBody>
          <a:bodyPr>
            <a:normAutofit fontScale="77500" lnSpcReduction="20000"/>
          </a:bodyPr>
          <a:lstStyle/>
          <a:p>
            <a:pPr>
              <a:buNone/>
            </a:pPr>
            <a:r>
              <a:rPr lang="en-GB" sz="2800" b="1" dirty="0"/>
              <a:t>M</a:t>
            </a:r>
            <a:r>
              <a:rPr lang="en-GB" sz="2800" b="1" dirty="0" smtClean="0"/>
              <a:t>ulti-clause </a:t>
            </a:r>
            <a:r>
              <a:rPr lang="en-GB" sz="2800" b="1" dirty="0" smtClean="0"/>
              <a:t>sentences </a:t>
            </a:r>
            <a:endParaRPr lang="en-GB" sz="2800" dirty="0" smtClean="0"/>
          </a:p>
          <a:p>
            <a:pPr>
              <a:buNone/>
            </a:pPr>
            <a:r>
              <a:rPr lang="en-GB" sz="2800" i="1" dirty="0" smtClean="0">
                <a:solidFill>
                  <a:srgbClr val="FF0000"/>
                </a:solidFill>
              </a:rPr>
              <a:t>A light flex </a:t>
            </a:r>
            <a:r>
              <a:rPr lang="en-GB" sz="2800" i="1" u="sng" dirty="0" smtClean="0">
                <a:solidFill>
                  <a:srgbClr val="FF0000"/>
                </a:solidFill>
              </a:rPr>
              <a:t>snaked</a:t>
            </a:r>
            <a:r>
              <a:rPr lang="en-GB" sz="2800" i="1" dirty="0" smtClean="0">
                <a:solidFill>
                  <a:srgbClr val="FF0000"/>
                </a:solidFill>
              </a:rPr>
              <a:t> from the ceiling, </a:t>
            </a:r>
            <a:r>
              <a:rPr lang="en-GB" sz="2800" i="1" u="sng" dirty="0" smtClean="0">
                <a:solidFill>
                  <a:srgbClr val="FF0000"/>
                </a:solidFill>
              </a:rPr>
              <a:t>swinging</a:t>
            </a:r>
            <a:r>
              <a:rPr lang="en-GB" sz="2800" i="1" dirty="0" smtClean="0">
                <a:solidFill>
                  <a:srgbClr val="FF0000"/>
                </a:solidFill>
              </a:rPr>
              <a:t> like a mad thing in the </a:t>
            </a:r>
          </a:p>
          <a:p>
            <a:pPr>
              <a:buNone/>
            </a:pPr>
            <a:r>
              <a:rPr lang="en-GB" sz="2800" i="1" dirty="0" smtClean="0">
                <a:solidFill>
                  <a:srgbClr val="FF0000"/>
                </a:solidFill>
              </a:rPr>
              <a:t>cold wind, while plaster </a:t>
            </a:r>
            <a:r>
              <a:rPr lang="en-GB" sz="2800" i="1" u="sng" dirty="0" smtClean="0">
                <a:solidFill>
                  <a:srgbClr val="FF0000"/>
                </a:solidFill>
              </a:rPr>
              <a:t>flaked</a:t>
            </a:r>
            <a:r>
              <a:rPr lang="en-GB" sz="2800" i="1" dirty="0" smtClean="0">
                <a:solidFill>
                  <a:srgbClr val="FF0000"/>
                </a:solidFill>
              </a:rPr>
              <a:t> from the walls. Window </a:t>
            </a:r>
            <a:r>
              <a:rPr lang="en-GB" sz="2800" i="1" dirty="0" smtClean="0">
                <a:solidFill>
                  <a:srgbClr val="FF0000"/>
                </a:solidFill>
              </a:rPr>
              <a:t>frames, that </a:t>
            </a:r>
            <a:r>
              <a:rPr lang="en-GB" sz="2800" i="1" u="sng" dirty="0" smtClean="0">
                <a:solidFill>
                  <a:srgbClr val="FF0000"/>
                </a:solidFill>
              </a:rPr>
              <a:t>had </a:t>
            </a:r>
          </a:p>
          <a:p>
            <a:pPr>
              <a:buNone/>
            </a:pPr>
            <a:r>
              <a:rPr lang="en-GB" sz="2800" i="1" u="sng" dirty="0" smtClean="0">
                <a:solidFill>
                  <a:srgbClr val="FF0000"/>
                </a:solidFill>
              </a:rPr>
              <a:t>been t</a:t>
            </a:r>
            <a:r>
              <a:rPr lang="en-GB" sz="2800" i="1" u="sng" dirty="0" smtClean="0">
                <a:solidFill>
                  <a:srgbClr val="FF0000"/>
                </a:solidFill>
              </a:rPr>
              <a:t>wisted</a:t>
            </a:r>
            <a:r>
              <a:rPr lang="en-GB" sz="2800" i="1" dirty="0" smtClean="0">
                <a:solidFill>
                  <a:srgbClr val="FF0000"/>
                </a:solidFill>
              </a:rPr>
              <a:t> into distorted shapes, </a:t>
            </a:r>
            <a:r>
              <a:rPr lang="en-GB" sz="2800" i="1" u="sng" dirty="0" smtClean="0">
                <a:solidFill>
                  <a:srgbClr val="FF0000"/>
                </a:solidFill>
              </a:rPr>
              <a:t>gaped</a:t>
            </a:r>
            <a:r>
              <a:rPr lang="en-GB" sz="2800" i="1" dirty="0" smtClean="0">
                <a:solidFill>
                  <a:srgbClr val="FF0000"/>
                </a:solidFill>
              </a:rPr>
              <a:t> </a:t>
            </a:r>
            <a:r>
              <a:rPr lang="en-GB" sz="2800" i="1" dirty="0" smtClean="0">
                <a:solidFill>
                  <a:srgbClr val="FF0000"/>
                </a:solidFill>
              </a:rPr>
              <a:t> open </a:t>
            </a:r>
            <a:r>
              <a:rPr lang="en-GB" sz="2800" i="1" dirty="0" smtClean="0">
                <a:solidFill>
                  <a:srgbClr val="FF0000"/>
                </a:solidFill>
              </a:rPr>
              <a:t>like </a:t>
            </a:r>
            <a:r>
              <a:rPr lang="en-GB" sz="2800" i="1" dirty="0" smtClean="0">
                <a:solidFill>
                  <a:srgbClr val="FF0000"/>
                </a:solidFill>
              </a:rPr>
              <a:t>the sockets of </a:t>
            </a:r>
            <a:endParaRPr lang="en-GB" sz="2800" i="1" dirty="0" smtClean="0">
              <a:solidFill>
                <a:srgbClr val="FF0000"/>
              </a:solidFill>
            </a:endParaRPr>
          </a:p>
          <a:p>
            <a:pPr>
              <a:buNone/>
            </a:pPr>
            <a:r>
              <a:rPr lang="en-GB" sz="2800" i="1" dirty="0" smtClean="0">
                <a:solidFill>
                  <a:srgbClr val="FF0000"/>
                </a:solidFill>
              </a:rPr>
              <a:t>gouged-out </a:t>
            </a:r>
            <a:r>
              <a:rPr lang="en-GB" sz="2800" i="1" dirty="0" smtClean="0">
                <a:solidFill>
                  <a:srgbClr val="FF0000"/>
                </a:solidFill>
              </a:rPr>
              <a:t>eyes.</a:t>
            </a:r>
            <a:endParaRPr lang="en-GB" sz="2800" dirty="0" smtClean="0">
              <a:solidFill>
                <a:srgbClr val="FF0000"/>
              </a:solidFill>
            </a:endParaRPr>
          </a:p>
          <a:p>
            <a:pPr>
              <a:buNone/>
            </a:pPr>
            <a:endParaRPr lang="en-GB" sz="2800" dirty="0" smtClean="0">
              <a:solidFill>
                <a:srgbClr val="FF0000"/>
              </a:solidFill>
            </a:endParaRPr>
          </a:p>
          <a:p>
            <a:pPr>
              <a:buNone/>
            </a:pPr>
            <a:r>
              <a:rPr lang="en-GB" sz="2800" dirty="0" smtClean="0"/>
              <a:t>Can add layers of detail and </a:t>
            </a:r>
            <a:r>
              <a:rPr lang="en-GB" sz="2800" dirty="0" smtClean="0"/>
              <a:t>suggest </a:t>
            </a:r>
            <a:r>
              <a:rPr lang="en-GB" sz="2800" dirty="0" smtClean="0"/>
              <a:t>time relations: </a:t>
            </a:r>
            <a:r>
              <a:rPr lang="en-GB" sz="2800" dirty="0" smtClean="0"/>
              <a:t>different </a:t>
            </a:r>
            <a:r>
              <a:rPr lang="en-GB" sz="2800" dirty="0" smtClean="0"/>
              <a:t>things </a:t>
            </a:r>
            <a:endParaRPr lang="en-GB" sz="2800" dirty="0" smtClean="0"/>
          </a:p>
          <a:p>
            <a:pPr>
              <a:buNone/>
            </a:pPr>
            <a:r>
              <a:rPr lang="en-GB" sz="2800" dirty="0" smtClean="0"/>
              <a:t>happening </a:t>
            </a:r>
            <a:r>
              <a:rPr lang="en-GB" sz="2800" dirty="0" smtClean="0"/>
              <a:t>at </a:t>
            </a:r>
            <a:r>
              <a:rPr lang="en-GB" sz="2800" dirty="0" smtClean="0"/>
              <a:t>the </a:t>
            </a:r>
            <a:r>
              <a:rPr lang="en-GB" sz="2800" dirty="0" smtClean="0"/>
              <a:t>same </a:t>
            </a:r>
            <a:r>
              <a:rPr lang="en-GB" sz="2800" dirty="0" smtClean="0"/>
              <a:t>time, or things that have happened previously.</a:t>
            </a:r>
          </a:p>
          <a:p>
            <a:pPr>
              <a:buNone/>
            </a:pPr>
            <a:endParaRPr lang="en-GB" sz="2800" dirty="0" smtClean="0"/>
          </a:p>
          <a:p>
            <a:pPr>
              <a:buNone/>
            </a:pPr>
            <a:r>
              <a:rPr lang="en-GB" sz="2800" dirty="0" smtClean="0"/>
              <a:t>Try </a:t>
            </a:r>
            <a:r>
              <a:rPr lang="en-GB" sz="2800" dirty="0" smtClean="0"/>
              <a:t>changing the subordinate clause to a different place </a:t>
            </a:r>
            <a:r>
              <a:rPr lang="en-GB" sz="2800" dirty="0" smtClean="0"/>
              <a:t>in </a:t>
            </a:r>
            <a:r>
              <a:rPr lang="en-GB" sz="2800" dirty="0" smtClean="0"/>
              <a:t>the sentence, for </a:t>
            </a:r>
            <a:endParaRPr lang="en-GB" sz="2800" dirty="0" smtClean="0"/>
          </a:p>
          <a:p>
            <a:pPr>
              <a:buNone/>
            </a:pPr>
            <a:r>
              <a:rPr lang="en-GB" sz="2800" dirty="0" smtClean="0"/>
              <a:t>emphasis</a:t>
            </a:r>
            <a:r>
              <a:rPr lang="en-GB" sz="2800" dirty="0" smtClean="0"/>
              <a:t>:</a:t>
            </a:r>
          </a:p>
          <a:p>
            <a:pPr>
              <a:buNone/>
            </a:pPr>
            <a:r>
              <a:rPr lang="en-GB" sz="2800" i="1" dirty="0" smtClean="0">
                <a:solidFill>
                  <a:srgbClr val="FF0000"/>
                </a:solidFill>
              </a:rPr>
              <a:t>Swinging like a mad thing in the cold wind, a light flex snaked from </a:t>
            </a:r>
          </a:p>
          <a:p>
            <a:pPr>
              <a:buNone/>
            </a:pPr>
            <a:r>
              <a:rPr lang="en-GB" sz="2800" i="1" dirty="0" smtClean="0">
                <a:solidFill>
                  <a:srgbClr val="FF0000"/>
                </a:solidFill>
              </a:rPr>
              <a:t>the ceiling.</a:t>
            </a:r>
          </a:p>
          <a:p>
            <a:pPr>
              <a:buNone/>
            </a:pPr>
            <a:endParaRPr lang="en-GB" sz="2000" dirty="0" smtClean="0"/>
          </a:p>
          <a:p>
            <a:pPr>
              <a:buNone/>
            </a:pPr>
            <a:endParaRPr lang="en-GB" sz="1900" dirty="0" smtClean="0"/>
          </a:p>
          <a:p>
            <a:pPr>
              <a:buNone/>
            </a:pPr>
            <a:endParaRPr lang="en-GB" sz="2000" dirty="0" smtClean="0"/>
          </a:p>
          <a:p>
            <a:pPr>
              <a:buNone/>
            </a:pPr>
            <a:r>
              <a:rPr lang="en-GB" sz="2000" dirty="0" smtClean="0"/>
              <a:t> </a:t>
            </a:r>
          </a:p>
          <a:p>
            <a:pPr>
              <a:buNone/>
            </a:pPr>
            <a:endParaRPr lang="en-GB" sz="2000" dirty="0" smtClean="0"/>
          </a:p>
          <a:p>
            <a:pPr>
              <a:buNone/>
            </a:pPr>
            <a:endParaRPr lang="en-GB" dirty="0" smtClean="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5</a:t>
            </a:fld>
            <a:endParaRPr lang="en-GB" dirty="0"/>
          </a:p>
        </p:txBody>
      </p:sp>
      <p:pic>
        <p:nvPicPr>
          <p:cNvPr id="6" name="Picture 2" descr="http://www.flitchphotography.co.uk/wp-content/uploads/2011/06/The-Annex.jpg"/>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491881" y="1268760"/>
            <a:ext cx="5328592" cy="52565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11560" y="332656"/>
            <a:ext cx="5472608" cy="707886"/>
          </a:xfrm>
          <a:prstGeom prst="rect">
            <a:avLst/>
          </a:prstGeom>
          <a:noFill/>
        </p:spPr>
        <p:txBody>
          <a:bodyPr wrap="square" rtlCol="0">
            <a:spAutoFit/>
          </a:bodyPr>
          <a:lstStyle/>
          <a:p>
            <a:r>
              <a:rPr lang="en-GB" sz="4000" dirty="0" smtClean="0"/>
              <a:t>Try it out</a:t>
            </a:r>
            <a:endParaRPr lang="en-GB" sz="4000" dirty="0"/>
          </a:p>
        </p:txBody>
      </p:sp>
      <p:sp>
        <p:nvSpPr>
          <p:cNvPr id="7" name="TextBox 6"/>
          <p:cNvSpPr txBox="1"/>
          <p:nvPr/>
        </p:nvSpPr>
        <p:spPr>
          <a:xfrm>
            <a:off x="467544" y="1196752"/>
            <a:ext cx="2736304" cy="4893647"/>
          </a:xfrm>
          <a:prstGeom prst="rect">
            <a:avLst/>
          </a:prstGeom>
          <a:noFill/>
        </p:spPr>
        <p:txBody>
          <a:bodyPr wrap="square" rtlCol="0">
            <a:spAutoFit/>
          </a:bodyPr>
          <a:lstStyle/>
          <a:p>
            <a:pPr>
              <a:buNone/>
            </a:pPr>
            <a:r>
              <a:rPr lang="en-GB" sz="2000" b="1" dirty="0" smtClean="0"/>
              <a:t>Minor sentence (sentence fragment): a single word or a group of words </a:t>
            </a:r>
          </a:p>
          <a:p>
            <a:pPr>
              <a:buNone/>
            </a:pPr>
            <a:r>
              <a:rPr lang="en-GB" sz="2000" b="1" dirty="0" smtClean="0"/>
              <a:t>without a verb.</a:t>
            </a:r>
          </a:p>
          <a:p>
            <a:pPr>
              <a:buNone/>
            </a:pPr>
            <a:endParaRPr lang="en-GB" sz="2000" b="1" dirty="0" smtClean="0"/>
          </a:p>
          <a:p>
            <a:r>
              <a:rPr lang="en-GB" sz="2000" b="1" i="1" dirty="0" smtClean="0">
                <a:solidFill>
                  <a:srgbClr val="FF0000"/>
                </a:solidFill>
              </a:rPr>
              <a:t>Crumbling floorboards. Cold as death.</a:t>
            </a:r>
          </a:p>
          <a:p>
            <a:pPr>
              <a:buNone/>
            </a:pPr>
            <a:endParaRPr lang="en-GB" sz="2000" b="1" dirty="0" smtClean="0"/>
          </a:p>
          <a:p>
            <a:pPr>
              <a:buNone/>
            </a:pPr>
            <a:r>
              <a:rPr lang="en-GB" sz="2000" dirty="0" smtClean="0"/>
              <a:t>Capture a quick snapshot of the scene and build tension.</a:t>
            </a:r>
          </a:p>
          <a:p>
            <a:pPr>
              <a:buNone/>
            </a:pPr>
            <a:endParaRPr lang="en-GB" b="1" dirty="0" smtClean="0"/>
          </a:p>
          <a:p>
            <a:pPr>
              <a:buNone/>
            </a:pPr>
            <a:endParaRPr lang="en-GB" b="1" dirty="0" smtClean="0"/>
          </a:p>
          <a:p>
            <a:pPr>
              <a:buNone/>
            </a:pPr>
            <a:endParaRPr lang="en-GB" b="1" dirty="0" smtClean="0"/>
          </a:p>
          <a:p>
            <a:pPr>
              <a:buNone/>
            </a:pP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6</a:t>
            </a:fld>
            <a:endParaRPr lang="en-GB" dirty="0"/>
          </a:p>
        </p:txBody>
      </p:sp>
      <p:pic>
        <p:nvPicPr>
          <p:cNvPr id="6" name="Picture 2" descr="http://www.flitchphotography.co.uk/wp-content/uploads/2011/06/The-Annex.jpg"/>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491881" y="1268760"/>
            <a:ext cx="5328592" cy="52565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11560" y="332656"/>
            <a:ext cx="5472608" cy="707886"/>
          </a:xfrm>
          <a:prstGeom prst="rect">
            <a:avLst/>
          </a:prstGeom>
          <a:noFill/>
        </p:spPr>
        <p:txBody>
          <a:bodyPr wrap="square" rtlCol="0">
            <a:spAutoFit/>
          </a:bodyPr>
          <a:lstStyle/>
          <a:p>
            <a:r>
              <a:rPr lang="en-GB" sz="4000" dirty="0" smtClean="0"/>
              <a:t>Try it out</a:t>
            </a:r>
            <a:endParaRPr lang="en-GB" sz="4000" dirty="0"/>
          </a:p>
        </p:txBody>
      </p:sp>
      <p:sp>
        <p:nvSpPr>
          <p:cNvPr id="7" name="TextBox 6"/>
          <p:cNvSpPr txBox="1"/>
          <p:nvPr/>
        </p:nvSpPr>
        <p:spPr>
          <a:xfrm>
            <a:off x="467544" y="1196752"/>
            <a:ext cx="2736304" cy="4708981"/>
          </a:xfrm>
          <a:prstGeom prst="rect">
            <a:avLst/>
          </a:prstGeom>
          <a:noFill/>
        </p:spPr>
        <p:txBody>
          <a:bodyPr wrap="square" rtlCol="0">
            <a:spAutoFit/>
          </a:bodyPr>
          <a:lstStyle/>
          <a:p>
            <a:pPr>
              <a:buNone/>
            </a:pPr>
            <a:r>
              <a:rPr lang="en-GB" sz="2000" b="1" dirty="0" smtClean="0"/>
              <a:t>Single-clause </a:t>
            </a:r>
            <a:r>
              <a:rPr lang="en-GB" sz="2000" b="1" dirty="0" smtClean="0"/>
              <a:t>sentence with only one finite verb </a:t>
            </a:r>
          </a:p>
          <a:p>
            <a:pPr>
              <a:buNone/>
            </a:pPr>
            <a:endParaRPr lang="en-GB" sz="2000" dirty="0" smtClean="0"/>
          </a:p>
          <a:p>
            <a:pPr>
              <a:buNone/>
            </a:pPr>
            <a:r>
              <a:rPr lang="en-GB" sz="2000" i="1" dirty="0" smtClean="0">
                <a:solidFill>
                  <a:srgbClr val="FF0000"/>
                </a:solidFill>
              </a:rPr>
              <a:t>The room </a:t>
            </a:r>
            <a:r>
              <a:rPr lang="en-GB" sz="2000" i="1" u="sng" dirty="0" smtClean="0">
                <a:solidFill>
                  <a:srgbClr val="FF0000"/>
                </a:solidFill>
              </a:rPr>
              <a:t>smelt</a:t>
            </a:r>
            <a:r>
              <a:rPr lang="en-GB" sz="2000" i="1" dirty="0" smtClean="0">
                <a:solidFill>
                  <a:srgbClr val="FF0000"/>
                </a:solidFill>
              </a:rPr>
              <a:t> of rusty nails and wet cardboard. Holes </a:t>
            </a:r>
            <a:r>
              <a:rPr lang="en-GB" sz="2000" i="1" u="sng" dirty="0" smtClean="0">
                <a:solidFill>
                  <a:srgbClr val="FF0000"/>
                </a:solidFill>
              </a:rPr>
              <a:t>were</a:t>
            </a:r>
            <a:r>
              <a:rPr lang="en-GB" sz="2000" i="1" dirty="0" smtClean="0">
                <a:solidFill>
                  <a:srgbClr val="FF0000"/>
                </a:solidFill>
              </a:rPr>
              <a:t> punched in </a:t>
            </a:r>
          </a:p>
          <a:p>
            <a:pPr>
              <a:buNone/>
            </a:pPr>
            <a:r>
              <a:rPr lang="en-GB" sz="2000" i="1" dirty="0" smtClean="0">
                <a:solidFill>
                  <a:srgbClr val="FF0000"/>
                </a:solidFill>
              </a:rPr>
              <a:t>the wall, as if by a giant fist.</a:t>
            </a:r>
          </a:p>
          <a:p>
            <a:pPr>
              <a:buNone/>
            </a:pPr>
            <a:endParaRPr lang="en-GB" sz="2000" dirty="0" smtClean="0">
              <a:solidFill>
                <a:srgbClr val="FF0000"/>
              </a:solidFill>
            </a:endParaRPr>
          </a:p>
          <a:p>
            <a:pPr>
              <a:buNone/>
            </a:pPr>
            <a:r>
              <a:rPr lang="en-GB" sz="2000" dirty="0" smtClean="0"/>
              <a:t>Focus attention on one important detail at a time. </a:t>
            </a:r>
          </a:p>
          <a:p>
            <a:pPr>
              <a:buNone/>
            </a:pPr>
            <a:r>
              <a:rPr lang="en-GB" sz="2000" dirty="0" smtClean="0"/>
              <a:t>Speed up the pace and build tension.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7</a:t>
            </a:fld>
            <a:endParaRPr lang="en-GB" dirty="0"/>
          </a:p>
        </p:txBody>
      </p:sp>
      <p:pic>
        <p:nvPicPr>
          <p:cNvPr id="6" name="Picture 2" descr="http://www.flitchphotography.co.uk/wp-content/uploads/2011/06/The-Annex.jpg"/>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491881" y="1268760"/>
            <a:ext cx="5328592" cy="52565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11560" y="332656"/>
            <a:ext cx="5472608" cy="707886"/>
          </a:xfrm>
          <a:prstGeom prst="rect">
            <a:avLst/>
          </a:prstGeom>
          <a:noFill/>
        </p:spPr>
        <p:txBody>
          <a:bodyPr wrap="square" rtlCol="0">
            <a:spAutoFit/>
          </a:bodyPr>
          <a:lstStyle/>
          <a:p>
            <a:r>
              <a:rPr lang="en-GB" sz="4000" dirty="0" smtClean="0"/>
              <a:t>Try it out</a:t>
            </a:r>
            <a:endParaRPr lang="en-GB" sz="4000" dirty="0"/>
          </a:p>
        </p:txBody>
      </p:sp>
      <p:sp>
        <p:nvSpPr>
          <p:cNvPr id="7" name="TextBox 6"/>
          <p:cNvSpPr txBox="1"/>
          <p:nvPr/>
        </p:nvSpPr>
        <p:spPr>
          <a:xfrm>
            <a:off x="251520" y="1196752"/>
            <a:ext cx="2952328" cy="5940088"/>
          </a:xfrm>
          <a:prstGeom prst="rect">
            <a:avLst/>
          </a:prstGeom>
          <a:noFill/>
        </p:spPr>
        <p:txBody>
          <a:bodyPr wrap="square" rtlCol="0">
            <a:spAutoFit/>
          </a:bodyPr>
          <a:lstStyle/>
          <a:p>
            <a:pPr>
              <a:buNone/>
            </a:pPr>
            <a:r>
              <a:rPr lang="en-GB" sz="2000" b="1" dirty="0"/>
              <a:t>M</a:t>
            </a:r>
            <a:r>
              <a:rPr lang="en-GB" sz="2000" b="1" dirty="0" smtClean="0"/>
              <a:t>ulti-clause </a:t>
            </a:r>
            <a:r>
              <a:rPr lang="en-GB" sz="2000" b="1" dirty="0" smtClean="0"/>
              <a:t>sentences </a:t>
            </a:r>
          </a:p>
          <a:p>
            <a:pPr>
              <a:buNone/>
            </a:pPr>
            <a:endParaRPr lang="en-GB" sz="2000" dirty="0" smtClean="0"/>
          </a:p>
          <a:p>
            <a:pPr>
              <a:buNone/>
            </a:pPr>
            <a:r>
              <a:rPr lang="en-GB" sz="2000" i="1" dirty="0" smtClean="0">
                <a:solidFill>
                  <a:srgbClr val="FF0000"/>
                </a:solidFill>
              </a:rPr>
              <a:t>A light flex </a:t>
            </a:r>
            <a:r>
              <a:rPr lang="en-GB" sz="2000" i="1" u="sng" dirty="0" smtClean="0">
                <a:solidFill>
                  <a:srgbClr val="FF0000"/>
                </a:solidFill>
              </a:rPr>
              <a:t>snaked</a:t>
            </a:r>
            <a:r>
              <a:rPr lang="en-GB" sz="2000" i="1" dirty="0" smtClean="0">
                <a:solidFill>
                  <a:srgbClr val="FF0000"/>
                </a:solidFill>
              </a:rPr>
              <a:t> from the ceiling, </a:t>
            </a:r>
            <a:r>
              <a:rPr lang="en-GB" sz="2000" i="1" u="sng" dirty="0" smtClean="0">
                <a:solidFill>
                  <a:srgbClr val="FF0000"/>
                </a:solidFill>
              </a:rPr>
              <a:t>swinging</a:t>
            </a:r>
            <a:r>
              <a:rPr lang="en-GB" sz="2000" i="1" dirty="0" smtClean="0">
                <a:solidFill>
                  <a:srgbClr val="FF0000"/>
                </a:solidFill>
              </a:rPr>
              <a:t> like a mad thing in the </a:t>
            </a:r>
          </a:p>
          <a:p>
            <a:pPr>
              <a:buNone/>
            </a:pPr>
            <a:r>
              <a:rPr lang="en-GB" sz="2000" i="1" dirty="0" smtClean="0">
                <a:solidFill>
                  <a:srgbClr val="FF0000"/>
                </a:solidFill>
              </a:rPr>
              <a:t>cold wind, while plaster </a:t>
            </a:r>
            <a:r>
              <a:rPr lang="en-GB" sz="2000" i="1" u="sng" dirty="0" smtClean="0">
                <a:solidFill>
                  <a:srgbClr val="FF0000"/>
                </a:solidFill>
              </a:rPr>
              <a:t>flaked</a:t>
            </a:r>
            <a:r>
              <a:rPr lang="en-GB" sz="2000" i="1" dirty="0" smtClean="0">
                <a:solidFill>
                  <a:srgbClr val="FF0000"/>
                </a:solidFill>
              </a:rPr>
              <a:t> from the walls. </a:t>
            </a:r>
            <a:r>
              <a:rPr lang="en-GB" sz="2000" i="1" dirty="0">
                <a:solidFill>
                  <a:srgbClr val="FF0000"/>
                </a:solidFill>
              </a:rPr>
              <a:t>Window frames, that </a:t>
            </a:r>
            <a:r>
              <a:rPr lang="en-GB" sz="2000" i="1" u="sng" dirty="0">
                <a:solidFill>
                  <a:srgbClr val="FF0000"/>
                </a:solidFill>
              </a:rPr>
              <a:t>had </a:t>
            </a:r>
          </a:p>
          <a:p>
            <a:pPr>
              <a:buNone/>
            </a:pPr>
            <a:r>
              <a:rPr lang="en-GB" sz="2000" i="1" u="sng" dirty="0">
                <a:solidFill>
                  <a:srgbClr val="FF0000"/>
                </a:solidFill>
              </a:rPr>
              <a:t>been twisted</a:t>
            </a:r>
            <a:r>
              <a:rPr lang="en-GB" sz="2000" i="1" dirty="0">
                <a:solidFill>
                  <a:srgbClr val="FF0000"/>
                </a:solidFill>
              </a:rPr>
              <a:t> into distorted shapes, </a:t>
            </a:r>
            <a:r>
              <a:rPr lang="en-GB" sz="2000" i="1" u="sng" dirty="0">
                <a:solidFill>
                  <a:srgbClr val="FF0000"/>
                </a:solidFill>
              </a:rPr>
              <a:t>gaped</a:t>
            </a:r>
            <a:r>
              <a:rPr lang="en-GB" sz="2000" i="1" dirty="0">
                <a:solidFill>
                  <a:srgbClr val="FF0000"/>
                </a:solidFill>
              </a:rPr>
              <a:t>  open like the sockets of </a:t>
            </a:r>
          </a:p>
          <a:p>
            <a:pPr>
              <a:buNone/>
            </a:pPr>
            <a:r>
              <a:rPr lang="en-GB" sz="2000" i="1" dirty="0">
                <a:solidFill>
                  <a:srgbClr val="FF0000"/>
                </a:solidFill>
              </a:rPr>
              <a:t>gouged-out eyes.</a:t>
            </a:r>
            <a:endParaRPr lang="en-GB" sz="2000" dirty="0">
              <a:solidFill>
                <a:srgbClr val="FF0000"/>
              </a:solidFill>
            </a:endParaRPr>
          </a:p>
          <a:p>
            <a:pPr>
              <a:buNone/>
            </a:pPr>
            <a:r>
              <a:rPr lang="en-GB" sz="2000" dirty="0"/>
              <a:t>A</a:t>
            </a:r>
            <a:r>
              <a:rPr lang="en-GB" sz="2000" dirty="0" smtClean="0"/>
              <a:t>dd </a:t>
            </a:r>
            <a:r>
              <a:rPr lang="en-GB" sz="2000" dirty="0"/>
              <a:t>layers of detail and suggest time relations: different things </a:t>
            </a:r>
          </a:p>
          <a:p>
            <a:pPr>
              <a:buNone/>
            </a:pPr>
            <a:r>
              <a:rPr lang="en-GB" sz="2000" dirty="0"/>
              <a:t>happening at the same time, or things that have happened previously.</a:t>
            </a:r>
          </a:p>
          <a:p>
            <a:pPr>
              <a:buNone/>
            </a:pPr>
            <a:endParaRPr lang="en-GB" sz="2000"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051ED8-246A-4ED7-BA39-F0E168D1450D}" type="slidenum">
              <a:rPr lang="en-GB" smtClean="0"/>
              <a:pPr/>
              <a:t>8</a:t>
            </a:fld>
            <a:endParaRPr lang="en-GB" dirty="0"/>
          </a:p>
        </p:txBody>
      </p:sp>
      <p:pic>
        <p:nvPicPr>
          <p:cNvPr id="6" name="Picture 2" descr="http://www.flitchphotography.co.uk/wp-content/uploads/2011/06/The-Annex.jpg"/>
          <p:cNvPicPr>
            <a:picLocks noGrp="1" noChangeAspect="1" noChangeArrowheads="1"/>
          </p:cNvPicPr>
          <p:nvPr>
            <p:ph idx="1"/>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11561" y="2564904"/>
            <a:ext cx="7992888" cy="396044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9552" y="188640"/>
            <a:ext cx="8136904" cy="2308324"/>
          </a:xfrm>
          <a:prstGeom prst="rect">
            <a:avLst/>
          </a:prstGeom>
          <a:noFill/>
        </p:spPr>
        <p:txBody>
          <a:bodyPr wrap="square" rtlCol="0">
            <a:spAutoFit/>
          </a:bodyPr>
          <a:lstStyle/>
          <a:p>
            <a:r>
              <a:rPr lang="en-GB" sz="2400" dirty="0" smtClean="0"/>
              <a:t>TASK: Your aim is to write the opening paragraph of a short story in the horror genre, setting the scene with a description of this room and creating ‘the chill factor’ for your reader. Review the sentences you’ve written and choose the ones you think will work best; rework them to create the effect you want.  If you can, try two deliberately different versions of the opening. </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TotalTime>
  <Words>1252</Words>
  <Application>Microsoft Office PowerPoint</Application>
  <PresentationFormat>On-screen Show (4:3)</PresentationFormat>
  <Paragraphs>101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Y9 Language Detectives</vt:lpstr>
      <vt:lpstr>PowerPoint Presentation</vt:lpstr>
      <vt:lpstr>           How can writers vary the length and structure of sentences to create specific effects?</vt:lpstr>
      <vt:lpstr>           How can writers vary the length and structure of sentences to create specific effects?</vt:lpstr>
      <vt:lpstr>PowerPoint Presentation</vt:lpstr>
      <vt:lpstr>PowerPoint Presentation</vt:lpstr>
      <vt:lpstr>PowerPoint Presentation</vt:lpstr>
      <vt:lpstr>PowerPoint Presentation</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100</cp:revision>
  <dcterms:created xsi:type="dcterms:W3CDTF">2014-04-15T11:49:04Z</dcterms:created>
  <dcterms:modified xsi:type="dcterms:W3CDTF">2018-07-16T19:19:09Z</dcterms:modified>
</cp:coreProperties>
</file>