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70" r:id="rId3"/>
    <p:sldId id="272" r:id="rId4"/>
    <p:sldId id="277" r:id="rId5"/>
    <p:sldId id="275" r:id="rId6"/>
    <p:sldId id="271" r:id="rId7"/>
    <p:sldId id="273" r:id="rId8"/>
    <p:sldId id="276" r:id="rId9"/>
    <p:sldId id="278"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4845" autoAdjust="0"/>
  </p:normalViewPr>
  <p:slideViewPr>
    <p:cSldViewPr>
      <p:cViewPr>
        <p:scale>
          <a:sx n="50" d="100"/>
          <a:sy n="50" d="100"/>
        </p:scale>
        <p:origin x="-1267" y="37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E36F1AF-1D17-4E3B-B9A8-BB88E2AAE002}" type="datetimeFigureOut">
              <a:rPr lang="en-GB" smtClean="0"/>
              <a:pPr/>
              <a:t>17/07/2018</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9D113F1-7592-4C95-9721-342AA4839B0A}" type="slidenum">
              <a:rPr lang="en-GB" smtClean="0"/>
              <a:pPr/>
              <a:t>‹#›</a:t>
            </a:fld>
            <a:endParaRPr lang="en-GB"/>
          </a:p>
        </p:txBody>
      </p:sp>
    </p:spTree>
    <p:extLst>
      <p:ext uri="{BB962C8B-B14F-4D97-AF65-F5344CB8AC3E}">
        <p14:creationId xmlns:p14="http://schemas.microsoft.com/office/powerpoint/2010/main" val="3326008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49D113F1-7592-4C95-9721-342AA4839B0A}" type="slidenum">
              <a:rPr lang="en-GB" smtClean="0"/>
              <a:pPr/>
              <a:t>1</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Slide</a:t>
            </a:r>
            <a:r>
              <a:rPr lang="en-GB" baseline="0" dirty="0" smtClean="0"/>
              <a:t> is animated by clicking.</a:t>
            </a:r>
          </a:p>
          <a:p>
            <a:r>
              <a:rPr lang="en-GB" baseline="0" dirty="0" smtClean="0"/>
              <a:t>Whole class: Reveal each sentence in turn. You can ask students to read them aloud with you if you like. Ask: What is happening? What do you ‘see’ when you hear/read these sentences? </a:t>
            </a:r>
          </a:p>
          <a:p>
            <a:r>
              <a:rPr lang="en-GB" baseline="0" dirty="0" smtClean="0"/>
              <a:t>Brief feedback to clarify ‘storyline’ – gradual spread of fire through forest until it takes hold and seems unstoppable.</a:t>
            </a:r>
          </a:p>
          <a:p>
            <a:r>
              <a:rPr lang="en-GB" baseline="0" dirty="0" smtClean="0"/>
              <a:t>Whole class: read the whole out loud, emphasising the verb(s) in each sentence. You don’t need to stop to check understanding of ‘verb’ but make them clear by stressing with your own voice. NB watch for verb phrases/verb strings, so that you stress the whole e.g. </a:t>
            </a:r>
            <a:r>
              <a:rPr lang="en-GB" i="1" baseline="0" dirty="0" smtClean="0"/>
              <a:t>was rising; laid hold; began to gnaw; went swinging and flaring. </a:t>
            </a:r>
          </a:p>
          <a:p>
            <a:r>
              <a:rPr lang="en-GB" i="0" baseline="0" dirty="0" smtClean="0"/>
              <a:t>Minor point, if it comes up: Note in sentence 10 that the verb = </a:t>
            </a:r>
            <a:r>
              <a:rPr lang="en-GB" i="1" baseline="0" dirty="0" smtClean="0"/>
              <a:t>was </a:t>
            </a:r>
            <a:r>
              <a:rPr lang="en-GB" i="0" baseline="0" dirty="0" smtClean="0"/>
              <a:t>and savage is an adjective – students sometimes miss ‘being’ verbs or don’t recognise adjectives that aren’t placed immediately next to a noun.</a:t>
            </a:r>
          </a:p>
          <a:p>
            <a:r>
              <a:rPr lang="en-GB" baseline="0" dirty="0" smtClean="0"/>
              <a:t>Pairs: 60 second discussion: Which verb choices do you think work best in showing the spread of the fire? List your top 3 choices.</a:t>
            </a:r>
          </a:p>
          <a:p>
            <a:r>
              <a:rPr lang="en-GB" baseline="0" dirty="0" smtClean="0"/>
              <a:t>Whole class: Brief feedback from some pairs – ask them to explain choice, in terms of how well the verb helps them to ‘picture’ the fire.</a:t>
            </a:r>
          </a:p>
          <a:p>
            <a:r>
              <a:rPr lang="en-GB" baseline="0" dirty="0" smtClean="0"/>
              <a:t>Lead brief discussion of verb choices (whole extract will be looked at in more detail on later slide).You could pick out verbs which are repeated (</a:t>
            </a:r>
            <a:r>
              <a:rPr lang="en-GB" i="1" baseline="0" dirty="0" smtClean="0"/>
              <a:t>rolled, increased/increasing</a:t>
            </a:r>
            <a:r>
              <a:rPr lang="en-GB" baseline="0" dirty="0" smtClean="0"/>
              <a:t>), verbs which suggest the fire is personified as human or creature – </a:t>
            </a:r>
            <a:r>
              <a:rPr lang="en-GB" i="1" baseline="0" dirty="0" smtClean="0"/>
              <a:t>began to gnaw; crept</a:t>
            </a:r>
          </a:p>
          <a:p>
            <a:endParaRPr lang="en-GB" i="1" baseline="0" dirty="0" smtClean="0"/>
          </a:p>
          <a:p>
            <a:r>
              <a:rPr lang="en-GB" i="0" baseline="0" dirty="0" smtClean="0"/>
              <a:t>Explain the focus on verbs and description – you could say that students often think it’s a good idea in descriptive writing to add in lots of adverbs e.g. quickly, fiercely, rapidly, thickly, but in this description there is only one – rolled </a:t>
            </a:r>
            <a:r>
              <a:rPr lang="en-GB" i="1" baseline="0" dirty="0" smtClean="0"/>
              <a:t>steadily. </a:t>
            </a:r>
            <a:r>
              <a:rPr lang="en-GB" i="0" baseline="0" dirty="0" smtClean="0"/>
              <a:t>The careful choice and variety of verbs is doing the descriptive ‘work.’  </a:t>
            </a:r>
          </a:p>
          <a:p>
            <a:endParaRPr lang="en-GB" i="0" baseline="0" dirty="0" smtClean="0"/>
          </a:p>
        </p:txBody>
      </p:sp>
      <p:sp>
        <p:nvSpPr>
          <p:cNvPr id="4" name="Slide Number Placeholder 3"/>
          <p:cNvSpPr>
            <a:spLocks noGrp="1"/>
          </p:cNvSpPr>
          <p:nvPr>
            <p:ph type="sldNum" sz="quarter" idx="10"/>
          </p:nvPr>
        </p:nvSpPr>
        <p:spPr/>
        <p:txBody>
          <a:bodyPr/>
          <a:lstStyle/>
          <a:p>
            <a:fld id="{49D113F1-7592-4C95-9721-342AA4839B0A}" type="slidenum">
              <a:rPr lang="en-GB" smtClean="0"/>
              <a:pPr/>
              <a:t>2</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GB" dirty="0" smtClean="0"/>
              <a:t>Provide</a:t>
            </a:r>
            <a:r>
              <a:rPr lang="en-GB" baseline="0" dirty="0" smtClean="0"/>
              <a:t> the context from which the sentences were taken – extract from </a:t>
            </a:r>
            <a:r>
              <a:rPr lang="en-GB" i="1" baseline="0" dirty="0" smtClean="0"/>
              <a:t>Lord of the Flies </a:t>
            </a:r>
            <a:r>
              <a:rPr lang="en-GB" baseline="0" dirty="0" smtClean="0"/>
              <a:t>describing the fire that the boys accidentally start as they explore the island. </a:t>
            </a:r>
          </a:p>
          <a:p>
            <a:r>
              <a:rPr lang="en-GB" baseline="0" dirty="0" smtClean="0"/>
              <a:t>Read aloud and ask students as they listen to list any verbs that they haven’t already seen in the previous slide. (This will provide a stock that they might use in their own later writing). The next slide shows all the verbs in red and you can use this for feedback. </a:t>
            </a:r>
          </a:p>
        </p:txBody>
      </p:sp>
      <p:sp>
        <p:nvSpPr>
          <p:cNvPr id="4" name="Slide Number Placeholder 3"/>
          <p:cNvSpPr>
            <a:spLocks noGrp="1"/>
          </p:cNvSpPr>
          <p:nvPr>
            <p:ph type="sldNum" sz="quarter" idx="10"/>
          </p:nvPr>
        </p:nvSpPr>
        <p:spPr/>
        <p:txBody>
          <a:bodyPr/>
          <a:lstStyle/>
          <a:p>
            <a:fld id="{49D113F1-7592-4C95-9721-342AA4839B0A}" type="slidenum">
              <a:rPr lang="en-GB" smtClean="0"/>
              <a:pPr/>
              <a:t>3</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baseline="0" dirty="0" smtClean="0"/>
              <a:t>Briefly share the verbs that students have listed and, only if needed, clarify any problems with identifying verbs (e.g. ‘capering boys’ where capering is used as an adjective but looks like a verb because of the –</a:t>
            </a:r>
            <a:r>
              <a:rPr lang="en-GB" baseline="0" dirty="0" err="1" smtClean="0"/>
              <a:t>ing</a:t>
            </a:r>
            <a:r>
              <a:rPr lang="en-GB" baseline="0" dirty="0" smtClean="0"/>
              <a:t> ending and because it describes what they are ‘doing’; ‘</a:t>
            </a:r>
            <a:r>
              <a:rPr lang="en-GB" i="1" baseline="0" dirty="0" smtClean="0"/>
              <a:t>shrill, excited cheering</a:t>
            </a:r>
            <a:r>
              <a:rPr lang="en-GB" baseline="0" dirty="0" smtClean="0"/>
              <a:t>’ where ‘excited’ is used as an adjective but may look like a verb because of the ‘</a:t>
            </a:r>
            <a:r>
              <a:rPr lang="en-GB" baseline="0" dirty="0" err="1" smtClean="0"/>
              <a:t>ed</a:t>
            </a:r>
            <a:r>
              <a:rPr lang="en-GB" baseline="0" dirty="0" smtClean="0"/>
              <a:t>’ ending and again seems to show what they are ‘doing’ or ‘being’).</a:t>
            </a:r>
          </a:p>
          <a:p>
            <a:r>
              <a:rPr lang="en-GB" baseline="0" dirty="0" smtClean="0"/>
              <a:t>Stress for students that you’ve chosen this extract because so much of the power of the description comes through verb choices and this is what you want them to know – students often think that good ‘descriptive’ writing  needs loads of adjectives and adverbs but here the descriptive ‘work’ is done through carefully chosen verbs and the variety of clauses using these verbs. This is what you’re going to explore in more detail so they can use verbs in their own writing in a sophisticated way.</a:t>
            </a:r>
          </a:p>
          <a:p>
            <a:endParaRPr lang="en-GB" baseline="0" dirty="0" smtClean="0"/>
          </a:p>
          <a:p>
            <a:r>
              <a:rPr lang="en-GB" baseline="0" dirty="0" smtClean="0"/>
              <a:t>You can discuss the extract further here or wait until later. You might focus on the relentless build up of the fire and look at the boys’ reactions to the fire that they’ve caused - </a:t>
            </a:r>
            <a:r>
              <a:rPr lang="en-GB" sz="1200" i="1" dirty="0" smtClean="0"/>
              <a:t>At the sight of the flames and the irresistible course of the fire, the boys broke into shrill, excited cheering; Beneath the capering boys... </a:t>
            </a:r>
            <a:r>
              <a:rPr lang="en-GB" sz="1200" i="0" dirty="0" smtClean="0"/>
              <a:t>What does</a:t>
            </a:r>
            <a:r>
              <a:rPr lang="en-GB" sz="1200" i="0" baseline="0" dirty="0" smtClean="0"/>
              <a:t> this suggest to us?</a:t>
            </a:r>
            <a:endParaRPr lang="en-GB" i="0" baseline="0" dirty="0" smtClean="0"/>
          </a:p>
        </p:txBody>
      </p:sp>
      <p:sp>
        <p:nvSpPr>
          <p:cNvPr id="4" name="Slide Number Placeholder 3"/>
          <p:cNvSpPr>
            <a:spLocks noGrp="1"/>
          </p:cNvSpPr>
          <p:nvPr>
            <p:ph type="sldNum" sz="quarter" idx="10"/>
          </p:nvPr>
        </p:nvSpPr>
        <p:spPr/>
        <p:txBody>
          <a:bodyPr/>
          <a:lstStyle/>
          <a:p>
            <a:fld id="{49D113F1-7592-4C95-9721-342AA4839B0A}" type="slidenum">
              <a:rPr lang="en-GB" smtClean="0"/>
              <a:pPr/>
              <a:t>4</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You</a:t>
            </a:r>
            <a:r>
              <a:rPr lang="en-GB" baseline="0" dirty="0" smtClean="0"/>
              <a:t> could use the term ‘main verb’ to stress the idea of finite verbs as the ones needed to complete a sentence.</a:t>
            </a:r>
          </a:p>
          <a:p>
            <a:r>
              <a:rPr lang="en-GB" baseline="0" dirty="0" smtClean="0"/>
              <a:t>Don’t worry about explaining ‘clause’ in any detail – at this point you can use ‘sentence’ and ‘clause’ or ‘main clause’ as one and the same – the important point for students is that finite verbs make complete sentences and that’s why they’re important to know about – Slide 7 will illustrate what happens when students don’t use finite verbs. So this knowledge is about learning to control verb choices in sentences.</a:t>
            </a:r>
          </a:p>
          <a:p>
            <a:r>
              <a:rPr lang="en-GB" baseline="0" dirty="0" smtClean="0"/>
              <a:t>Ask students to change the finite verbs on the slide to the present tense – flapped/flaps; thickened/thickens; was/is</a:t>
            </a:r>
            <a:endParaRPr lang="en-GB" dirty="0"/>
          </a:p>
        </p:txBody>
      </p:sp>
      <p:sp>
        <p:nvSpPr>
          <p:cNvPr id="4" name="Slide Number Placeholder 3"/>
          <p:cNvSpPr>
            <a:spLocks noGrp="1"/>
          </p:cNvSpPr>
          <p:nvPr>
            <p:ph type="sldNum" sz="quarter" idx="10"/>
          </p:nvPr>
        </p:nvSpPr>
        <p:spPr/>
        <p:txBody>
          <a:bodyPr/>
          <a:lstStyle/>
          <a:p>
            <a:fld id="{49D113F1-7592-4C95-9721-342AA4839B0A}" type="slidenum">
              <a:rPr lang="en-GB" smtClean="0"/>
              <a:pPr/>
              <a:t>5</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baseline="0" dirty="0" smtClean="0"/>
              <a:t>Show the difference between finite verbs, where the ending can change, as used in a main clause, and non-finite verbs used in subordinate (or dependent) clauses. The examples on the slide are to show that non-finite verbs often end in –</a:t>
            </a:r>
            <a:r>
              <a:rPr lang="en-GB" baseline="0" dirty="0" err="1" smtClean="0"/>
              <a:t>ing</a:t>
            </a:r>
            <a:r>
              <a:rPr lang="en-GB" baseline="0" dirty="0" smtClean="0"/>
              <a:t> (present participle) but also include the infinitive form ‘to gnaw’ (and can include past participles e.g. ‘</a:t>
            </a:r>
            <a:r>
              <a:rPr lang="en-GB" i="1" baseline="0" dirty="0" smtClean="0"/>
              <a:t>Caught</a:t>
            </a:r>
            <a:r>
              <a:rPr lang="en-GB" baseline="0" dirty="0" smtClean="0"/>
              <a:t> by the flames, the saplings exploded.’ ‘The smoke spread, </a:t>
            </a:r>
            <a:r>
              <a:rPr lang="en-GB" i="1" baseline="0" dirty="0" smtClean="0"/>
              <a:t>stirred </a:t>
            </a:r>
            <a:r>
              <a:rPr lang="en-GB" baseline="0" dirty="0" smtClean="0"/>
              <a:t>by the wind.’) Judge how much information students can absorb in one go and err on side of making sure they understand key messages. </a:t>
            </a:r>
          </a:p>
          <a:p>
            <a:endParaRPr lang="en-GB" baseline="0" dirty="0" smtClean="0"/>
          </a:p>
          <a:p>
            <a:r>
              <a:rPr lang="en-GB" baseline="0" dirty="0" smtClean="0"/>
              <a:t>Ask students to experiment with creating different sentences from the clauses on the slide e.g. change the (green) non-finite verbs into (red) finite verbs and vice versa, to make new sentences, such as: </a:t>
            </a:r>
          </a:p>
          <a:p>
            <a:r>
              <a:rPr lang="en-GB" i="1" baseline="0" dirty="0" smtClean="0"/>
              <a:t>Small flames divided, increased and gnawed at the trees.</a:t>
            </a:r>
          </a:p>
          <a:p>
            <a:r>
              <a:rPr lang="en-GB" i="1" baseline="0" dirty="0" smtClean="0"/>
              <a:t>Gnawing at the trees, small flames divided and increased.</a:t>
            </a:r>
          </a:p>
          <a:p>
            <a:r>
              <a:rPr lang="en-GB" i="1" baseline="0" dirty="0" smtClean="0"/>
              <a:t>Stirring at the trunk of a tree, dividing and increasing, small flames gnawed at the trees.</a:t>
            </a:r>
          </a:p>
          <a:p>
            <a:r>
              <a:rPr lang="en-GB" baseline="0" dirty="0" smtClean="0"/>
              <a:t>Emphasise: what they are doing to the verb to change from finite to non-finite; slight differences in meaning and emphasis created by doing so. Stress this is about building repertoire of choices and noting descriptive work that verbs can do without piling on adverbs.</a:t>
            </a:r>
            <a:endParaRPr lang="en-GB" dirty="0"/>
          </a:p>
        </p:txBody>
      </p:sp>
      <p:sp>
        <p:nvSpPr>
          <p:cNvPr id="4" name="Slide Number Placeholder 3"/>
          <p:cNvSpPr>
            <a:spLocks noGrp="1"/>
          </p:cNvSpPr>
          <p:nvPr>
            <p:ph type="sldNum" sz="quarter" idx="10"/>
          </p:nvPr>
        </p:nvSpPr>
        <p:spPr/>
        <p:txBody>
          <a:bodyPr/>
          <a:lstStyle/>
          <a:p>
            <a:fld id="{49D113F1-7592-4C95-9721-342AA4839B0A}" type="slidenum">
              <a:rPr lang="en-GB" smtClean="0"/>
              <a:pPr/>
              <a:t>6</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Slide is animated by advanced</a:t>
            </a:r>
            <a:r>
              <a:rPr lang="en-GB" baseline="0" dirty="0" smtClean="0"/>
              <a:t> by clicking.</a:t>
            </a:r>
          </a:p>
          <a:p>
            <a:r>
              <a:rPr lang="en-GB" dirty="0" smtClean="0"/>
              <a:t>Pairs: 60 second discussion</a:t>
            </a:r>
            <a:r>
              <a:rPr lang="en-GB" baseline="0" dirty="0" smtClean="0"/>
              <a:t> in answer to the question on slide title.</a:t>
            </a:r>
            <a:endParaRPr lang="en-GB" dirty="0" smtClean="0"/>
          </a:p>
          <a:p>
            <a:r>
              <a:rPr lang="en-GB" dirty="0" smtClean="0"/>
              <a:t>Whole class:</a:t>
            </a:r>
            <a:r>
              <a:rPr lang="en-GB" baseline="0" dirty="0" smtClean="0"/>
              <a:t> As feedback, s</a:t>
            </a:r>
            <a:r>
              <a:rPr lang="en-GB" dirty="0" smtClean="0"/>
              <a:t>how the True/False statements one by one and agree</a:t>
            </a:r>
            <a:r>
              <a:rPr lang="en-GB" baseline="0" dirty="0" smtClean="0"/>
              <a:t> answers.</a:t>
            </a:r>
          </a:p>
          <a:p>
            <a:r>
              <a:rPr lang="en-GB" baseline="0" dirty="0" smtClean="0"/>
              <a:t>Answers! First statement is false; second statement is true. DO NOT GET BOGGED DOWN – remind that the emphasis is on choosing effective verbs for description but that a common problem in descriptive writing is where students use a string of –</a:t>
            </a:r>
            <a:r>
              <a:rPr lang="en-GB" baseline="0" dirty="0" err="1" smtClean="0"/>
              <a:t>ing</a:t>
            </a:r>
            <a:r>
              <a:rPr lang="en-GB" baseline="0" dirty="0" smtClean="0"/>
              <a:t> verbs, none of which ‘finish’ a sentence. Replacing the comma with a full stop would make no difference – ‘rising’ and ‘leaping’ are still both non-finite verbs. At least one of them needs to be a finite verb to make a complete sentence.</a:t>
            </a:r>
          </a:p>
          <a:p>
            <a:r>
              <a:rPr lang="en-GB" baseline="0" dirty="0" smtClean="0"/>
              <a:t>Use to judge whether students are happy to move on, or need to recap previous slides. If latter, concentrate on creating more examples together of finite and non-finite clauses and on combining them, using fire scenario and more of Golding’s examples.</a:t>
            </a:r>
            <a:endParaRPr lang="en-GB" dirty="0"/>
          </a:p>
        </p:txBody>
      </p:sp>
      <p:sp>
        <p:nvSpPr>
          <p:cNvPr id="4" name="Slide Number Placeholder 3"/>
          <p:cNvSpPr>
            <a:spLocks noGrp="1"/>
          </p:cNvSpPr>
          <p:nvPr>
            <p:ph type="sldNum" sz="quarter" idx="10"/>
          </p:nvPr>
        </p:nvSpPr>
        <p:spPr/>
        <p:txBody>
          <a:bodyPr/>
          <a:lstStyle/>
          <a:p>
            <a:fld id="{49D113F1-7592-4C95-9721-342AA4839B0A}" type="slidenum">
              <a:rPr lang="en-GB" smtClean="0"/>
              <a:pPr/>
              <a:t>7</a:t>
            </a:fld>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Encourage students to borrow any of Golding’s verbs</a:t>
            </a:r>
            <a:r>
              <a:rPr lang="en-GB" baseline="0" dirty="0" smtClean="0"/>
              <a:t> that they have listed (or show the extract from Lord of the Flies again and leave displayed as students write their own descriptive paragraph)</a:t>
            </a:r>
          </a:p>
          <a:p>
            <a:endParaRPr lang="en-GB" baseline="0" dirty="0" smtClean="0"/>
          </a:p>
          <a:p>
            <a:r>
              <a:rPr lang="en-GB" baseline="0" dirty="0" smtClean="0"/>
              <a:t>Consolidate: support students to generate a variety of verbs and model how to use finite and non-finite clauses in sample sentences they can imitate. Place the emphasis on good verb choices and complete sentences with accurate boundary punctuation rather than clause variety. Check consistency of tense – past tense is probably easiest.</a:t>
            </a:r>
          </a:p>
          <a:p>
            <a:endParaRPr lang="en-GB" baseline="0" dirty="0" smtClean="0"/>
          </a:p>
          <a:p>
            <a:r>
              <a:rPr lang="en-GB" baseline="0" dirty="0" smtClean="0"/>
              <a:t>Extend: Encourage students to position verbs in different places within sentences for emphasis. Encourage experiments with past and present tense before deciding which one to use.</a:t>
            </a:r>
          </a:p>
          <a:p>
            <a:endParaRPr lang="en-GB" dirty="0" smtClean="0"/>
          </a:p>
          <a:p>
            <a:r>
              <a:rPr lang="en-GB" dirty="0" smtClean="0"/>
              <a:t>Plenary:</a:t>
            </a:r>
            <a:r>
              <a:rPr lang="en-GB" baseline="0" dirty="0" smtClean="0"/>
              <a:t> Exchange writing with a partner. Highlight verbs and check a) tense consistency b) accurate use and variety of finite and non-finite clauses. Choose ‘best’ sentence to share.</a:t>
            </a:r>
          </a:p>
          <a:p>
            <a:endParaRPr lang="en-GB" baseline="0" dirty="0" smtClean="0"/>
          </a:p>
        </p:txBody>
      </p:sp>
      <p:sp>
        <p:nvSpPr>
          <p:cNvPr id="4" name="Slide Number Placeholder 3"/>
          <p:cNvSpPr>
            <a:spLocks noGrp="1"/>
          </p:cNvSpPr>
          <p:nvPr>
            <p:ph type="sldNum" sz="quarter" idx="10"/>
          </p:nvPr>
        </p:nvSpPr>
        <p:spPr/>
        <p:txBody>
          <a:bodyPr/>
          <a:lstStyle/>
          <a:p>
            <a:fld id="{49D113F1-7592-4C95-9721-342AA4839B0A}" type="slidenum">
              <a:rPr lang="en-GB" smtClean="0"/>
              <a:pPr/>
              <a:t>8</a:t>
            </a:fld>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baseline="0" dirty="0" smtClean="0"/>
              <a:t>You can use this slide for modelling or to focus evaluative feedback, </a:t>
            </a:r>
            <a:r>
              <a:rPr lang="en-GB" baseline="0" dirty="0" err="1" smtClean="0"/>
              <a:t>eg</a:t>
            </a:r>
            <a:r>
              <a:rPr lang="en-GB" baseline="0" dirty="0" smtClean="0"/>
              <a:t> comparing students’ own choices with these; asking how they might improve this model further.</a:t>
            </a:r>
          </a:p>
        </p:txBody>
      </p:sp>
      <p:sp>
        <p:nvSpPr>
          <p:cNvPr id="4" name="Slide Number Placeholder 3"/>
          <p:cNvSpPr>
            <a:spLocks noGrp="1"/>
          </p:cNvSpPr>
          <p:nvPr>
            <p:ph type="sldNum" sz="quarter" idx="10"/>
          </p:nvPr>
        </p:nvSpPr>
        <p:spPr/>
        <p:txBody>
          <a:bodyPr/>
          <a:lstStyle/>
          <a:p>
            <a:fld id="{49D113F1-7592-4C95-9721-342AA4839B0A}" type="slidenum">
              <a:rPr lang="en-GB" smtClean="0"/>
              <a:pPr/>
              <a:t>9</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31642303-EEAC-4859-9DE0-5E8BDF3EF2DD}" type="datetimeFigureOut">
              <a:rPr lang="en-GB" smtClean="0"/>
              <a:pPr/>
              <a:t>17/07/2018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1642303-EEAC-4859-9DE0-5E8BDF3EF2DD}" type="datetimeFigureOut">
              <a:rPr lang="en-GB" smtClean="0"/>
              <a:pPr/>
              <a:t>17/07/2018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1642303-EEAC-4859-9DE0-5E8BDF3EF2DD}" type="datetimeFigureOut">
              <a:rPr lang="en-GB" smtClean="0"/>
              <a:pPr/>
              <a:t>17/07/2018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1642303-EEAC-4859-9DE0-5E8BDF3EF2DD}" type="datetimeFigureOut">
              <a:rPr lang="en-GB" smtClean="0"/>
              <a:pPr/>
              <a:t>17/07/2018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1642303-EEAC-4859-9DE0-5E8BDF3EF2DD}" type="datetimeFigureOut">
              <a:rPr lang="en-GB" smtClean="0"/>
              <a:pPr/>
              <a:t>17/07/2018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31642303-EEAC-4859-9DE0-5E8BDF3EF2DD}" type="datetimeFigureOut">
              <a:rPr lang="en-GB" smtClean="0"/>
              <a:pPr/>
              <a:t>17/07/2018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31642303-EEAC-4859-9DE0-5E8BDF3EF2DD}" type="datetimeFigureOut">
              <a:rPr lang="en-GB" smtClean="0"/>
              <a:pPr/>
              <a:t>17/07/2018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31642303-EEAC-4859-9DE0-5E8BDF3EF2DD}" type="datetimeFigureOut">
              <a:rPr lang="en-GB" smtClean="0"/>
              <a:pPr/>
              <a:t>17/07/2018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642303-EEAC-4859-9DE0-5E8BDF3EF2DD}" type="datetimeFigureOut">
              <a:rPr lang="en-GB" smtClean="0"/>
              <a:pPr/>
              <a:t>17/07/2018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642303-EEAC-4859-9DE0-5E8BDF3EF2DD}" type="datetimeFigureOut">
              <a:rPr lang="en-GB" smtClean="0"/>
              <a:pPr/>
              <a:t>17/07/2018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642303-EEAC-4859-9DE0-5E8BDF3EF2DD}" type="datetimeFigureOut">
              <a:rPr lang="en-GB" smtClean="0"/>
              <a:pPr/>
              <a:t>17/07/2018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alpha val="54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642303-EEAC-4859-9DE0-5E8BDF3EF2DD}" type="datetimeFigureOut">
              <a:rPr lang="en-GB" smtClean="0"/>
              <a:pPr/>
              <a:t>17/07/2018</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A96FD7-2A8C-4DB4-9C25-CE0E3AAE05CE}"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wmf"/></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Y9 Language Detectives</a:t>
            </a:r>
            <a:endParaRPr lang="en-GB" dirty="0"/>
          </a:p>
        </p:txBody>
      </p:sp>
      <p:sp>
        <p:nvSpPr>
          <p:cNvPr id="3" name="Subtitle 2"/>
          <p:cNvSpPr>
            <a:spLocks noGrp="1"/>
          </p:cNvSpPr>
          <p:nvPr>
            <p:ph type="subTitle" idx="1"/>
          </p:nvPr>
        </p:nvSpPr>
        <p:spPr>
          <a:xfrm>
            <a:off x="1331640" y="3645024"/>
            <a:ext cx="6400800" cy="1752600"/>
          </a:xfrm>
        </p:spPr>
        <p:txBody>
          <a:bodyPr/>
          <a:lstStyle/>
          <a:p>
            <a:r>
              <a:rPr lang="en-GB" dirty="0" smtClean="0">
                <a:solidFill>
                  <a:schemeClr val="tx1"/>
                </a:solidFill>
              </a:rPr>
              <a:t>Investigating how language works: word choices: descriptive verbs </a:t>
            </a:r>
            <a:endParaRPr lang="en-GB" dirty="0">
              <a:solidFill>
                <a:schemeClr val="tx1"/>
              </a:solidFill>
            </a:endParaRPr>
          </a:p>
        </p:txBody>
      </p:sp>
      <p:pic>
        <p:nvPicPr>
          <p:cNvPr id="1027" name="Picture 3" descr="C:\Documents and Settings\User\Local Settings\Temporary Internet Files\Content.IE5\HKA4HAOK\MC900186106[1].wmf"/>
          <p:cNvPicPr>
            <a:picLocks noChangeAspect="1" noChangeArrowheads="1"/>
          </p:cNvPicPr>
          <p:nvPr/>
        </p:nvPicPr>
        <p:blipFill>
          <a:blip r:embed="rId3" cstate="print"/>
          <a:srcRect/>
          <a:stretch>
            <a:fillRect/>
          </a:stretch>
        </p:blipFill>
        <p:spPr bwMode="auto">
          <a:xfrm>
            <a:off x="755576" y="548680"/>
            <a:ext cx="1746504" cy="1834286"/>
          </a:xfrm>
          <a:prstGeom prst="rect">
            <a:avLst/>
          </a:prstGeom>
          <a:noFill/>
        </p:spPr>
      </p:pic>
      <p:pic>
        <p:nvPicPr>
          <p:cNvPr id="8" name="Picture 2" descr="Improve English Fluency"/>
          <p:cNvPicPr>
            <a:picLocks noChangeAspect="1" noChangeArrowheads="1"/>
          </p:cNvPicPr>
          <p:nvPr/>
        </p:nvPicPr>
        <p:blipFill>
          <a:blip r:embed="rId4" cstate="print"/>
          <a:srcRect/>
          <a:stretch>
            <a:fillRect/>
          </a:stretch>
        </p:blipFill>
        <p:spPr bwMode="auto">
          <a:xfrm>
            <a:off x="6084168" y="4797152"/>
            <a:ext cx="2286000" cy="1514475"/>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smtClean="0"/>
              <a:t>          How do writers choose verbs for </a:t>
            </a:r>
            <a:br>
              <a:rPr lang="en-GB" sz="3200" dirty="0" smtClean="0"/>
            </a:br>
            <a:r>
              <a:rPr lang="en-GB" sz="3200" dirty="0" smtClean="0"/>
              <a:t>          descriptive impact in fiction? </a:t>
            </a:r>
            <a:endParaRPr lang="en-GB" sz="3200" dirty="0"/>
          </a:p>
        </p:txBody>
      </p:sp>
      <p:sp>
        <p:nvSpPr>
          <p:cNvPr id="3" name="Content Placeholder 2"/>
          <p:cNvSpPr>
            <a:spLocks noGrp="1"/>
          </p:cNvSpPr>
          <p:nvPr>
            <p:ph idx="1"/>
          </p:nvPr>
        </p:nvSpPr>
        <p:spPr>
          <a:xfrm>
            <a:off x="457200" y="1600200"/>
            <a:ext cx="8229600" cy="4997152"/>
          </a:xfrm>
        </p:spPr>
        <p:txBody>
          <a:bodyPr>
            <a:normAutofit fontScale="77500" lnSpcReduction="20000"/>
          </a:bodyPr>
          <a:lstStyle/>
          <a:p>
            <a:r>
              <a:rPr lang="en-GB" dirty="0" smtClean="0"/>
              <a:t>Smoke was rising.</a:t>
            </a:r>
          </a:p>
          <a:p>
            <a:r>
              <a:rPr lang="en-GB" dirty="0" smtClean="0"/>
              <a:t>A flash of fire appeared.</a:t>
            </a:r>
          </a:p>
          <a:p>
            <a:r>
              <a:rPr lang="en-GB" dirty="0" smtClean="0"/>
              <a:t>The smoke thickened.</a:t>
            </a:r>
          </a:p>
          <a:p>
            <a:r>
              <a:rPr lang="en-GB" dirty="0" smtClean="0"/>
              <a:t>Small flames stirred at the trunk of a tree, dividing and increasing.</a:t>
            </a:r>
          </a:p>
          <a:p>
            <a:r>
              <a:rPr lang="en-GB" dirty="0" smtClean="0"/>
              <a:t>The smoke increased, sifted, rolled outwards.</a:t>
            </a:r>
          </a:p>
          <a:p>
            <a:r>
              <a:rPr lang="en-GB" dirty="0" smtClean="0"/>
              <a:t>The fire laid hold on the forest and began to gnaw.</a:t>
            </a:r>
          </a:p>
          <a:p>
            <a:r>
              <a:rPr lang="en-GB" dirty="0" smtClean="0"/>
              <a:t>Acres of black and yellow smoke rolled steadily towards the sea.</a:t>
            </a:r>
          </a:p>
          <a:p>
            <a:r>
              <a:rPr lang="en-GB" dirty="0" smtClean="0"/>
              <a:t>The flames crept toward a line of birch-like saplings. </a:t>
            </a:r>
          </a:p>
          <a:p>
            <a:r>
              <a:rPr lang="en-GB" dirty="0" smtClean="0"/>
              <a:t>They flapped at the first of the trees and then went swinging and flaring along the whole row of them.</a:t>
            </a:r>
          </a:p>
          <a:p>
            <a:r>
              <a:rPr lang="en-GB" dirty="0" smtClean="0"/>
              <a:t>A mile square of forest was savage with smoke and flame. </a:t>
            </a:r>
          </a:p>
          <a:p>
            <a:endParaRPr lang="en-GB" dirty="0" smtClean="0"/>
          </a:p>
        </p:txBody>
      </p:sp>
      <p:pic>
        <p:nvPicPr>
          <p:cNvPr id="4" name="Picture 3" descr="C:\Documents and Settings\User\Local Settings\Temporary Internet Files\Content.IE5\HKA4HAOK\MC900186106[1].wmf"/>
          <p:cNvPicPr>
            <a:picLocks noChangeAspect="1" noChangeArrowheads="1"/>
          </p:cNvPicPr>
          <p:nvPr/>
        </p:nvPicPr>
        <p:blipFill>
          <a:blip r:embed="rId3" cstate="print"/>
          <a:srcRect/>
          <a:stretch>
            <a:fillRect/>
          </a:stretch>
        </p:blipFill>
        <p:spPr bwMode="auto">
          <a:xfrm>
            <a:off x="683568" y="260648"/>
            <a:ext cx="1080120" cy="1296144"/>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260648"/>
            <a:ext cx="8640960" cy="6597352"/>
          </a:xfrm>
        </p:spPr>
        <p:txBody>
          <a:bodyPr>
            <a:normAutofit fontScale="47500" lnSpcReduction="20000"/>
          </a:bodyPr>
          <a:lstStyle/>
          <a:p>
            <a:pPr>
              <a:lnSpc>
                <a:spcPts val="2400"/>
              </a:lnSpc>
              <a:spcBef>
                <a:spcPts val="600"/>
              </a:spcBef>
              <a:buNone/>
            </a:pPr>
            <a:r>
              <a:rPr lang="en-GB" sz="4200" dirty="0" smtClean="0"/>
              <a:t>      Smoke was rising here and there among the creepers that festooned the dead or dying trees. As they watched, a flash of fire appeared at the root of one wisp, and then the smoke thickened. Small flames stirred at the trunk of a tree and crawled away through leaves and brushwood, dividing and increasing. One patch touched a tree trunk and scrambled up like a bright squirrel. The smoke increased, sifted, rolled outwards. The squirrel leapt on the wings of the wind and clung to another standing tree, eating downwards. Beneath the dark canopy of leaves and smoke the fire laid hold on the forest and began to gnaw. Acres of black and yellow smoke rolled steadily toward the sea. At the sight of the flames and the irresistible course of the fire, the boys broke into shrill, excited cheering. The flames, as though they were a kind of wild life, crept as a jaguar creeps on its belly toward a line of birch-like saplings that fledged an outcrop of the pink rock. They flapped at the first of the trees, and the branches grew a brief foliage of fire. The heart of flame leapt nimbly across the gap between the trees and then went swinging and flaring along the whole row of them. Beneath the capering boys a quarter of a mile square of forest was savage with smoke and flame. The separate noises of the fire merged into a drum-roll that seemed to shake the mountain.</a:t>
            </a:r>
          </a:p>
          <a:p>
            <a:pPr>
              <a:buNone/>
            </a:pPr>
            <a:r>
              <a:rPr lang="en-GB" sz="3600" dirty="0" smtClean="0"/>
              <a:t>                                                                                               From </a:t>
            </a:r>
            <a:r>
              <a:rPr lang="en-GB" sz="3600" i="1" dirty="0" smtClean="0"/>
              <a:t>Lord of the Flies</a:t>
            </a:r>
            <a:r>
              <a:rPr lang="en-GB" sz="3600" dirty="0" smtClean="0"/>
              <a:t> by William Golding</a:t>
            </a:r>
          </a:p>
          <a:p>
            <a:pPr>
              <a:buNone/>
            </a:pPr>
            <a:endParaRPr lang="en-GB" dirty="0" smtClean="0"/>
          </a:p>
          <a:p>
            <a:pPr>
              <a:buNone/>
            </a:pPr>
            <a:r>
              <a:rPr lang="en-GB" dirty="0" smtClean="0"/>
              <a:t> </a:t>
            </a:r>
          </a:p>
          <a:p>
            <a:endParaRPr lang="en-GB" dirty="0" smtClean="0"/>
          </a:p>
          <a:p>
            <a:endParaRPr lang="en-GB"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260648"/>
            <a:ext cx="8640960" cy="6597352"/>
          </a:xfrm>
        </p:spPr>
        <p:txBody>
          <a:bodyPr>
            <a:normAutofit fontScale="47500" lnSpcReduction="20000"/>
          </a:bodyPr>
          <a:lstStyle/>
          <a:p>
            <a:pPr>
              <a:lnSpc>
                <a:spcPts val="2400"/>
              </a:lnSpc>
              <a:spcBef>
                <a:spcPts val="600"/>
              </a:spcBef>
              <a:buNone/>
            </a:pPr>
            <a:r>
              <a:rPr lang="en-GB" sz="4200" dirty="0" smtClean="0"/>
              <a:t>      Smoke </a:t>
            </a:r>
            <a:r>
              <a:rPr lang="en-GB" sz="4200" dirty="0" smtClean="0">
                <a:solidFill>
                  <a:srgbClr val="FF0000"/>
                </a:solidFill>
              </a:rPr>
              <a:t>was rising </a:t>
            </a:r>
            <a:r>
              <a:rPr lang="en-GB" sz="4200" dirty="0" smtClean="0"/>
              <a:t>here and there among the creepers that </a:t>
            </a:r>
            <a:r>
              <a:rPr lang="en-GB" sz="4200" dirty="0" smtClean="0">
                <a:solidFill>
                  <a:srgbClr val="FF0000"/>
                </a:solidFill>
              </a:rPr>
              <a:t>festooned </a:t>
            </a:r>
            <a:r>
              <a:rPr lang="en-GB" sz="4200" dirty="0" smtClean="0"/>
              <a:t>the dead or dying trees. As they </a:t>
            </a:r>
            <a:r>
              <a:rPr lang="en-GB" sz="4200" dirty="0" smtClean="0">
                <a:solidFill>
                  <a:srgbClr val="FF0000"/>
                </a:solidFill>
              </a:rPr>
              <a:t>watched</a:t>
            </a:r>
            <a:r>
              <a:rPr lang="en-GB" sz="4200" dirty="0" smtClean="0"/>
              <a:t>, a flash of fire </a:t>
            </a:r>
            <a:r>
              <a:rPr lang="en-GB" sz="4200" dirty="0" smtClean="0">
                <a:solidFill>
                  <a:srgbClr val="FF0000"/>
                </a:solidFill>
              </a:rPr>
              <a:t>appeared</a:t>
            </a:r>
            <a:r>
              <a:rPr lang="en-GB" sz="4200" dirty="0" smtClean="0"/>
              <a:t> at the root of one wisp, and then the smoke </a:t>
            </a:r>
            <a:r>
              <a:rPr lang="en-GB" sz="4200" dirty="0" smtClean="0">
                <a:solidFill>
                  <a:srgbClr val="FF0000"/>
                </a:solidFill>
              </a:rPr>
              <a:t>thickened</a:t>
            </a:r>
            <a:r>
              <a:rPr lang="en-GB" sz="4200" dirty="0" smtClean="0"/>
              <a:t>. Small flames </a:t>
            </a:r>
            <a:r>
              <a:rPr lang="en-GB" sz="4200" dirty="0" smtClean="0">
                <a:solidFill>
                  <a:srgbClr val="FF0000"/>
                </a:solidFill>
              </a:rPr>
              <a:t>stirred</a:t>
            </a:r>
            <a:r>
              <a:rPr lang="en-GB" sz="4200" dirty="0" smtClean="0"/>
              <a:t> at the trunk of a tree and </a:t>
            </a:r>
            <a:r>
              <a:rPr lang="en-GB" sz="4200" dirty="0" smtClean="0">
                <a:solidFill>
                  <a:srgbClr val="FF0000"/>
                </a:solidFill>
              </a:rPr>
              <a:t>crawled</a:t>
            </a:r>
            <a:r>
              <a:rPr lang="en-GB" sz="4200" dirty="0" smtClean="0"/>
              <a:t> away through leaves and brushwood, </a:t>
            </a:r>
            <a:r>
              <a:rPr lang="en-GB" sz="4200" dirty="0" smtClean="0">
                <a:solidFill>
                  <a:srgbClr val="FF0000"/>
                </a:solidFill>
              </a:rPr>
              <a:t>dividing</a:t>
            </a:r>
            <a:r>
              <a:rPr lang="en-GB" sz="4200" dirty="0" smtClean="0"/>
              <a:t> and</a:t>
            </a:r>
            <a:r>
              <a:rPr lang="en-GB" sz="4200" dirty="0" smtClean="0">
                <a:solidFill>
                  <a:srgbClr val="FF0000"/>
                </a:solidFill>
              </a:rPr>
              <a:t> increasing</a:t>
            </a:r>
            <a:r>
              <a:rPr lang="en-GB" sz="4200" dirty="0" smtClean="0"/>
              <a:t>. One patch </a:t>
            </a:r>
            <a:r>
              <a:rPr lang="en-GB" sz="4200" dirty="0" smtClean="0">
                <a:solidFill>
                  <a:srgbClr val="FF0000"/>
                </a:solidFill>
              </a:rPr>
              <a:t>touched</a:t>
            </a:r>
            <a:r>
              <a:rPr lang="en-GB" sz="4200" dirty="0" smtClean="0"/>
              <a:t> a tree trunk and </a:t>
            </a:r>
            <a:r>
              <a:rPr lang="en-GB" sz="4200" dirty="0" smtClean="0">
                <a:solidFill>
                  <a:srgbClr val="FF0000"/>
                </a:solidFill>
              </a:rPr>
              <a:t>scrambled</a:t>
            </a:r>
            <a:r>
              <a:rPr lang="en-GB" sz="4200" dirty="0" smtClean="0"/>
              <a:t> up like a bright squirrel. The smoke </a:t>
            </a:r>
            <a:r>
              <a:rPr lang="en-GB" sz="4200" dirty="0" smtClean="0">
                <a:solidFill>
                  <a:srgbClr val="FF0000"/>
                </a:solidFill>
              </a:rPr>
              <a:t>increased</a:t>
            </a:r>
            <a:r>
              <a:rPr lang="en-GB" sz="4200" dirty="0" smtClean="0"/>
              <a:t>, </a:t>
            </a:r>
            <a:r>
              <a:rPr lang="en-GB" sz="4200" dirty="0" smtClean="0">
                <a:solidFill>
                  <a:srgbClr val="FF0000"/>
                </a:solidFill>
              </a:rPr>
              <a:t>sifted</a:t>
            </a:r>
            <a:r>
              <a:rPr lang="en-GB" sz="4200" dirty="0" smtClean="0"/>
              <a:t>, </a:t>
            </a:r>
            <a:r>
              <a:rPr lang="en-GB" sz="4200" dirty="0" smtClean="0">
                <a:solidFill>
                  <a:srgbClr val="FF0000"/>
                </a:solidFill>
              </a:rPr>
              <a:t>rolled</a:t>
            </a:r>
            <a:r>
              <a:rPr lang="en-GB" sz="4200" dirty="0" smtClean="0"/>
              <a:t> outwards. The squirrel </a:t>
            </a:r>
            <a:r>
              <a:rPr lang="en-GB" sz="4200" dirty="0" smtClean="0">
                <a:solidFill>
                  <a:srgbClr val="FF0000"/>
                </a:solidFill>
              </a:rPr>
              <a:t>leapt</a:t>
            </a:r>
            <a:r>
              <a:rPr lang="en-GB" sz="4200" dirty="0" smtClean="0"/>
              <a:t> on the wings of the wind and </a:t>
            </a:r>
            <a:r>
              <a:rPr lang="en-GB" sz="4200" dirty="0" smtClean="0">
                <a:solidFill>
                  <a:srgbClr val="FF0000"/>
                </a:solidFill>
              </a:rPr>
              <a:t>clung</a:t>
            </a:r>
            <a:r>
              <a:rPr lang="en-GB" sz="4200" dirty="0" smtClean="0"/>
              <a:t> to another standing tree,</a:t>
            </a:r>
            <a:r>
              <a:rPr lang="en-GB" sz="4200" dirty="0" smtClean="0">
                <a:solidFill>
                  <a:srgbClr val="FF0000"/>
                </a:solidFill>
              </a:rPr>
              <a:t> eating </a:t>
            </a:r>
            <a:r>
              <a:rPr lang="en-GB" sz="4200" dirty="0" smtClean="0"/>
              <a:t>downwards. Beneath the dark canopy of leaves and smoke the fire </a:t>
            </a:r>
            <a:r>
              <a:rPr lang="en-GB" sz="4200" dirty="0" smtClean="0">
                <a:solidFill>
                  <a:srgbClr val="FF0000"/>
                </a:solidFill>
              </a:rPr>
              <a:t>laid hold </a:t>
            </a:r>
            <a:r>
              <a:rPr lang="en-GB" sz="4200" dirty="0" smtClean="0"/>
              <a:t>on the forest and </a:t>
            </a:r>
            <a:r>
              <a:rPr lang="en-GB" sz="4200" dirty="0" smtClean="0">
                <a:solidFill>
                  <a:srgbClr val="FF0000"/>
                </a:solidFill>
              </a:rPr>
              <a:t>began to gnaw</a:t>
            </a:r>
            <a:r>
              <a:rPr lang="en-GB" sz="4200" dirty="0" smtClean="0"/>
              <a:t>. Acres of black and yellow smoke </a:t>
            </a:r>
            <a:r>
              <a:rPr lang="en-GB" sz="4200" dirty="0" smtClean="0">
                <a:solidFill>
                  <a:srgbClr val="FF0000"/>
                </a:solidFill>
              </a:rPr>
              <a:t>rolled</a:t>
            </a:r>
            <a:r>
              <a:rPr lang="en-GB" sz="4200" dirty="0" smtClean="0"/>
              <a:t> steadily toward the sea. At the sight of the flames and the irresistible course of the fire, the boys </a:t>
            </a:r>
            <a:r>
              <a:rPr lang="en-GB" sz="4200" dirty="0" smtClean="0">
                <a:solidFill>
                  <a:srgbClr val="FF0000"/>
                </a:solidFill>
              </a:rPr>
              <a:t>broke</a:t>
            </a:r>
            <a:r>
              <a:rPr lang="en-GB" sz="4200" dirty="0" smtClean="0"/>
              <a:t> into shrill, excited cheering. The flames, as though they </a:t>
            </a:r>
            <a:r>
              <a:rPr lang="en-GB" sz="4200" dirty="0" smtClean="0">
                <a:solidFill>
                  <a:srgbClr val="FF0000"/>
                </a:solidFill>
              </a:rPr>
              <a:t>were</a:t>
            </a:r>
            <a:r>
              <a:rPr lang="en-GB" sz="4200" dirty="0" smtClean="0"/>
              <a:t> a kind of wild life, </a:t>
            </a:r>
            <a:r>
              <a:rPr lang="en-GB" sz="4200" dirty="0" smtClean="0">
                <a:solidFill>
                  <a:srgbClr val="FF0000"/>
                </a:solidFill>
              </a:rPr>
              <a:t>crept </a:t>
            </a:r>
            <a:r>
              <a:rPr lang="en-GB" sz="4200" dirty="0" smtClean="0"/>
              <a:t>as a jaguar </a:t>
            </a:r>
            <a:r>
              <a:rPr lang="en-GB" sz="4200" dirty="0" smtClean="0">
                <a:solidFill>
                  <a:srgbClr val="FF0000"/>
                </a:solidFill>
              </a:rPr>
              <a:t>creeps</a:t>
            </a:r>
            <a:r>
              <a:rPr lang="en-GB" sz="4200" dirty="0" smtClean="0"/>
              <a:t> on its belly toward a line of birch-like saplings that </a:t>
            </a:r>
            <a:r>
              <a:rPr lang="en-GB" sz="4200" dirty="0" smtClean="0">
                <a:solidFill>
                  <a:srgbClr val="FF0000"/>
                </a:solidFill>
              </a:rPr>
              <a:t>fledged </a:t>
            </a:r>
            <a:r>
              <a:rPr lang="en-GB" sz="4200" dirty="0" smtClean="0"/>
              <a:t>an outcrop of the pink rock. They </a:t>
            </a:r>
            <a:r>
              <a:rPr lang="en-GB" sz="4200" dirty="0" smtClean="0">
                <a:solidFill>
                  <a:srgbClr val="FF0000"/>
                </a:solidFill>
              </a:rPr>
              <a:t>flapped</a:t>
            </a:r>
            <a:r>
              <a:rPr lang="en-GB" sz="4200" dirty="0" smtClean="0"/>
              <a:t> at the first of the trees, and the branches </a:t>
            </a:r>
            <a:r>
              <a:rPr lang="en-GB" sz="4200" dirty="0" smtClean="0">
                <a:solidFill>
                  <a:srgbClr val="FF0000"/>
                </a:solidFill>
              </a:rPr>
              <a:t>grew</a:t>
            </a:r>
            <a:r>
              <a:rPr lang="en-GB" sz="4200" dirty="0" smtClean="0"/>
              <a:t> a brief foliage of fire. The heart of flame </a:t>
            </a:r>
            <a:r>
              <a:rPr lang="en-GB" sz="4200" dirty="0" smtClean="0">
                <a:solidFill>
                  <a:srgbClr val="FF0000"/>
                </a:solidFill>
              </a:rPr>
              <a:t>leapt</a:t>
            </a:r>
            <a:r>
              <a:rPr lang="en-GB" sz="4200" dirty="0" smtClean="0"/>
              <a:t> nimbly across the gap between the trees and then </a:t>
            </a:r>
            <a:r>
              <a:rPr lang="en-GB" sz="4200" dirty="0" smtClean="0">
                <a:solidFill>
                  <a:srgbClr val="FF0000"/>
                </a:solidFill>
              </a:rPr>
              <a:t>went swinging </a:t>
            </a:r>
            <a:r>
              <a:rPr lang="en-GB" sz="4200" dirty="0" smtClean="0"/>
              <a:t>and </a:t>
            </a:r>
            <a:r>
              <a:rPr lang="en-GB" sz="4200" dirty="0" smtClean="0">
                <a:solidFill>
                  <a:srgbClr val="FF0000"/>
                </a:solidFill>
              </a:rPr>
              <a:t>flaring </a:t>
            </a:r>
            <a:r>
              <a:rPr lang="en-GB" sz="4200" dirty="0" smtClean="0"/>
              <a:t>along the whole row of them. Beneath the capering boys a quarter of a mile square of forest </a:t>
            </a:r>
            <a:r>
              <a:rPr lang="en-GB" sz="4200" dirty="0" smtClean="0">
                <a:solidFill>
                  <a:srgbClr val="FF0000"/>
                </a:solidFill>
              </a:rPr>
              <a:t>was</a:t>
            </a:r>
            <a:r>
              <a:rPr lang="en-GB" sz="4200" dirty="0" smtClean="0"/>
              <a:t> savage with smoke and flame. The separate noises of the fire </a:t>
            </a:r>
            <a:r>
              <a:rPr lang="en-GB" sz="4200" dirty="0" smtClean="0">
                <a:solidFill>
                  <a:srgbClr val="FF0000"/>
                </a:solidFill>
              </a:rPr>
              <a:t>merged</a:t>
            </a:r>
            <a:r>
              <a:rPr lang="en-GB" sz="4200" dirty="0" smtClean="0"/>
              <a:t> into a drum-roll that </a:t>
            </a:r>
            <a:r>
              <a:rPr lang="en-GB" sz="4200" dirty="0" smtClean="0">
                <a:solidFill>
                  <a:srgbClr val="FF0000"/>
                </a:solidFill>
              </a:rPr>
              <a:t>seemed to shake </a:t>
            </a:r>
            <a:r>
              <a:rPr lang="en-GB" sz="4200" dirty="0" smtClean="0"/>
              <a:t>the mountain.</a:t>
            </a:r>
          </a:p>
          <a:p>
            <a:pPr>
              <a:buNone/>
            </a:pPr>
            <a:r>
              <a:rPr lang="en-GB" sz="3600" dirty="0" smtClean="0"/>
              <a:t>                                                                                               From </a:t>
            </a:r>
            <a:r>
              <a:rPr lang="en-GB" sz="3600" i="1" dirty="0" smtClean="0"/>
              <a:t>Lord of the Flies</a:t>
            </a:r>
            <a:r>
              <a:rPr lang="en-GB" sz="3600" dirty="0" smtClean="0"/>
              <a:t> by William Golding</a:t>
            </a:r>
          </a:p>
          <a:p>
            <a:pPr>
              <a:buNone/>
            </a:pPr>
            <a:endParaRPr lang="en-GB" dirty="0" smtClean="0"/>
          </a:p>
          <a:p>
            <a:pPr>
              <a:buNone/>
            </a:pPr>
            <a:r>
              <a:rPr lang="en-GB" dirty="0" smtClean="0"/>
              <a:t> </a:t>
            </a:r>
          </a:p>
          <a:p>
            <a:endParaRPr lang="en-GB" dirty="0" smtClean="0"/>
          </a:p>
          <a:p>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Terminology check: verbs</a:t>
            </a:r>
            <a:endParaRPr lang="en-GB" dirty="0"/>
          </a:p>
        </p:txBody>
      </p:sp>
      <p:sp>
        <p:nvSpPr>
          <p:cNvPr id="3" name="Content Placeholder 2"/>
          <p:cNvSpPr>
            <a:spLocks noGrp="1"/>
          </p:cNvSpPr>
          <p:nvPr>
            <p:ph idx="1"/>
          </p:nvPr>
        </p:nvSpPr>
        <p:spPr/>
        <p:txBody>
          <a:bodyPr>
            <a:normAutofit fontScale="92500" lnSpcReduction="10000"/>
          </a:bodyPr>
          <a:lstStyle/>
          <a:p>
            <a:pPr>
              <a:buNone/>
            </a:pPr>
            <a:r>
              <a:rPr lang="en-GB" dirty="0" smtClean="0"/>
              <a:t>Flames </a:t>
            </a:r>
            <a:r>
              <a:rPr lang="en-GB" dirty="0" smtClean="0">
                <a:solidFill>
                  <a:srgbClr val="FF0000"/>
                </a:solidFill>
              </a:rPr>
              <a:t>flapped</a:t>
            </a:r>
            <a:r>
              <a:rPr lang="en-GB" dirty="0" smtClean="0"/>
              <a:t> at the first of the trees.</a:t>
            </a:r>
          </a:p>
          <a:p>
            <a:pPr>
              <a:buNone/>
            </a:pPr>
            <a:r>
              <a:rPr lang="en-GB" dirty="0" smtClean="0"/>
              <a:t>The smoke </a:t>
            </a:r>
            <a:r>
              <a:rPr lang="en-GB" dirty="0" smtClean="0">
                <a:solidFill>
                  <a:srgbClr val="FF0000"/>
                </a:solidFill>
              </a:rPr>
              <a:t>thickened</a:t>
            </a:r>
            <a:r>
              <a:rPr lang="en-GB" dirty="0" smtClean="0"/>
              <a:t>.</a:t>
            </a:r>
          </a:p>
          <a:p>
            <a:pPr>
              <a:buNone/>
            </a:pPr>
            <a:endParaRPr lang="en-GB" dirty="0" smtClean="0">
              <a:solidFill>
                <a:srgbClr val="FF0000"/>
              </a:solidFill>
            </a:endParaRPr>
          </a:p>
          <a:p>
            <a:r>
              <a:rPr lang="en-GB" dirty="0" smtClean="0">
                <a:solidFill>
                  <a:srgbClr val="FF0000"/>
                </a:solidFill>
              </a:rPr>
              <a:t>Finite verbs </a:t>
            </a:r>
            <a:r>
              <a:rPr lang="en-GB" dirty="0" smtClean="0"/>
              <a:t>are important because they make a clause complete or ‘finished’. </a:t>
            </a:r>
          </a:p>
          <a:p>
            <a:r>
              <a:rPr lang="en-GB" dirty="0" smtClean="0"/>
              <a:t>Finite verbs can change from past to present tense.</a:t>
            </a:r>
          </a:p>
          <a:p>
            <a:r>
              <a:rPr lang="en-GB" dirty="0" smtClean="0"/>
              <a:t>In a verb string, the finite verb is always the first one: Smoke </a:t>
            </a:r>
            <a:r>
              <a:rPr lang="en-GB" u="sng" dirty="0" smtClean="0">
                <a:solidFill>
                  <a:srgbClr val="FF0000"/>
                </a:solidFill>
              </a:rPr>
              <a:t>was</a:t>
            </a:r>
            <a:r>
              <a:rPr lang="en-GB" dirty="0" smtClean="0">
                <a:solidFill>
                  <a:srgbClr val="FF0000"/>
                </a:solidFill>
              </a:rPr>
              <a:t> rising</a:t>
            </a:r>
            <a:r>
              <a:rPr lang="en-GB" dirty="0" smtClean="0"/>
              <a:t>.</a:t>
            </a:r>
          </a:p>
          <a:p>
            <a:pPr>
              <a:buNone/>
            </a:pPr>
            <a:endParaRPr lang="en-GB" dirty="0" smtClean="0"/>
          </a:p>
          <a:p>
            <a:pPr>
              <a:buNone/>
            </a:pPr>
            <a:endParaRPr lang="en-GB"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Terminology check: verbs</a:t>
            </a:r>
            <a:endParaRPr lang="en-GB" dirty="0"/>
          </a:p>
        </p:txBody>
      </p:sp>
      <p:sp>
        <p:nvSpPr>
          <p:cNvPr id="3" name="Content Placeholder 2"/>
          <p:cNvSpPr>
            <a:spLocks noGrp="1"/>
          </p:cNvSpPr>
          <p:nvPr>
            <p:ph idx="1"/>
          </p:nvPr>
        </p:nvSpPr>
        <p:spPr>
          <a:xfrm>
            <a:off x="457200" y="1600200"/>
            <a:ext cx="8363272" cy="4525963"/>
          </a:xfrm>
        </p:spPr>
        <p:txBody>
          <a:bodyPr>
            <a:normAutofit fontScale="85000" lnSpcReduction="20000"/>
          </a:bodyPr>
          <a:lstStyle/>
          <a:p>
            <a:r>
              <a:rPr lang="en-GB" dirty="0" smtClean="0"/>
              <a:t>Small flames</a:t>
            </a:r>
            <a:r>
              <a:rPr lang="en-GB" dirty="0" smtClean="0">
                <a:solidFill>
                  <a:srgbClr val="FF0000"/>
                </a:solidFill>
              </a:rPr>
              <a:t> stirred </a:t>
            </a:r>
            <a:r>
              <a:rPr lang="en-GB" dirty="0" smtClean="0"/>
              <a:t>at the trunk of a tree, </a:t>
            </a:r>
            <a:r>
              <a:rPr lang="en-GB" dirty="0" smtClean="0">
                <a:solidFill>
                  <a:srgbClr val="00B050"/>
                </a:solidFill>
              </a:rPr>
              <a:t>dividing</a:t>
            </a:r>
            <a:r>
              <a:rPr lang="en-GB" dirty="0" smtClean="0"/>
              <a:t> and </a:t>
            </a:r>
            <a:r>
              <a:rPr lang="en-GB" dirty="0" smtClean="0">
                <a:solidFill>
                  <a:srgbClr val="00B050"/>
                </a:solidFill>
              </a:rPr>
              <a:t>increasing</a:t>
            </a:r>
            <a:r>
              <a:rPr lang="en-GB" dirty="0" smtClean="0"/>
              <a:t>.</a:t>
            </a:r>
            <a:endParaRPr lang="en-GB" dirty="0" smtClean="0">
              <a:solidFill>
                <a:srgbClr val="FF0000"/>
              </a:solidFill>
            </a:endParaRPr>
          </a:p>
          <a:p>
            <a:r>
              <a:rPr lang="en-GB" dirty="0" smtClean="0">
                <a:solidFill>
                  <a:srgbClr val="FF0000"/>
                </a:solidFill>
              </a:rPr>
              <a:t>Finite verbs </a:t>
            </a:r>
            <a:r>
              <a:rPr lang="en-GB" dirty="0" smtClean="0"/>
              <a:t>are important because they make a clause complete or ‘finished’ – they make a </a:t>
            </a:r>
            <a:r>
              <a:rPr lang="en-GB" dirty="0" smtClean="0">
                <a:solidFill>
                  <a:srgbClr val="FF0000"/>
                </a:solidFill>
              </a:rPr>
              <a:t>main clause</a:t>
            </a:r>
          </a:p>
          <a:p>
            <a:r>
              <a:rPr lang="en-GB" dirty="0" smtClean="0">
                <a:solidFill>
                  <a:srgbClr val="00B050"/>
                </a:solidFill>
              </a:rPr>
              <a:t>Non-finite verbs </a:t>
            </a:r>
            <a:r>
              <a:rPr lang="en-GB" dirty="0" smtClean="0"/>
              <a:t>add important descriptive detail in a </a:t>
            </a:r>
            <a:r>
              <a:rPr lang="en-GB" dirty="0" smtClean="0">
                <a:solidFill>
                  <a:srgbClr val="00B050"/>
                </a:solidFill>
              </a:rPr>
              <a:t>subordinate clause</a:t>
            </a:r>
            <a:r>
              <a:rPr lang="en-GB" dirty="0" smtClean="0"/>
              <a:t>. This detail can be moved to different places in a sentence, for slightly different emphasis:</a:t>
            </a:r>
          </a:p>
          <a:p>
            <a:r>
              <a:rPr lang="en-GB" dirty="0" smtClean="0">
                <a:solidFill>
                  <a:srgbClr val="00B050"/>
                </a:solidFill>
              </a:rPr>
              <a:t>Dividing</a:t>
            </a:r>
            <a:r>
              <a:rPr lang="en-GB" dirty="0" smtClean="0"/>
              <a:t> and </a:t>
            </a:r>
            <a:r>
              <a:rPr lang="en-GB" dirty="0" smtClean="0">
                <a:solidFill>
                  <a:srgbClr val="00B050"/>
                </a:solidFill>
              </a:rPr>
              <a:t>increasing</a:t>
            </a:r>
            <a:r>
              <a:rPr lang="en-GB" dirty="0" smtClean="0"/>
              <a:t>, small flames </a:t>
            </a:r>
            <a:r>
              <a:rPr lang="en-GB" dirty="0" smtClean="0">
                <a:solidFill>
                  <a:srgbClr val="FF0000"/>
                </a:solidFill>
              </a:rPr>
              <a:t>stirred</a:t>
            </a:r>
            <a:r>
              <a:rPr lang="en-GB" dirty="0" smtClean="0"/>
              <a:t> at the trunk of a tree.</a:t>
            </a:r>
          </a:p>
          <a:p>
            <a:r>
              <a:rPr lang="en-GB" dirty="0" smtClean="0"/>
              <a:t>Small flames </a:t>
            </a:r>
            <a:r>
              <a:rPr lang="en-GB" dirty="0" smtClean="0">
                <a:solidFill>
                  <a:srgbClr val="FF0000"/>
                </a:solidFill>
              </a:rPr>
              <a:t>stirred</a:t>
            </a:r>
            <a:r>
              <a:rPr lang="en-GB" dirty="0" smtClean="0"/>
              <a:t>, </a:t>
            </a:r>
            <a:r>
              <a:rPr lang="en-GB" dirty="0" smtClean="0">
                <a:solidFill>
                  <a:srgbClr val="00B050"/>
                </a:solidFill>
              </a:rPr>
              <a:t>dividing, increasing</a:t>
            </a:r>
            <a:r>
              <a:rPr lang="en-GB" dirty="0" smtClean="0"/>
              <a:t>, and </a:t>
            </a:r>
            <a:r>
              <a:rPr lang="en-GB" dirty="0" smtClean="0">
                <a:solidFill>
                  <a:srgbClr val="00B050"/>
                </a:solidFill>
              </a:rPr>
              <a:t>beginning to gnaw </a:t>
            </a:r>
            <a:r>
              <a:rPr lang="en-GB" dirty="0" smtClean="0"/>
              <a:t>at the trees.</a:t>
            </a:r>
          </a:p>
          <a:p>
            <a:pPr>
              <a:buNone/>
            </a:pPr>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Why is this not a sentence?</a:t>
            </a:r>
            <a:endParaRPr lang="en-GB" dirty="0"/>
          </a:p>
        </p:txBody>
      </p:sp>
      <p:sp>
        <p:nvSpPr>
          <p:cNvPr id="3" name="Content Placeholder 2"/>
          <p:cNvSpPr>
            <a:spLocks noGrp="1"/>
          </p:cNvSpPr>
          <p:nvPr>
            <p:ph idx="1"/>
          </p:nvPr>
        </p:nvSpPr>
        <p:spPr/>
        <p:txBody>
          <a:bodyPr/>
          <a:lstStyle/>
          <a:p>
            <a:r>
              <a:rPr lang="en-GB" dirty="0" smtClean="0"/>
              <a:t>Smoke rising among the creepers, flames leaping from the trees.  </a:t>
            </a:r>
          </a:p>
          <a:p>
            <a:endParaRPr lang="en-GB" dirty="0" smtClean="0"/>
          </a:p>
          <a:p>
            <a:pPr>
              <a:buNone/>
            </a:pPr>
            <a:r>
              <a:rPr lang="en-GB" dirty="0" smtClean="0"/>
              <a:t>Decide if these statements are true or false: </a:t>
            </a:r>
          </a:p>
          <a:p>
            <a:r>
              <a:rPr lang="en-GB" dirty="0" smtClean="0"/>
              <a:t>If the comma was replaced with a full stop, then there would be two sentences.</a:t>
            </a:r>
          </a:p>
          <a:p>
            <a:r>
              <a:rPr lang="en-GB" dirty="0" smtClean="0"/>
              <a:t>Neither of the verbs is a finite verb, so this is not a complete or ‘finished’ sentence.</a:t>
            </a:r>
          </a:p>
          <a:p>
            <a:endParaRPr lang="en-GB"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smtClean="0"/>
              <a:t>         How do writers choose verbs for </a:t>
            </a:r>
            <a:br>
              <a:rPr lang="en-GB" sz="3200" dirty="0" smtClean="0"/>
            </a:br>
            <a:r>
              <a:rPr lang="en-GB" sz="3200" dirty="0" smtClean="0"/>
              <a:t>          descriptive impact in fiction?</a:t>
            </a:r>
            <a:endParaRPr lang="en-GB" sz="3200" dirty="0"/>
          </a:p>
        </p:txBody>
      </p:sp>
      <p:pic>
        <p:nvPicPr>
          <p:cNvPr id="4" name="Picture 7" descr="2007-11-forest-fire"/>
          <p:cNvPicPr>
            <a:picLocks noGrp="1" noChangeAspect="1" noChangeArrowheads="1"/>
          </p:cNvPicPr>
          <p:nvPr>
            <p:ph idx="1"/>
          </p:nvPr>
        </p:nvPicPr>
        <p:blipFill>
          <a:blip r:embed="rId3" cstate="print"/>
          <a:srcRect/>
          <a:stretch>
            <a:fillRect/>
          </a:stretch>
        </p:blipFill>
        <p:spPr bwMode="auto">
          <a:xfrm>
            <a:off x="395536" y="1556792"/>
            <a:ext cx="4968552" cy="4608512"/>
          </a:xfrm>
          <a:prstGeom prst="rect">
            <a:avLst/>
          </a:prstGeom>
          <a:noFill/>
          <a:ln w="9525">
            <a:noFill/>
            <a:miter lim="800000"/>
            <a:headEnd/>
            <a:tailEnd/>
          </a:ln>
        </p:spPr>
      </p:pic>
      <p:sp>
        <p:nvSpPr>
          <p:cNvPr id="5" name="TextBox 4"/>
          <p:cNvSpPr txBox="1"/>
          <p:nvPr/>
        </p:nvSpPr>
        <p:spPr>
          <a:xfrm>
            <a:off x="5724128" y="1556792"/>
            <a:ext cx="2880320" cy="1754326"/>
          </a:xfrm>
          <a:prstGeom prst="rect">
            <a:avLst/>
          </a:prstGeom>
          <a:noFill/>
        </p:spPr>
        <p:txBody>
          <a:bodyPr wrap="square" rtlCol="0">
            <a:spAutoFit/>
          </a:bodyPr>
          <a:lstStyle/>
          <a:p>
            <a:r>
              <a:rPr lang="en-GB" dirty="0" smtClean="0"/>
              <a:t>Write a paragraph that shows your reader the intense heat of the fire and how quickly it spreads. Make the verbs do most of the work.  </a:t>
            </a:r>
            <a:endParaRPr lang="en-GB" dirty="0"/>
          </a:p>
        </p:txBody>
      </p:sp>
      <p:sp>
        <p:nvSpPr>
          <p:cNvPr id="6" name="TextBox 5"/>
          <p:cNvSpPr txBox="1"/>
          <p:nvPr/>
        </p:nvSpPr>
        <p:spPr>
          <a:xfrm>
            <a:off x="5724128" y="3645024"/>
            <a:ext cx="2880320" cy="2862322"/>
          </a:xfrm>
          <a:prstGeom prst="rect">
            <a:avLst/>
          </a:prstGeom>
          <a:noFill/>
        </p:spPr>
        <p:txBody>
          <a:bodyPr wrap="square" rtlCol="0">
            <a:spAutoFit/>
          </a:bodyPr>
          <a:lstStyle/>
          <a:p>
            <a:r>
              <a:rPr lang="en-GB" dirty="0" smtClean="0"/>
              <a:t>Begin by listing a variety of finite and non-finite verbs that you know you can use in a variety of ways. Here are some to start you off:</a:t>
            </a:r>
          </a:p>
          <a:p>
            <a:endParaRPr lang="en-GB" dirty="0" smtClean="0"/>
          </a:p>
          <a:p>
            <a:r>
              <a:rPr lang="en-GB" dirty="0" smtClean="0"/>
              <a:t>crackled    to shoot   raged</a:t>
            </a:r>
          </a:p>
          <a:p>
            <a:endParaRPr lang="en-GB" dirty="0" smtClean="0"/>
          </a:p>
          <a:p>
            <a:r>
              <a:rPr lang="en-GB" dirty="0" smtClean="0"/>
              <a:t>bursting   thickening    rose </a:t>
            </a:r>
          </a:p>
          <a:p>
            <a:r>
              <a:rPr lang="en-GB" dirty="0" smtClean="0"/>
              <a:t> </a:t>
            </a:r>
            <a:endParaRPr lang="en-GB" dirty="0"/>
          </a:p>
        </p:txBody>
      </p:sp>
      <p:pic>
        <p:nvPicPr>
          <p:cNvPr id="7" name="Picture 6" descr="C:\Documents and Settings\User\Local Settings\Temporary Internet Files\Content.IE5\HKA4HAOK\MC900186106[1].wmf"/>
          <p:cNvPicPr>
            <a:picLocks noChangeAspect="1" noChangeArrowheads="1"/>
          </p:cNvPicPr>
          <p:nvPr/>
        </p:nvPicPr>
        <p:blipFill>
          <a:blip r:embed="rId4" cstate="print"/>
          <a:srcRect/>
          <a:stretch>
            <a:fillRect/>
          </a:stretch>
        </p:blipFill>
        <p:spPr bwMode="auto">
          <a:xfrm>
            <a:off x="683568" y="260648"/>
            <a:ext cx="1080120" cy="1080120"/>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smtClean="0"/>
              <a:t>         How do writers choose verbs for </a:t>
            </a:r>
            <a:br>
              <a:rPr lang="en-GB" sz="3200" dirty="0" smtClean="0"/>
            </a:br>
            <a:r>
              <a:rPr lang="en-GB" sz="3200" dirty="0" smtClean="0"/>
              <a:t>          descriptive impact in fiction?</a:t>
            </a:r>
            <a:endParaRPr lang="en-GB" sz="3200" dirty="0"/>
          </a:p>
        </p:txBody>
      </p:sp>
      <p:pic>
        <p:nvPicPr>
          <p:cNvPr id="4" name="Picture 7" descr="2007-11-forest-fire"/>
          <p:cNvPicPr>
            <a:picLocks noGrp="1" noChangeAspect="1" noChangeArrowheads="1"/>
          </p:cNvPicPr>
          <p:nvPr>
            <p:ph idx="1"/>
          </p:nvPr>
        </p:nvPicPr>
        <p:blipFill>
          <a:blip r:embed="rId3" cstate="print"/>
          <a:srcRect/>
          <a:stretch>
            <a:fillRect/>
          </a:stretch>
        </p:blipFill>
        <p:spPr bwMode="auto">
          <a:xfrm>
            <a:off x="5724128" y="2410148"/>
            <a:ext cx="3240360" cy="3312368"/>
          </a:xfrm>
          <a:prstGeom prst="rect">
            <a:avLst/>
          </a:prstGeom>
          <a:noFill/>
          <a:ln w="9525">
            <a:noFill/>
            <a:miter lim="800000"/>
            <a:headEnd/>
            <a:tailEnd/>
          </a:ln>
        </p:spPr>
      </p:pic>
      <p:sp>
        <p:nvSpPr>
          <p:cNvPr id="6" name="TextBox 5"/>
          <p:cNvSpPr txBox="1"/>
          <p:nvPr/>
        </p:nvSpPr>
        <p:spPr>
          <a:xfrm>
            <a:off x="5724128" y="3275692"/>
            <a:ext cx="2880320" cy="369332"/>
          </a:xfrm>
          <a:prstGeom prst="rect">
            <a:avLst/>
          </a:prstGeom>
          <a:noFill/>
        </p:spPr>
        <p:txBody>
          <a:bodyPr wrap="square" rtlCol="0">
            <a:spAutoFit/>
          </a:bodyPr>
          <a:lstStyle/>
          <a:p>
            <a:r>
              <a:rPr lang="en-GB" dirty="0" smtClean="0"/>
              <a:t> </a:t>
            </a:r>
            <a:endParaRPr lang="en-GB" dirty="0"/>
          </a:p>
        </p:txBody>
      </p:sp>
      <p:pic>
        <p:nvPicPr>
          <p:cNvPr id="7" name="Picture 6" descr="C:\Documents and Settings\User\Local Settings\Temporary Internet Files\Content.IE5\HKA4HAOK\MC900186106[1].wmf"/>
          <p:cNvPicPr>
            <a:picLocks noChangeAspect="1" noChangeArrowheads="1"/>
          </p:cNvPicPr>
          <p:nvPr/>
        </p:nvPicPr>
        <p:blipFill>
          <a:blip r:embed="rId4" cstate="print"/>
          <a:srcRect/>
          <a:stretch>
            <a:fillRect/>
          </a:stretch>
        </p:blipFill>
        <p:spPr bwMode="auto">
          <a:xfrm>
            <a:off x="683568" y="260648"/>
            <a:ext cx="1080120" cy="1080120"/>
          </a:xfrm>
          <a:prstGeom prst="rect">
            <a:avLst/>
          </a:prstGeom>
          <a:noFill/>
        </p:spPr>
      </p:pic>
      <p:sp>
        <p:nvSpPr>
          <p:cNvPr id="3" name="TextBox 2"/>
          <p:cNvSpPr txBox="1"/>
          <p:nvPr/>
        </p:nvSpPr>
        <p:spPr>
          <a:xfrm>
            <a:off x="683568" y="2306196"/>
            <a:ext cx="4536504" cy="4154984"/>
          </a:xfrm>
          <a:prstGeom prst="rect">
            <a:avLst/>
          </a:prstGeom>
          <a:noFill/>
        </p:spPr>
        <p:txBody>
          <a:bodyPr wrap="square" rtlCol="0">
            <a:spAutoFit/>
          </a:bodyPr>
          <a:lstStyle/>
          <a:p>
            <a:r>
              <a:rPr lang="en-GB" sz="2400" dirty="0" smtClean="0"/>
              <a:t>Out of control now, flames shot into the sky, billowing upwards in a frenzy. Driven back by the intense heat, the </a:t>
            </a:r>
            <a:r>
              <a:rPr lang="en-GB" sz="2400" dirty="0" err="1" smtClean="0"/>
              <a:t>firefighters</a:t>
            </a:r>
            <a:r>
              <a:rPr lang="en-GB" sz="2400" dirty="0" smtClean="0"/>
              <a:t>  retreated</a:t>
            </a:r>
            <a:r>
              <a:rPr lang="en-GB" sz="2400" dirty="0"/>
              <a:t> </a:t>
            </a:r>
            <a:r>
              <a:rPr lang="en-GB" sz="2400" dirty="0" smtClean="0"/>
              <a:t>to safer ground.  As if it were a crazed thing, the </a:t>
            </a:r>
            <a:r>
              <a:rPr lang="en-GB" sz="2400" smtClean="0"/>
              <a:t>furnace </a:t>
            </a:r>
            <a:r>
              <a:rPr lang="en-GB" sz="2400" smtClean="0"/>
              <a:t>hissed, crackled </a:t>
            </a:r>
            <a:r>
              <a:rPr lang="en-GB" sz="2400" dirty="0" smtClean="0"/>
              <a:t>and spat, devouring bushes and trees and spewing  out black clouds of smoke. Unchecked</a:t>
            </a:r>
            <a:r>
              <a:rPr lang="en-GB" dirty="0" smtClean="0"/>
              <a:t>, </a:t>
            </a:r>
            <a:r>
              <a:rPr lang="en-GB" sz="2400" dirty="0" smtClean="0"/>
              <a:t>unstoppable, it raced towards the horizon.</a:t>
            </a:r>
            <a:endParaRPr lang="en-GB" sz="2400" dirty="0"/>
          </a:p>
        </p:txBody>
      </p:sp>
    </p:spTree>
    <p:extLst>
      <p:ext uri="{BB962C8B-B14F-4D97-AF65-F5344CB8AC3E}">
        <p14:creationId xmlns:p14="http://schemas.microsoft.com/office/powerpoint/2010/main" val="415235464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958</TotalTime>
  <Words>2511</Words>
  <Application>Microsoft Office PowerPoint</Application>
  <PresentationFormat>On-screen Show (4:3)</PresentationFormat>
  <Paragraphs>99</Paragraphs>
  <Slides>9</Slides>
  <Notes>9</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Y9 Language Detectives</vt:lpstr>
      <vt:lpstr>          How do writers choose verbs for            descriptive impact in fiction? </vt:lpstr>
      <vt:lpstr>PowerPoint Presentation</vt:lpstr>
      <vt:lpstr>PowerPoint Presentation</vt:lpstr>
      <vt:lpstr>Terminology check: verbs</vt:lpstr>
      <vt:lpstr>Terminology check: verbs</vt:lpstr>
      <vt:lpstr>Why is this not a sentence?</vt:lpstr>
      <vt:lpstr>         How do writers choose verbs for            descriptive impact in fiction?</vt:lpstr>
      <vt:lpstr>         How do writers choose verbs for            descriptive impact in fiction?</vt:lpstr>
    </vt:vector>
  </TitlesOfParts>
  <Company>University of Exeter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GSE</dc:creator>
  <cp:lastModifiedBy>helen lines</cp:lastModifiedBy>
  <cp:revision>109</cp:revision>
  <dcterms:created xsi:type="dcterms:W3CDTF">2014-04-15T11:49:04Z</dcterms:created>
  <dcterms:modified xsi:type="dcterms:W3CDTF">2018-07-17T07:50:30Z</dcterms:modified>
</cp:coreProperties>
</file>