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Lst>
  <p:notesMasterIdLst>
    <p:notesMasterId r:id="rId31"/>
  </p:notesMasterIdLst>
  <p:sldIdLst>
    <p:sldId id="374" r:id="rId5"/>
    <p:sldId id="341" r:id="rId6"/>
    <p:sldId id="345" r:id="rId7"/>
    <p:sldId id="371" r:id="rId8"/>
    <p:sldId id="348" r:id="rId9"/>
    <p:sldId id="329" r:id="rId10"/>
    <p:sldId id="300" r:id="rId11"/>
    <p:sldId id="319" r:id="rId12"/>
    <p:sldId id="279" r:id="rId13"/>
    <p:sldId id="368" r:id="rId14"/>
    <p:sldId id="261" r:id="rId15"/>
    <p:sldId id="355" r:id="rId16"/>
    <p:sldId id="373" r:id="rId17"/>
    <p:sldId id="372" r:id="rId18"/>
    <p:sldId id="357" r:id="rId19"/>
    <p:sldId id="366" r:id="rId20"/>
    <p:sldId id="284" r:id="rId21"/>
    <p:sldId id="369" r:id="rId22"/>
    <p:sldId id="362" r:id="rId23"/>
    <p:sldId id="364" r:id="rId24"/>
    <p:sldId id="360" r:id="rId25"/>
    <p:sldId id="367" r:id="rId26"/>
    <p:sldId id="283" r:id="rId27"/>
    <p:sldId id="318" r:id="rId28"/>
    <p:sldId id="328" r:id="rId29"/>
    <p:sldId id="37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B22A6-5D2C-4AA5-520D-B7D7054590DA}" name="Jan Ewing" initials="JE" userId="Jan Ewin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rlow, Anne" initials="BA" lastIdx="9" clrIdx="0">
    <p:extLst>
      <p:ext uri="{19B8F6BF-5375-455C-9EA6-DF929625EA0E}">
        <p15:presenceInfo xmlns:p15="http://schemas.microsoft.com/office/powerpoint/2012/main" userId="S::A.E.Barlow@exeter.ac.uk::8261c13f-2cbb-4346-b3b7-ca44fd2c0a40" providerId="AD"/>
      </p:ext>
    </p:extLst>
  </p:cmAuthor>
  <p:cmAuthor id="2" name="Jan Ewing" initials="JE" lastIdx="8" clrIdx="1">
    <p:extLst>
      <p:ext uri="{19B8F6BF-5375-455C-9EA6-DF929625EA0E}">
        <p15:presenceInfo xmlns:p15="http://schemas.microsoft.com/office/powerpoint/2012/main" userId="Jan Ewing" providerId="None"/>
      </p:ext>
    </p:extLst>
  </p:cmAuthor>
  <p:cmAuthor id="3" name="Graeme Fraser" initials="GF" lastIdx="5" clrIdx="2">
    <p:extLst>
      <p:ext uri="{19B8F6BF-5375-455C-9EA6-DF929625EA0E}">
        <p15:presenceInfo xmlns:p15="http://schemas.microsoft.com/office/powerpoint/2012/main" userId="Graeme Fr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59B"/>
    <a:srgbClr val="E9EDEF"/>
    <a:srgbClr val="D1D9DE"/>
    <a:srgbClr val="FFFFFF"/>
    <a:srgbClr val="62A9AA"/>
    <a:srgbClr val="969FA7"/>
    <a:srgbClr val="D4EEFF"/>
    <a:srgbClr val="F5F6F0"/>
    <a:srgbClr val="D3E2E2"/>
    <a:srgbClr val="AB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30CF6-DD86-422A-BF6C-22254934B844}" v="55" dt="2022-10-03T15:56:08.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861" autoAdjust="0"/>
  </p:normalViewPr>
  <p:slideViewPr>
    <p:cSldViewPr snapToGrid="0">
      <p:cViewPr varScale="1">
        <p:scale>
          <a:sx n="81" d="100"/>
          <a:sy n="81" d="100"/>
        </p:scale>
        <p:origin x="1752" y="90"/>
      </p:cViewPr>
      <p:guideLst>
        <p:guide orient="horz" pos="1117"/>
        <p:guide pos="257"/>
        <p:guide orient="horz" pos="1434"/>
        <p:guide orient="horz" pos="3045"/>
        <p:guide pos="6562"/>
        <p:guide orient="horz" pos="4042"/>
        <p:guide pos="3749"/>
        <p:guide pos="456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28/10/2022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ur03.safelinks.protection.outlook.com/?url=https%3A%2F%2Fwww.ons.gov.uk%2Fpeoplepopulationandcommunity%2Fbirthsdeathsandmarriages%2Ffamilies%2Fbulletins%2Ffamiliesandhouseholds%2F2021%23%3A~%3Atext%3DThe%2520number%2520of%2520families%2520that%2Csame%2520period%252C%2520to%25203.6%2520million&amp;data=05%7C01%7CJ.Ewing%40exeter.ac.uk%7C98f2c4c451aa4ef20f4808da5dda3089%7C912a5d77fb984eeeaf321334d8f04a53%7C0%7C0%7C637925488933180846%7CUnknown%7CTWFpbGZsb3d8eyJWIjoiMC4wLjAwMDAiLCJQIjoiV2luMzIiLCJBTiI6Ik1haWwiLCJXVCI6Mn0%3D%7C3000%7C%7C%7C&amp;sdata=lEtr9Q24bzESVmfEH4VxEaqKi1iSR4K0ycV0Nl%2FJXX0%3D&amp;reserved=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uffieldfoundation.org/wp-content/uploads/2020/11/when_is_a_wedding_not_a_marriage_-_exploring_non-legally_binding_ceremonies_-_final_repor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searchandinnovation.co.uk/1981-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This is the first of two lessons, </a:t>
            </a:r>
            <a:r>
              <a:rPr lang="en-GB" sz="1200" i="1" dirty="0">
                <a:latin typeface="+mn-lt"/>
              </a:rPr>
              <a:t>‘Modern</a:t>
            </a:r>
            <a:r>
              <a:rPr lang="en-GB" sz="1200" i="1" baseline="0" dirty="0">
                <a:latin typeface="+mn-lt"/>
              </a:rPr>
              <a:t> Families’. </a:t>
            </a:r>
            <a:r>
              <a:rPr lang="en-GB" sz="1200" dirty="0">
                <a:latin typeface="+mn-lt"/>
              </a:rPr>
              <a:t>Lesson 1 introduces pupils to three couples in different relationship forms. In considering these couples, pupils will learn about the key regulations </a:t>
            </a:r>
            <a:r>
              <a:rPr lang="en-US" sz="1200" dirty="0">
                <a:effectLst/>
                <a:latin typeface="+mn-lt"/>
                <a:ea typeface="Times New Roman" panose="02020603050405020304" pitchFamily="18" charset="0"/>
                <a:cs typeface="Times New Roman" panose="02020603050405020304" pitchFamily="18" charset="0"/>
              </a:rPr>
              <a:t>on formalising relationships</a:t>
            </a:r>
            <a:r>
              <a:rPr lang="en-GB" sz="1200" dirty="0">
                <a:latin typeface="+mn-lt"/>
              </a:rPr>
              <a:t>. </a:t>
            </a:r>
            <a:r>
              <a:rPr lang="en-GB" sz="1200" dirty="0">
                <a:effectLst/>
                <a:latin typeface="+mn-lt"/>
                <a:ea typeface="Calibri" panose="020F0502020204030204" pitchFamily="34" charset="0"/>
                <a:cs typeface="Times New Roman" panose="02020603050405020304" pitchFamily="18" charset="0"/>
              </a:rPr>
              <a:t>In particular, they will learn about the ‘common law marriage myth’ - t</a:t>
            </a:r>
            <a:r>
              <a:rPr lang="en-GB" sz="1200" dirty="0">
                <a:latin typeface="+mn-lt"/>
              </a:rPr>
              <a:t>he mistaken belief that unmarried couples who live together for some time have a ‘common law marriage’ which gives them the same legal rights as married couples. In lesson 2 pupils </a:t>
            </a:r>
            <a:r>
              <a:rPr lang="en-GB" sz="1200" dirty="0">
                <a:effectLst/>
                <a:latin typeface="+mn-lt"/>
                <a:ea typeface="Calibri" panose="020F0502020204030204" pitchFamily="34" charset="0"/>
                <a:cs typeface="Times New Roman" panose="02020603050405020304" pitchFamily="18" charset="0"/>
              </a:rPr>
              <a:t>consider the rights and protections provided within legally recognised marriages and civil partnerships compared to other relationships such as cohabitation or non-qualifying ceremonies. </a:t>
            </a: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The legal position of the different family forms considered is correct as of 26.10.22.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3182975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GB" sz="1200" b="0" dirty="0"/>
              <a:t>Run through the </a:t>
            </a:r>
            <a:r>
              <a:rPr lang="en-GB" sz="1200" b="1" u="sng" dirty="0"/>
              <a:t>Learning Outcomes</a:t>
            </a:r>
            <a:r>
              <a:rPr lang="en-GB" sz="1200" b="1" u="none" dirty="0"/>
              <a:t> </a:t>
            </a:r>
            <a:r>
              <a:rPr lang="en-GB" sz="1200" b="0" u="none" dirty="0"/>
              <a:t>- After the lesson pupils </a:t>
            </a:r>
            <a:r>
              <a:rPr lang="en-GB" sz="1200" b="0" dirty="0"/>
              <a:t>will be able to:</a:t>
            </a:r>
          </a:p>
          <a:p>
            <a:pPr marL="171450" indent="-171450">
              <a:spcBef>
                <a:spcPts val="0"/>
              </a:spcBef>
              <a:buClr>
                <a:schemeClr val="accent1"/>
              </a:buClr>
              <a:buFont typeface="Wingdings" panose="05000000000000000000" pitchFamily="2" charset="2"/>
              <a:buChar char="§"/>
            </a:pPr>
            <a:r>
              <a:rPr lang="en-GB" sz="1200" dirty="0"/>
              <a:t>Explain some of the key features of how the formation of legally binding relationships is regulated in England and Wales.</a:t>
            </a:r>
          </a:p>
          <a:p>
            <a:pPr marL="177800" indent="-177800">
              <a:spcBef>
                <a:spcPts val="0"/>
              </a:spcBef>
              <a:buClr>
                <a:schemeClr val="accent1"/>
              </a:buClr>
              <a:buFont typeface="Wingdings" panose="05000000000000000000" pitchFamily="2" charset="2"/>
              <a:buChar char="§"/>
            </a:pPr>
            <a:r>
              <a:rPr lang="en-GB" sz="1200" dirty="0"/>
              <a:t>Identify when a religious ceremony may give rise to a legally binding marriage and when it may be considered a ‘non-qualifying ceremony’.</a:t>
            </a:r>
          </a:p>
          <a:p>
            <a:pPr marL="177800" indent="-177800">
              <a:spcBef>
                <a:spcPts val="0"/>
              </a:spcBef>
              <a:buClr>
                <a:schemeClr val="accent1"/>
              </a:buClr>
              <a:buFont typeface="Wingdings" panose="05000000000000000000" pitchFamily="2" charset="2"/>
              <a:buChar char="§"/>
            </a:pPr>
            <a:r>
              <a:rPr lang="en-GB" sz="1200" dirty="0">
                <a:effectLst/>
                <a:ea typeface="Times New Roman" panose="02020603050405020304" pitchFamily="18" charset="0"/>
                <a:cs typeface="Segoe UI" panose="020B0502040204020203" pitchFamily="34" charset="0"/>
              </a:rPr>
              <a:t>Analyse and challenge misconceptions regarding the common law marriage myth</a:t>
            </a:r>
            <a:r>
              <a:rPr lang="en-GB" sz="1200" dirty="0">
                <a:ea typeface="Times New Roman" panose="02020603050405020304" pitchFamily="18" charset="0"/>
                <a:cs typeface="Segoe UI" panose="020B0502040204020203" pitchFamily="34" charset="0"/>
              </a:rPr>
              <a:t>.</a:t>
            </a:r>
            <a:endParaRPr lang="en-GB" sz="1200" dirty="0"/>
          </a:p>
          <a:p>
            <a:pPr marL="171450" indent="-171450">
              <a:buFont typeface="Wingdings" panose="05000000000000000000" pitchFamily="2" charset="2"/>
              <a:buChar char="§"/>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397783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E101A"/>
                </a:solidFill>
                <a:effectLst/>
                <a:latin typeface="+mn-lt"/>
                <a:ea typeface="Times New Roman" panose="02020603050405020304" pitchFamily="18" charset="0"/>
              </a:rPr>
              <a:t>First, ask pupils to draw a mind map with the word ‘family’ in the middle. Around the outside, ask them to write down (without conferring): </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pPr marL="342900" lvl="0" indent="-342900">
              <a:buFont typeface="+mj-lt"/>
              <a:buAutoNum type="alphaLcParenR"/>
            </a:pPr>
            <a:r>
              <a:rPr lang="en-GB" sz="1200" dirty="0">
                <a:solidFill>
                  <a:srgbClr val="0E101A"/>
                </a:solidFill>
                <a:effectLst/>
                <a:latin typeface="+mn-lt"/>
                <a:ea typeface="Times New Roman" panose="02020603050405020304" pitchFamily="18" charset="0"/>
              </a:rPr>
              <a:t>Who or what they think of when they think of ’a family’. Pupils might mention the different people who can be part of a family (e.g., parents, children, brothers, sisters, grandparents, aunts, uncles, cousins, step-parents and step-siblings). They may also list different family forms (e.g., married parents, civil partners, cohabitants (mixed-sex and same-sex); single-parent families, blended families, adoptive families etc.).</a:t>
            </a:r>
          </a:p>
          <a:p>
            <a:pPr marL="342900" lvl="0" indent="-342900">
              <a:buFont typeface="+mj-lt"/>
              <a:buAutoNum type="alphaLcParenR"/>
            </a:pPr>
            <a:r>
              <a:rPr lang="en-GB" sz="1200" dirty="0">
                <a:solidFill>
                  <a:srgbClr val="0E101A"/>
                </a:solidFill>
                <a:effectLst/>
                <a:latin typeface="+mn-lt"/>
                <a:ea typeface="Times New Roman" panose="02020603050405020304" pitchFamily="18" charset="0"/>
              </a:rPr>
              <a:t>What different family forms have in common. (Pupils might mention that at least some family members tend to live together; they provide love and support for one another; they provide financially for dependent members; they spend time together socially etc.).</a:t>
            </a:r>
          </a:p>
          <a:p>
            <a:pPr marL="342900" indent="-342900">
              <a:buFont typeface="+mj-lt"/>
              <a:buAutoNum type="alphaLcParenR"/>
            </a:pPr>
            <a:r>
              <a:rPr lang="en-GB" sz="1200" i="0" dirty="0">
                <a:solidFill>
                  <a:schemeClr val="tx1"/>
                </a:solidFill>
                <a:effectLst/>
                <a:latin typeface="+mn-lt"/>
                <a:ea typeface="Times New Roman" panose="02020603050405020304" pitchFamily="18" charset="0"/>
              </a:rPr>
              <a:t>What rights do married couples have? </a:t>
            </a:r>
          </a:p>
          <a:p>
            <a:pPr marL="342900" indent="-342900">
              <a:buFont typeface="+mj-lt"/>
              <a:buAutoNum type="alphaLcParenR"/>
            </a:pPr>
            <a:r>
              <a:rPr lang="en-GB" sz="1200" i="0" dirty="0">
                <a:solidFill>
                  <a:schemeClr val="tx1"/>
                </a:solidFill>
                <a:effectLst/>
                <a:latin typeface="+mn-lt"/>
                <a:ea typeface="Times New Roman" panose="02020603050405020304" pitchFamily="18" charset="0"/>
              </a:rPr>
              <a:t>What rights do couples who live together have?</a:t>
            </a:r>
            <a:endParaRPr lang="en-GB" sz="1200" i="0" dirty="0">
              <a:solidFill>
                <a:schemeClr val="tx1"/>
              </a:solidFill>
              <a:latin typeface="+mn-lt"/>
            </a:endParaRPr>
          </a:p>
          <a:p>
            <a:pPr marL="457200"/>
            <a:r>
              <a:rPr lang="en-GB" sz="1200" i="0" dirty="0">
                <a:solidFill>
                  <a:srgbClr val="0E101A"/>
                </a:solidFill>
                <a:effectLst/>
                <a:latin typeface="+mn-lt"/>
                <a:ea typeface="Times New Roman" panose="02020603050405020304" pitchFamily="18" charset="0"/>
              </a:rPr>
              <a:t> </a:t>
            </a:r>
            <a:endParaRPr lang="en-GB" sz="1200" i="0" dirty="0">
              <a:effectLst/>
              <a:latin typeface="+mn-lt"/>
              <a:ea typeface="Times New Roman" panose="02020603050405020304" pitchFamily="18" charset="0"/>
            </a:endParaRPr>
          </a:p>
          <a:p>
            <a:r>
              <a:rPr lang="en-GB" sz="1200" b="1" dirty="0">
                <a:solidFill>
                  <a:srgbClr val="0E101A"/>
                </a:solidFill>
                <a:effectLst/>
                <a:latin typeface="+mn-lt"/>
                <a:ea typeface="Times New Roman" panose="02020603050405020304" pitchFamily="18" charset="0"/>
              </a:rPr>
              <a:t>Note:</a:t>
            </a:r>
            <a:r>
              <a:rPr lang="en-GB" sz="1200" dirty="0">
                <a:solidFill>
                  <a:srgbClr val="0E101A"/>
                </a:solidFill>
                <a:effectLst/>
                <a:latin typeface="+mn-lt"/>
                <a:ea typeface="Times New Roman" panose="02020603050405020304" pitchFamily="18" charset="0"/>
              </a:rPr>
              <a:t> Do not give further hints or tips, even if pupils ask questions. They should not share their ideas with classmates during the activity. This will allow you to see pupils’ beliefs and ideas before the lesson begins.</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Circulate the room as pupils complete their mind maps to gauge what pupils know/think/feel/believe concerning the topic. After pupils have had three to four minutes or so to complete their mind maps, ask for all class feedback (using the suggested answers above to guide you). Ask pupils not to add anything else to their mind maps during class feedback and to put these to one side as they will return to them (and these two questions) at the end of the lesson. </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This exercise gets pupils to think about the various kinds of families and what they have in common before considering how the law views different family forms.</a:t>
            </a:r>
            <a:endParaRPr lang="en-GB"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latin typeface="+mn-lt"/>
              </a:rPr>
              <a:t>To set up the odd one out exercise, explain to students that they will be introduced to three couples; John and Jake, Emad and Saira and Henry and Mary. Explain that two of the couples have had different forms of ceremonies and one of them has not had any form of ceremony to recognise their relationship. Some of those ceremonies will be legally binding ceremonies so will have legal effect in England and Wales and some will be non-qualifying ceremonies that have no legal effect in England and Wales. Explain that this can have implications both during the relationship and if it ends either by separation or death as the law treats these different forms of relationship very differently. </a:t>
            </a:r>
            <a:r>
              <a:rPr lang="en-GB" sz="1200" dirty="0">
                <a:effectLst/>
                <a:latin typeface="+mn-lt"/>
                <a:ea typeface="Times New Roman" panose="02020603050405020304" pitchFamily="18" charset="0"/>
              </a:rPr>
              <a:t>Tell pupils that they </a:t>
            </a:r>
            <a:r>
              <a:rPr lang="en-GB" sz="1200" dirty="0">
                <a:solidFill>
                  <a:schemeClr val="accent2">
                    <a:lumMod val="75000"/>
                  </a:schemeClr>
                </a:solidFill>
                <a:latin typeface="+mn-lt"/>
              </a:rPr>
              <a:t>will be exploring some of these differences over the course of this and the next lesson. </a:t>
            </a: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3342924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latin typeface="+mn-lt"/>
              </a:rPr>
              <a:t>Odd one out: To gauge pupils’ knowledge about how the law views different family forms, take five minutes to ask the class to answer the three questions. To ensure that all participate, working individually without conferring, </a:t>
            </a:r>
            <a:r>
              <a:rPr lang="en-GB" sz="1200" dirty="0">
                <a:effectLst/>
                <a:latin typeface="+mn-lt"/>
                <a:ea typeface="Times New Roman" panose="02020603050405020304" pitchFamily="18" charset="0"/>
                <a:cs typeface="Calibri" panose="020F0502020204030204" pitchFamily="34" charset="0"/>
              </a:rPr>
              <a:t>either ask pupils to write ‘A’, ‘B’ and ‘C’ on separate pieces of paper that they can hold up in response to each question or ask pupils to write down their answers before asking individual pupils to give their answer to a question.</a:t>
            </a:r>
          </a:p>
          <a:p>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latin typeface="+mn-lt"/>
              </a:rPr>
              <a:t>In slideshow mode, each option appears and then, on a click, the validity of each ceremony is revealed to confirm that A is the odd one out. It is a non-qualifying ceremony i.e. not legally binding because although, from June 2021 </a:t>
            </a:r>
            <a:r>
              <a:rPr lang="en-GB" sz="1200" dirty="0"/>
              <a:t>civil weddings and civil partnerships can be held outdoors, the venue must be licensed – which John and Jake’s home won’t be. (The measure to allow outdoor ceremonies, initially temporary in response to the pandemic, was made permanent in March 2022.)</a:t>
            </a:r>
            <a:endParaRPr lang="en-GB"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333333"/>
              </a:solidFill>
              <a:effectLst/>
              <a:latin typeface="+mn-lt"/>
            </a:endParaRPr>
          </a:p>
          <a:p>
            <a:r>
              <a:rPr lang="en-GB" sz="1200" dirty="0">
                <a:latin typeface="+mn-lt"/>
              </a:rPr>
              <a:t>B and C emphasise that same-sex partners can opt to have a civil partnership or a marriage. When civil partnership was first introduced in 2006 it was available only to same-sex couples but from December 2019, mixed-sex couples can choose to have a civil partnership. </a:t>
            </a:r>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2527691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In slideshow mode, each option appears and then, on a click, the validity of each ceremony is revealed to confirm that A is the odd one out as it would be considered a </a:t>
            </a:r>
            <a:r>
              <a:rPr lang="en-GB" sz="1200" b="0" dirty="0">
                <a:solidFill>
                  <a:schemeClr val="bg1"/>
                </a:solidFill>
                <a:latin typeface="+mn-lt"/>
              </a:rPr>
              <a:t>n</a:t>
            </a:r>
            <a:r>
              <a:rPr lang="en-GB" sz="1200" b="0" dirty="0">
                <a:solidFill>
                  <a:schemeClr val="bg1"/>
                </a:solidFill>
              </a:rPr>
              <a:t>on-qualifying ceremony</a:t>
            </a:r>
            <a:r>
              <a:rPr lang="en-GB" sz="1200" dirty="0">
                <a:latin typeface="+mn-lt"/>
              </a:rPr>
              <a:t>, whereas the other two would be legal weddings. The nikah in A and B would be a non-qualifying ceremony. However, if (as many couples do) Emad and Saira either have a combined nikah and civil wedding at a mosque that is a registered place of worship i.e. a registered building, or a nikah followed by a civil wedding at a register office, the civil weddings in each case would be legally binding.</a:t>
            </a:r>
          </a:p>
          <a:p>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dirty="0"/>
          </a:p>
        </p:txBody>
      </p:sp>
    </p:spTree>
    <p:extLst>
      <p:ext uri="{BB962C8B-B14F-4D97-AF65-F5344CB8AC3E}">
        <p14:creationId xmlns:p14="http://schemas.microsoft.com/office/powerpoint/2010/main" val="948583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In slideshow mode, each option appears and then, on a click, the validity of each ceremony is revealed to confirm that A is the odd one out as it is the only relationship that is legally recognised.</a:t>
            </a:r>
          </a:p>
          <a:p>
            <a:endParaRPr lang="en-GB" sz="1200" dirty="0">
              <a:latin typeface="+mn-lt"/>
            </a:endParaRPr>
          </a:p>
          <a:p>
            <a:pPr>
              <a:lnSpc>
                <a:spcPct val="115000"/>
              </a:lnSpc>
              <a:spcAft>
                <a:spcPts val="1000"/>
              </a:spcAft>
            </a:pPr>
            <a:r>
              <a:rPr lang="en-GB" sz="1200" dirty="0">
                <a:solidFill>
                  <a:srgbClr val="000000"/>
                </a:solidFill>
                <a:effectLst/>
                <a:latin typeface="+mn-lt"/>
                <a:ea typeface="Times New Roman" panose="02020603050405020304" pitchFamily="18" charset="0"/>
                <a:cs typeface="Times New Roman" panose="02020603050405020304" pitchFamily="18" charset="0"/>
              </a:rPr>
              <a:t>Including the whirlwind marriage emphasises the arbitrary nature of the current rules. A couple married three months after meeting has a valid marriage with legal consequences, yet the members of a committed couple living together without marrying for 10 years who have a child together do not </a:t>
            </a:r>
            <a:r>
              <a:rPr lang="en-GB" sz="1200" dirty="0">
                <a:effectLst/>
                <a:latin typeface="+mn-lt"/>
                <a:ea typeface="Yu Mincho" panose="02020400000000000000" pitchFamily="18" charset="-128"/>
              </a:rPr>
              <a:t>(as pupils will learn) </a:t>
            </a:r>
            <a:r>
              <a:rPr lang="en-GB" sz="1200" dirty="0">
                <a:solidFill>
                  <a:srgbClr val="000000"/>
                </a:solidFill>
                <a:effectLst/>
                <a:latin typeface="+mn-lt"/>
                <a:ea typeface="Times New Roman" panose="02020603050405020304" pitchFamily="18" charset="0"/>
                <a:cs typeface="Times New Roman" panose="02020603050405020304" pitchFamily="18" charset="0"/>
              </a:rPr>
              <a:t>acquire legal rights automatically. </a:t>
            </a:r>
            <a:endParaRPr lang="en-GB" sz="120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dirty="0"/>
          </a:p>
        </p:txBody>
      </p:sp>
    </p:spTree>
    <p:extLst>
      <p:ext uri="{BB962C8B-B14F-4D97-AF65-F5344CB8AC3E}">
        <p14:creationId xmlns:p14="http://schemas.microsoft.com/office/powerpoint/2010/main" val="407977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latin typeface="+mn-lt"/>
              </a:rPr>
              <a:t>Slides 16 to 22 consider in further detail the legal validity of these three different family forms discussed in the ‘odd one out’ exercise.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lumMod val="7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rPr>
              <a:t>To consolidate learning from this and the following six slides on the legal status of different family forms and to scaffold this part of the teaching, there is a ‘quick fire quiz’ on slide 23. To ensure that all pupils participate, either provide a handout for pupils to complete/refer back to if they need the information in future (a handout is at the end of the Teacher Guidance) or write the questions on the whiteboard at the start of the lesson. If using the handout, hand it out now and ask the pupils to write the answers on the handout/make a note of the answers as you go through the slides as you will be asking individual pupils to give their answers to a question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lumMod val="7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latin typeface="+mn-lt"/>
              </a:rPr>
              <a:t>Run through the contents of the slide on the rules on forming legally binding relationships and check whether pupils have any questions. Point out that the changes on where relationships could be formalised after June 2021 apply to civil weddings and civil partnerships only but not to religious weddings (i.e. a </a:t>
            </a:r>
            <a:r>
              <a:rPr lang="en-GB" sz="1200" dirty="0">
                <a:effectLst/>
                <a:latin typeface="+mn-lt"/>
                <a:ea typeface="Yu Mincho" panose="02020400000000000000" pitchFamily="18" charset="-128"/>
              </a:rPr>
              <a:t>marriage ceremony conducted by a religious community organisation that is recognised by the state because it complies with certain legal requirements.</a:t>
            </a:r>
            <a:r>
              <a:rPr lang="en-GB" sz="1200" dirty="0">
                <a:solidFill>
                  <a:schemeClr val="accent2">
                    <a:lumMod val="75000"/>
                  </a:schemeClr>
                </a:solidFill>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lumMod val="7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lumMod val="7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lumMod val="7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dirty="0"/>
          </a:p>
        </p:txBody>
      </p:sp>
    </p:spTree>
    <p:extLst>
      <p:ext uri="{BB962C8B-B14F-4D97-AF65-F5344CB8AC3E}">
        <p14:creationId xmlns:p14="http://schemas.microsoft.com/office/powerpoint/2010/main" val="6717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cs typeface="Times New Roman" panose="02020603050405020304" pitchFamily="18" charset="0"/>
              </a:rPr>
              <a:t>Give pupils five minutes  to work i</a:t>
            </a:r>
            <a:r>
              <a:rPr lang="en-GB" sz="1200" dirty="0">
                <a:effectLst/>
                <a:latin typeface="+mn-lt"/>
                <a:ea typeface="Times New Roman" panose="02020603050405020304" pitchFamily="18" charset="0"/>
              </a:rPr>
              <a:t>n pairs</a:t>
            </a:r>
            <a:r>
              <a:rPr lang="en-GB" sz="1200" b="0" dirty="0">
                <a:effectLst/>
                <a:latin typeface="+mn-lt"/>
                <a:ea typeface="Times New Roman" panose="02020603050405020304" pitchFamily="18" charset="0"/>
              </a:rPr>
              <a:t> to </a:t>
            </a:r>
            <a:r>
              <a:rPr lang="en-GB" sz="1200" dirty="0">
                <a:effectLst/>
                <a:latin typeface="+mn-lt"/>
                <a:ea typeface="Times New Roman" panose="02020603050405020304" pitchFamily="18" charset="0"/>
              </a:rPr>
              <a:t>create two lists – noting down on one list at least three reasons why the Government should regulate where a marriage or civil partnership is held and on the other three reasons why couples should be free to marry wherever they choose. Then take three minutes to </a:t>
            </a:r>
            <a:r>
              <a:rPr lang="en-GB" sz="1200" b="1" dirty="0">
                <a:effectLst/>
                <a:latin typeface="+mn-lt"/>
                <a:ea typeface="Times New Roman" panose="02020603050405020304" pitchFamily="18" charset="0"/>
              </a:rPr>
              <a:t>ask</a:t>
            </a:r>
            <a:r>
              <a:rPr lang="en-GB" sz="1200" dirty="0">
                <a:effectLst/>
                <a:latin typeface="+mn-lt"/>
                <a:ea typeface="Times New Roman" panose="02020603050405020304" pitchFamily="18" charset="0"/>
              </a:rPr>
              <a:t> some of the pupils to feedback what they have put on the two lists. Remind pupils that in June 2021, the law changed to allow </a:t>
            </a:r>
            <a:r>
              <a:rPr lang="en-GB" sz="1200" dirty="0"/>
              <a:t>non-religious ceremonies to take place outdoors. This temporary measure was made permanent in March 2022.  In all cases, however, the venue must have a licence to perform the ceremony.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Times New Roman" panose="02020603050405020304" pitchFamily="18" charset="0"/>
              </a:rPr>
              <a:t>Alternatively, consider asking some pupils to present arguments for and some to present arguments against the regulation of venues from the front of the classroom, debate-style. The rest of the class should vote, with a show of hands, on whether they think that regulation should stay the same, be relaxed or be abolished to allow couples to marry wherever they choose.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n-lt"/>
              <a:ea typeface="Times New Roman" panose="02020603050405020304" pitchFamily="18" charset="0"/>
            </a:endParaRPr>
          </a:p>
          <a:p>
            <a:r>
              <a:rPr lang="en-GB" sz="1200" b="1" i="0" kern="1200" dirty="0">
                <a:solidFill>
                  <a:schemeClr val="tx1"/>
                </a:solidFill>
                <a:effectLst/>
                <a:latin typeface="+mn-lt"/>
                <a:ea typeface="+mn-ea"/>
                <a:cs typeface="+mn-cs"/>
              </a:rPr>
              <a:t>Support activity: </a:t>
            </a:r>
            <a:r>
              <a:rPr lang="en-GB" sz="1200" b="0" i="0" kern="1200" dirty="0">
                <a:solidFill>
                  <a:schemeClr val="tx1"/>
                </a:solidFill>
                <a:effectLst/>
                <a:latin typeface="+mn-lt"/>
                <a:ea typeface="+mn-ea"/>
                <a:cs typeface="+mn-cs"/>
              </a:rPr>
              <a:t>Consider suggesting that pupils list only one reason for and against regulating the place of marriage.</a:t>
            </a:r>
            <a:endParaRPr lang="en-GB" sz="1200" b="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Extension activity: </a:t>
            </a:r>
            <a:r>
              <a:rPr lang="en-GB" sz="1200" b="0" i="0" kern="1200" dirty="0">
                <a:solidFill>
                  <a:schemeClr val="tx1"/>
                </a:solidFill>
                <a:effectLst/>
                <a:latin typeface="+mn-lt"/>
                <a:ea typeface="+mn-ea"/>
                <a:cs typeface="+mn-cs"/>
              </a:rPr>
              <a:t>Consider asking pupils to write down and then share with the class their ideas for </a:t>
            </a:r>
            <a:r>
              <a:rPr lang="en-GB" sz="1200" b="1" i="0" u="none" kern="1200" dirty="0">
                <a:solidFill>
                  <a:schemeClr val="tx1"/>
                </a:solidFill>
                <a:effectLst/>
                <a:latin typeface="+mn-lt"/>
                <a:ea typeface="+mn-ea"/>
                <a:cs typeface="+mn-cs"/>
              </a:rPr>
              <a:t>how</a:t>
            </a:r>
            <a:r>
              <a:rPr lang="en-GB" sz="1200" b="0" i="0" kern="1200" dirty="0">
                <a:solidFill>
                  <a:schemeClr val="tx1"/>
                </a:solidFill>
                <a:effectLst/>
                <a:latin typeface="+mn-lt"/>
                <a:ea typeface="+mn-ea"/>
                <a:cs typeface="+mn-cs"/>
              </a:rPr>
              <a:t> weddings should be regulated. (For example, should couples be able to give notice online instead of in person? Should the venue be licensed, or should it be the person conducting the licensed ceremony? Should all ceremonies – including religious ones - be allowed to take place outdoors?)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dirty="0"/>
          </a:p>
        </p:txBody>
      </p:sp>
    </p:spTree>
    <p:extLst>
      <p:ext uri="{BB962C8B-B14F-4D97-AF65-F5344CB8AC3E}">
        <p14:creationId xmlns:p14="http://schemas.microsoft.com/office/powerpoint/2010/main" val="363330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rPr>
              <a:t>To set up the discussion on non-qualifying ceremonies and check the pupils’ knowledge in this area, run through the contents of the slide about the nikah ceremony – the Islamic religious ceremony.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rPr>
              <a:t>Stress that different religions have different customs in their marriage ceremonies which can be deeply meaningful to the couple. Here we concentrate on the nikah, the Islamic marriage ceremony, because Islam is the most widely practised religion in the UK after Christianity. In the 2011 census, 59.3% of respondents identified as Christian, 4.8 as Muslim and 1.5 as Hindu (25.1% identified as having no religion), see: https://www.ons.gov.uk/peoplepopulationandcommunity/culturalidentity/religion/articles/exploringreligioninenglandandwales/february2020#size-of-the-religious-populations Figure 1. </a:t>
            </a:r>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dirty="0"/>
          </a:p>
        </p:txBody>
      </p:sp>
    </p:spTree>
    <p:extLst>
      <p:ext uri="{BB962C8B-B14F-4D97-AF65-F5344CB8AC3E}">
        <p14:creationId xmlns:p14="http://schemas.microsoft.com/office/powerpoint/2010/main" val="394610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rPr>
              <a:t>Run through the contents of the slide on the rules on non-qualifying ceremonies and check whether pupils have 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rPr>
              <a:t>Explain to pupils that many mosques are also registered buildings so a couple can have their nikah ceremony and the legal wedding at the same time. If the mosque is not a registered building then the couple also need to have a legal wedding, often at a register office, to have the same rights and protections as couples who are legally married.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rPr>
              <a:t>It is important to stress that having a non-qualifying ceremony does not detract from the marriage ceremony’s cultural and personal significance to the couple.</a:t>
            </a:r>
          </a:p>
        </p:txBody>
      </p:sp>
      <p:sp>
        <p:nvSpPr>
          <p:cNvPr id="4" name="Slide Number Placeholder 3"/>
          <p:cNvSpPr>
            <a:spLocks noGrp="1"/>
          </p:cNvSpPr>
          <p:nvPr>
            <p:ph type="sldNum" sz="quarter" idx="5"/>
          </p:nvPr>
        </p:nvSpPr>
        <p:spPr/>
        <p:txBody>
          <a:bodyPr/>
          <a:lstStyle/>
          <a:p>
            <a:fld id="{CE4E5092-8265-4006-A364-23F104E02F61}" type="slidenum">
              <a:rPr lang="en-GB" smtClean="0"/>
              <a:t>19</a:t>
            </a:fld>
            <a:endParaRPr lang="en-GB" dirty="0"/>
          </a:p>
        </p:txBody>
      </p:sp>
    </p:spTree>
    <p:extLst>
      <p:ext uri="{BB962C8B-B14F-4D97-AF65-F5344CB8AC3E}">
        <p14:creationId xmlns:p14="http://schemas.microsoft.com/office/powerpoint/2010/main" val="132928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Times New Roman" panose="02020603050405020304" pitchFamily="18" charset="0"/>
                <a:cs typeface="Times New Roman" panose="02020603050405020304" pitchFamily="18" charset="0"/>
              </a:rPr>
              <a:t>This two-part lesson plan has been devised for Key Stage 4 and Key Stage 5 pupils. </a:t>
            </a:r>
            <a:r>
              <a:rPr lang="en-GB" sz="1200" dirty="0">
                <a:latin typeface="+mn-lt"/>
              </a:rPr>
              <a:t>This teaching is aimed at PSHE teaching. </a:t>
            </a:r>
            <a:endParaRPr lang="en-US" sz="1200" dirty="0">
              <a:effectLst/>
              <a:latin typeface="+mn-lt"/>
              <a:ea typeface="Times New Roman" panose="02020603050405020304" pitchFamily="18" charset="0"/>
              <a:cs typeface="Times New Roman" panose="02020603050405020304" pitchFamily="18" charset="0"/>
            </a:endParaRPr>
          </a:p>
          <a:p>
            <a:endParaRPr lang="en-GB" sz="1200" dirty="0">
              <a:latin typeface="+mn-lt"/>
            </a:endParaRPr>
          </a:p>
          <a:p>
            <a:r>
              <a:rPr lang="en-GB" sz="1200" dirty="0">
                <a:latin typeface="+mn-lt"/>
              </a:rPr>
              <a:t>This slide gives an overview of the lesson. It should be read in conjunction with the Teacher Guidance for </a:t>
            </a:r>
            <a:r>
              <a:rPr lang="en-GB" sz="1200" i="1" dirty="0">
                <a:latin typeface="+mn-lt"/>
              </a:rPr>
              <a:t>‘Modern Families’ </a:t>
            </a:r>
            <a:r>
              <a:rPr lang="en-GB" sz="1200" b="0" i="0" dirty="0">
                <a:solidFill>
                  <a:srgbClr val="000000"/>
                </a:solidFill>
                <a:effectLst/>
                <a:latin typeface="+mn-lt"/>
              </a:rPr>
              <a:t>Lesson 1. Teachers are reminded to </a:t>
            </a:r>
            <a:r>
              <a:rPr lang="en-GB" sz="1200" dirty="0">
                <a:effectLst/>
                <a:latin typeface="+mn-lt"/>
                <a:ea typeface="Times New Roman" panose="02020603050405020304" pitchFamily="18" charset="0"/>
              </a:rPr>
              <a:t>review and address any questions submitted in the anonymous </a:t>
            </a:r>
            <a:r>
              <a:rPr lang="en-GB" sz="1200" dirty="0">
                <a:latin typeface="+mn-lt"/>
              </a:rPr>
              <a:t>ask-it-basket’/ </a:t>
            </a:r>
            <a:r>
              <a:rPr lang="en-GB" sz="1200" dirty="0">
                <a:effectLst/>
                <a:latin typeface="+mn-lt"/>
                <a:ea typeface="Times New Roman" panose="02020603050405020304" pitchFamily="18" charset="0"/>
              </a:rPr>
              <a:t>question box, to ensure they are answering all pupils’ questions.</a:t>
            </a:r>
            <a:endParaRPr lang="en-GB" sz="1200" i="1" dirty="0">
              <a:latin typeface="+mn-lt"/>
            </a:endParaRPr>
          </a:p>
          <a:p>
            <a:pPr marL="0" indent="0">
              <a:buNone/>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389215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a:effectLst/>
                <a:latin typeface="+mn-lt"/>
                <a:ea typeface="Times New Roman" panose="02020603050405020304" pitchFamily="18" charset="0"/>
                <a:cs typeface="Times New Roman" panose="02020603050405020304" pitchFamily="18" charset="0"/>
              </a:rPr>
              <a:t>Give pupils five minutes on their tables to discuss why they think couples might have a religious-only ceremony.</a:t>
            </a:r>
          </a:p>
          <a:p>
            <a:pPr>
              <a:lnSpc>
                <a:spcPct val="115000"/>
              </a:lnSpc>
              <a:spcAft>
                <a:spcPts val="1000"/>
              </a:spcAft>
            </a:pPr>
            <a:endParaRPr lang="en-GB" sz="1200" dirty="0">
              <a:effectLst/>
              <a:latin typeface="+mn-lt"/>
              <a:ea typeface="Times New Roman" panose="02020603050405020304" pitchFamily="18" charset="0"/>
              <a:cs typeface="Times New Roman" panose="02020603050405020304" pitchFamily="18" charset="0"/>
            </a:endParaRPr>
          </a:p>
          <a:p>
            <a:pPr>
              <a:lnSpc>
                <a:spcPct val="115000"/>
              </a:lnSpc>
              <a:spcAft>
                <a:spcPts val="1000"/>
              </a:spcAft>
            </a:pPr>
            <a:r>
              <a:rPr lang="en-GB" sz="1200" dirty="0">
                <a:effectLst/>
                <a:latin typeface="+mn-lt"/>
                <a:ea typeface="Times New Roman" panose="02020603050405020304" pitchFamily="18" charset="0"/>
                <a:cs typeface="Times New Roman" panose="02020603050405020304" pitchFamily="18" charset="0"/>
              </a:rPr>
              <a:t> </a:t>
            </a:r>
            <a:r>
              <a:rPr lang="en-GB" sz="1200" dirty="0">
                <a:solidFill>
                  <a:srgbClr val="0E101A"/>
                </a:solidFill>
                <a:effectLst/>
                <a:latin typeface="+mn-lt"/>
                <a:ea typeface="Times New Roman" panose="02020603050405020304" pitchFamily="18" charset="0"/>
                <a:cs typeface="Arial" panose="020B0604020202020204" pitchFamily="34" charset="0"/>
              </a:rPr>
              <a:t>Answers might include:</a:t>
            </a:r>
            <a:endParaRPr lang="en-GB" sz="1200" dirty="0">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GB" sz="1200" dirty="0">
                <a:solidFill>
                  <a:srgbClr val="0E101A"/>
                </a:solidFill>
                <a:effectLst/>
                <a:latin typeface="+mn-lt"/>
                <a:ea typeface="Times New Roman" panose="02020603050405020304" pitchFamily="18" charset="0"/>
                <a:cs typeface="Arial" panose="020B0604020202020204" pitchFamily="34" charset="0"/>
              </a:rPr>
              <a:t>The couple may be unaware that a religious-only ceremony conducted in England and Wales is not legally binding.</a:t>
            </a:r>
            <a:endParaRPr lang="en-GB" sz="1200" dirty="0">
              <a:solidFill>
                <a:srgbClr val="0E101A"/>
              </a:solidFill>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GB" sz="1200" dirty="0">
                <a:solidFill>
                  <a:srgbClr val="0E101A"/>
                </a:solidFill>
                <a:effectLst/>
                <a:latin typeface="+mn-lt"/>
                <a:ea typeface="Times New Roman" panose="02020603050405020304" pitchFamily="18" charset="0"/>
                <a:cs typeface="Arial" panose="020B0604020202020204" pitchFamily="34" charset="0"/>
              </a:rPr>
              <a:t>One member of the couple may be aware that a religious-only ceremony is not legally binding, but they may decide that there are advantages to them, so do not tell the other person.</a:t>
            </a:r>
            <a:endParaRPr lang="en-GB" sz="1200" dirty="0">
              <a:solidFill>
                <a:srgbClr val="0E101A"/>
              </a:solidFill>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GB" sz="1200" dirty="0">
                <a:solidFill>
                  <a:srgbClr val="0E101A"/>
                </a:solidFill>
                <a:effectLst/>
                <a:latin typeface="+mn-lt"/>
                <a:ea typeface="Times New Roman" panose="02020603050405020304" pitchFamily="18" charset="0"/>
                <a:cs typeface="Arial" panose="020B0604020202020204" pitchFamily="34" charset="0"/>
              </a:rPr>
              <a:t>Both members of the couple may be aware that a religious ceremony is not legally binding but may be unconcerned about this because the religious only ceremony holds far more meaning to them than a civil wedding. They may also believe that the legal differences are of no consequence to them as they are convinced that they will not separate. [Around 45% of all marriages break down, but because of optimism bias (a person’s belief that an adverse event is less likely to happen to them), many people do not expect that they will separate.]</a:t>
            </a:r>
            <a:endParaRPr lang="en-GB" sz="1200" dirty="0">
              <a:solidFill>
                <a:srgbClr val="0E101A"/>
              </a:solidFill>
              <a:effectLst/>
              <a:latin typeface="+mn-lt"/>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GB" sz="1200" dirty="0">
                <a:solidFill>
                  <a:srgbClr val="0E101A"/>
                </a:solidFill>
                <a:effectLst/>
                <a:latin typeface="+mn-lt"/>
                <a:ea typeface="Times New Roman" panose="02020603050405020304" pitchFamily="18" charset="0"/>
                <a:cs typeface="Arial" panose="020B0604020202020204" pitchFamily="34" charset="0"/>
              </a:rPr>
              <a:t>Both members of the couple may be aware that a religious-only ceremony is not legally binding, but one person is resistant to a civil wedding. </a:t>
            </a:r>
            <a:endParaRPr lang="en-GB" sz="1200" dirty="0">
              <a:solidFill>
                <a:srgbClr val="0E101A"/>
              </a:solidFill>
              <a:effectLst/>
              <a:latin typeface="+mn-lt"/>
              <a:ea typeface="Times New Roman" panose="02020603050405020304" pitchFamily="18" charset="0"/>
              <a:cs typeface="Times New Roman" panose="02020603050405020304" pitchFamily="18" charset="0"/>
            </a:endParaRPr>
          </a:p>
          <a:p>
            <a:r>
              <a:rPr lang="en-GB" sz="1200" dirty="0">
                <a:effectLst/>
                <a:latin typeface="+mn-lt"/>
                <a:ea typeface="Times New Roman" panose="02020603050405020304" pitchFamily="18" charset="0"/>
                <a:cs typeface="Times New Roman" panose="02020603050405020304" pitchFamily="18" charset="0"/>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Support activity: </a:t>
            </a:r>
            <a:r>
              <a:rPr lang="en-GB" sz="1200" dirty="0">
                <a:latin typeface="+mn-lt"/>
              </a:rPr>
              <a:t>Consider suggesting some of the above reasons to the class. (For example, lack of awareness that a religious-only ceremony is not legally binding; a belief that they will not separate, so it is not important; one of them not wanting to go through the civil wedding]. </a:t>
            </a:r>
            <a:r>
              <a:rPr lang="en-GB" sz="1200" b="1" dirty="0">
                <a:latin typeface="+mn-lt"/>
              </a:rPr>
              <a:t>Ask</a:t>
            </a:r>
            <a:r>
              <a:rPr lang="en-GB" sz="1200" dirty="0">
                <a:latin typeface="+mn-lt"/>
              </a:rPr>
              <a:t> the pupils to say which they think is the </a:t>
            </a:r>
            <a:r>
              <a:rPr lang="en-GB" sz="1200" b="1" dirty="0">
                <a:solidFill>
                  <a:srgbClr val="0E101A"/>
                </a:solidFill>
                <a:effectLst/>
                <a:latin typeface="+mn-lt"/>
              </a:rPr>
              <a:t>most likely </a:t>
            </a:r>
            <a:r>
              <a:rPr lang="en-GB" sz="1200" dirty="0">
                <a:latin typeface="+mn-lt"/>
              </a:rPr>
              <a:t>reason couples might have a religious-only ceremony.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Extension activity: </a:t>
            </a:r>
            <a:r>
              <a:rPr lang="en-GB" sz="1200" b="0" i="0" kern="1200" dirty="0">
                <a:solidFill>
                  <a:schemeClr val="tx1"/>
                </a:solidFill>
                <a:effectLst/>
                <a:latin typeface="+mn-lt"/>
                <a:ea typeface="+mn-ea"/>
                <a:cs typeface="+mn-cs"/>
              </a:rPr>
              <a:t>Consider asking pupils </a:t>
            </a:r>
            <a:r>
              <a:rPr lang="en-GB" sz="1200" b="1" i="0" kern="1200" dirty="0">
                <a:solidFill>
                  <a:schemeClr val="tx1"/>
                </a:solidFill>
                <a:effectLst/>
                <a:latin typeface="+mn-lt"/>
                <a:ea typeface="+mn-ea"/>
                <a:cs typeface="+mn-cs"/>
              </a:rPr>
              <a:t>how</a:t>
            </a:r>
            <a:r>
              <a:rPr lang="en-GB" sz="1200" b="0" i="0" kern="1200" dirty="0">
                <a:solidFill>
                  <a:schemeClr val="tx1"/>
                </a:solidFill>
                <a:effectLst/>
                <a:latin typeface="+mn-lt"/>
                <a:ea typeface="+mn-ea"/>
                <a:cs typeface="+mn-cs"/>
              </a:rPr>
              <a:t> the issue of couples being unaware of the lack of legal validity of </a:t>
            </a:r>
            <a:r>
              <a:rPr lang="en-GB" sz="1200" dirty="0">
                <a:effectLst/>
                <a:latin typeface="+mn-lt"/>
                <a:ea typeface="Times New Roman" panose="02020603050405020304" pitchFamily="18" charset="0"/>
              </a:rPr>
              <a:t>a religious-only ceremony might</a:t>
            </a:r>
            <a:r>
              <a:rPr lang="en-GB" sz="1200" b="0" i="0" kern="1200" dirty="0">
                <a:solidFill>
                  <a:schemeClr val="tx1"/>
                </a:solidFill>
                <a:effectLst/>
                <a:latin typeface="+mn-lt"/>
                <a:ea typeface="+mn-ea"/>
                <a:cs typeface="+mn-cs"/>
              </a:rPr>
              <a:t> be overcome. (Examples may include education in schools, colleges and universities; a public education campaign; a storyline in a soap opera; compulsory information given when couples enter a non-qualifying ceremony and information at touchpoints such as GP surgeries, places of worship etc.].</a:t>
            </a:r>
            <a:endParaRPr lang="en-GB" sz="1200" dirty="0">
              <a:effectLst/>
              <a:latin typeface="+mn-lt"/>
              <a:ea typeface="Times New Roman" panose="02020603050405020304" pitchFamily="18" charset="0"/>
            </a:endParaRPr>
          </a:p>
          <a:p>
            <a:pPr lvl="0"/>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dirty="0"/>
          </a:p>
        </p:txBody>
      </p:sp>
    </p:spTree>
    <p:extLst>
      <p:ext uri="{BB962C8B-B14F-4D97-AF65-F5344CB8AC3E}">
        <p14:creationId xmlns:p14="http://schemas.microsoft.com/office/powerpoint/2010/main" val="500302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latin typeface="+mn-lt"/>
              </a:rPr>
              <a:t>Run through the contents of the slide on the ‘common law marriage myth’ and check whether pupils have 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accent2">
                  <a:lumMod val="75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Ask</a:t>
            </a:r>
            <a:r>
              <a:rPr lang="en-GB" sz="1200" b="0" i="0" kern="1200" dirty="0">
                <a:solidFill>
                  <a:schemeClr val="tx1"/>
                </a:solidFill>
                <a:effectLst/>
                <a:latin typeface="+mn-lt"/>
                <a:ea typeface="+mn-ea"/>
                <a:cs typeface="+mn-cs"/>
              </a:rPr>
              <a:t> pupils why couples might live together rather than get married. (In slideshow mode this question will appear on the slide on a click). Answers may include:</a:t>
            </a:r>
          </a:p>
          <a:p>
            <a:pPr marL="742950" lvl="1" indent="-285750">
              <a:spcBef>
                <a:spcPts val="600"/>
              </a:spcBef>
              <a:spcAft>
                <a:spcPts val="0"/>
              </a:spcAft>
              <a:buFont typeface="+mj-lt"/>
              <a:buAutoNum type="arabicPeriod"/>
            </a:pPr>
            <a:r>
              <a:rPr lang="en-GB" sz="1200" dirty="0">
                <a:effectLst/>
                <a:latin typeface="+mn-lt"/>
                <a:ea typeface="Times New Roman" panose="02020603050405020304" pitchFamily="18" charset="0"/>
                <a:cs typeface="Arial" panose="020B0604020202020204" pitchFamily="34" charset="0"/>
              </a:rPr>
              <a:t>The cost of the wedding.</a:t>
            </a:r>
            <a:endParaRPr lang="en-GB" sz="1200" dirty="0">
              <a:effectLst/>
              <a:latin typeface="+mn-lt"/>
              <a:ea typeface="Times New Roman" panose="02020603050405020304" pitchFamily="18" charset="0"/>
            </a:endParaRPr>
          </a:p>
          <a:p>
            <a:pPr marL="742950" lvl="1" indent="-285750">
              <a:spcBef>
                <a:spcPts val="600"/>
              </a:spcBef>
              <a:spcAft>
                <a:spcPts val="0"/>
              </a:spcAft>
              <a:buFont typeface="+mj-lt"/>
              <a:buAutoNum type="arabicPeriod"/>
            </a:pPr>
            <a:r>
              <a:rPr lang="en-GB" sz="1200" dirty="0">
                <a:effectLst/>
                <a:latin typeface="+mn-lt"/>
                <a:ea typeface="Times New Roman" panose="02020603050405020304" pitchFamily="18" charset="0"/>
                <a:cs typeface="Arial" panose="020B0604020202020204" pitchFamily="34" charset="0"/>
              </a:rPr>
              <a:t>Optimism bias (believing that they will not be one of the couples who separate) may lead them to think there is no need to marry to secure rights. </a:t>
            </a:r>
          </a:p>
          <a:p>
            <a:pPr marL="742950" lvl="1" indent="-285750">
              <a:spcBef>
                <a:spcPts val="600"/>
              </a:spcBef>
              <a:spcAft>
                <a:spcPts val="0"/>
              </a:spcAft>
              <a:buFont typeface="+mj-lt"/>
              <a:buAutoNum type="arabicPeriod"/>
            </a:pPr>
            <a:r>
              <a:rPr lang="en-GB" sz="1200" dirty="0">
                <a:effectLst/>
                <a:latin typeface="+mn-lt"/>
                <a:ea typeface="Times New Roman" panose="02020603050405020304" pitchFamily="18" charset="0"/>
                <a:cs typeface="Times New Roman" panose="02020603050405020304" pitchFamily="18" charset="0"/>
              </a:rPr>
              <a:t>Belief in the 'common law marriage myth'– if one or both believe that they will have acquired rights, there may not seem to be any need to marry. </a:t>
            </a:r>
            <a:endParaRPr lang="en-GB" sz="1200" dirty="0">
              <a:effectLst/>
              <a:latin typeface="+mn-lt"/>
              <a:ea typeface="Times New Roman" panose="02020603050405020304" pitchFamily="18" charset="0"/>
            </a:endParaRPr>
          </a:p>
          <a:p>
            <a:pPr marL="742950" lvl="1" indent="-285750">
              <a:spcBef>
                <a:spcPts val="600"/>
              </a:spcBef>
              <a:spcAft>
                <a:spcPts val="0"/>
              </a:spcAft>
              <a:buFont typeface="+mj-lt"/>
              <a:buAutoNum type="arabicPeriod"/>
            </a:pPr>
            <a:r>
              <a:rPr lang="en-GB" sz="1200" dirty="0">
                <a:effectLst/>
                <a:latin typeface="+mn-lt"/>
                <a:ea typeface="Times New Roman" panose="02020603050405020304" pitchFamily="18" charset="0"/>
                <a:cs typeface="Arial" panose="020B0604020202020204" pitchFamily="34" charset="0"/>
              </a:rPr>
              <a:t>Belief that the institution is outdated.</a:t>
            </a:r>
          </a:p>
          <a:p>
            <a:pPr marL="457200" lvl="1" indent="0">
              <a:spcBef>
                <a:spcPts val="600"/>
              </a:spcBef>
              <a:spcAft>
                <a:spcPts val="0"/>
              </a:spcAft>
              <a:buFont typeface="Wingdings" panose="05000000000000000000" pitchFamily="2" charset="2"/>
              <a:buNone/>
            </a:pPr>
            <a:endParaRPr lang="en-GB" sz="1200" dirty="0">
              <a:effectLst/>
              <a:latin typeface="+mn-lt"/>
              <a:ea typeface="Times New Roman" panose="02020603050405020304" pitchFamily="18" charset="0"/>
              <a:cs typeface="Arial" panose="020B0604020202020204" pitchFamily="34" charset="0"/>
            </a:endParaRPr>
          </a:p>
          <a:p>
            <a:pPr marL="45720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GB" sz="1200" dirty="0">
                <a:effectLst/>
                <a:latin typeface="+mn-lt"/>
                <a:ea typeface="Times New Roman" panose="02020603050405020304" pitchFamily="18" charset="0"/>
              </a:rPr>
              <a:t>Others might not realise that their relationship is not legally binding because, for example, they </a:t>
            </a:r>
            <a:r>
              <a:rPr lang="en-GB" sz="1200" dirty="0">
                <a:effectLst/>
                <a:latin typeface="+mn-lt"/>
                <a:ea typeface="Times New Roman" panose="02020603050405020304" pitchFamily="18" charset="0"/>
                <a:cs typeface="Arial" panose="020B0604020202020204" pitchFamily="34" charset="0"/>
              </a:rPr>
              <a:t>believe that </a:t>
            </a:r>
            <a:r>
              <a:rPr lang="en-GB" sz="1200" dirty="0">
                <a:effectLst/>
                <a:latin typeface="+mn-lt"/>
                <a:ea typeface="Times New Roman" panose="02020603050405020304" pitchFamily="18" charset="0"/>
              </a:rPr>
              <a:t>a religious-only ceremony </a:t>
            </a:r>
            <a:r>
              <a:rPr lang="en-GB" sz="1200" dirty="0">
                <a:effectLst/>
                <a:latin typeface="+mn-lt"/>
                <a:ea typeface="Times New Roman" panose="02020603050405020304" pitchFamily="18" charset="0"/>
                <a:cs typeface="Arial" panose="020B0604020202020204" pitchFamily="34" charset="0"/>
              </a:rPr>
              <a:t>entered into in England and Wales is legally binding – see previous slide. </a:t>
            </a:r>
            <a:endParaRPr lang="en-GB" sz="1200" dirty="0">
              <a:effectLst/>
              <a:latin typeface="+mn-lt"/>
              <a:ea typeface="Times New Roman" panose="02020603050405020304" pitchFamily="18" charset="0"/>
            </a:endParaRPr>
          </a:p>
          <a:p>
            <a:pPr marL="457200" lvl="1" indent="0">
              <a:spcBef>
                <a:spcPts val="600"/>
              </a:spcBef>
              <a:spcAft>
                <a:spcPts val="0"/>
              </a:spcAft>
              <a:buFont typeface="Wingdings" panose="05000000000000000000" pitchFamily="2" charset="2"/>
              <a:buNone/>
            </a:pPr>
            <a:endParaRPr lang="en-GB" sz="120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p:txBody>
      </p:sp>
      <p:sp>
        <p:nvSpPr>
          <p:cNvPr id="4" name="Slide Number Placeholder 3"/>
          <p:cNvSpPr>
            <a:spLocks noGrp="1"/>
          </p:cNvSpPr>
          <p:nvPr>
            <p:ph type="sldNum" sz="quarter" idx="5"/>
          </p:nvPr>
        </p:nvSpPr>
        <p:spPr/>
        <p:txBody>
          <a:bodyPr/>
          <a:lstStyle/>
          <a:p>
            <a:fld id="{CE4E5092-8265-4006-A364-23F104E02F61}" type="slidenum">
              <a:rPr lang="en-GB" smtClean="0"/>
              <a:t>21</a:t>
            </a:fld>
            <a:endParaRPr lang="en-GB" dirty="0"/>
          </a:p>
        </p:txBody>
      </p:sp>
    </p:spTree>
    <p:extLst>
      <p:ext uri="{BB962C8B-B14F-4D97-AF65-F5344CB8AC3E}">
        <p14:creationId xmlns:p14="http://schemas.microsoft.com/office/powerpoint/2010/main" val="4013392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dirty="0">
                <a:effectLst/>
                <a:latin typeface="+mn-lt"/>
                <a:ea typeface="Times New Roman" panose="02020603050405020304" pitchFamily="18" charset="0"/>
                <a:cs typeface="Times New Roman" panose="02020603050405020304" pitchFamily="18" charset="0"/>
              </a:rPr>
              <a:t>Ask </a:t>
            </a:r>
            <a:r>
              <a:rPr lang="en-GB" sz="1200" b="0" dirty="0">
                <a:effectLst/>
                <a:latin typeface="+mn-lt"/>
                <a:ea typeface="Times New Roman" panose="02020603050405020304" pitchFamily="18" charset="0"/>
                <a:cs typeface="Times New Roman" panose="02020603050405020304" pitchFamily="18" charset="0"/>
              </a:rPr>
              <a:t>pupils why belief in the 'common law marriage myth' matters.</a:t>
            </a:r>
          </a:p>
          <a:p>
            <a:pPr lvl="0"/>
            <a:endParaRPr lang="en-GB" sz="1200" b="0" dirty="0">
              <a:effectLst/>
              <a:latin typeface="+mn-lt"/>
              <a:ea typeface="Times New Roman" panose="02020603050405020304" pitchFamily="18" charset="0"/>
              <a:cs typeface="Times New Roman" panose="02020603050405020304" pitchFamily="18" charset="0"/>
            </a:endParaRPr>
          </a:p>
          <a:p>
            <a:pPr lvl="0"/>
            <a:r>
              <a:rPr lang="en-GB" sz="1200" b="0" dirty="0">
                <a:effectLst/>
                <a:latin typeface="+mn-lt"/>
                <a:ea typeface="Times New Roman" panose="02020603050405020304" pitchFamily="18" charset="0"/>
                <a:cs typeface="Times New Roman" panose="02020603050405020304" pitchFamily="18" charset="0"/>
              </a:rPr>
              <a:t>Answers may include: </a:t>
            </a:r>
          </a:p>
          <a:p>
            <a:pPr lvl="0"/>
            <a:endParaRPr lang="en-GB" sz="1200" b="0" dirty="0">
              <a:effectLst/>
              <a:latin typeface="+mn-lt"/>
              <a:ea typeface="Times New Roman" panose="02020603050405020304" pitchFamily="18" charset="0"/>
              <a:cs typeface="Times New Roman" panose="02020603050405020304" pitchFamily="18" charset="0"/>
            </a:endParaRPr>
          </a:p>
          <a:p>
            <a:pPr marL="342900" lvl="0" indent="-342900">
              <a:buAutoNum type="arabicPeriod"/>
            </a:pPr>
            <a:r>
              <a:rPr lang="en-GB" sz="1200" b="0" dirty="0">
                <a:effectLst/>
                <a:latin typeface="+mn-lt"/>
                <a:ea typeface="Times New Roman" panose="02020603050405020304" pitchFamily="18" charset="0"/>
                <a:cs typeface="Times New Roman" panose="02020603050405020304" pitchFamily="18" charset="0"/>
              </a:rPr>
              <a:t>It means people are not making informed decisions about their relationships (see </a:t>
            </a:r>
            <a:r>
              <a:rPr lang="en-GB" sz="1200" b="1" dirty="0">
                <a:solidFill>
                  <a:srgbClr val="56859B"/>
                </a:solidFill>
                <a:latin typeface="+mn-lt"/>
                <a:hlinkClick r:id="rId3">
                  <a:extLst>
                    <a:ext uri="{A12FA001-AC4F-418D-AE19-62706E023703}">
                      <ahyp:hlinkClr xmlns:ahyp="http://schemas.microsoft.com/office/drawing/2018/hyperlinkcolor" val="tx"/>
                    </a:ext>
                  </a:extLst>
                </a:hlinkClick>
              </a:rPr>
              <a:t>DfE Guidance on RSE</a:t>
            </a:r>
            <a:r>
              <a:rPr lang="en-GB" sz="1200" b="1" dirty="0">
                <a:solidFill>
                  <a:srgbClr val="56859B"/>
                </a:solidFill>
                <a:latin typeface="+mn-lt"/>
              </a:rPr>
              <a:t> para</a:t>
            </a:r>
            <a:r>
              <a:rPr lang="en-GB" sz="1200" b="1" dirty="0">
                <a:effectLst/>
                <a:latin typeface="+mn-lt"/>
                <a:ea typeface="Times New Roman" panose="02020603050405020304" pitchFamily="18" charset="0"/>
                <a:cs typeface="Times New Roman" panose="02020603050405020304" pitchFamily="18" charset="0"/>
              </a:rPr>
              <a:t>. 1.</a:t>
            </a:r>
            <a:r>
              <a:rPr lang="en-GB" sz="1200" b="0" dirty="0">
                <a:effectLst/>
                <a:latin typeface="+mn-lt"/>
                <a:ea typeface="Times New Roman" panose="02020603050405020304" pitchFamily="18" charset="0"/>
                <a:cs typeface="Times New Roman" panose="02020603050405020304" pitchFamily="18" charset="0"/>
              </a:rPr>
              <a:t>)</a:t>
            </a:r>
          </a:p>
          <a:p>
            <a:pPr marL="342900" lvl="0" indent="-342900">
              <a:buAutoNum type="arabicPeriod"/>
            </a:pPr>
            <a:r>
              <a:rPr lang="en-GB" sz="1200" b="0" dirty="0">
                <a:effectLst/>
                <a:latin typeface="+mn-lt"/>
                <a:ea typeface="Times New Roman" panose="02020603050405020304" pitchFamily="18" charset="0"/>
                <a:cs typeface="Times New Roman" panose="02020603050405020304" pitchFamily="18" charset="0"/>
              </a:rPr>
              <a:t>Belief in the myth is likely to mean that couples fail to take steps that may have given them better financial protection if the relationship was to break down or one of them was to die.</a:t>
            </a:r>
          </a:p>
          <a:p>
            <a:pPr marL="0" lvl="0" indent="0">
              <a:buNone/>
            </a:pPr>
            <a:endParaRPr lang="en-GB" sz="1200" b="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mn-lt"/>
                <a:ea typeface="Times New Roman" panose="02020603050405020304" pitchFamily="18" charset="0"/>
                <a:cs typeface="Times New Roman" panose="02020603050405020304" pitchFamily="18" charset="0"/>
              </a:rPr>
              <a:t>NB – It is important not to imply in any way that one relationship form is any better than another. However, they have different legal consequences on death or separation, as will be discussed in lesson 2. Ignorance of those differences may lead to inequalities and unforeseen outcomes in the way that the couple’s financial assets are divided on separation or death – which can adversely affect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mn-lt"/>
                <a:ea typeface="Times New Roman" panose="02020603050405020304" pitchFamily="18" charset="0"/>
                <a:cs typeface="Times New Roman" panose="02020603050405020304" pitchFamily="18" charset="0"/>
              </a:rPr>
              <a:t>Explain to pupils that they will be exploring in lesson 2 the legal differences between married and unmarried relationships as relationships develop and couples, for example, buy a home or have a child, as well as on death or separation.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n-lt"/>
              <a:ea typeface="Times New Roman" panose="02020603050405020304" pitchFamily="18" charset="0"/>
              <a:cs typeface="Times New Roman" panose="02020603050405020304" pitchFamily="18" charset="0"/>
            </a:endParaRPr>
          </a:p>
          <a:p>
            <a:pPr marL="0" lvl="0" indent="0">
              <a:buNone/>
            </a:pPr>
            <a:r>
              <a:rPr lang="en-GB" sz="1200" b="1" i="0" kern="1200" dirty="0">
                <a:solidFill>
                  <a:schemeClr val="tx1"/>
                </a:solidFill>
                <a:effectLst/>
                <a:latin typeface="+mn-lt"/>
                <a:ea typeface="+mn-ea"/>
                <a:cs typeface="+mn-cs"/>
              </a:rPr>
              <a:t>Extension activity: </a:t>
            </a:r>
            <a:r>
              <a:rPr lang="en-GB" sz="1200" b="0" i="0" kern="1200" dirty="0">
                <a:solidFill>
                  <a:schemeClr val="tx1"/>
                </a:solidFill>
                <a:effectLst/>
                <a:latin typeface="+mn-lt"/>
                <a:ea typeface="+mn-ea"/>
                <a:cs typeface="+mn-cs"/>
              </a:rPr>
              <a:t>Consider asking pupils to suggest reasons why the myth came about in the first place and why it persists: For example, it could have come about historically when there was less regulation around marriage. It may have persisted because it is an entrenched belief widely held amongst the public and media. People may assume that cohabitants will have rights because that seems to them to be fair.</a:t>
            </a:r>
            <a:endParaRPr lang="en-GB" sz="1200" b="0" dirty="0">
              <a:effectLst/>
              <a:latin typeface="+mn-l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dirty="0"/>
          </a:p>
        </p:txBody>
      </p:sp>
    </p:spTree>
    <p:extLst>
      <p:ext uri="{BB962C8B-B14F-4D97-AF65-F5344CB8AC3E}">
        <p14:creationId xmlns:p14="http://schemas.microsoft.com/office/powerpoint/2010/main" val="840764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lumMod val="75000"/>
                  </a:schemeClr>
                </a:solidFill>
                <a:latin typeface="+mn-lt"/>
              </a:rPr>
              <a:t>Quick fire quiz: To consolidate learning from the lesson, take five minutes to ask the class to answer the five questions. To ensure that all participate, </a:t>
            </a:r>
            <a:r>
              <a:rPr lang="en-GB" sz="1200" dirty="0">
                <a:effectLst/>
                <a:latin typeface="+mn-lt"/>
                <a:ea typeface="Times New Roman" panose="02020603050405020304" pitchFamily="18" charset="0"/>
                <a:cs typeface="Calibri" panose="020F0502020204030204" pitchFamily="34" charset="0"/>
              </a:rPr>
              <a:t>either provide a handout for pupils to complete/refer back to if they find they need the information in future (a handout is at the end of the Teacher Guidance), or ask pupils to write down their answers before asking individual pupils to give their answer to a question. As noted on slide 16, if using the handout, it should be handed out at the start of the discussion on forming legally valid relationships. </a:t>
            </a:r>
          </a:p>
          <a:p>
            <a:endParaRPr lang="en-GB" sz="1200" dirty="0">
              <a:latin typeface="+mn-lt"/>
            </a:endParaRPr>
          </a:p>
          <a:p>
            <a:r>
              <a:rPr lang="en-GB" sz="1200" dirty="0">
                <a:latin typeface="+mn-lt"/>
              </a:rPr>
              <a:t>In slideshow mode, each question in the left-hand box is followed by an answer in the right-hand box.</a:t>
            </a:r>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dirty="0"/>
          </a:p>
        </p:txBody>
      </p:sp>
    </p:spTree>
    <p:extLst>
      <p:ext uri="{BB962C8B-B14F-4D97-AF65-F5344CB8AC3E}">
        <p14:creationId xmlns:p14="http://schemas.microsoft.com/office/powerpoint/2010/main" val="3275251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r>
              <a:rPr lang="en-GB" sz="1200" i="0" dirty="0">
                <a:solidFill>
                  <a:schemeClr val="tx1"/>
                </a:solidFill>
                <a:effectLst/>
                <a:latin typeface="+mn-lt"/>
                <a:ea typeface="Times New Roman" panose="02020603050405020304" pitchFamily="18" charset="0"/>
                <a:cs typeface="Times New Roman" panose="02020603050405020304" pitchFamily="18" charset="0"/>
              </a:rPr>
              <a:t>Ask the pupils to return to the mind map they drew earlier and, in a different colour, add to the mind map by:</a:t>
            </a:r>
          </a:p>
          <a:p>
            <a:pPr marL="342900" lvl="0" indent="-342900">
              <a:buFont typeface="Symbol" panose="05050102010706020507" pitchFamily="18" charset="2"/>
              <a:buChar char=""/>
            </a:pPr>
            <a:r>
              <a:rPr lang="en-GB" sz="1200" i="0" dirty="0">
                <a:solidFill>
                  <a:schemeClr val="tx1"/>
                </a:solidFill>
                <a:effectLst/>
                <a:latin typeface="+mn-lt"/>
                <a:ea typeface="Times New Roman" panose="02020603050405020304" pitchFamily="18" charset="0"/>
                <a:cs typeface="Times New Roman" panose="02020603050405020304" pitchFamily="18" charset="0"/>
              </a:rPr>
              <a:t>Writing down any additional family forms or types of relationship that they have learned about today, not on their original list.</a:t>
            </a:r>
          </a:p>
          <a:p>
            <a:pPr marL="342900" lvl="0" indent="-342900">
              <a:buFont typeface="Symbol" panose="05050102010706020507" pitchFamily="18" charset="2"/>
              <a:buChar char=""/>
            </a:pPr>
            <a:r>
              <a:rPr lang="en-GB" sz="1200" i="0" dirty="0">
                <a:solidFill>
                  <a:schemeClr val="tx1"/>
                </a:solidFill>
                <a:effectLst/>
                <a:latin typeface="+mn-lt"/>
                <a:ea typeface="Times New Roman" panose="02020603050405020304" pitchFamily="18" charset="0"/>
                <a:cs typeface="Times New Roman" panose="02020603050405020304" pitchFamily="18" charset="0"/>
              </a:rPr>
              <a:t>Indicating which of the couples included in their family forms or types of relationships have legally binding status and which do not.</a:t>
            </a:r>
          </a:p>
          <a:p>
            <a:pPr marL="342900" lvl="0" indent="-342900">
              <a:buFont typeface="Symbol" panose="05050102010706020507" pitchFamily="18" charset="2"/>
              <a:buChar char=""/>
            </a:pPr>
            <a:r>
              <a:rPr lang="en-GB" sz="1200" i="0" dirty="0">
                <a:solidFill>
                  <a:schemeClr val="tx1"/>
                </a:solidFill>
                <a:effectLst/>
                <a:latin typeface="+mn-lt"/>
                <a:ea typeface="Times New Roman" panose="02020603050405020304" pitchFamily="18" charset="0"/>
                <a:cs typeface="Times New Roman" panose="02020603050405020304" pitchFamily="18" charset="0"/>
              </a:rPr>
              <a:t>Explaining what ceremonies would be needed to ensure that couples have a legally binding status if this is something they wish to have.</a:t>
            </a:r>
          </a:p>
          <a:p>
            <a:pPr marL="685800"/>
            <a:r>
              <a:rPr lang="en-GB" sz="1200" i="0" dirty="0">
                <a:solidFill>
                  <a:schemeClr val="tx1"/>
                </a:solidFill>
                <a:effectLst/>
                <a:latin typeface="+mn-lt"/>
                <a:ea typeface="Times New Roman" panose="02020603050405020304" pitchFamily="18" charset="0"/>
                <a:cs typeface="Times New Roman" panose="02020603050405020304" pitchFamily="18" charset="0"/>
              </a:rPr>
              <a:t> </a:t>
            </a:r>
          </a:p>
          <a:p>
            <a:pPr marL="228600"/>
            <a:r>
              <a:rPr lang="en-GB" sz="1200" i="0" dirty="0">
                <a:solidFill>
                  <a:schemeClr val="tx1"/>
                </a:solidFill>
                <a:effectLst/>
                <a:latin typeface="+mn-lt"/>
                <a:ea typeface="Times New Roman" panose="02020603050405020304" pitchFamily="18" charset="0"/>
                <a:cs typeface="Times New Roman" panose="02020603050405020304" pitchFamily="18" charset="0"/>
              </a:rPr>
              <a:t>Pupils should now identify that cohabiting couples, or couples who have had a religious-only ceremony, or any other non-qualifying ceremony would not be legally binding. They should be able to explain that couples would need to have a civil wedding or civil partnership ceremony if they would like their relationship to be legally binding.</a:t>
            </a:r>
          </a:p>
          <a:p>
            <a:pPr marL="0" indent="0">
              <a:buFont typeface="Wingdings" panose="05000000000000000000" pitchFamily="2" charset="2"/>
              <a:buNone/>
            </a:pPr>
            <a:endParaRPr lang="en-GB" sz="1200" b="1" i="0" kern="1200" dirty="0">
              <a:solidFill>
                <a:schemeClr val="tx1"/>
              </a:solidFill>
              <a:effectLst/>
              <a:latin typeface="+mn-lt"/>
              <a:ea typeface="+mn-ea"/>
              <a:cs typeface="+mn-cs"/>
            </a:endParaRPr>
          </a:p>
          <a:p>
            <a:pPr marL="0" indent="0">
              <a:buFont typeface="Wingdings" panose="05000000000000000000" pitchFamily="2" charset="2"/>
              <a:buNone/>
            </a:pPr>
            <a:endParaRPr lang="en-GB" sz="1200" b="1"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dirty="0"/>
          </a:p>
        </p:txBody>
      </p:sp>
    </p:spTree>
    <p:extLst>
      <p:ext uri="{BB962C8B-B14F-4D97-AF65-F5344CB8AC3E}">
        <p14:creationId xmlns:p14="http://schemas.microsoft.com/office/powerpoint/2010/main" val="1281950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sz="1200" b="1" i="0" kern="1200" dirty="0">
                <a:solidFill>
                  <a:schemeClr val="tx1"/>
                </a:solidFill>
                <a:effectLst/>
                <a:latin typeface="+mn-lt"/>
                <a:ea typeface="+mn-ea"/>
                <a:cs typeface="+mn-cs"/>
              </a:rPr>
              <a:t>Homework or extension task: </a:t>
            </a:r>
            <a:r>
              <a:rPr lang="en-GB" sz="1200" b="0" i="0" kern="1200" dirty="0">
                <a:solidFill>
                  <a:schemeClr val="tx1"/>
                </a:solidFill>
                <a:effectLst/>
                <a:latin typeface="+mn-lt"/>
                <a:ea typeface="+mn-ea"/>
                <a:cs typeface="+mn-cs"/>
              </a:rPr>
              <a:t>In lesson 2, pupils will be considering the different legal rights of cohabitants compared to couples who are married or in a civil partnership. </a:t>
            </a:r>
            <a:r>
              <a:rPr lang="en-GB" sz="1200" i="0" kern="1200" dirty="0">
                <a:solidFill>
                  <a:schemeClr val="tx1"/>
                </a:solidFill>
                <a:effectLst/>
                <a:latin typeface="+mn-lt"/>
                <a:ea typeface="+mn-ea"/>
                <a:cs typeface="+mn-cs"/>
              </a:rPr>
              <a:t>To put the scale of the issue into context, for homework or as an extension task, </a:t>
            </a:r>
            <a:r>
              <a:rPr lang="en-GB" sz="1200" b="1" i="0" kern="1200" dirty="0">
                <a:solidFill>
                  <a:schemeClr val="tx1"/>
                </a:solidFill>
                <a:effectLst/>
                <a:latin typeface="+mn-lt"/>
                <a:ea typeface="+mn-ea"/>
                <a:cs typeface="+mn-cs"/>
              </a:rPr>
              <a:t>ask</a:t>
            </a:r>
            <a:r>
              <a:rPr lang="en-GB" sz="1200" i="0" kern="1200" dirty="0">
                <a:solidFill>
                  <a:schemeClr val="tx1"/>
                </a:solidFill>
                <a:effectLst/>
                <a:latin typeface="+mn-lt"/>
                <a:ea typeface="+mn-ea"/>
                <a:cs typeface="+mn-cs"/>
              </a:rPr>
              <a:t> pupils to do some research on the number of couples who are in cohabiting relationships in England and Wales.</a:t>
            </a:r>
          </a:p>
          <a:p>
            <a:pPr marL="0" indent="0">
              <a:buFont typeface="Wingdings" panose="05000000000000000000" pitchFamily="2" charset="2"/>
              <a:buNone/>
            </a:pPr>
            <a:endParaRPr lang="en-GB" sz="1200" i="0" kern="1200" dirty="0">
              <a:solidFill>
                <a:schemeClr val="tx1"/>
              </a:solidFill>
              <a:effectLst/>
              <a:latin typeface="+mn-lt"/>
              <a:ea typeface="+mn-ea"/>
              <a:cs typeface="+mn-cs"/>
            </a:endParaRPr>
          </a:p>
          <a:p>
            <a:pPr marL="0" indent="0">
              <a:buFont typeface="Wingdings" panose="05000000000000000000" pitchFamily="2" charset="2"/>
              <a:buNone/>
            </a:pPr>
            <a:r>
              <a:rPr lang="en-GB" sz="1200" i="0" kern="1200" dirty="0">
                <a:solidFill>
                  <a:schemeClr val="tx1"/>
                </a:solidFill>
                <a:effectLst/>
                <a:latin typeface="+mn-lt"/>
                <a:ea typeface="+mn-ea"/>
                <a:cs typeface="+mn-cs"/>
              </a:rPr>
              <a:t>It is difficult to put an exact figure on the number of cohabiting couples in England and Wales, but estimates are between 3.4-3.6 million:</a:t>
            </a:r>
          </a:p>
          <a:p>
            <a:pPr marL="0" indent="0">
              <a:buFont typeface="Wingdings" panose="05000000000000000000" pitchFamily="2" charset="2"/>
              <a:buNone/>
            </a:pPr>
            <a:endParaRPr lang="en-GB" sz="1200" i="0" kern="1200" dirty="0">
              <a:solidFill>
                <a:schemeClr val="tx1"/>
              </a:solidFill>
              <a:effectLst/>
              <a:latin typeface="+mn-lt"/>
              <a:ea typeface="+mn-ea"/>
              <a:cs typeface="+mn-cs"/>
            </a:endParaRPr>
          </a:p>
          <a:p>
            <a:pPr marL="0" indent="0">
              <a:buFont typeface="Wingdings" panose="05000000000000000000" pitchFamily="2" charset="2"/>
              <a:buNone/>
            </a:pPr>
            <a:r>
              <a:rPr lang="en-GB" sz="1200" i="0" kern="1200" dirty="0">
                <a:solidFill>
                  <a:schemeClr val="tx1"/>
                </a:solidFill>
                <a:effectLst/>
                <a:latin typeface="+mn-lt"/>
                <a:ea typeface="+mn-ea"/>
                <a:cs typeface="+mn-cs"/>
              </a:rPr>
              <a:t>3.4 million couples, see: https://committees.parliament.uk/work/1196/the-rights-of-cohabiting-partners/news/154929/inquiry-launched-into-the-rights-of-cohabiting-partners-the-fastest-growing-family-type-in-england-and-wales%20England%20or%20Wales. </a:t>
            </a:r>
          </a:p>
          <a:p>
            <a:pPr marL="0" indent="0">
              <a:buFont typeface="Wingdings" panose="05000000000000000000" pitchFamily="2" charset="2"/>
              <a:buNone/>
            </a:pPr>
            <a:r>
              <a:rPr lang="en-GB" sz="1200" i="0" kern="1200" dirty="0">
                <a:solidFill>
                  <a:schemeClr val="tx1"/>
                </a:solidFill>
                <a:effectLst/>
                <a:latin typeface="+mn-lt"/>
                <a:ea typeface="+mn-ea"/>
                <a:cs typeface="+mn-cs"/>
              </a:rPr>
              <a:t> </a:t>
            </a:r>
          </a:p>
          <a:p>
            <a:pPr marL="0" indent="0">
              <a:buFont typeface="Wingdings" panose="05000000000000000000" pitchFamily="2" charset="2"/>
              <a:buNone/>
            </a:pPr>
            <a:r>
              <a:rPr lang="en-GB" sz="1200" i="0" kern="1200" dirty="0">
                <a:solidFill>
                  <a:schemeClr val="tx1"/>
                </a:solidFill>
                <a:effectLst/>
                <a:latin typeface="+mn-lt"/>
                <a:ea typeface="+mn-ea"/>
                <a:cs typeface="+mn-cs"/>
              </a:rPr>
              <a:t>3.5 million couples (in 2020), see:  https://commonslibrary.parliament.uk/research-briefings/sn03372/.</a:t>
            </a:r>
          </a:p>
          <a:p>
            <a:pPr marL="0" indent="0">
              <a:buFont typeface="Wingdings" panose="05000000000000000000" pitchFamily="2" charset="2"/>
              <a:buNone/>
            </a:pPr>
            <a:endParaRPr lang="en-GB" sz="1200" i="0" kern="1200" dirty="0">
              <a:solidFill>
                <a:schemeClr val="tx1"/>
              </a:solidFill>
              <a:effectLst/>
              <a:latin typeface="+mn-lt"/>
              <a:ea typeface="+mn-ea"/>
              <a:cs typeface="+mn-cs"/>
            </a:endParaRPr>
          </a:p>
          <a:p>
            <a:pPr marL="0" indent="0">
              <a:buFont typeface="Wingdings" panose="05000000000000000000" pitchFamily="2" charset="2"/>
              <a:buNone/>
            </a:pPr>
            <a:r>
              <a:rPr lang="en-GB" sz="1200" i="0" kern="1200" dirty="0">
                <a:solidFill>
                  <a:schemeClr val="tx1"/>
                </a:solidFill>
                <a:effectLst/>
                <a:latin typeface="+mn-lt"/>
                <a:ea typeface="+mn-ea"/>
                <a:cs typeface="+mn-cs"/>
              </a:rPr>
              <a:t>3.6 million couples (in 2021), see: </a:t>
            </a:r>
            <a:r>
              <a:rPr lang="en-GB" sz="1200" b="0" i="0" dirty="0">
                <a:effectLst/>
                <a:latin typeface="+mn-lt"/>
                <a:hlinkClick r:id="rId3" tooltip="Original URL: https://www.ons.gov.uk/peoplepopulationandcommunity/birthsdeathsandmarriages/families/bulletins/familiesandhouseholds/2021#:~:text=The%20number%20of%20families%20that,same%20period%2C%20to%203.6%20million. Click or tap if you trust this link."/>
              </a:rPr>
              <a:t>https://www.ons.gov.uk/peoplepopulationandcommunity/birthsdeathsandmarriages/families/bulletins/familiesandhouseholds/2021#:~:text=The%20number%20of%20families%20that,same%20period%2C%20to%203.6%20million</a:t>
            </a:r>
            <a:r>
              <a:rPr lang="en-GB" sz="1200" b="0" i="0" dirty="0">
                <a:effectLst/>
                <a:latin typeface="+mn-lt"/>
              </a:rPr>
              <a:t> </a:t>
            </a:r>
            <a:endParaRPr lang="en-GB" sz="1200" i="0" kern="1200" dirty="0">
              <a:solidFill>
                <a:schemeClr val="tx1"/>
              </a:solidFill>
              <a:effectLst/>
              <a:latin typeface="+mn-lt"/>
              <a:ea typeface="+mn-ea"/>
              <a:cs typeface="+mn-cs"/>
            </a:endParaRPr>
          </a:p>
          <a:p>
            <a:pPr marL="0" indent="0">
              <a:buFont typeface="Wingdings" panose="05000000000000000000" pitchFamily="2" charset="2"/>
              <a:buNone/>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latin typeface="+mn-lt"/>
              </a:rPr>
              <a:t>NB -  the reason that the question is restricted to England and Wales </a:t>
            </a:r>
            <a:r>
              <a:rPr lang="en-GB" sz="1200" dirty="0">
                <a:solidFill>
                  <a:srgbClr val="0E101A"/>
                </a:solidFill>
                <a:effectLst/>
                <a:latin typeface="+mn-lt"/>
                <a:ea typeface="Times New Roman" panose="02020603050405020304" pitchFamily="18" charset="0"/>
              </a:rPr>
              <a:t>because the countries that make up the </a:t>
            </a:r>
            <a:r>
              <a:rPr lang="en-US" sz="1200" dirty="0">
                <a:solidFill>
                  <a:srgbClr val="0E101A"/>
                </a:solidFill>
                <a:effectLst/>
                <a:latin typeface="+mn-lt"/>
                <a:ea typeface="Times New Roman" panose="02020603050405020304" pitchFamily="18" charset="0"/>
              </a:rPr>
              <a:t>rest of the UK each have different legal systems. </a:t>
            </a:r>
            <a:endParaRPr lang="en-GB" sz="1200" dirty="0">
              <a:effectLst/>
              <a:latin typeface="+mn-lt"/>
              <a:ea typeface="Times New Roman" panose="02020603050405020304" pitchFamily="18" charset="0"/>
            </a:endParaRPr>
          </a:p>
          <a:p>
            <a:pPr marL="0" indent="0">
              <a:buFont typeface="Wingdings" panose="05000000000000000000" pitchFamily="2" charset="2"/>
              <a:buNone/>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25</a:t>
            </a:fld>
            <a:endParaRPr lang="en-GB" dirty="0"/>
          </a:p>
        </p:txBody>
      </p:sp>
    </p:spTree>
    <p:extLst>
      <p:ext uri="{BB962C8B-B14F-4D97-AF65-F5344CB8AC3E}">
        <p14:creationId xmlns:p14="http://schemas.microsoft.com/office/powerpoint/2010/main" val="3280863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E101A"/>
                </a:solidFill>
                <a:effectLst/>
                <a:latin typeface="+mn-lt"/>
                <a:ea typeface="Times New Roman" panose="02020603050405020304" pitchFamily="18" charset="0"/>
              </a:rPr>
              <a:t>Remind pupils whom they can talk to in school, e.g. teacher or head of year, or the pastoral support team (you may wish to personalise this slide with names of contact staff) or outside of school. </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ChildLine can assist if the child has problems in their home and family life.</a:t>
            </a:r>
            <a:r>
              <a:rPr lang="en-GB" sz="1200" dirty="0">
                <a:effectLst/>
                <a:latin typeface="+mn-lt"/>
                <a:ea typeface="Times New Roman" panose="02020603050405020304" pitchFamily="18" charset="0"/>
              </a:rPr>
              <a:t> </a:t>
            </a:r>
            <a:r>
              <a:rPr lang="en-GB" sz="1200" dirty="0">
                <a:solidFill>
                  <a:srgbClr val="0E101A"/>
                </a:solidFill>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endParaRPr lang="en-GB" sz="1200" dirty="0">
              <a:solidFill>
                <a:srgbClr val="0E101A"/>
              </a:solidFill>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Muslim Youth helpline may be helpful given the culturally sensitive issues raised.</a:t>
            </a:r>
          </a:p>
          <a:p>
            <a:r>
              <a:rPr lang="en-GB" sz="1200" dirty="0">
                <a:solidFill>
                  <a:srgbClr val="0E101A"/>
                </a:solidFill>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National Youth Advocacy Service (NYAS) provides a range of rights-based services for children and young people through a network of qualified advocates. Advocates ensure that the views of children and young people are listened to, particularly in decisions made about them. This may be helpful for any pupil whose parents have separated.</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 </a:t>
            </a:r>
            <a:endParaRPr lang="en-GB" sz="1200" dirty="0">
              <a:effectLst/>
              <a:latin typeface="+mn-lt"/>
              <a:ea typeface="Times New Roman" panose="02020603050405020304" pitchFamily="18" charset="0"/>
            </a:endParaRPr>
          </a:p>
          <a:p>
            <a:r>
              <a:rPr lang="en-GB" sz="1200" dirty="0">
                <a:solidFill>
                  <a:srgbClr val="0E101A"/>
                </a:solidFill>
                <a:effectLst/>
                <a:latin typeface="+mn-lt"/>
                <a:ea typeface="Times New Roman" panose="02020603050405020304" pitchFamily="18" charset="0"/>
              </a:rPr>
              <a:t>Citizen’s Advice and AdviceNow have lots of information on some of the issues the pupils have been discussing, such as cohabitants’ rights.</a:t>
            </a:r>
            <a:endParaRPr lang="en-GB"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26</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b="1" dirty="0">
                <a:solidFill>
                  <a:srgbClr val="56859B"/>
                </a:solidFill>
                <a:latin typeface="+mn-lt"/>
              </a:rPr>
              <a:t>This two-part lesson plan for Key Stage 4 and Key Stage 5 PSHE </a:t>
            </a:r>
            <a:r>
              <a:rPr lang="en-GB" sz="1200" dirty="0">
                <a:latin typeface="+mn-lt"/>
              </a:rPr>
              <a:t>aims to meet the requirements of </a:t>
            </a:r>
            <a:r>
              <a:rPr lang="en-GB" sz="1200" b="0" i="0" dirty="0">
                <a:solidFill>
                  <a:srgbClr val="000000"/>
                </a:solidFill>
                <a:effectLst/>
                <a:latin typeface="+mn-lt"/>
              </a:rPr>
              <a:t>The Programme of Study for PSHE Education 2020-2021 for Key Stage 4 and Key Stage 5. </a:t>
            </a:r>
          </a:p>
          <a:p>
            <a:pPr algn="l">
              <a:spcAft>
                <a:spcPts val="800"/>
              </a:spcAft>
            </a:pPr>
            <a:endParaRPr lang="en-GB" sz="1200" b="0" i="0" dirty="0">
              <a:solidFill>
                <a:srgbClr val="000000"/>
              </a:solidFill>
              <a:effectLst/>
              <a:latin typeface="+mn-lt"/>
            </a:endParaRPr>
          </a:p>
          <a:p>
            <a:pPr algn="l">
              <a:spcAft>
                <a:spcPts val="800"/>
              </a:spcAft>
            </a:pPr>
            <a:r>
              <a:rPr lang="en-GB" sz="1200" b="0" i="0" dirty="0">
                <a:solidFill>
                  <a:srgbClr val="000000"/>
                </a:solidFill>
                <a:effectLst/>
                <a:latin typeface="+mn-lt"/>
              </a:rPr>
              <a:t>At Key Stage 4, pupils should learn ‘</a:t>
            </a:r>
            <a:r>
              <a:rPr lang="en-GB" sz="1200" dirty="0">
                <a:latin typeface="+mn-lt"/>
              </a:rPr>
              <a:t>about the importance of stable, committed relationships, including the rights and protections provided within legally recognised marriages and civil partnerships and the legal status of other long-term relationships’ (R4). </a:t>
            </a:r>
          </a:p>
          <a:p>
            <a:pPr algn="l">
              <a:spcAft>
                <a:spcPts val="800"/>
              </a:spcAft>
            </a:pPr>
            <a:endParaRPr lang="en-GB" sz="1200" dirty="0">
              <a:latin typeface="+mn-lt"/>
            </a:endParaRPr>
          </a:p>
          <a:p>
            <a:pPr algn="l">
              <a:spcAft>
                <a:spcPts val="800"/>
              </a:spcAft>
            </a:pPr>
            <a:r>
              <a:rPr lang="en-GB" sz="1200" dirty="0">
                <a:latin typeface="+mn-lt"/>
              </a:rPr>
              <a:t>At Key Stage 5 pupils should learn: </a:t>
            </a:r>
          </a:p>
          <a:p>
            <a:pPr algn="l">
              <a:spcAft>
                <a:spcPts val="800"/>
              </a:spcAft>
            </a:pPr>
            <a:r>
              <a:rPr lang="en-GB" dirty="0"/>
              <a:t>R1. how to articulate their relationship values and to apply them in different types of relationships.</a:t>
            </a:r>
          </a:p>
          <a:p>
            <a:pPr algn="l">
              <a:spcAft>
                <a:spcPts val="800"/>
              </a:spcAft>
            </a:pPr>
            <a:r>
              <a:rPr lang="en-GB" dirty="0"/>
              <a:t>R2. to recognise and challenge prejudice and discrimination and understand rights and responsibilities with regard to inclusion. </a:t>
            </a:r>
          </a:p>
          <a:p>
            <a:pPr algn="l">
              <a:spcAft>
                <a:spcPts val="800"/>
              </a:spcAft>
            </a:pPr>
            <a:r>
              <a:rPr lang="en-GB" dirty="0"/>
              <a:t>R3. to recognise, respect and, if appropriate, challenge the ways different faith or cultural views influence relationships</a:t>
            </a:r>
            <a:r>
              <a:rPr lang="en-GB" sz="1200" dirty="0">
                <a:latin typeface="+mn-lt"/>
              </a:rPr>
              <a:t>.</a:t>
            </a:r>
            <a:endParaRPr lang="en-GB" sz="1200" b="0" i="0" dirty="0">
              <a:solidFill>
                <a:srgbClr val="000000"/>
              </a:solidFill>
              <a:effectLst/>
              <a:latin typeface="+mn-lt"/>
            </a:endParaRPr>
          </a:p>
          <a:p>
            <a:pPr algn="l">
              <a:spcAft>
                <a:spcPts val="800"/>
              </a:spcAft>
            </a:pPr>
            <a:endParaRPr lang="en-GB" sz="1200" b="0" i="0" dirty="0">
              <a:solidFill>
                <a:srgbClr val="000000"/>
              </a:solidFill>
              <a:effectLst/>
              <a:latin typeface="+mn-lt"/>
            </a:endParaRPr>
          </a:p>
          <a:p>
            <a:pPr algn="l">
              <a:spcAft>
                <a:spcPts val="800"/>
              </a:spcAft>
            </a:pPr>
            <a:r>
              <a:rPr lang="en-GB" b="1" dirty="0">
                <a:solidFill>
                  <a:srgbClr val="62A9AA"/>
                </a:solidFill>
                <a:latin typeface="+mn-lt"/>
              </a:rPr>
              <a:t>The primary purpose </a:t>
            </a:r>
            <a:r>
              <a:rPr lang="en-GB" b="0" dirty="0">
                <a:solidFill>
                  <a:srgbClr val="62A9AA"/>
                </a:solidFill>
                <a:latin typeface="+mn-lt"/>
              </a:rPr>
              <a:t>of the lessons is to equip pupils with knowledge that will enable them to make </a:t>
            </a:r>
            <a:r>
              <a:rPr lang="en-GB" b="1" dirty="0">
                <a:solidFill>
                  <a:srgbClr val="62A9AA"/>
                </a:solidFill>
                <a:latin typeface="+mn-lt"/>
              </a:rPr>
              <a:t>informed</a:t>
            </a:r>
            <a:r>
              <a:rPr lang="en-GB" b="0" dirty="0">
                <a:solidFill>
                  <a:srgbClr val="62A9AA"/>
                </a:solidFill>
                <a:latin typeface="+mn-lt"/>
              </a:rPr>
              <a:t> decisions about their relationships in the future by helping pupils to understand the key legal rights of different family forms see </a:t>
            </a:r>
            <a:r>
              <a:rPr lang="en-GB" sz="1200" b="1" dirty="0">
                <a:solidFill>
                  <a:srgbClr val="56859B"/>
                </a:solidFill>
                <a:latin typeface="+mn-lt"/>
                <a:hlinkClick r:id="rId3">
                  <a:extLst>
                    <a:ext uri="{A12FA001-AC4F-418D-AE19-62706E023703}">
                      <ahyp:hlinkClr xmlns:ahyp="http://schemas.microsoft.com/office/drawing/2018/hyperlinkcolor" val="tx"/>
                    </a:ext>
                  </a:extLst>
                </a:hlinkClick>
              </a:rPr>
              <a:t>DfE Guidance on RSE</a:t>
            </a:r>
            <a:r>
              <a:rPr lang="en-GB" sz="1200" b="1" dirty="0">
                <a:solidFill>
                  <a:srgbClr val="56859B"/>
                </a:solidFill>
                <a:latin typeface="+mn-lt"/>
              </a:rPr>
              <a:t> (paras. 1 and 81)</a:t>
            </a:r>
            <a:r>
              <a:rPr lang="en-GB" b="0" dirty="0">
                <a:solidFill>
                  <a:srgbClr val="62A9AA"/>
                </a:solidFill>
                <a:latin typeface="+mn-lt"/>
              </a:rPr>
              <a:t>. </a:t>
            </a:r>
            <a:endParaRPr lang="en-GB" sz="1200" b="0" i="0" dirty="0">
              <a:solidFill>
                <a:srgbClr val="000000"/>
              </a:solidFill>
              <a:effectLst/>
              <a:latin typeface="+mn-lt"/>
            </a:endParaRPr>
          </a:p>
          <a:p>
            <a:pPr marL="0" indent="0">
              <a:buNone/>
            </a:pPr>
            <a:endParaRPr lang="en-GB" sz="1200" dirty="0"/>
          </a:p>
          <a:p>
            <a:pPr marL="0" indent="0">
              <a:buNone/>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36062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The current law closely regulates matters such as notice requirements, venue and content of marriage and civil partnership ceremonies. If couples fail to comply with the regulations, then the relationship will not be legally binding. The current law is viewed by many as archaic and too prescriptive.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The Law Commission, the independent body that </a:t>
            </a:r>
            <a:r>
              <a:rPr lang="en-GB" sz="1200" b="0" i="0" dirty="0">
                <a:solidFill>
                  <a:srgbClr val="202124"/>
                </a:solidFill>
                <a:effectLst/>
                <a:latin typeface="+mn-lt"/>
              </a:rPr>
              <a:t>conducts research and consultations to make recommendations, issued a report on 19</a:t>
            </a:r>
            <a:r>
              <a:rPr lang="en-GB" sz="1200" b="0" i="0" baseline="30000" dirty="0">
                <a:solidFill>
                  <a:srgbClr val="202124"/>
                </a:solidFill>
                <a:effectLst/>
                <a:latin typeface="+mn-lt"/>
              </a:rPr>
              <a:t>th</a:t>
            </a:r>
            <a:r>
              <a:rPr lang="en-GB" sz="1200" b="0" i="0" dirty="0">
                <a:solidFill>
                  <a:srgbClr val="202124"/>
                </a:solidFill>
                <a:effectLst/>
                <a:latin typeface="+mn-lt"/>
              </a:rPr>
              <a:t> July 2022. The  report concluded that the current system of weddings law is too complicated and restrictive. Currently, c</a:t>
            </a:r>
            <a:r>
              <a:rPr lang="en-GB" sz="1200" dirty="0">
                <a:latin typeface="+mn-lt"/>
              </a:rPr>
              <a:t>ouples must choose between a civil wedding and a religious wedding. Religious weddings are further divided by the law into different types: Anglican, Jewish, Quaker, and any other religious group. Each of these categories are subject to different sets of rules. The law also restricts how couples are permitted to celebrate their weddings so that many couples are unable to hold a ceremony that is meaningful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The Law Commission makes two key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1. There should be a u</a:t>
            </a:r>
            <a:r>
              <a:rPr lang="en-GB" sz="1200" dirty="0">
                <a:latin typeface="+mn-lt"/>
              </a:rPr>
              <a:t>niversal set of rules for all weddings.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 Regulation of weddings should be based on the person who ‘officiates’ the ceremony, rather than on </a:t>
            </a:r>
            <a:r>
              <a:rPr lang="en-GB" sz="1200" dirty="0">
                <a:latin typeface="+mn-lt"/>
              </a:rPr>
              <a:t>the building in which the wedding can take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p>
            <a:pPr algn="l">
              <a:buFont typeface="Arial" panose="020B0604020202020204" pitchFamily="34" charset="0"/>
              <a:buNone/>
            </a:pPr>
            <a:r>
              <a:rPr lang="en-GB" sz="1200" b="0" dirty="0">
                <a:latin typeface="+mn-lt"/>
              </a:rPr>
              <a:t>If these changes are adopted, the Law Commission argues that this would simplify the process, give couples greater flexibility </a:t>
            </a:r>
            <a:r>
              <a:rPr lang="en-GB" sz="1200" b="0" i="0" dirty="0">
                <a:solidFill>
                  <a:srgbClr val="333333"/>
                </a:solidFill>
                <a:effectLst/>
                <a:latin typeface="+mn-lt"/>
              </a:rPr>
              <a:t>over the form their wedding ceremonies will take and help ensure that fewer weddings conducted according to religious rites result in a marriage that the law does not recognise at all.</a:t>
            </a:r>
          </a:p>
          <a:p>
            <a:pPr algn="l">
              <a:buFont typeface="Arial" panose="020B0604020202020204" pitchFamily="34" charset="0"/>
              <a:buChar char="•"/>
            </a:pPr>
            <a:endParaRPr lang="en-GB" sz="1200"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It is important to note that these are only recommendations. T</a:t>
            </a:r>
            <a:r>
              <a:rPr lang="en-GB" sz="1200" b="0" i="0" dirty="0">
                <a:solidFill>
                  <a:srgbClr val="333333"/>
                </a:solidFill>
                <a:effectLst/>
                <a:latin typeface="+mn-lt"/>
              </a:rPr>
              <a:t>he current law will continue unless and until Parliament passes or amends an Act to change the law.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333333"/>
                </a:solidFill>
                <a:effectLst/>
                <a:latin typeface="+mn-lt"/>
              </a:rPr>
              <a:t>Additionally, the rules about outdoor ceremonies were relaxed in June 2021, initially in response to the Covid pandemic, but the changes were made permanent in March 2022. </a:t>
            </a:r>
            <a:r>
              <a:rPr lang="en-GB" sz="1200" dirty="0">
                <a:latin typeface="+mn-lt"/>
              </a:rPr>
              <a:t>Now civil weddings and civil partnerships can be held outdoors provided the venue is licensed. The changes in the rules do not apply to religious weddings.</a:t>
            </a:r>
            <a:endParaRPr lang="en-GB" sz="1200"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333333"/>
                </a:solidFill>
                <a:effectLst/>
                <a:latin typeface="+mn-lt"/>
              </a:rPr>
              <a:t>For further information see: </a:t>
            </a:r>
            <a:r>
              <a:rPr lang="en-US" sz="1200" u="sng" dirty="0">
                <a:solidFill>
                  <a:srgbClr val="56859B"/>
                </a:solidFill>
                <a:effectLst/>
                <a:latin typeface="+mn-lt"/>
                <a:ea typeface="Yu Mincho" panose="02020400000000000000" pitchFamily="18" charset="-128"/>
                <a:hlinkClick r:id="rId3"/>
              </a:rPr>
              <a:t>https://www.nuffieldfoundation.org/wp-content/uploads/2020/11/when_is_a_wedding_not_a_marriage_-_exploring_non-legally_binding_ceremonies_-_final_report.pdf</a:t>
            </a:r>
            <a:r>
              <a:rPr lang="en-US" sz="1200" dirty="0">
                <a:solidFill>
                  <a:srgbClr val="56859B"/>
                </a:solidFill>
                <a:effectLst/>
                <a:latin typeface="+mn-lt"/>
                <a:ea typeface="Yu Mincho" panose="02020400000000000000" pitchFamily="18" charset="-128"/>
              </a:rPr>
              <a:t>. </a:t>
            </a:r>
            <a:endParaRPr lang="en-GB" sz="1200" b="0" i="0" dirty="0">
              <a:solidFill>
                <a:srgbClr val="333333"/>
              </a:solidFill>
              <a:effectLst/>
              <a:latin typeface="+mn-lt"/>
            </a:endParaRPr>
          </a:p>
          <a:p>
            <a:pPr algn="l">
              <a:buFont typeface="Arial" panose="020B0604020202020204" pitchFamily="34" charset="0"/>
              <a:buNone/>
            </a:pPr>
            <a:endParaRPr lang="en-GB" sz="1200" b="0" i="0" dirty="0">
              <a:solidFill>
                <a:srgbClr val="333333"/>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376814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This slide</a:t>
            </a:r>
            <a:r>
              <a:rPr lang="en-GB" baseline="0" dirty="0">
                <a:solidFill>
                  <a:schemeClr val="tx1"/>
                </a:solidFill>
              </a:rPr>
              <a:t> sets out the legal consequences of a non-qualifying ceremony. Whilst this is an issue particularly in the Muslim community in England and Wales where couples may have a nikah not realising that this does not constitute a legal marriage, it is important to note that the term ‘non-qualifying ceremony’ applies to any ceremony that does not constitute a legal marriage.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 lesson 1, pupils will consider the requirements for forming a relationship that would be considered to be legally binding in England and Wales. In lesson 2, pupils consider the legal rights of couples, including on death or separation depending on their family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latin typeface="+mn-lt"/>
              </a:rPr>
              <a:t>For further information on religious only marriages see: https://researchbriefings.files.parliament.uk/documents/CBP-8747/CBP-8747.pdf.</a:t>
            </a:r>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48823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In lesson 2, pupils will consider the legal differences between marriage/civil partnership and cohabitation on death or separation. To set this up, in lesson 1 pupils will consider the ‘common law marriage myth’, that is, the mistaken </a:t>
            </a:r>
            <a:r>
              <a:rPr lang="en-GB" sz="1200" dirty="0">
                <a:latin typeface="+mn-lt"/>
              </a:rPr>
              <a:t>belief that unmarried couples who live together for some time have a ‘common law marriage’ which gives them the same legal rights as married couples.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For further details see: </a:t>
            </a:r>
            <a:r>
              <a:rPr lang="en-GB" sz="1200" b="0" i="0" dirty="0">
                <a:solidFill>
                  <a:srgbClr val="000000"/>
                </a:solidFill>
                <a:effectLst/>
                <a:latin typeface="+mn-lt"/>
                <a:hlinkClick r:id="rId3"/>
              </a:rPr>
              <a:t>https://researchandinnovation.co.uk/1981-2/</a:t>
            </a:r>
            <a:r>
              <a:rPr lang="en-GB" sz="1200" b="0" i="0" dirty="0">
                <a:solidFill>
                  <a:srgbClr val="000000"/>
                </a:solidFill>
                <a:effectLst/>
                <a:latin typeface="+mn-lt"/>
              </a:rPr>
              <a:t>.</a:t>
            </a:r>
            <a:endParaRPr lang="en-GB" dirty="0">
              <a:latin typeface="+mn-lt"/>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155708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above outlines the suggested timing for the lesson’s activities.  </a:t>
            </a:r>
          </a:p>
          <a:p>
            <a:endParaRPr lang="en-GB" sz="1200" dirty="0">
              <a:latin typeface="+mn-lt"/>
            </a:endParaRPr>
          </a:p>
          <a:p>
            <a:r>
              <a:rPr lang="en-US" sz="1200" dirty="0">
                <a:effectLst/>
                <a:latin typeface="+mn-lt"/>
                <a:ea typeface="Yu Mincho" panose="02020400000000000000" pitchFamily="18" charset="-128"/>
              </a:rPr>
              <a:t>The timings given are the minimum time required to deliver the activities. If some activities are generating lots of discussion and you feel students are making good progress towards achieving the learning outcomes, you may wish to spend longer on some activities and extend the lesson plans across multiple lessons.</a:t>
            </a:r>
            <a:endParaRPr lang="en-GB" sz="1200" dirty="0">
              <a:latin typeface="+mn-lt"/>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319611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latin typeface="+mn-lt"/>
              </a:rPr>
              <a:t>Pupils will be discussing different family forms which has the potential to be distressing for some (if, for example, their parents have separated, or home life is difficult). Teachers should refer to the </a:t>
            </a:r>
            <a:r>
              <a:rPr lang="en-GB" sz="1200" u="sng" dirty="0">
                <a:solidFill>
                  <a:srgbClr val="0563C1"/>
                </a:solidFill>
                <a:effectLst/>
                <a:latin typeface="+mn-lt"/>
                <a:ea typeface="Calibri" panose="020F0502020204030204" pitchFamily="34" charset="0"/>
                <a:cs typeface="Times New Roman" panose="02020603050405020304" pitchFamily="18" charset="0"/>
                <a:hlinkClick r:id="rId3"/>
              </a:rPr>
              <a:t>Handling complex issues safely in the PSHE Classroom</a:t>
            </a:r>
            <a:r>
              <a:rPr lang="en-GB" sz="1200" dirty="0">
                <a:effectLst/>
                <a:latin typeface="+mn-lt"/>
                <a:ea typeface="Calibri" panose="020F0502020204030204" pitchFamily="34" charset="0"/>
                <a:cs typeface="Times New Roman" panose="02020603050405020304" pitchFamily="18" charset="0"/>
              </a:rPr>
              <a:t> </a:t>
            </a:r>
            <a:r>
              <a:rPr lang="en-GB" sz="1200" dirty="0">
                <a:latin typeface="+mn-lt"/>
              </a:rPr>
              <a:t>guide before teaching. It is important that ground rules are established to minimise the potential for distress to any pupil. If a teacher already has established ‘class ground rules’ then these can be substituted. Pupils can also be asked to add to the ground rules as appropriate. </a:t>
            </a:r>
            <a:endParaRPr lang="en-GB" sz="1200" u="sng" dirty="0">
              <a:solidFill>
                <a:schemeClr val="tx1"/>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Aft>
                <a:spcPts val="800"/>
              </a:spcAft>
            </a:pPr>
            <a:endParaRPr lang="en-GB" sz="1200" u="sng" dirty="0">
              <a:solidFill>
                <a:srgbClr val="0563C1"/>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lnSpc>
                <a:spcPct val="115000"/>
              </a:lnSpc>
              <a:spcAft>
                <a:spcPts val="1000"/>
              </a:spcAft>
              <a:buFont typeface="Wingdings" panose="05000000000000000000" pitchFamily="2" charset="2"/>
              <a:buNone/>
            </a:pPr>
            <a:r>
              <a:rPr lang="en-US" sz="1200" dirty="0">
                <a:effectLst/>
                <a:latin typeface="+mn-lt"/>
                <a:ea typeface="Times New Roman" panose="02020603050405020304" pitchFamily="18" charset="0"/>
                <a:cs typeface="Arial" panose="020B0604020202020204" pitchFamily="34" charset="0"/>
              </a:rPr>
              <a:t>Teachers should also:</a:t>
            </a:r>
            <a:endParaRPr lang="en-GB" sz="1200" dirty="0">
              <a:effectLst/>
              <a:latin typeface="+mn-lt"/>
              <a:ea typeface="Times New Roman" panose="02020603050405020304" pitchFamily="18" charset="0"/>
              <a:cs typeface="Times New Roman" panose="02020603050405020304" pitchFamily="18" charset="0"/>
            </a:endParaRPr>
          </a:p>
          <a:p>
            <a:pPr marL="0" indent="0">
              <a:lnSpc>
                <a:spcPct val="115000"/>
              </a:lnSpc>
              <a:spcAft>
                <a:spcPts val="1000"/>
              </a:spcAft>
              <a:buFont typeface="Wingdings" panose="05000000000000000000" pitchFamily="2" charset="2"/>
              <a:buNone/>
            </a:pPr>
            <a:endParaRPr lang="en-GB" sz="1200" dirty="0">
              <a:effectLst/>
              <a:latin typeface="+mn-lt"/>
              <a:ea typeface="Times New Roman" panose="02020603050405020304" pitchFamily="18"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have an ‘ask-it-basket’/ question box for pupils to ask questions confidentially</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review and address any questions submitted in the anonymous ‘ask-it-basket’/ question box</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work within the school’s policies on safeguarding and confidentiality</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link PSHE education into the whole school approach to support pupil wellbeing </a:t>
            </a:r>
            <a:endParaRPr lang="en-GB" sz="1200" dirty="0">
              <a:effectLst/>
              <a:latin typeface="+mn-lt"/>
              <a:ea typeface="Calibri" panose="020F0502020204030204" pitchFamily="34"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US" sz="1200" dirty="0">
                <a:effectLst/>
                <a:latin typeface="+mn-lt"/>
                <a:ea typeface="Calibri" panose="020F0502020204030204" pitchFamily="34" charset="0"/>
                <a:cs typeface="Times New Roman" panose="02020603050405020304" pitchFamily="18" charset="0"/>
              </a:rPr>
              <a:t>make pupils aware of sources of support, both inside and outside the school</a:t>
            </a:r>
            <a:endParaRPr lang="en-GB" sz="1200" dirty="0">
              <a:effectLst/>
              <a:latin typeface="+mn-lt"/>
              <a:ea typeface="Calibri" panose="020F0502020204030204" pitchFamily="34" charset="0"/>
              <a:cs typeface="Times New Roman" panose="02020603050405020304" pitchFamily="18" charset="0"/>
            </a:endParaRPr>
          </a:p>
          <a:p>
            <a:pPr marL="342900" lvl="0" indent="-342900">
              <a:spcAft>
                <a:spcPts val="800"/>
              </a:spcAft>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explain to pupils that while confidentiality is important, if something is said or a behaviour causes concern, teachers may speak to another member of staff</a:t>
            </a:r>
          </a:p>
          <a:p>
            <a:pPr marL="342900" lvl="0" indent="-342900">
              <a:spcAft>
                <a:spcPts val="800"/>
              </a:spcAft>
              <a:buClr>
                <a:srgbClr val="62A9AA"/>
              </a:buClr>
              <a:buFont typeface="Wingdings" panose="05000000000000000000" pitchFamily="2" charset="2"/>
              <a:buChar char="§"/>
            </a:pPr>
            <a:r>
              <a:rPr lang="en-US" sz="1200" dirty="0">
                <a:effectLst/>
                <a:latin typeface="+mn-lt"/>
                <a:ea typeface="Calibri" panose="020F0502020204030204" pitchFamily="34" charset="0"/>
                <a:cs typeface="Arial" panose="020B0604020202020204" pitchFamily="34" charset="0"/>
              </a:rPr>
              <a:t>ensure that language used is always inclusive.</a:t>
            </a:r>
            <a:endParaRPr lang="en-GB" sz="12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mn-lt"/>
                <a:ea typeface="Times New Roman" panose="02020603050405020304" pitchFamily="18" charset="0"/>
                <a:cs typeface="Times New Roman" panose="02020603050405020304" pitchFamily="18" charset="0"/>
              </a:rPr>
              <a:t>Explain that today’s lesson will explore the key regulations on formalising relationships and some common misconceptions around when a marriage ceremony will be legally binding.</a:t>
            </a:r>
            <a:endParaRPr lang="en-GB" sz="1200" dirty="0">
              <a:effectLst/>
              <a:latin typeface="+mn-lt"/>
              <a:ea typeface="Times New Roman" panose="02020603050405020304" pitchFamily="18" charset="0"/>
              <a:cs typeface="Times New Roman" panose="02020603050405020304" pitchFamily="18" charset="0"/>
            </a:endParaRPr>
          </a:p>
          <a:p>
            <a:pPr marL="0" indent="0">
              <a:buNone/>
            </a:pPr>
            <a:endParaRPr lang="en-GB" sz="1200" b="1" u="sng" dirty="0">
              <a:latin typeface="+mn-lt"/>
            </a:endParaRPr>
          </a:p>
          <a:p>
            <a:pPr marL="0" indent="0">
              <a:buNone/>
            </a:pPr>
            <a:r>
              <a:rPr lang="en-GB" sz="1200" b="1" u="sng" dirty="0">
                <a:latin typeface="+mn-lt"/>
              </a:rPr>
              <a:t>Learning Objectives:</a:t>
            </a:r>
            <a:endParaRPr lang="en-GB" sz="1200" i="1" dirty="0">
              <a:latin typeface="+mn-lt"/>
            </a:endParaRPr>
          </a:p>
          <a:p>
            <a:pPr marL="0" indent="0">
              <a:buNone/>
            </a:pPr>
            <a:r>
              <a:rPr lang="en-GB" sz="1200" dirty="0">
                <a:latin typeface="+mn-lt"/>
              </a:rPr>
              <a:t>Run through the learning objectives:</a:t>
            </a:r>
          </a:p>
          <a:p>
            <a:pPr marL="171450" indent="-171450">
              <a:buClr>
                <a:schemeClr val="accent1"/>
              </a:buClr>
              <a:buFont typeface="Wingdings" panose="05000000000000000000" pitchFamily="2" charset="2"/>
              <a:buChar char="§"/>
            </a:pPr>
            <a:r>
              <a:rPr lang="en-GB" sz="1200" dirty="0">
                <a:ea typeface="Times New Roman" panose="02020603050405020304" pitchFamily="18" charset="0"/>
              </a:rPr>
              <a:t>T</a:t>
            </a:r>
            <a:r>
              <a:rPr lang="en-GB" sz="1200" dirty="0">
                <a:effectLst/>
                <a:ea typeface="Times New Roman" panose="02020603050405020304" pitchFamily="18" charset="0"/>
              </a:rPr>
              <a:t>o learn about the validity of, and the laws and regulations around, marriages and civil ceremonies in England and Wales</a:t>
            </a:r>
            <a:r>
              <a:rPr lang="en-GB" sz="1200" dirty="0"/>
              <a:t>.</a:t>
            </a:r>
          </a:p>
          <a:p>
            <a:pPr marL="0" indent="0">
              <a:buNone/>
            </a:pPr>
            <a:endParaRPr lang="en-GB" sz="1200" dirty="0">
              <a:latin typeface="+mn-lt"/>
            </a:endParaRPr>
          </a:p>
          <a:p>
            <a:pPr marL="0" indent="0">
              <a:buNone/>
            </a:pPr>
            <a:endParaRPr lang="en-GB" sz="1200" dirty="0">
              <a:latin typeface="+mn-lt"/>
            </a:endParaRPr>
          </a:p>
          <a:p>
            <a:pPr marL="0" indent="0">
              <a:buNone/>
            </a:pPr>
            <a:endParaRPr lang="en-GB" sz="1200" dirty="0">
              <a:latin typeface="+mn-lt"/>
            </a:endParaRPr>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91588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28/10/2022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93993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28/10/2022</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26" r:id="rId1"/>
    <p:sldLayoutId id="2147483727" r:id="rId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hyperlink" Target="https://www.advicenow.org.uk/" TargetMode="External"/><Relationship Id="rId3" Type="http://schemas.openxmlformats.org/officeDocument/2006/relationships/hyperlink" Target="https://www.relate.org.uk/" TargetMode="External"/><Relationship Id="rId7" Type="http://schemas.openxmlformats.org/officeDocument/2006/relationships/hyperlink" Target="https://www.citizensadvice.org.uk/"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nyas.net/" TargetMode="External"/><Relationship Id="rId5" Type="http://schemas.openxmlformats.org/officeDocument/2006/relationships/hyperlink" Target="https://myh.org.uk/" TargetMode="External"/><Relationship Id="rId4" Type="http://schemas.openxmlformats.org/officeDocument/2006/relationships/hyperlink" Target="https://www.childline.org.u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pshe-association.org.uk/curriculum-and-resources/resources/programme-study-pshe-education-key-stages-1%E2%80%93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47BCA-7B3C-4EFB-96AA-B3759143A559}"/>
              </a:ext>
            </a:extLst>
          </p:cNvPr>
          <p:cNvSpPr/>
          <p:nvPr/>
        </p:nvSpPr>
        <p:spPr>
          <a:xfrm>
            <a:off x="1" y="5249609"/>
            <a:ext cx="12191999" cy="156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19A4C6C-0451-4BE1-880A-25DCD26A258F}"/>
              </a:ext>
            </a:extLst>
          </p:cNvPr>
          <p:cNvSpPr/>
          <p:nvPr/>
        </p:nvSpPr>
        <p:spPr>
          <a:xfrm>
            <a:off x="-2103" y="-2570126"/>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0" y="2979162"/>
            <a:ext cx="12192000" cy="2185214"/>
          </a:xfrm>
          <a:prstGeom prst="rect">
            <a:avLst/>
          </a:prstGeom>
        </p:spPr>
        <p:txBody>
          <a:bodyPr wrap="square">
            <a:spAutoFit/>
          </a:bodyPr>
          <a:lstStyle/>
          <a:p>
            <a:pPr algn="ctr"/>
            <a:r>
              <a:rPr lang="en-GB" sz="3400" b="1" dirty="0">
                <a:solidFill>
                  <a:schemeClr val="bg1"/>
                </a:solidFill>
              </a:rPr>
              <a:t>Modern Families: </a:t>
            </a:r>
          </a:p>
          <a:p>
            <a:pPr algn="ctr"/>
            <a:r>
              <a:rPr lang="en-US" sz="3400" b="1" dirty="0">
                <a:solidFill>
                  <a:schemeClr val="bg1"/>
                </a:solidFill>
                <a:effectLst/>
                <a:ea typeface="Times New Roman" panose="02020603050405020304" pitchFamily="18" charset="0"/>
                <a:cs typeface="Times New Roman" panose="02020603050405020304" pitchFamily="18" charset="0"/>
              </a:rPr>
              <a:t>Learning the legal consequences of different family forms</a:t>
            </a:r>
            <a:endParaRPr lang="en-GB" sz="3400" dirty="0">
              <a:solidFill>
                <a:schemeClr val="bg1"/>
              </a:solidFill>
              <a:effectLst/>
              <a:ea typeface="Times New Roman" panose="02020603050405020304" pitchFamily="18" charset="0"/>
              <a:cs typeface="Times New Roman" panose="02020603050405020304" pitchFamily="18" charset="0"/>
            </a:endParaRPr>
          </a:p>
          <a:p>
            <a:pPr algn="ctr"/>
            <a:endParaRPr lang="en-GB" sz="3400" b="1" dirty="0">
              <a:solidFill>
                <a:schemeClr val="bg1"/>
              </a:solidFill>
            </a:endParaRPr>
          </a:p>
          <a:p>
            <a:pPr algn="ctr"/>
            <a:r>
              <a:rPr lang="en-GB" sz="3400" b="1" dirty="0">
                <a:solidFill>
                  <a:schemeClr val="bg1"/>
                </a:solidFill>
              </a:rPr>
              <a:t>Lesson 1: Formalising Relationships</a:t>
            </a:r>
          </a:p>
        </p:txBody>
      </p:sp>
      <p:sp>
        <p:nvSpPr>
          <p:cNvPr id="2" name="TextBox 1">
            <a:extLst>
              <a:ext uri="{FF2B5EF4-FFF2-40B4-BE49-F238E27FC236}">
                <a16:creationId xmlns:a16="http://schemas.microsoft.com/office/drawing/2014/main" id="{687A1046-D1A9-F2CF-C0D7-E7CBF40C92E7}"/>
              </a:ext>
            </a:extLst>
          </p:cNvPr>
          <p:cNvSpPr txBox="1"/>
          <p:nvPr/>
        </p:nvSpPr>
        <p:spPr>
          <a:xfrm>
            <a:off x="350299" y="423644"/>
            <a:ext cx="11491401" cy="369332"/>
          </a:xfrm>
          <a:prstGeom prst="rect">
            <a:avLst/>
          </a:prstGeom>
          <a:solidFill>
            <a:schemeClr val="bg1"/>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90871" y="246627"/>
            <a:ext cx="3068246"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CD1BCD1-71A3-D817-614D-DDBA7535C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444" y="5439613"/>
            <a:ext cx="1906858" cy="118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66C8C57-EC79-4EA7-94A2-B6DF95F6F1F2}"/>
              </a:ext>
            </a:extLst>
          </p:cNvPr>
          <p:cNvPicPr>
            <a:picLocks noChangeAspect="1"/>
          </p:cNvPicPr>
          <p:nvPr/>
        </p:nvPicPr>
        <p:blipFill>
          <a:blip r:embed="rId5"/>
          <a:stretch>
            <a:fillRect/>
          </a:stretch>
        </p:blipFill>
        <p:spPr>
          <a:xfrm>
            <a:off x="8677930" y="246627"/>
            <a:ext cx="2923199" cy="1044000"/>
          </a:xfrm>
          <a:prstGeom prst="rect">
            <a:avLst/>
          </a:prstGeom>
        </p:spPr>
      </p:pic>
    </p:spTree>
    <p:extLst>
      <p:ext uri="{BB962C8B-B14F-4D97-AF65-F5344CB8AC3E}">
        <p14:creationId xmlns:p14="http://schemas.microsoft.com/office/powerpoint/2010/main" val="342979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MODERN FAMILIES – LESSON 1</a:t>
            </a:r>
            <a:endParaRPr lang="en-GB" sz="3200" dirty="0"/>
          </a:p>
        </p:txBody>
      </p:sp>
      <p:sp>
        <p:nvSpPr>
          <p:cNvPr id="3" name="Content Placeholder 2"/>
          <p:cNvSpPr>
            <a:spLocks noGrp="1"/>
          </p:cNvSpPr>
          <p:nvPr>
            <p:ph idx="1"/>
          </p:nvPr>
        </p:nvSpPr>
        <p:spPr>
          <a:xfrm>
            <a:off x="486888" y="2266877"/>
            <a:ext cx="5609112" cy="3450635"/>
          </a:xfrm>
          <a:ln w="38100">
            <a:solidFill>
              <a:srgbClr val="56859B"/>
            </a:solidFill>
          </a:ln>
        </p:spPr>
        <p:txBody>
          <a:bodyPr>
            <a:noAutofit/>
          </a:bodyPr>
          <a:lstStyle/>
          <a:p>
            <a:pPr marL="0" indent="0">
              <a:buNone/>
            </a:pPr>
            <a:endParaRPr lang="en-GB" sz="2400" b="1" u="sng" dirty="0"/>
          </a:p>
          <a:p>
            <a:pPr marL="0" indent="0">
              <a:buNone/>
            </a:pPr>
            <a:endParaRPr lang="en-GB" sz="2100" b="1" u="sng" dirty="0"/>
          </a:p>
          <a:p>
            <a:pPr marL="0" indent="0">
              <a:spcBef>
                <a:spcPts val="0"/>
              </a:spcBef>
              <a:buNone/>
            </a:pPr>
            <a:r>
              <a:rPr lang="en-GB" sz="2100" b="1" u="sng" dirty="0"/>
              <a:t>Learning Outcomes</a:t>
            </a:r>
            <a:r>
              <a:rPr lang="en-GB" sz="2100" b="1" dirty="0"/>
              <a:t> - Pupils will be able to:</a:t>
            </a:r>
          </a:p>
          <a:p>
            <a:pPr marL="177800" indent="-177800">
              <a:spcBef>
                <a:spcPts val="0"/>
              </a:spcBef>
              <a:buClr>
                <a:schemeClr val="accent1"/>
              </a:buClr>
            </a:pPr>
            <a:r>
              <a:rPr lang="en-GB" sz="2100" dirty="0"/>
              <a:t>Explain some of the key features of how the formation of legally binding relationships is regulated in England and Wales.</a:t>
            </a:r>
          </a:p>
          <a:p>
            <a:pPr marL="177800" indent="-177800">
              <a:spcBef>
                <a:spcPts val="0"/>
              </a:spcBef>
              <a:buClr>
                <a:schemeClr val="accent1"/>
              </a:buClr>
            </a:pPr>
            <a:r>
              <a:rPr lang="en-GB" sz="2100" dirty="0"/>
              <a:t>Identify when a religious ceremony may give rise to a legally binding marriage and when it may be considered a ‘non-qualifying ceremony’. </a:t>
            </a:r>
          </a:p>
          <a:p>
            <a:pPr marL="177800" indent="-177800">
              <a:spcBef>
                <a:spcPts val="0"/>
              </a:spcBef>
              <a:buClr>
                <a:schemeClr val="accent1"/>
              </a:buClr>
            </a:pPr>
            <a:r>
              <a:rPr lang="en-GB" sz="2000" dirty="0">
                <a:effectLst/>
                <a:ea typeface="Times New Roman" panose="02020603050405020304" pitchFamily="18" charset="0"/>
                <a:cs typeface="Segoe UI" panose="020B0502040204020203" pitchFamily="34" charset="0"/>
              </a:rPr>
              <a:t>Analyse and challenge misconceptions regarding the common law marriage myth</a:t>
            </a:r>
            <a:r>
              <a:rPr lang="en-GB" sz="2000" dirty="0">
                <a:ea typeface="Times New Roman" panose="02020603050405020304" pitchFamily="18" charset="0"/>
                <a:cs typeface="Segoe UI" panose="020B0502040204020203" pitchFamily="34" charset="0"/>
              </a:rPr>
              <a:t>.</a:t>
            </a:r>
            <a:endParaRPr lang="en-GB" sz="2000" dirty="0"/>
          </a:p>
          <a:p>
            <a:pPr>
              <a:buClr>
                <a:srgbClr val="62A9AA"/>
              </a:buClr>
            </a:pPr>
            <a:endParaRPr lang="en-GB" sz="2400" dirty="0"/>
          </a:p>
          <a:p>
            <a:pPr marL="0" indent="0">
              <a:buNone/>
            </a:pPr>
            <a:endParaRPr lang="en-GB" sz="2400" dirty="0"/>
          </a:p>
        </p:txBody>
      </p:sp>
      <p:pic>
        <p:nvPicPr>
          <p:cNvPr id="7" name="Picture 6">
            <a:extLst>
              <a:ext uri="{FF2B5EF4-FFF2-40B4-BE49-F238E27FC236}">
                <a16:creationId xmlns:a16="http://schemas.microsoft.com/office/drawing/2014/main" id="{A3763BB4-E5A6-4624-AADE-6A4E37D11B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88532" y="2300874"/>
            <a:ext cx="5068599" cy="3391599"/>
          </a:xfrm>
          <a:prstGeom prst="rect">
            <a:avLst/>
          </a:prstGeom>
          <a:ln w="38100">
            <a:solidFill>
              <a:schemeClr val="accent1"/>
            </a:solidFill>
          </a:ln>
        </p:spPr>
      </p:pic>
    </p:spTree>
    <p:extLst>
      <p:ext uri="{BB962C8B-B14F-4D97-AF65-F5344CB8AC3E}">
        <p14:creationId xmlns:p14="http://schemas.microsoft.com/office/powerpoint/2010/main" val="3896846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115411"/>
            <a:ext cx="10327152" cy="1445375"/>
          </a:xfrm>
        </p:spPr>
        <p:txBody>
          <a:bodyPr>
            <a:normAutofit/>
          </a:bodyPr>
          <a:lstStyle/>
          <a:p>
            <a:r>
              <a:rPr lang="en-GB" sz="3200" b="1" dirty="0"/>
              <a:t>BASELINE ACTIVITY:  What is a FAMILY?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10272" y="2757050"/>
            <a:ext cx="4215128" cy="2773110"/>
          </a:xfrm>
          <a:prstGeom prst="rect">
            <a:avLst/>
          </a:prstGeom>
          <a:ln w="38100">
            <a:solidFill>
              <a:schemeClr val="accent1"/>
            </a:solidFill>
          </a:ln>
        </p:spPr>
      </p:pic>
      <p:sp>
        <p:nvSpPr>
          <p:cNvPr id="7" name="Cloud Callout 3">
            <a:extLst>
              <a:ext uri="{FF2B5EF4-FFF2-40B4-BE49-F238E27FC236}">
                <a16:creationId xmlns:a16="http://schemas.microsoft.com/office/drawing/2014/main" id="{3F17924C-FE0B-46F2-9CC4-E6618583842F}"/>
              </a:ext>
            </a:extLst>
          </p:cNvPr>
          <p:cNvSpPr/>
          <p:nvPr/>
        </p:nvSpPr>
        <p:spPr>
          <a:xfrm>
            <a:off x="12192" y="1901952"/>
            <a:ext cx="7400544" cy="4303776"/>
          </a:xfrm>
          <a:prstGeom prst="cloudCallout">
            <a:avLst>
              <a:gd name="adj1" fmla="val 49484"/>
              <a:gd name="adj2" fmla="val 6024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spcAft>
                <a:spcPts val="600"/>
              </a:spcAft>
              <a:buClr>
                <a:srgbClr val="903163"/>
              </a:buClr>
              <a:buSzPct val="92000"/>
            </a:pPr>
            <a:r>
              <a:rPr lang="en-GB" sz="2400" i="1" dirty="0">
                <a:solidFill>
                  <a:schemeClr val="tx1"/>
                </a:solidFill>
              </a:rPr>
              <a:t>      </a:t>
            </a:r>
            <a:r>
              <a:rPr lang="en-GB" sz="2200" dirty="0">
                <a:solidFill>
                  <a:schemeClr val="tx1"/>
                </a:solidFill>
                <a:effectLst/>
                <a:ea typeface="Times New Roman" panose="02020603050405020304" pitchFamily="18" charset="0"/>
                <a:cs typeface="Arial" panose="020B0604020202020204" pitchFamily="34" charset="0"/>
              </a:rPr>
              <a:t>               </a:t>
            </a:r>
            <a:r>
              <a:rPr lang="en-GB" sz="2000" i="1" dirty="0">
                <a:solidFill>
                  <a:schemeClr val="tx1"/>
                </a:solidFill>
                <a:effectLst/>
                <a:ea typeface="Times New Roman" panose="02020603050405020304" pitchFamily="18" charset="0"/>
                <a:cs typeface="Arial" panose="020B0604020202020204" pitchFamily="34" charset="0"/>
              </a:rPr>
              <a:t>Draw a mind map with the    word ‘family’ in the middle.  Around the outside write:</a:t>
            </a:r>
          </a:p>
          <a:p>
            <a:pPr marL="342900" lvl="0" indent="-342900">
              <a:buFont typeface="+mj-lt"/>
              <a:buAutoNum type="alphaLcParenR"/>
            </a:pPr>
            <a:r>
              <a:rPr lang="en-GB" sz="2000" i="1" dirty="0">
                <a:solidFill>
                  <a:schemeClr val="tx1"/>
                </a:solidFill>
                <a:effectLst/>
                <a:ea typeface="Calibri" panose="020F0502020204030204" pitchFamily="34" charset="0"/>
                <a:cs typeface="Times New Roman" panose="02020603050405020304" pitchFamily="18" charset="0"/>
              </a:rPr>
              <a:t>Who or what you think of when you think of ‘a family’.</a:t>
            </a:r>
            <a:endParaRPr lang="en-US" sz="2000" i="1" dirty="0">
              <a:solidFill>
                <a:schemeClr val="tx1"/>
              </a:solidFill>
              <a:effectLst/>
              <a:ea typeface="Calibri" panose="020F0502020204030204" pitchFamily="34" charset="0"/>
              <a:cs typeface="Arial" panose="020B0604020202020204" pitchFamily="34" charset="0"/>
            </a:endParaRPr>
          </a:p>
          <a:p>
            <a:pPr marL="342900" lvl="0" indent="-342900">
              <a:buFont typeface="+mj-lt"/>
              <a:buAutoNum type="alphaLcParenR"/>
            </a:pPr>
            <a:r>
              <a:rPr lang="en-GB" sz="2000" i="1" dirty="0">
                <a:solidFill>
                  <a:schemeClr val="tx1"/>
                </a:solidFill>
                <a:effectLst/>
                <a:ea typeface="Calibri" panose="020F0502020204030204" pitchFamily="34" charset="0"/>
                <a:cs typeface="Times New Roman" panose="02020603050405020304" pitchFamily="18" charset="0"/>
              </a:rPr>
              <a:t>What different family forms have in common.</a:t>
            </a:r>
          </a:p>
          <a:p>
            <a:pPr marL="342900" indent="-342900">
              <a:buFont typeface="+mj-lt"/>
              <a:buAutoNum type="alphaLcParenR"/>
            </a:pPr>
            <a:r>
              <a:rPr lang="en-GB" sz="2000" i="1" dirty="0">
                <a:solidFill>
                  <a:schemeClr val="tx1"/>
                </a:solidFill>
                <a:effectLst/>
                <a:ea typeface="Times New Roman" panose="02020603050405020304" pitchFamily="18" charset="0"/>
              </a:rPr>
              <a:t>What rights do married couples have?</a:t>
            </a:r>
          </a:p>
          <a:p>
            <a:pPr marL="342900" indent="-342900">
              <a:buFont typeface="+mj-lt"/>
              <a:buAutoNum type="alphaLcParenR"/>
            </a:pPr>
            <a:r>
              <a:rPr lang="en-GB" sz="2000" i="1" dirty="0">
                <a:solidFill>
                  <a:schemeClr val="tx1"/>
                </a:solidFill>
                <a:effectLst/>
                <a:ea typeface="Times New Roman" panose="02020603050405020304" pitchFamily="18" charset="0"/>
              </a:rPr>
              <a:t>What rights do couples who live together have?</a:t>
            </a:r>
            <a:endParaRPr lang="en-GB" sz="2000" i="1" dirty="0">
              <a:solidFill>
                <a:schemeClr val="tx1"/>
              </a:solidFill>
            </a:endParaRPr>
          </a:p>
        </p:txBody>
      </p:sp>
    </p:spTree>
    <p:extLst>
      <p:ext uri="{BB962C8B-B14F-4D97-AF65-F5344CB8AC3E}">
        <p14:creationId xmlns:p14="http://schemas.microsoft.com/office/powerpoint/2010/main" val="343753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633330"/>
            <a:ext cx="11029616" cy="1013800"/>
          </a:xfrm>
          <a:solidFill>
            <a:srgbClr val="56859B"/>
          </a:solidFill>
        </p:spPr>
        <p:txBody>
          <a:bodyPr>
            <a:normAutofit fontScale="90000"/>
          </a:bodyPr>
          <a:lstStyle/>
          <a:p>
            <a:r>
              <a:rPr lang="en-GB" sz="3200" b="1" dirty="0">
                <a:latin typeface="+mn-lt"/>
              </a:rPr>
              <a:t>Legally binding OR </a:t>
            </a:r>
            <a:r>
              <a:rPr lang="en-GB" sz="3200" b="1" dirty="0">
                <a:effectLst/>
                <a:latin typeface="+mn-lt"/>
                <a:ea typeface="Times New Roman" panose="02020603050405020304" pitchFamily="18" charset="0"/>
                <a:cs typeface="Times New Roman" panose="02020603050405020304" pitchFamily="18" charset="0"/>
              </a:rPr>
              <a:t>NON-qualifying ceremony</a:t>
            </a:r>
            <a:r>
              <a:rPr lang="en-GB" sz="3200" b="1" dirty="0">
                <a:latin typeface="+mn-lt"/>
              </a:rPr>
              <a:t>? </a:t>
            </a:r>
            <a:br>
              <a:rPr lang="en-GB" sz="3200" b="1" dirty="0">
                <a:latin typeface="+mn-lt"/>
              </a:rPr>
            </a:br>
            <a:endParaRPr lang="en-GB" sz="3200" b="1" dirty="0"/>
          </a:p>
        </p:txBody>
      </p:sp>
      <p:sp>
        <p:nvSpPr>
          <p:cNvPr id="18" name="TextBox 17"/>
          <p:cNvSpPr txBox="1"/>
          <p:nvPr/>
        </p:nvSpPr>
        <p:spPr>
          <a:xfrm>
            <a:off x="1337730" y="5594016"/>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19" name="TextBox 18"/>
          <p:cNvSpPr txBox="1"/>
          <p:nvPr/>
        </p:nvSpPr>
        <p:spPr>
          <a:xfrm>
            <a:off x="9483213" y="5575177"/>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20" name="TextBox 19"/>
          <p:cNvSpPr txBox="1"/>
          <p:nvPr/>
        </p:nvSpPr>
        <p:spPr>
          <a:xfrm>
            <a:off x="5323896" y="5575176"/>
            <a:ext cx="1858297" cy="830997"/>
          </a:xfrm>
          <a:prstGeom prst="rect">
            <a:avLst/>
          </a:prstGeom>
          <a:noFill/>
        </p:spPr>
        <p:txBody>
          <a:bodyPr wrap="square" rtlCol="0">
            <a:spAutoFit/>
          </a:bodyPr>
          <a:lstStyle/>
          <a:p>
            <a:pPr algn="ctr"/>
            <a:r>
              <a:rPr lang="en-GB" sz="2400" b="1" dirty="0">
                <a:solidFill>
                  <a:schemeClr val="bg1"/>
                </a:solidFill>
              </a:rPr>
              <a:t>Non-Marriage</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7" r="27"/>
          <a:stretch/>
        </p:blipFill>
        <p:spPr>
          <a:xfrm>
            <a:off x="340413" y="2280057"/>
            <a:ext cx="3236038" cy="3792626"/>
          </a:xfrm>
          <a:prstGeom prst="rect">
            <a:avLst/>
          </a:prstGeom>
          <a:solidFill>
            <a:srgbClr val="F5F6F0"/>
          </a:solidFill>
          <a:ln w="38100">
            <a:solidFill>
              <a:srgbClr val="969FA7"/>
            </a:solidFill>
          </a:ln>
        </p:spPr>
      </p:pic>
      <p:sp>
        <p:nvSpPr>
          <p:cNvPr id="33" name="TextBox 32"/>
          <p:cNvSpPr txBox="1"/>
          <p:nvPr/>
        </p:nvSpPr>
        <p:spPr>
          <a:xfrm>
            <a:off x="3835001" y="4367833"/>
            <a:ext cx="7284103" cy="461665"/>
          </a:xfrm>
          <a:prstGeom prst="rect">
            <a:avLst/>
          </a:prstGeom>
          <a:noFill/>
        </p:spPr>
        <p:txBody>
          <a:bodyPr wrap="square" rtlCol="0">
            <a:spAutoFit/>
          </a:bodyPr>
          <a:lstStyle/>
          <a:p>
            <a:r>
              <a:rPr lang="en-GB" sz="2300" b="1" dirty="0">
                <a:solidFill>
                  <a:schemeClr val="bg1"/>
                </a:solidFill>
              </a:rPr>
              <a:t>Legally binding</a:t>
            </a:r>
          </a:p>
        </p:txBody>
      </p:sp>
      <p:pic>
        <p:nvPicPr>
          <p:cNvPr id="2" name="Picture 1">
            <a:extLst>
              <a:ext uri="{FF2B5EF4-FFF2-40B4-BE49-F238E27FC236}">
                <a16:creationId xmlns:a16="http://schemas.microsoft.com/office/drawing/2014/main" id="{E2F3AD44-E57A-92EE-7E95-1396155825B7}"/>
              </a:ext>
            </a:extLst>
          </p:cNvPr>
          <p:cNvPicPr>
            <a:picLocks noChangeAspect="1"/>
          </p:cNvPicPr>
          <p:nvPr/>
        </p:nvPicPr>
        <p:blipFill rotWithShape="1">
          <a:blip r:embed="rId4">
            <a:extLst>
              <a:ext uri="{28A0092B-C50C-407E-A947-70E740481C1C}">
                <a14:useLocalDpi xmlns:a14="http://schemas.microsoft.com/office/drawing/2010/main" val="0"/>
              </a:ext>
            </a:extLst>
          </a:blip>
          <a:srcRect l="214" r="214"/>
          <a:stretch/>
        </p:blipFill>
        <p:spPr>
          <a:xfrm>
            <a:off x="4357591" y="2280057"/>
            <a:ext cx="3236038" cy="3792626"/>
          </a:xfrm>
          <a:prstGeom prst="rect">
            <a:avLst/>
          </a:prstGeom>
          <a:solidFill>
            <a:srgbClr val="F5F6F0"/>
          </a:solidFill>
          <a:ln w="38100">
            <a:noFill/>
          </a:ln>
        </p:spPr>
      </p:pic>
      <p:pic>
        <p:nvPicPr>
          <p:cNvPr id="3" name="Picture 2">
            <a:extLst>
              <a:ext uri="{FF2B5EF4-FFF2-40B4-BE49-F238E27FC236}">
                <a16:creationId xmlns:a16="http://schemas.microsoft.com/office/drawing/2014/main" id="{159705EC-96BE-7554-C4A1-354E7830A026}"/>
              </a:ext>
            </a:extLst>
          </p:cNvPr>
          <p:cNvPicPr>
            <a:picLocks noChangeAspect="1"/>
          </p:cNvPicPr>
          <p:nvPr/>
        </p:nvPicPr>
        <p:blipFill rotWithShape="1">
          <a:blip r:embed="rId5">
            <a:extLst>
              <a:ext uri="{28A0092B-C50C-407E-A947-70E740481C1C}">
                <a14:useLocalDpi xmlns:a14="http://schemas.microsoft.com/office/drawing/2010/main" val="0"/>
              </a:ext>
            </a:extLst>
          </a:blip>
          <a:srcRect l="214" r="214"/>
          <a:stretch/>
        </p:blipFill>
        <p:spPr>
          <a:xfrm>
            <a:off x="8374770" y="2280057"/>
            <a:ext cx="3236038" cy="3792626"/>
          </a:xfrm>
          <a:prstGeom prst="rect">
            <a:avLst/>
          </a:prstGeom>
          <a:solidFill>
            <a:srgbClr val="F5F6F0"/>
          </a:solidFill>
          <a:ln w="38100">
            <a:noFill/>
          </a:ln>
        </p:spPr>
      </p:pic>
    </p:spTree>
    <p:extLst>
      <p:ext uri="{BB962C8B-B14F-4D97-AF65-F5344CB8AC3E}">
        <p14:creationId xmlns:p14="http://schemas.microsoft.com/office/powerpoint/2010/main" val="2245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633330"/>
            <a:ext cx="11029616" cy="1013800"/>
          </a:xfrm>
          <a:solidFill>
            <a:srgbClr val="56859B"/>
          </a:solidFill>
        </p:spPr>
        <p:txBody>
          <a:bodyPr>
            <a:normAutofit fontScale="90000"/>
          </a:bodyPr>
          <a:lstStyle/>
          <a:p>
            <a:r>
              <a:rPr lang="en-GB" sz="3200" b="1" dirty="0">
                <a:latin typeface="+mn-lt"/>
              </a:rPr>
              <a:t>Legally binding OR </a:t>
            </a:r>
            <a:r>
              <a:rPr lang="en-GB" sz="3200" b="1" dirty="0">
                <a:effectLst/>
                <a:latin typeface="+mn-lt"/>
                <a:ea typeface="Times New Roman" panose="02020603050405020304" pitchFamily="18" charset="0"/>
                <a:cs typeface="Times New Roman" panose="02020603050405020304" pitchFamily="18" charset="0"/>
              </a:rPr>
              <a:t>NON-qualifying ceremony</a:t>
            </a:r>
            <a:r>
              <a:rPr lang="en-GB" sz="3200" b="1" dirty="0">
                <a:latin typeface="+mn-lt"/>
              </a:rPr>
              <a:t>? </a:t>
            </a:r>
            <a:br>
              <a:rPr lang="en-GB" sz="3200" b="1" dirty="0">
                <a:latin typeface="+mn-lt"/>
              </a:rPr>
            </a:br>
            <a:r>
              <a:rPr lang="en-GB" sz="3200" b="1" dirty="0">
                <a:latin typeface="+mn-lt"/>
              </a:rPr>
              <a:t>ODD </a:t>
            </a:r>
            <a:r>
              <a:rPr lang="en-GB" sz="3200" b="1" dirty="0"/>
              <a:t>ONE OUT</a:t>
            </a:r>
          </a:p>
        </p:txBody>
      </p:sp>
      <p:sp>
        <p:nvSpPr>
          <p:cNvPr id="15" name="Content Placeholder 2"/>
          <p:cNvSpPr txBox="1">
            <a:spLocks/>
          </p:cNvSpPr>
          <p:nvPr/>
        </p:nvSpPr>
        <p:spPr>
          <a:xfrm>
            <a:off x="3794760" y="2032657"/>
            <a:ext cx="7916632" cy="1379407"/>
          </a:xfrm>
          <a:prstGeom prst="rect">
            <a:avLst/>
          </a:prstGeom>
          <a:solidFill>
            <a:srgbClr val="56859B"/>
          </a:solidFill>
          <a:ln w="38100">
            <a:solidFill>
              <a:srgbClr val="56859B"/>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GB" sz="2400" dirty="0"/>
          </a:p>
        </p:txBody>
      </p:sp>
      <p:sp>
        <p:nvSpPr>
          <p:cNvPr id="17" name="TextBox 16"/>
          <p:cNvSpPr txBox="1"/>
          <p:nvPr/>
        </p:nvSpPr>
        <p:spPr>
          <a:xfrm flipH="1">
            <a:off x="3835000" y="2052712"/>
            <a:ext cx="7864086" cy="800219"/>
          </a:xfrm>
          <a:prstGeom prst="rect">
            <a:avLst/>
          </a:prstGeom>
          <a:solidFill>
            <a:srgbClr val="56859B"/>
          </a:solidFill>
        </p:spPr>
        <p:txBody>
          <a:bodyPr wrap="square" rtlCol="0">
            <a:spAutoFit/>
          </a:bodyPr>
          <a:lstStyle/>
          <a:p>
            <a:r>
              <a:rPr lang="en-GB" sz="2300" b="1" dirty="0">
                <a:solidFill>
                  <a:schemeClr val="bg1"/>
                </a:solidFill>
              </a:rPr>
              <a:t>A.  John and Jake have a wedding ceremony in a marquee in their garde</a:t>
            </a:r>
            <a:r>
              <a:rPr lang="en-GB" sz="2300" b="1" dirty="0">
                <a:solidFill>
                  <a:prstClr val="white"/>
                </a:solidFill>
              </a:rPr>
              <a:t>n in England</a:t>
            </a:r>
            <a:r>
              <a:rPr lang="en-GB" sz="2300" b="1" dirty="0">
                <a:solidFill>
                  <a:schemeClr val="bg1"/>
                </a:solidFill>
              </a:rPr>
              <a:t>.</a:t>
            </a:r>
          </a:p>
        </p:txBody>
      </p:sp>
      <p:sp>
        <p:nvSpPr>
          <p:cNvPr id="18" name="TextBox 17"/>
          <p:cNvSpPr txBox="1"/>
          <p:nvPr/>
        </p:nvSpPr>
        <p:spPr>
          <a:xfrm>
            <a:off x="1337730" y="5594016"/>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19" name="TextBox 18"/>
          <p:cNvSpPr txBox="1"/>
          <p:nvPr/>
        </p:nvSpPr>
        <p:spPr>
          <a:xfrm>
            <a:off x="9483213" y="5575177"/>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20" name="TextBox 19"/>
          <p:cNvSpPr txBox="1"/>
          <p:nvPr/>
        </p:nvSpPr>
        <p:spPr>
          <a:xfrm>
            <a:off x="5323896" y="5575176"/>
            <a:ext cx="1858297" cy="830997"/>
          </a:xfrm>
          <a:prstGeom prst="rect">
            <a:avLst/>
          </a:prstGeom>
          <a:noFill/>
        </p:spPr>
        <p:txBody>
          <a:bodyPr wrap="square" rtlCol="0">
            <a:spAutoFit/>
          </a:bodyPr>
          <a:lstStyle/>
          <a:p>
            <a:pPr algn="ctr"/>
            <a:r>
              <a:rPr lang="en-GB" sz="2400" b="1" dirty="0">
                <a:solidFill>
                  <a:schemeClr val="bg1"/>
                </a:solidFill>
              </a:rPr>
              <a:t>Non-Marriage</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7" r="27"/>
          <a:stretch/>
        </p:blipFill>
        <p:spPr>
          <a:xfrm>
            <a:off x="340413" y="2280057"/>
            <a:ext cx="3236038" cy="3792626"/>
          </a:xfrm>
          <a:prstGeom prst="rect">
            <a:avLst/>
          </a:prstGeom>
          <a:solidFill>
            <a:srgbClr val="F5F6F0"/>
          </a:solidFill>
          <a:ln w="38100">
            <a:solidFill>
              <a:srgbClr val="969FA7"/>
            </a:solidFill>
          </a:ln>
        </p:spPr>
      </p:pic>
      <p:sp>
        <p:nvSpPr>
          <p:cNvPr id="25" name="TextBox 24"/>
          <p:cNvSpPr txBox="1"/>
          <p:nvPr/>
        </p:nvSpPr>
        <p:spPr>
          <a:xfrm>
            <a:off x="3835002" y="2930896"/>
            <a:ext cx="7484234" cy="461665"/>
          </a:xfrm>
          <a:prstGeom prst="rect">
            <a:avLst/>
          </a:prstGeom>
          <a:solidFill>
            <a:srgbClr val="56859B"/>
          </a:solidFill>
        </p:spPr>
        <p:txBody>
          <a:bodyPr wrap="square" rtlCol="0">
            <a:spAutoFit/>
          </a:bodyPr>
          <a:lstStyle/>
          <a:p>
            <a:r>
              <a:rPr lang="en-GB" sz="2300" b="1" dirty="0">
                <a:solidFill>
                  <a:schemeClr val="bg1"/>
                </a:solidFill>
              </a:rPr>
              <a:t>Non-qualifying ceremony</a:t>
            </a:r>
          </a:p>
        </p:txBody>
      </p:sp>
      <p:sp>
        <p:nvSpPr>
          <p:cNvPr id="27" name="Content Placeholder 2"/>
          <p:cNvSpPr txBox="1">
            <a:spLocks/>
          </p:cNvSpPr>
          <p:nvPr/>
        </p:nvSpPr>
        <p:spPr>
          <a:xfrm>
            <a:off x="3782456" y="3536836"/>
            <a:ext cx="7916632" cy="1346507"/>
          </a:xfrm>
          <a:prstGeom prst="rect">
            <a:avLst/>
          </a:prstGeom>
          <a:solidFill>
            <a:srgbClr val="56859B"/>
          </a:solidFill>
          <a:ln w="38100">
            <a:solidFill>
              <a:srgbClr val="56859B"/>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GB" sz="2400" dirty="0"/>
          </a:p>
        </p:txBody>
      </p:sp>
      <p:sp>
        <p:nvSpPr>
          <p:cNvPr id="28" name="Content Placeholder 2"/>
          <p:cNvSpPr txBox="1">
            <a:spLocks/>
          </p:cNvSpPr>
          <p:nvPr/>
        </p:nvSpPr>
        <p:spPr>
          <a:xfrm>
            <a:off x="3794760" y="4975215"/>
            <a:ext cx="7916632" cy="1379407"/>
          </a:xfrm>
          <a:prstGeom prst="rect">
            <a:avLst/>
          </a:prstGeom>
          <a:solidFill>
            <a:srgbClr val="56859B"/>
          </a:solidFill>
          <a:ln w="38100">
            <a:solidFill>
              <a:srgbClr val="56859B"/>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GB" sz="2400" dirty="0">
              <a:solidFill>
                <a:srgbClr val="FFFFFF"/>
              </a:solidFill>
            </a:endParaRPr>
          </a:p>
        </p:txBody>
      </p:sp>
      <p:sp>
        <p:nvSpPr>
          <p:cNvPr id="31" name="TextBox 30"/>
          <p:cNvSpPr txBox="1"/>
          <p:nvPr/>
        </p:nvSpPr>
        <p:spPr>
          <a:xfrm>
            <a:off x="3794758" y="3536836"/>
            <a:ext cx="7904327" cy="800219"/>
          </a:xfrm>
          <a:prstGeom prst="rect">
            <a:avLst/>
          </a:prstGeom>
          <a:noFill/>
          <a:ln>
            <a:solidFill>
              <a:srgbClr val="56859B"/>
            </a:solidFill>
          </a:ln>
        </p:spPr>
        <p:txBody>
          <a:bodyPr wrap="square" rtlCol="0">
            <a:spAutoFit/>
          </a:bodyPr>
          <a:lstStyle/>
          <a:p>
            <a:r>
              <a:rPr lang="en-GB" sz="2300" b="1" dirty="0">
                <a:solidFill>
                  <a:schemeClr val="bg1"/>
                </a:solidFill>
              </a:rPr>
              <a:t>B.  John and Jake have a </a:t>
            </a:r>
            <a:r>
              <a:rPr lang="en-GB" sz="2300" b="1" dirty="0">
                <a:solidFill>
                  <a:prstClr val="white"/>
                </a:solidFill>
              </a:rPr>
              <a:t>civil partnership</a:t>
            </a:r>
            <a:r>
              <a:rPr lang="en-GB" sz="2300" b="1" dirty="0">
                <a:solidFill>
                  <a:schemeClr val="bg1"/>
                </a:solidFill>
              </a:rPr>
              <a:t> ceremony in a register office in </a:t>
            </a:r>
            <a:r>
              <a:rPr lang="en-GB" sz="2300" b="1" dirty="0">
                <a:solidFill>
                  <a:prstClr val="white"/>
                </a:solidFill>
              </a:rPr>
              <a:t>England</a:t>
            </a:r>
            <a:r>
              <a:rPr lang="en-GB" sz="2300" b="1" dirty="0">
                <a:solidFill>
                  <a:schemeClr val="bg1"/>
                </a:solidFill>
              </a:rPr>
              <a:t>.</a:t>
            </a:r>
          </a:p>
        </p:txBody>
      </p:sp>
      <p:sp>
        <p:nvSpPr>
          <p:cNvPr id="32" name="TextBox 31"/>
          <p:cNvSpPr txBox="1"/>
          <p:nvPr/>
        </p:nvSpPr>
        <p:spPr>
          <a:xfrm>
            <a:off x="3782457" y="5029186"/>
            <a:ext cx="7928935" cy="830997"/>
          </a:xfrm>
          <a:prstGeom prst="rect">
            <a:avLst/>
          </a:prstGeom>
          <a:solidFill>
            <a:srgbClr val="56859B"/>
          </a:solidFill>
        </p:spPr>
        <p:txBody>
          <a:bodyPr wrap="square" rtlCol="0">
            <a:spAutoFit/>
          </a:bodyPr>
          <a:lstStyle/>
          <a:p>
            <a:r>
              <a:rPr lang="en-GB" sz="2300" b="1" dirty="0">
                <a:solidFill>
                  <a:schemeClr val="bg1"/>
                </a:solidFill>
              </a:rPr>
              <a:t>C. John and Jake have a </a:t>
            </a:r>
            <a:r>
              <a:rPr lang="en-GB" sz="2300" b="1" dirty="0">
                <a:solidFill>
                  <a:prstClr val="white"/>
                </a:solidFill>
              </a:rPr>
              <a:t>wedding ceremony</a:t>
            </a:r>
            <a:r>
              <a:rPr lang="en-GB" sz="2300" b="1" dirty="0">
                <a:solidFill>
                  <a:schemeClr val="bg1"/>
                </a:solidFill>
              </a:rPr>
              <a:t> in a register office in </a:t>
            </a:r>
            <a:r>
              <a:rPr lang="en-GB" sz="2300" b="1" dirty="0">
                <a:solidFill>
                  <a:prstClr val="white"/>
                </a:solidFill>
              </a:rPr>
              <a:t>England</a:t>
            </a:r>
            <a:r>
              <a:rPr lang="en-GB" sz="2300" b="1" dirty="0">
                <a:solidFill>
                  <a:schemeClr val="bg1"/>
                </a:solidFill>
              </a:rPr>
              <a:t>.      </a:t>
            </a:r>
          </a:p>
        </p:txBody>
      </p:sp>
      <p:sp>
        <p:nvSpPr>
          <p:cNvPr id="33" name="TextBox 32"/>
          <p:cNvSpPr txBox="1"/>
          <p:nvPr/>
        </p:nvSpPr>
        <p:spPr>
          <a:xfrm>
            <a:off x="3835001" y="4367833"/>
            <a:ext cx="7284103" cy="461665"/>
          </a:xfrm>
          <a:prstGeom prst="rect">
            <a:avLst/>
          </a:prstGeom>
          <a:noFill/>
        </p:spPr>
        <p:txBody>
          <a:bodyPr wrap="square" rtlCol="0">
            <a:spAutoFit/>
          </a:bodyPr>
          <a:lstStyle/>
          <a:p>
            <a:r>
              <a:rPr lang="en-GB" sz="2300" b="1" dirty="0">
                <a:solidFill>
                  <a:schemeClr val="bg1"/>
                </a:solidFill>
              </a:rPr>
              <a:t>Legally binding</a:t>
            </a:r>
          </a:p>
        </p:txBody>
      </p:sp>
      <p:sp>
        <p:nvSpPr>
          <p:cNvPr id="34" name="TextBox 33"/>
          <p:cNvSpPr txBox="1"/>
          <p:nvPr/>
        </p:nvSpPr>
        <p:spPr>
          <a:xfrm>
            <a:off x="3794759" y="5824720"/>
            <a:ext cx="7904329" cy="461665"/>
          </a:xfrm>
          <a:prstGeom prst="rect">
            <a:avLst/>
          </a:prstGeom>
          <a:solidFill>
            <a:srgbClr val="56859B"/>
          </a:solidFill>
        </p:spPr>
        <p:txBody>
          <a:bodyPr wrap="square" rtlCol="0">
            <a:spAutoFit/>
          </a:bodyPr>
          <a:lstStyle/>
          <a:p>
            <a:r>
              <a:rPr lang="en-GB" sz="2300" b="1" dirty="0">
                <a:solidFill>
                  <a:schemeClr val="bg1"/>
                </a:solidFill>
              </a:rPr>
              <a:t>Legally binding</a:t>
            </a:r>
          </a:p>
        </p:txBody>
      </p:sp>
    </p:spTree>
    <p:extLst>
      <p:ext uri="{BB962C8B-B14F-4D97-AF65-F5344CB8AC3E}">
        <p14:creationId xmlns:p14="http://schemas.microsoft.com/office/powerpoint/2010/main" val="24066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633330"/>
            <a:ext cx="11029616" cy="1013800"/>
          </a:xfrm>
          <a:solidFill>
            <a:srgbClr val="56859B"/>
          </a:solidFill>
        </p:spPr>
        <p:txBody>
          <a:bodyPr>
            <a:normAutofit fontScale="90000"/>
          </a:bodyPr>
          <a:lstStyle/>
          <a:p>
            <a:r>
              <a:rPr lang="en-GB" sz="3200" b="1" dirty="0">
                <a:latin typeface="+mn-lt"/>
              </a:rPr>
              <a:t>Legal wedding OR </a:t>
            </a:r>
            <a:r>
              <a:rPr lang="en-GB" sz="3200" b="1" dirty="0">
                <a:effectLst/>
                <a:latin typeface="+mn-lt"/>
                <a:ea typeface="Times New Roman" panose="02020603050405020304" pitchFamily="18" charset="0"/>
                <a:cs typeface="Times New Roman" panose="02020603050405020304" pitchFamily="18" charset="0"/>
              </a:rPr>
              <a:t>non-Qualifying ceremony</a:t>
            </a:r>
            <a:r>
              <a:rPr lang="en-GB" sz="3200" b="1" dirty="0">
                <a:latin typeface="+mn-lt"/>
              </a:rPr>
              <a:t>?          ODD </a:t>
            </a:r>
            <a:r>
              <a:rPr lang="en-GB" sz="3200" b="1" dirty="0"/>
              <a:t>ONE OUT</a:t>
            </a:r>
          </a:p>
        </p:txBody>
      </p:sp>
      <p:sp>
        <p:nvSpPr>
          <p:cNvPr id="15" name="Content Placeholder 2"/>
          <p:cNvSpPr txBox="1">
            <a:spLocks/>
          </p:cNvSpPr>
          <p:nvPr/>
        </p:nvSpPr>
        <p:spPr>
          <a:xfrm>
            <a:off x="3794760" y="2032657"/>
            <a:ext cx="7916632" cy="1379407"/>
          </a:xfrm>
          <a:prstGeom prst="rect">
            <a:avLst/>
          </a:prstGeom>
          <a:solidFill>
            <a:schemeClr val="accent2"/>
          </a:solidFill>
          <a:ln w="38100">
            <a:solidFill>
              <a:schemeClr val="accent2"/>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GB" sz="2400" dirty="0"/>
          </a:p>
        </p:txBody>
      </p:sp>
      <p:sp>
        <p:nvSpPr>
          <p:cNvPr id="17" name="TextBox 16"/>
          <p:cNvSpPr txBox="1"/>
          <p:nvPr/>
        </p:nvSpPr>
        <p:spPr>
          <a:xfrm flipH="1">
            <a:off x="3835000" y="2052712"/>
            <a:ext cx="7864086" cy="707886"/>
          </a:xfrm>
          <a:prstGeom prst="rect">
            <a:avLst/>
          </a:prstGeom>
          <a:solidFill>
            <a:schemeClr val="accent2"/>
          </a:solidFill>
        </p:spPr>
        <p:txBody>
          <a:bodyPr wrap="square" rtlCol="0">
            <a:spAutoFit/>
          </a:bodyPr>
          <a:lstStyle/>
          <a:p>
            <a:r>
              <a:rPr lang="en-GB" sz="2000" b="1" dirty="0">
                <a:solidFill>
                  <a:schemeClr val="bg1"/>
                </a:solidFill>
              </a:rPr>
              <a:t>A. Emad and Saira have a ‘nikah’ ceremony in a mosque in England which is not a registered </a:t>
            </a:r>
            <a:r>
              <a:rPr lang="en-GB" sz="2000" b="1" i="0" dirty="0">
                <a:solidFill>
                  <a:schemeClr val="bg1"/>
                </a:solidFill>
                <a:effectLst/>
              </a:rPr>
              <a:t>place of worship</a:t>
            </a:r>
            <a:r>
              <a:rPr lang="en-GB" sz="2000" b="1" dirty="0">
                <a:solidFill>
                  <a:schemeClr val="bg1"/>
                </a:solidFill>
              </a:rPr>
              <a:t>. </a:t>
            </a:r>
          </a:p>
        </p:txBody>
      </p:sp>
      <p:sp>
        <p:nvSpPr>
          <p:cNvPr id="18" name="TextBox 17"/>
          <p:cNvSpPr txBox="1"/>
          <p:nvPr/>
        </p:nvSpPr>
        <p:spPr>
          <a:xfrm>
            <a:off x="1337730" y="5594016"/>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19" name="TextBox 18"/>
          <p:cNvSpPr txBox="1"/>
          <p:nvPr/>
        </p:nvSpPr>
        <p:spPr>
          <a:xfrm>
            <a:off x="9483213" y="5575177"/>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20" name="TextBox 19"/>
          <p:cNvSpPr txBox="1"/>
          <p:nvPr/>
        </p:nvSpPr>
        <p:spPr>
          <a:xfrm>
            <a:off x="5323896" y="5575176"/>
            <a:ext cx="1858297" cy="830997"/>
          </a:xfrm>
          <a:prstGeom prst="rect">
            <a:avLst/>
          </a:prstGeom>
          <a:noFill/>
        </p:spPr>
        <p:txBody>
          <a:bodyPr wrap="square" rtlCol="0">
            <a:spAutoFit/>
          </a:bodyPr>
          <a:lstStyle/>
          <a:p>
            <a:pPr algn="ctr"/>
            <a:r>
              <a:rPr lang="en-GB" sz="2400" b="1" dirty="0">
                <a:solidFill>
                  <a:schemeClr val="bg1"/>
                </a:solidFill>
              </a:rPr>
              <a:t>Non-Marriage</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t="4031" b="4031"/>
          <a:stretch/>
        </p:blipFill>
        <p:spPr>
          <a:xfrm>
            <a:off x="340413" y="2280057"/>
            <a:ext cx="3236038" cy="3792626"/>
          </a:xfrm>
          <a:prstGeom prst="rect">
            <a:avLst/>
          </a:prstGeom>
          <a:solidFill>
            <a:srgbClr val="F5F6F0"/>
          </a:solidFill>
          <a:ln w="38100">
            <a:solidFill>
              <a:srgbClr val="969FA7"/>
            </a:solidFill>
          </a:ln>
        </p:spPr>
      </p:pic>
      <p:sp>
        <p:nvSpPr>
          <p:cNvPr id="25" name="TextBox 24"/>
          <p:cNvSpPr txBox="1"/>
          <p:nvPr/>
        </p:nvSpPr>
        <p:spPr>
          <a:xfrm>
            <a:off x="3835002" y="2930896"/>
            <a:ext cx="7484234" cy="461665"/>
          </a:xfrm>
          <a:prstGeom prst="rect">
            <a:avLst/>
          </a:prstGeom>
          <a:solidFill>
            <a:schemeClr val="accent2"/>
          </a:solidFill>
        </p:spPr>
        <p:txBody>
          <a:bodyPr wrap="square" rtlCol="0">
            <a:spAutoFit/>
          </a:bodyPr>
          <a:lstStyle/>
          <a:p>
            <a:r>
              <a:rPr lang="en-GB" sz="2400" b="1" dirty="0">
                <a:solidFill>
                  <a:schemeClr val="bg1"/>
                </a:solidFill>
              </a:rPr>
              <a:t>Non-qualifying ceremony</a:t>
            </a:r>
          </a:p>
        </p:txBody>
      </p:sp>
      <p:sp>
        <p:nvSpPr>
          <p:cNvPr id="27" name="Content Placeholder 2"/>
          <p:cNvSpPr txBox="1">
            <a:spLocks/>
          </p:cNvSpPr>
          <p:nvPr/>
        </p:nvSpPr>
        <p:spPr>
          <a:xfrm>
            <a:off x="3782456" y="3503936"/>
            <a:ext cx="7916632" cy="1379407"/>
          </a:xfrm>
          <a:prstGeom prst="rect">
            <a:avLst/>
          </a:prstGeom>
          <a:solidFill>
            <a:schemeClr val="accent2"/>
          </a:solidFill>
          <a:ln w="38100">
            <a:solidFill>
              <a:schemeClr val="accent2"/>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GB" sz="2400" dirty="0"/>
          </a:p>
        </p:txBody>
      </p:sp>
      <p:sp>
        <p:nvSpPr>
          <p:cNvPr id="28" name="Content Placeholder 2"/>
          <p:cNvSpPr txBox="1">
            <a:spLocks/>
          </p:cNvSpPr>
          <p:nvPr/>
        </p:nvSpPr>
        <p:spPr>
          <a:xfrm>
            <a:off x="3782454" y="5059887"/>
            <a:ext cx="7916632" cy="1379407"/>
          </a:xfrm>
          <a:prstGeom prst="rect">
            <a:avLst/>
          </a:prstGeom>
          <a:solidFill>
            <a:schemeClr val="accent2"/>
          </a:solidFill>
          <a:ln w="38100">
            <a:solidFill>
              <a:schemeClr val="accent2"/>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GB" sz="2400" dirty="0">
              <a:solidFill>
                <a:srgbClr val="FFFFFF"/>
              </a:solidFill>
            </a:endParaRPr>
          </a:p>
        </p:txBody>
      </p:sp>
      <p:sp>
        <p:nvSpPr>
          <p:cNvPr id="31" name="TextBox 30"/>
          <p:cNvSpPr txBox="1"/>
          <p:nvPr/>
        </p:nvSpPr>
        <p:spPr>
          <a:xfrm>
            <a:off x="3794759" y="3536836"/>
            <a:ext cx="7524476" cy="707886"/>
          </a:xfrm>
          <a:prstGeom prst="rect">
            <a:avLst/>
          </a:prstGeom>
          <a:noFill/>
        </p:spPr>
        <p:txBody>
          <a:bodyPr wrap="square" rtlCol="0">
            <a:spAutoFit/>
          </a:bodyPr>
          <a:lstStyle/>
          <a:p>
            <a:r>
              <a:rPr lang="en-GB" sz="2000" b="1" dirty="0">
                <a:solidFill>
                  <a:schemeClr val="bg1"/>
                </a:solidFill>
              </a:rPr>
              <a:t>B.  After the nikah in A above, Emad and Saira have a </a:t>
            </a:r>
            <a:r>
              <a:rPr lang="en-GB" sz="2000" b="1" dirty="0">
                <a:solidFill>
                  <a:prstClr val="white"/>
                </a:solidFill>
              </a:rPr>
              <a:t>civil wedding at a register office in </a:t>
            </a:r>
            <a:r>
              <a:rPr lang="en-GB" sz="2000" b="1" dirty="0">
                <a:solidFill>
                  <a:schemeClr val="bg1"/>
                </a:solidFill>
              </a:rPr>
              <a:t>England</a:t>
            </a:r>
            <a:r>
              <a:rPr lang="en-GB" sz="2000" b="1" dirty="0">
                <a:solidFill>
                  <a:prstClr val="white"/>
                </a:solidFill>
              </a:rPr>
              <a:t>.</a:t>
            </a:r>
          </a:p>
        </p:txBody>
      </p:sp>
      <p:sp>
        <p:nvSpPr>
          <p:cNvPr id="32" name="TextBox 31"/>
          <p:cNvSpPr txBox="1"/>
          <p:nvPr/>
        </p:nvSpPr>
        <p:spPr>
          <a:xfrm>
            <a:off x="3782457" y="5057020"/>
            <a:ext cx="8069130" cy="1107996"/>
          </a:xfrm>
          <a:prstGeom prst="rect">
            <a:avLst/>
          </a:prstGeom>
          <a:noFill/>
        </p:spPr>
        <p:txBody>
          <a:bodyPr wrap="square" rtlCol="0">
            <a:spAutoFit/>
          </a:bodyPr>
          <a:lstStyle/>
          <a:p>
            <a:r>
              <a:rPr lang="en-GB" sz="2000" b="1" dirty="0">
                <a:solidFill>
                  <a:schemeClr val="bg1"/>
                </a:solidFill>
              </a:rPr>
              <a:t>C. Emad and Saira give notice and have a ‘nikah’ and civil wedding</a:t>
            </a:r>
            <a:r>
              <a:rPr lang="en-GB" sz="2100" b="1" dirty="0">
                <a:solidFill>
                  <a:schemeClr val="bg1"/>
                </a:solidFill>
              </a:rPr>
              <a:t> in a mosque in England which is a registered</a:t>
            </a:r>
            <a:r>
              <a:rPr lang="en-GB" sz="2100" b="0" i="0" dirty="0">
                <a:solidFill>
                  <a:srgbClr val="000000"/>
                </a:solidFill>
                <a:effectLst/>
              </a:rPr>
              <a:t> </a:t>
            </a:r>
            <a:r>
              <a:rPr lang="en-GB" sz="2100" b="1" i="0" dirty="0">
                <a:solidFill>
                  <a:schemeClr val="bg1"/>
                </a:solidFill>
                <a:effectLst/>
              </a:rPr>
              <a:t>place of worship</a:t>
            </a:r>
            <a:r>
              <a:rPr lang="en-GB" sz="2100" b="1" dirty="0">
                <a:solidFill>
                  <a:schemeClr val="bg1"/>
                </a:solidFill>
              </a:rPr>
              <a:t>. </a:t>
            </a:r>
          </a:p>
          <a:p>
            <a:pPr algn="ctr"/>
            <a:endParaRPr lang="en-GB" sz="2400" b="1" dirty="0">
              <a:solidFill>
                <a:schemeClr val="bg1"/>
              </a:solidFill>
            </a:endParaRPr>
          </a:p>
        </p:txBody>
      </p:sp>
      <p:sp>
        <p:nvSpPr>
          <p:cNvPr id="33" name="TextBox 32"/>
          <p:cNvSpPr txBox="1"/>
          <p:nvPr/>
        </p:nvSpPr>
        <p:spPr>
          <a:xfrm>
            <a:off x="3835001" y="4367833"/>
            <a:ext cx="7284103" cy="461665"/>
          </a:xfrm>
          <a:prstGeom prst="rect">
            <a:avLst/>
          </a:prstGeom>
          <a:noFill/>
        </p:spPr>
        <p:txBody>
          <a:bodyPr wrap="square" rtlCol="0">
            <a:spAutoFit/>
          </a:bodyPr>
          <a:lstStyle/>
          <a:p>
            <a:r>
              <a:rPr lang="en-GB" sz="2400" b="1" dirty="0">
                <a:solidFill>
                  <a:schemeClr val="bg1"/>
                </a:solidFill>
              </a:rPr>
              <a:t>Legal wedding</a:t>
            </a:r>
          </a:p>
        </p:txBody>
      </p:sp>
      <p:sp>
        <p:nvSpPr>
          <p:cNvPr id="34" name="TextBox 33"/>
          <p:cNvSpPr txBox="1"/>
          <p:nvPr/>
        </p:nvSpPr>
        <p:spPr>
          <a:xfrm>
            <a:off x="3807063" y="5841850"/>
            <a:ext cx="7904329" cy="461665"/>
          </a:xfrm>
          <a:prstGeom prst="rect">
            <a:avLst/>
          </a:prstGeom>
          <a:noFill/>
        </p:spPr>
        <p:txBody>
          <a:bodyPr wrap="square" rtlCol="0">
            <a:spAutoFit/>
          </a:bodyPr>
          <a:lstStyle/>
          <a:p>
            <a:r>
              <a:rPr lang="en-GB" sz="2400" b="1" dirty="0">
                <a:solidFill>
                  <a:schemeClr val="bg1"/>
                </a:solidFill>
              </a:rPr>
              <a:t>Legal wedding</a:t>
            </a:r>
          </a:p>
        </p:txBody>
      </p:sp>
    </p:spTree>
    <p:extLst>
      <p:ext uri="{BB962C8B-B14F-4D97-AF65-F5344CB8AC3E}">
        <p14:creationId xmlns:p14="http://schemas.microsoft.com/office/powerpoint/2010/main" val="260010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633330"/>
            <a:ext cx="11029616" cy="1013800"/>
          </a:xfrm>
          <a:solidFill>
            <a:srgbClr val="56859B"/>
          </a:solidFill>
        </p:spPr>
        <p:txBody>
          <a:bodyPr>
            <a:normAutofit fontScale="90000"/>
          </a:bodyPr>
          <a:lstStyle/>
          <a:p>
            <a:r>
              <a:rPr lang="en-GB" sz="3200" b="1" dirty="0"/>
              <a:t>Not LEGALLY recognised relationship OR  VALID MARRIAGE? ODD ONE OUT</a:t>
            </a:r>
          </a:p>
        </p:txBody>
      </p:sp>
      <p:sp>
        <p:nvSpPr>
          <p:cNvPr id="15" name="Content Placeholder 2"/>
          <p:cNvSpPr txBox="1">
            <a:spLocks/>
          </p:cNvSpPr>
          <p:nvPr/>
        </p:nvSpPr>
        <p:spPr>
          <a:xfrm>
            <a:off x="3794759" y="2052712"/>
            <a:ext cx="7916632" cy="1379407"/>
          </a:xfrm>
          <a:prstGeom prst="rect">
            <a:avLst/>
          </a:prstGeom>
          <a:solidFill>
            <a:srgbClr val="969FA7"/>
          </a:solidFill>
          <a:ln w="38100">
            <a:solidFill>
              <a:srgbClr val="969FA7"/>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GB" sz="2400" dirty="0"/>
          </a:p>
        </p:txBody>
      </p:sp>
      <p:sp>
        <p:nvSpPr>
          <p:cNvPr id="17" name="TextBox 16"/>
          <p:cNvSpPr txBox="1"/>
          <p:nvPr/>
        </p:nvSpPr>
        <p:spPr>
          <a:xfrm flipH="1">
            <a:off x="3794759" y="2052712"/>
            <a:ext cx="7916633" cy="830997"/>
          </a:xfrm>
          <a:prstGeom prst="rect">
            <a:avLst/>
          </a:prstGeom>
          <a:noFill/>
        </p:spPr>
        <p:txBody>
          <a:bodyPr wrap="square" rtlCol="0">
            <a:spAutoFit/>
          </a:bodyPr>
          <a:lstStyle/>
          <a:p>
            <a:r>
              <a:rPr lang="en-GB" sz="2400" b="1" dirty="0">
                <a:solidFill>
                  <a:schemeClr val="bg1"/>
                </a:solidFill>
              </a:rPr>
              <a:t>A. Henry and Mary have a whirlwind romance and have a legal wedding three months after meeting.</a:t>
            </a:r>
          </a:p>
        </p:txBody>
      </p:sp>
      <p:sp>
        <p:nvSpPr>
          <p:cNvPr id="18" name="TextBox 17"/>
          <p:cNvSpPr txBox="1"/>
          <p:nvPr/>
        </p:nvSpPr>
        <p:spPr>
          <a:xfrm>
            <a:off x="1337730" y="5594016"/>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19" name="TextBox 18"/>
          <p:cNvSpPr txBox="1"/>
          <p:nvPr/>
        </p:nvSpPr>
        <p:spPr>
          <a:xfrm>
            <a:off x="9483213" y="5575177"/>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20" name="TextBox 19"/>
          <p:cNvSpPr txBox="1"/>
          <p:nvPr/>
        </p:nvSpPr>
        <p:spPr>
          <a:xfrm>
            <a:off x="5323896" y="5575176"/>
            <a:ext cx="1858297" cy="830997"/>
          </a:xfrm>
          <a:prstGeom prst="rect">
            <a:avLst/>
          </a:prstGeom>
          <a:noFill/>
        </p:spPr>
        <p:txBody>
          <a:bodyPr wrap="square" rtlCol="0">
            <a:spAutoFit/>
          </a:bodyPr>
          <a:lstStyle/>
          <a:p>
            <a:pPr algn="ctr"/>
            <a:r>
              <a:rPr lang="en-GB" sz="2400" b="1" dirty="0">
                <a:solidFill>
                  <a:schemeClr val="bg1"/>
                </a:solidFill>
              </a:rPr>
              <a:t>Non-Marriage</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1447" r="1447"/>
          <a:stretch/>
        </p:blipFill>
        <p:spPr>
          <a:xfrm>
            <a:off x="340413" y="2280057"/>
            <a:ext cx="3236038" cy="3792626"/>
          </a:xfrm>
          <a:prstGeom prst="rect">
            <a:avLst/>
          </a:prstGeom>
          <a:solidFill>
            <a:srgbClr val="F5F6F0"/>
          </a:solidFill>
          <a:ln w="38100">
            <a:solidFill>
              <a:srgbClr val="969FA7"/>
            </a:solidFill>
          </a:ln>
        </p:spPr>
      </p:pic>
      <p:sp>
        <p:nvSpPr>
          <p:cNvPr id="25" name="TextBox 24"/>
          <p:cNvSpPr txBox="1"/>
          <p:nvPr/>
        </p:nvSpPr>
        <p:spPr>
          <a:xfrm>
            <a:off x="3835002" y="2930896"/>
            <a:ext cx="7484234" cy="461665"/>
          </a:xfrm>
          <a:prstGeom prst="rect">
            <a:avLst/>
          </a:prstGeom>
          <a:noFill/>
        </p:spPr>
        <p:txBody>
          <a:bodyPr wrap="square" rtlCol="0">
            <a:spAutoFit/>
          </a:bodyPr>
          <a:lstStyle/>
          <a:p>
            <a:r>
              <a:rPr lang="en-GB" sz="2400" b="1" dirty="0">
                <a:solidFill>
                  <a:schemeClr val="bg1"/>
                </a:solidFill>
              </a:rPr>
              <a:t>Valid marriage</a:t>
            </a:r>
          </a:p>
        </p:txBody>
      </p:sp>
      <p:sp>
        <p:nvSpPr>
          <p:cNvPr id="27" name="Content Placeholder 2"/>
          <p:cNvSpPr txBox="1">
            <a:spLocks/>
          </p:cNvSpPr>
          <p:nvPr/>
        </p:nvSpPr>
        <p:spPr>
          <a:xfrm>
            <a:off x="3782456" y="3503936"/>
            <a:ext cx="7916632" cy="1379407"/>
          </a:xfrm>
          <a:prstGeom prst="rect">
            <a:avLst/>
          </a:prstGeom>
          <a:solidFill>
            <a:srgbClr val="969FA7"/>
          </a:solidFill>
          <a:ln w="38100">
            <a:solidFill>
              <a:srgbClr val="969FA7"/>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GB" sz="2400" dirty="0"/>
          </a:p>
        </p:txBody>
      </p:sp>
      <p:sp>
        <p:nvSpPr>
          <p:cNvPr id="28" name="Content Placeholder 2"/>
          <p:cNvSpPr txBox="1">
            <a:spLocks/>
          </p:cNvSpPr>
          <p:nvPr/>
        </p:nvSpPr>
        <p:spPr>
          <a:xfrm>
            <a:off x="3794760" y="4975215"/>
            <a:ext cx="7916632" cy="1379407"/>
          </a:xfrm>
          <a:prstGeom prst="rect">
            <a:avLst/>
          </a:prstGeom>
          <a:solidFill>
            <a:srgbClr val="969FA7"/>
          </a:solidFill>
          <a:ln w="38100">
            <a:solidFill>
              <a:srgbClr val="969FA7"/>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GB" sz="2400" dirty="0">
              <a:solidFill>
                <a:srgbClr val="FFFFFF"/>
              </a:solidFill>
            </a:endParaRPr>
          </a:p>
        </p:txBody>
      </p:sp>
      <p:sp>
        <p:nvSpPr>
          <p:cNvPr id="31" name="TextBox 30"/>
          <p:cNvSpPr txBox="1"/>
          <p:nvPr/>
        </p:nvSpPr>
        <p:spPr>
          <a:xfrm>
            <a:off x="3794758" y="3536836"/>
            <a:ext cx="7916633" cy="830997"/>
          </a:xfrm>
          <a:prstGeom prst="rect">
            <a:avLst/>
          </a:prstGeom>
          <a:noFill/>
        </p:spPr>
        <p:txBody>
          <a:bodyPr wrap="square" rtlCol="0">
            <a:spAutoFit/>
          </a:bodyPr>
          <a:lstStyle/>
          <a:p>
            <a:r>
              <a:rPr lang="en-GB" sz="2400" b="1" dirty="0">
                <a:solidFill>
                  <a:schemeClr val="bg1"/>
                </a:solidFill>
              </a:rPr>
              <a:t>B. Henry and Mary live together for 3 years then have a  commitment ceremony exchanging vows and rings.</a:t>
            </a:r>
          </a:p>
        </p:txBody>
      </p:sp>
      <p:sp>
        <p:nvSpPr>
          <p:cNvPr id="32" name="TextBox 31"/>
          <p:cNvSpPr txBox="1"/>
          <p:nvPr/>
        </p:nvSpPr>
        <p:spPr>
          <a:xfrm>
            <a:off x="3794760" y="5017820"/>
            <a:ext cx="7686020" cy="830997"/>
          </a:xfrm>
          <a:prstGeom prst="rect">
            <a:avLst/>
          </a:prstGeom>
          <a:noFill/>
        </p:spPr>
        <p:txBody>
          <a:bodyPr wrap="square" rtlCol="0">
            <a:spAutoFit/>
          </a:bodyPr>
          <a:lstStyle/>
          <a:p>
            <a:r>
              <a:rPr lang="en-GB" sz="2400" b="1" dirty="0">
                <a:solidFill>
                  <a:schemeClr val="bg1"/>
                </a:solidFill>
              </a:rPr>
              <a:t>C. Henry and Mary live together for 10 years and have a daughter, Lily aged 2.</a:t>
            </a:r>
          </a:p>
        </p:txBody>
      </p:sp>
      <p:sp>
        <p:nvSpPr>
          <p:cNvPr id="33" name="TextBox 32"/>
          <p:cNvSpPr txBox="1"/>
          <p:nvPr/>
        </p:nvSpPr>
        <p:spPr>
          <a:xfrm>
            <a:off x="3835001" y="4367833"/>
            <a:ext cx="7284103" cy="461665"/>
          </a:xfrm>
          <a:prstGeom prst="rect">
            <a:avLst/>
          </a:prstGeom>
          <a:noFill/>
        </p:spPr>
        <p:txBody>
          <a:bodyPr wrap="square" rtlCol="0">
            <a:spAutoFit/>
          </a:bodyPr>
          <a:lstStyle/>
          <a:p>
            <a:r>
              <a:rPr lang="en-GB" sz="2400" b="1" dirty="0">
                <a:solidFill>
                  <a:schemeClr val="bg1"/>
                </a:solidFill>
              </a:rPr>
              <a:t>Not legally recognised relationship</a:t>
            </a:r>
          </a:p>
        </p:txBody>
      </p:sp>
      <p:sp>
        <p:nvSpPr>
          <p:cNvPr id="34" name="TextBox 33"/>
          <p:cNvSpPr txBox="1"/>
          <p:nvPr/>
        </p:nvSpPr>
        <p:spPr>
          <a:xfrm>
            <a:off x="3794759" y="5824720"/>
            <a:ext cx="7904329" cy="830997"/>
          </a:xfrm>
          <a:prstGeom prst="rect">
            <a:avLst/>
          </a:prstGeom>
          <a:noFill/>
        </p:spPr>
        <p:txBody>
          <a:bodyPr wrap="square" rtlCol="0">
            <a:spAutoFit/>
          </a:bodyPr>
          <a:lstStyle/>
          <a:p>
            <a:r>
              <a:rPr lang="en-GB" sz="2400" b="1" dirty="0">
                <a:solidFill>
                  <a:schemeClr val="bg1"/>
                </a:solidFill>
              </a:rPr>
              <a:t>Not legally recognised relationship</a:t>
            </a:r>
          </a:p>
          <a:p>
            <a:endParaRPr lang="en-GB" sz="2400" b="1" dirty="0">
              <a:solidFill>
                <a:schemeClr val="bg1"/>
              </a:solidFill>
            </a:endParaRPr>
          </a:p>
        </p:txBody>
      </p:sp>
    </p:spTree>
    <p:extLst>
      <p:ext uri="{BB962C8B-B14F-4D97-AF65-F5344CB8AC3E}">
        <p14:creationId xmlns:p14="http://schemas.microsoft.com/office/powerpoint/2010/main" val="335382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633330"/>
            <a:ext cx="11029616" cy="1013800"/>
          </a:xfrm>
          <a:solidFill>
            <a:srgbClr val="56859B"/>
          </a:solidFill>
        </p:spPr>
        <p:txBody>
          <a:bodyPr>
            <a:normAutofit fontScale="90000"/>
          </a:bodyPr>
          <a:lstStyle/>
          <a:p>
            <a:r>
              <a:rPr lang="en-GB" sz="3200" b="1" dirty="0"/>
              <a:t>RULES ON FORMING LEGALLY BINDING RELATIONSHIPS</a:t>
            </a:r>
          </a:p>
        </p:txBody>
      </p:sp>
      <p:sp>
        <p:nvSpPr>
          <p:cNvPr id="18" name="TextBox 17"/>
          <p:cNvSpPr txBox="1"/>
          <p:nvPr/>
        </p:nvSpPr>
        <p:spPr>
          <a:xfrm>
            <a:off x="1337730" y="5594016"/>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19" name="TextBox 18"/>
          <p:cNvSpPr txBox="1"/>
          <p:nvPr/>
        </p:nvSpPr>
        <p:spPr>
          <a:xfrm>
            <a:off x="9483213" y="5575177"/>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20" name="TextBox 19"/>
          <p:cNvSpPr txBox="1"/>
          <p:nvPr/>
        </p:nvSpPr>
        <p:spPr>
          <a:xfrm>
            <a:off x="5323896" y="5575176"/>
            <a:ext cx="1858297" cy="830997"/>
          </a:xfrm>
          <a:prstGeom prst="rect">
            <a:avLst/>
          </a:prstGeom>
          <a:noFill/>
        </p:spPr>
        <p:txBody>
          <a:bodyPr wrap="square" rtlCol="0">
            <a:spAutoFit/>
          </a:bodyPr>
          <a:lstStyle/>
          <a:p>
            <a:pPr algn="ctr"/>
            <a:r>
              <a:rPr lang="en-GB" sz="2400" b="1" dirty="0">
                <a:solidFill>
                  <a:schemeClr val="bg1"/>
                </a:solidFill>
              </a:rPr>
              <a:t>Non-Marriage</a:t>
            </a:r>
          </a:p>
        </p:txBody>
      </p:sp>
      <p:pic>
        <p:nvPicPr>
          <p:cNvPr id="24" name="Picture 23"/>
          <p:cNvPicPr>
            <a:picLocks noChangeAspect="1"/>
          </p:cNvPicPr>
          <p:nvPr/>
        </p:nvPicPr>
        <p:blipFill rotWithShape="1">
          <a:blip r:embed="rId3"/>
          <a:srcRect l="-262" t="918" r="262" b="7154"/>
          <a:stretch/>
        </p:blipFill>
        <p:spPr>
          <a:xfrm>
            <a:off x="492912" y="2369124"/>
            <a:ext cx="3156876" cy="3699849"/>
          </a:xfrm>
          <a:prstGeom prst="rect">
            <a:avLst/>
          </a:prstGeom>
          <a:solidFill>
            <a:srgbClr val="F5F6F0"/>
          </a:solidFill>
          <a:ln w="38100">
            <a:solidFill>
              <a:srgbClr val="969FA7"/>
            </a:solidFill>
          </a:ln>
        </p:spPr>
      </p:pic>
      <p:sp>
        <p:nvSpPr>
          <p:cNvPr id="2" name="TextBox 1">
            <a:extLst>
              <a:ext uri="{FF2B5EF4-FFF2-40B4-BE49-F238E27FC236}">
                <a16:creationId xmlns:a16="http://schemas.microsoft.com/office/drawing/2014/main" id="{4C6FA90C-0C71-3239-6C1F-1437D7A53837}"/>
              </a:ext>
            </a:extLst>
          </p:cNvPr>
          <p:cNvSpPr txBox="1"/>
          <p:nvPr/>
        </p:nvSpPr>
        <p:spPr>
          <a:xfrm>
            <a:off x="3193366" y="4359031"/>
            <a:ext cx="100101" cy="369332"/>
          </a:xfrm>
          <a:prstGeom prst="rect">
            <a:avLst/>
          </a:prstGeom>
          <a:solidFill>
            <a:srgbClr val="D4EEFF"/>
          </a:solidFill>
        </p:spPr>
        <p:txBody>
          <a:bodyPr wrap="square" rtlCol="0">
            <a:spAutoFit/>
          </a:bodyPr>
          <a:lstStyle/>
          <a:p>
            <a:endParaRPr lang="en-GB" dirty="0"/>
          </a:p>
        </p:txBody>
      </p:sp>
      <p:sp>
        <p:nvSpPr>
          <p:cNvPr id="21" name="TextBox 20">
            <a:extLst>
              <a:ext uri="{FF2B5EF4-FFF2-40B4-BE49-F238E27FC236}">
                <a16:creationId xmlns:a16="http://schemas.microsoft.com/office/drawing/2014/main" id="{2BD1E5B6-B8D5-04C1-4430-C85670C348D6}"/>
              </a:ext>
            </a:extLst>
          </p:cNvPr>
          <p:cNvSpPr txBox="1"/>
          <p:nvPr/>
        </p:nvSpPr>
        <p:spPr>
          <a:xfrm>
            <a:off x="3879391" y="1941501"/>
            <a:ext cx="7904328" cy="4859792"/>
          </a:xfrm>
          <a:prstGeom prst="rect">
            <a:avLst/>
          </a:prstGeom>
          <a:noFill/>
          <a:ln w="38100">
            <a:solidFill>
              <a:srgbClr val="56859B"/>
            </a:solidFill>
          </a:ln>
        </p:spPr>
        <p:txBody>
          <a:bodyPr wrap="square" lIns="91440" tIns="45720" rIns="91440" bIns="45720" rtlCol="0" anchor="t">
            <a:spAutoFit/>
          </a:bodyPr>
          <a:lstStyle/>
          <a:p>
            <a:r>
              <a:rPr lang="en-GB" sz="2600" b="1" dirty="0">
                <a:solidFill>
                  <a:srgbClr val="56859B"/>
                </a:solidFill>
              </a:rPr>
              <a:t>Rules on forming legally binding relationships:</a:t>
            </a:r>
          </a:p>
          <a:p>
            <a:pPr>
              <a:buClr>
                <a:srgbClr val="56859B"/>
              </a:buClr>
              <a:buFont typeface="Wingdings" panose="05000000000000000000" pitchFamily="2" charset="2"/>
              <a:buChar char="§"/>
            </a:pPr>
            <a:r>
              <a:rPr lang="en-GB" sz="2200" dirty="0"/>
              <a:t> Civil partnership has been available for same-sex couples since 2006 and mixed-sex couples since 2019. Same-sex marriage has been available since 2014.</a:t>
            </a:r>
          </a:p>
          <a:p>
            <a:pPr marL="171450" indent="-171450">
              <a:buClr>
                <a:srgbClr val="56859B"/>
              </a:buClr>
              <a:buFont typeface="Wingdings" panose="05000000000000000000" pitchFamily="2" charset="2"/>
              <a:buChar char="§"/>
            </a:pPr>
            <a:r>
              <a:rPr lang="en-GB" sz="2200" dirty="0"/>
              <a:t>No religious </a:t>
            </a:r>
            <a:r>
              <a:rPr lang="en-GB" sz="2200" b="1" i="1" dirty="0">
                <a:solidFill>
                  <a:srgbClr val="56859B"/>
                </a:solidFill>
              </a:rPr>
              <a:t>content</a:t>
            </a:r>
            <a:r>
              <a:rPr lang="en-GB" sz="2200" dirty="0"/>
              <a:t> is allowed in a civil partnership ceremony.</a:t>
            </a:r>
          </a:p>
          <a:p>
            <a:pPr marL="85725" indent="-85725">
              <a:lnSpc>
                <a:spcPct val="115000"/>
              </a:lnSpc>
              <a:buClr>
                <a:srgbClr val="56859B"/>
              </a:buClr>
              <a:buFont typeface="Wingdings" panose="05000000000000000000" pitchFamily="2" charset="2"/>
              <a:buChar char="§"/>
            </a:pPr>
            <a:r>
              <a:rPr lang="en-GB" sz="2200" dirty="0"/>
              <a:t> There are strict rules on </a:t>
            </a:r>
            <a:r>
              <a:rPr lang="en-GB" sz="2200" b="1" i="1" dirty="0">
                <a:solidFill>
                  <a:schemeClr val="accent1"/>
                </a:solidFill>
              </a:rPr>
              <a:t>where</a:t>
            </a:r>
            <a:r>
              <a:rPr lang="en-GB" sz="2200" dirty="0"/>
              <a:t> any relationship can be formalised.  Before June 2021 the ceremony could not take place outside, but now </a:t>
            </a:r>
            <a:r>
              <a:rPr lang="en-US" sz="2200" dirty="0">
                <a:effectLst/>
                <a:ea typeface="Yu Mincho" panose="02020400000000000000" pitchFamily="18" charset="-128"/>
                <a:cs typeface="Arial" panose="020B0604020202020204" pitchFamily="34" charset="0"/>
              </a:rPr>
              <a:t>civil weddings</a:t>
            </a:r>
            <a:r>
              <a:rPr lang="en-GB" sz="2200" dirty="0">
                <a:effectLst/>
                <a:ea typeface="Yu Mincho" panose="02020400000000000000" pitchFamily="18" charset="-128"/>
                <a:cs typeface="Arial" panose="020B0604020202020204" pitchFamily="34" charset="0"/>
              </a:rPr>
              <a:t> and civil partnerships can take place outdoors </a:t>
            </a:r>
            <a:r>
              <a:rPr lang="en-US" sz="2200" dirty="0">
                <a:effectLst/>
                <a:ea typeface="Yu Mincho" panose="02020400000000000000" pitchFamily="18" charset="-128"/>
                <a:cs typeface="Arial" panose="020B0604020202020204" pitchFamily="34" charset="0"/>
              </a:rPr>
              <a:t>provided the venue is licensed.  The changes in the rules apply to civil weddings and civil partnerships only, not to religious weddings</a:t>
            </a:r>
            <a:r>
              <a:rPr lang="en-GB" sz="2200" dirty="0">
                <a:effectLst/>
                <a:ea typeface="Yu Mincho" panose="02020400000000000000" pitchFamily="18" charset="-128"/>
                <a:cs typeface="Arial" panose="020B0604020202020204" pitchFamily="34" charset="0"/>
              </a:rPr>
              <a:t>. </a:t>
            </a:r>
          </a:p>
          <a:p>
            <a:pPr>
              <a:buClr>
                <a:srgbClr val="56859B"/>
              </a:buClr>
              <a:buFont typeface="Wingdings" panose="05000000000000000000" pitchFamily="2" charset="2"/>
              <a:buChar char="§"/>
            </a:pPr>
            <a:r>
              <a:rPr lang="en-GB" sz="2200" dirty="0"/>
              <a:t> There are also strict rules on </a:t>
            </a:r>
            <a:r>
              <a:rPr lang="en-GB" sz="2200" b="1" i="1" dirty="0">
                <a:solidFill>
                  <a:srgbClr val="56859B"/>
                </a:solidFill>
              </a:rPr>
              <a:t>how</a:t>
            </a:r>
            <a:r>
              <a:rPr lang="en-GB" sz="2200" dirty="0"/>
              <a:t> relationships can be formalised (e.g. the couple must give notice in person).</a:t>
            </a:r>
          </a:p>
        </p:txBody>
      </p:sp>
    </p:spTree>
    <p:extLst>
      <p:ext uri="{BB962C8B-B14F-4D97-AF65-F5344CB8AC3E}">
        <p14:creationId xmlns:p14="http://schemas.microsoft.com/office/powerpoint/2010/main" val="175322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Getting married</a:t>
            </a:r>
            <a:endParaRPr lang="en-GB" sz="3200" dirty="0"/>
          </a:p>
        </p:txBody>
      </p:sp>
      <p:sp>
        <p:nvSpPr>
          <p:cNvPr id="3" name="Content Placeholder 2"/>
          <p:cNvSpPr>
            <a:spLocks noGrp="1"/>
          </p:cNvSpPr>
          <p:nvPr>
            <p:ph idx="1"/>
          </p:nvPr>
        </p:nvSpPr>
        <p:spPr>
          <a:xfrm>
            <a:off x="439388" y="2054431"/>
            <a:ext cx="6234544" cy="3663081"/>
          </a:xfrm>
          <a:ln w="38100">
            <a:solidFill>
              <a:schemeClr val="accent1">
                <a:lumMod val="75000"/>
                <a:lumOff val="25000"/>
              </a:schemeClr>
            </a:solidFill>
          </a:ln>
        </p:spPr>
        <p:txBody>
          <a:bodyPr>
            <a:noAutofit/>
          </a:bodyPr>
          <a:lstStyle/>
          <a:p>
            <a:pPr marL="984250" indent="-984250">
              <a:spcBef>
                <a:spcPts val="0"/>
              </a:spcBef>
              <a:buNone/>
            </a:pPr>
            <a:r>
              <a:rPr lang="en-GB" sz="2400" b="1" dirty="0">
                <a:solidFill>
                  <a:srgbClr val="56859B"/>
                </a:solidFill>
                <a:effectLst/>
                <a:ea typeface="Times New Roman" panose="02020603050405020304" pitchFamily="18" charset="0"/>
                <a:cs typeface="Times New Roman" panose="02020603050405020304" pitchFamily="18" charset="0"/>
              </a:rPr>
              <a:t>            Working i</a:t>
            </a:r>
            <a:r>
              <a:rPr lang="en-GB" sz="2400" b="1" dirty="0">
                <a:solidFill>
                  <a:srgbClr val="56859B"/>
                </a:solidFill>
                <a:effectLst/>
                <a:ea typeface="Times New Roman" panose="02020603050405020304" pitchFamily="18" charset="0"/>
              </a:rPr>
              <a:t>n pairs create two lists                                                                                                                                                                                                                               each with at least three reasons:</a:t>
            </a:r>
          </a:p>
          <a:p>
            <a:pPr marL="0" indent="0">
              <a:spcBef>
                <a:spcPts val="0"/>
              </a:spcBef>
              <a:buNone/>
            </a:pPr>
            <a:endParaRPr lang="en-GB" sz="2400"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buClr>
                <a:schemeClr val="accent1"/>
              </a:buClr>
              <a:buFont typeface="Wingdings" panose="05000000000000000000" pitchFamily="2" charset="2"/>
              <a:buChar char="§"/>
            </a:pPr>
            <a:r>
              <a:rPr lang="en-GB" sz="2400" dirty="0">
                <a:effectLst/>
                <a:ea typeface="Times New Roman" panose="02020603050405020304" pitchFamily="18" charset="0"/>
              </a:rPr>
              <a:t>List 1 - why the </a:t>
            </a:r>
            <a:r>
              <a:rPr lang="en-GB" sz="2400" dirty="0">
                <a:ea typeface="Times New Roman" panose="02020603050405020304" pitchFamily="18" charset="0"/>
              </a:rPr>
              <a:t>law</a:t>
            </a:r>
            <a:r>
              <a:rPr lang="en-GB" sz="2400" dirty="0">
                <a:effectLst/>
                <a:ea typeface="Times New Roman" panose="02020603050405020304" pitchFamily="18" charset="0"/>
              </a:rPr>
              <a:t> should decide where a wedding is held.</a:t>
            </a:r>
          </a:p>
          <a:p>
            <a:pPr>
              <a:spcBef>
                <a:spcPts val="0"/>
              </a:spcBef>
              <a:buClr>
                <a:schemeClr val="accent1"/>
              </a:buClr>
              <a:buFont typeface="Wingdings" panose="05000000000000000000" pitchFamily="2" charset="2"/>
              <a:buChar char="§"/>
            </a:pPr>
            <a:r>
              <a:rPr lang="en-GB" sz="2400" dirty="0">
                <a:effectLst/>
                <a:ea typeface="Times New Roman" panose="02020603050405020304" pitchFamily="18" charset="0"/>
              </a:rPr>
              <a:t> List 2 - why couples should be free to marry wherever they choose. </a:t>
            </a:r>
            <a:endParaRPr lang="en-GB" sz="2200" b="0" i="0" dirty="0">
              <a:solidFill>
                <a:srgbClr val="000000"/>
              </a:solidFill>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90447" y="2265249"/>
            <a:ext cx="4862165" cy="3241443"/>
          </a:xfrm>
          <a:prstGeom prst="rect">
            <a:avLst/>
          </a:prstGeom>
          <a:solidFill>
            <a:srgbClr val="62A9AA"/>
          </a:solidFill>
          <a:ln w="38100">
            <a:solidFill>
              <a:srgbClr val="969FA7"/>
            </a:solidFill>
          </a:ln>
        </p:spPr>
      </p:pic>
      <p:pic>
        <p:nvPicPr>
          <p:cNvPr id="7" name="Graphic 6" descr="Clipboard Checked with solid fill">
            <a:extLst>
              <a:ext uri="{FF2B5EF4-FFF2-40B4-BE49-F238E27FC236}">
                <a16:creationId xmlns:a16="http://schemas.microsoft.com/office/drawing/2014/main" id="{10E41D0C-3DCA-49D7-1761-9BBFEFEBDE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388" y="2265249"/>
            <a:ext cx="1138256" cy="1138256"/>
          </a:xfrm>
          <a:prstGeom prst="rect">
            <a:avLst/>
          </a:prstGeom>
        </p:spPr>
      </p:pic>
      <p:pic>
        <p:nvPicPr>
          <p:cNvPr id="23" name="Picture 22">
            <a:extLst>
              <a:ext uri="{FF2B5EF4-FFF2-40B4-BE49-F238E27FC236}">
                <a16:creationId xmlns:a16="http://schemas.microsoft.com/office/drawing/2014/main" id="{FD5EBDAF-3767-4619-32CB-97B76E7B1258}"/>
              </a:ext>
            </a:extLst>
          </p:cNvPr>
          <p:cNvPicPr>
            <a:picLocks noChangeAspect="1"/>
          </p:cNvPicPr>
          <p:nvPr/>
        </p:nvPicPr>
        <p:blipFill>
          <a:blip r:embed="rId6"/>
          <a:stretch>
            <a:fillRect/>
          </a:stretch>
        </p:blipFill>
        <p:spPr>
          <a:xfrm>
            <a:off x="11610808" y="6155844"/>
            <a:ext cx="359695" cy="359695"/>
          </a:xfrm>
          <a:prstGeom prst="rect">
            <a:avLst/>
          </a:prstGeom>
        </p:spPr>
      </p:pic>
      <p:pic>
        <p:nvPicPr>
          <p:cNvPr id="25" name="Picture 24">
            <a:extLst>
              <a:ext uri="{FF2B5EF4-FFF2-40B4-BE49-F238E27FC236}">
                <a16:creationId xmlns:a16="http://schemas.microsoft.com/office/drawing/2014/main" id="{B5989B86-02C6-16AA-FB36-621B21032967}"/>
              </a:ext>
            </a:extLst>
          </p:cNvPr>
          <p:cNvPicPr>
            <a:picLocks noChangeAspect="1"/>
          </p:cNvPicPr>
          <p:nvPr/>
        </p:nvPicPr>
        <p:blipFill>
          <a:blip r:embed="rId7"/>
          <a:stretch>
            <a:fillRect/>
          </a:stretch>
        </p:blipFill>
        <p:spPr>
          <a:xfrm>
            <a:off x="11245016" y="6155843"/>
            <a:ext cx="365792" cy="359695"/>
          </a:xfrm>
          <a:prstGeom prst="rect">
            <a:avLst/>
          </a:prstGeom>
        </p:spPr>
      </p:pic>
    </p:spTree>
    <p:extLst>
      <p:ext uri="{BB962C8B-B14F-4D97-AF65-F5344CB8AC3E}">
        <p14:creationId xmlns:p14="http://schemas.microsoft.com/office/powerpoint/2010/main" val="312065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633330"/>
            <a:ext cx="11029616" cy="1013800"/>
          </a:xfrm>
          <a:solidFill>
            <a:srgbClr val="56859B"/>
          </a:solidFill>
        </p:spPr>
        <p:txBody>
          <a:bodyPr>
            <a:normAutofit/>
          </a:bodyPr>
          <a:lstStyle/>
          <a:p>
            <a:r>
              <a:rPr lang="en-GB" sz="3200" b="1" dirty="0"/>
              <a:t>NIKAH ceremonies </a:t>
            </a:r>
          </a:p>
        </p:txBody>
      </p:sp>
      <p:sp>
        <p:nvSpPr>
          <p:cNvPr id="18" name="TextBox 17"/>
          <p:cNvSpPr txBox="1"/>
          <p:nvPr/>
        </p:nvSpPr>
        <p:spPr>
          <a:xfrm>
            <a:off x="1337730" y="5594016"/>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19" name="TextBox 18"/>
          <p:cNvSpPr txBox="1"/>
          <p:nvPr/>
        </p:nvSpPr>
        <p:spPr>
          <a:xfrm>
            <a:off x="9483213" y="5575177"/>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20" name="TextBox 19"/>
          <p:cNvSpPr txBox="1"/>
          <p:nvPr/>
        </p:nvSpPr>
        <p:spPr>
          <a:xfrm>
            <a:off x="5323896" y="5575176"/>
            <a:ext cx="1858297" cy="830997"/>
          </a:xfrm>
          <a:prstGeom prst="rect">
            <a:avLst/>
          </a:prstGeom>
          <a:noFill/>
        </p:spPr>
        <p:txBody>
          <a:bodyPr wrap="square" rtlCol="0">
            <a:spAutoFit/>
          </a:bodyPr>
          <a:lstStyle/>
          <a:p>
            <a:pPr algn="ctr"/>
            <a:r>
              <a:rPr lang="en-GB" sz="2400" b="1" dirty="0">
                <a:solidFill>
                  <a:schemeClr val="bg1"/>
                </a:solidFill>
              </a:rPr>
              <a:t>Non-Marriage</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1559" r="21559"/>
          <a:stretch/>
        </p:blipFill>
        <p:spPr>
          <a:xfrm>
            <a:off x="340412" y="2383290"/>
            <a:ext cx="3272821" cy="3835735"/>
          </a:xfrm>
          <a:prstGeom prst="rect">
            <a:avLst/>
          </a:prstGeom>
          <a:solidFill>
            <a:srgbClr val="F5F6F0"/>
          </a:solidFill>
          <a:ln w="38100">
            <a:noFill/>
          </a:ln>
        </p:spPr>
      </p:pic>
      <p:sp>
        <p:nvSpPr>
          <p:cNvPr id="21" name="TextBox 20">
            <a:extLst>
              <a:ext uri="{FF2B5EF4-FFF2-40B4-BE49-F238E27FC236}">
                <a16:creationId xmlns:a16="http://schemas.microsoft.com/office/drawing/2014/main" id="{2BD1E5B6-B8D5-04C1-4430-C85670C348D6}"/>
              </a:ext>
            </a:extLst>
          </p:cNvPr>
          <p:cNvSpPr txBox="1"/>
          <p:nvPr/>
        </p:nvSpPr>
        <p:spPr>
          <a:xfrm>
            <a:off x="3921461" y="2402596"/>
            <a:ext cx="7904328" cy="3816429"/>
          </a:xfrm>
          <a:prstGeom prst="rect">
            <a:avLst/>
          </a:prstGeom>
          <a:noFill/>
          <a:ln w="38100">
            <a:solidFill>
              <a:srgbClr val="56859B"/>
            </a:solidFill>
          </a:ln>
        </p:spPr>
        <p:txBody>
          <a:bodyPr wrap="square" lIns="91440" tIns="45720" rIns="91440" bIns="45720" rtlCol="0" anchor="t">
            <a:spAutoFit/>
          </a:bodyPr>
          <a:lstStyle/>
          <a:p>
            <a:r>
              <a:rPr lang="en-GB" sz="2600" b="1" dirty="0">
                <a:solidFill>
                  <a:srgbClr val="56859B"/>
                </a:solidFill>
              </a:rPr>
              <a:t>Nikah ceremonies:</a:t>
            </a:r>
          </a:p>
          <a:p>
            <a:pPr marL="177800" indent="-177800">
              <a:buClr>
                <a:srgbClr val="56859B"/>
              </a:buClr>
              <a:buFont typeface="Wingdings" panose="05000000000000000000" pitchFamily="2" charset="2"/>
              <a:buChar char="§"/>
            </a:pPr>
            <a:r>
              <a:rPr lang="en-GB" sz="2200" dirty="0"/>
              <a:t> </a:t>
            </a:r>
            <a:r>
              <a:rPr lang="en-GB" sz="2400" dirty="0"/>
              <a:t>A nikah is a Islamic marriage ceremony. </a:t>
            </a:r>
          </a:p>
          <a:p>
            <a:pPr marL="177800" indent="-177800">
              <a:buClr>
                <a:srgbClr val="56859B"/>
              </a:buClr>
              <a:buFont typeface="Wingdings" panose="05000000000000000000" pitchFamily="2" charset="2"/>
              <a:buChar char="§"/>
            </a:pPr>
            <a:r>
              <a:rPr lang="en-GB" sz="2400" dirty="0"/>
              <a:t>Some communities require it to be conducted in front of at least two witnesses. Often an imam performs it. </a:t>
            </a:r>
          </a:p>
          <a:p>
            <a:pPr marL="177800" indent="-177800">
              <a:buClr>
                <a:srgbClr val="56859B"/>
              </a:buClr>
              <a:buFont typeface="Wingdings" panose="05000000000000000000" pitchFamily="2" charset="2"/>
              <a:buChar char="§"/>
            </a:pPr>
            <a:r>
              <a:rPr lang="en-GB" sz="2400" dirty="0"/>
              <a:t> An imam is the Muslim leader of a community, and often head of the local mosque- the Islamic place of worship.</a:t>
            </a:r>
          </a:p>
          <a:p>
            <a:pPr marL="177800" indent="-177800">
              <a:buClr>
                <a:srgbClr val="56859B"/>
              </a:buClr>
              <a:buFont typeface="Wingdings" panose="05000000000000000000" pitchFamily="2" charset="2"/>
              <a:buChar char="§"/>
            </a:pPr>
            <a:r>
              <a:rPr lang="en-GB" sz="2400" dirty="0"/>
              <a:t> </a:t>
            </a:r>
            <a:r>
              <a:rPr lang="en-GB" sz="2400" dirty="0">
                <a:effectLst/>
                <a:ea typeface="Times New Roman" panose="02020603050405020304" pitchFamily="18" charset="0"/>
                <a:cs typeface="Times New Roman" panose="02020603050405020304" pitchFamily="18" charset="0"/>
              </a:rPr>
              <a:t>There is an offer and an acceptance of marriage and m</a:t>
            </a:r>
            <a:r>
              <a:rPr lang="en-GB" sz="2400" dirty="0"/>
              <a:t>any couples will sign an ‘Islamic Marriage Contract’</a:t>
            </a:r>
            <a:r>
              <a:rPr lang="en-GB" sz="2400" dirty="0">
                <a:effectLst/>
                <a:ea typeface="Times New Roman" panose="02020603050405020304" pitchFamily="18" charset="0"/>
                <a:cs typeface="Times New Roman" panose="02020603050405020304" pitchFamily="18" charset="0"/>
              </a:rPr>
              <a:t>. There is also a marriage gift provided by the husband to the wife called a ‘mahr’ or dowry. </a:t>
            </a:r>
            <a:endParaRPr lang="en-GB" sz="2400" dirty="0"/>
          </a:p>
        </p:txBody>
      </p:sp>
    </p:spTree>
    <p:extLst>
      <p:ext uri="{BB962C8B-B14F-4D97-AF65-F5344CB8AC3E}">
        <p14:creationId xmlns:p14="http://schemas.microsoft.com/office/powerpoint/2010/main" val="1906023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633330"/>
            <a:ext cx="11029616" cy="1013800"/>
          </a:xfrm>
          <a:solidFill>
            <a:srgbClr val="56859B"/>
          </a:solidFill>
        </p:spPr>
        <p:txBody>
          <a:bodyPr>
            <a:normAutofit/>
          </a:bodyPr>
          <a:lstStyle/>
          <a:p>
            <a:r>
              <a:rPr lang="en-GB" sz="3200" b="1" dirty="0"/>
              <a:t>non-QUALIFYING ceremonies </a:t>
            </a:r>
          </a:p>
        </p:txBody>
      </p:sp>
      <p:sp>
        <p:nvSpPr>
          <p:cNvPr id="18" name="TextBox 17"/>
          <p:cNvSpPr txBox="1"/>
          <p:nvPr/>
        </p:nvSpPr>
        <p:spPr>
          <a:xfrm>
            <a:off x="1337730" y="5594016"/>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19" name="TextBox 18"/>
          <p:cNvSpPr txBox="1"/>
          <p:nvPr/>
        </p:nvSpPr>
        <p:spPr>
          <a:xfrm>
            <a:off x="9483213" y="5575177"/>
            <a:ext cx="1455174" cy="830997"/>
          </a:xfrm>
          <a:prstGeom prst="rect">
            <a:avLst/>
          </a:prstGeom>
          <a:noFill/>
        </p:spPr>
        <p:txBody>
          <a:bodyPr wrap="square" rtlCol="0">
            <a:spAutoFit/>
          </a:bodyPr>
          <a:lstStyle/>
          <a:p>
            <a:pPr algn="ctr"/>
            <a:r>
              <a:rPr lang="en-GB" sz="2400" b="1" dirty="0">
                <a:solidFill>
                  <a:schemeClr val="bg1"/>
                </a:solidFill>
              </a:rPr>
              <a:t>Valid Marriage</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14" r="214"/>
          <a:stretch/>
        </p:blipFill>
        <p:spPr>
          <a:xfrm>
            <a:off x="340412" y="2383290"/>
            <a:ext cx="3272821" cy="3835735"/>
          </a:xfrm>
          <a:prstGeom prst="rect">
            <a:avLst/>
          </a:prstGeom>
          <a:solidFill>
            <a:srgbClr val="F5F6F0"/>
          </a:solidFill>
          <a:ln w="38100">
            <a:noFill/>
          </a:ln>
        </p:spPr>
      </p:pic>
      <p:sp>
        <p:nvSpPr>
          <p:cNvPr id="2" name="TextBox 1">
            <a:extLst>
              <a:ext uri="{FF2B5EF4-FFF2-40B4-BE49-F238E27FC236}">
                <a16:creationId xmlns:a16="http://schemas.microsoft.com/office/drawing/2014/main" id="{4C6FA90C-0C71-3239-6C1F-1437D7A53837}"/>
              </a:ext>
            </a:extLst>
          </p:cNvPr>
          <p:cNvSpPr txBox="1"/>
          <p:nvPr/>
        </p:nvSpPr>
        <p:spPr>
          <a:xfrm>
            <a:off x="3114673" y="4301158"/>
            <a:ext cx="100101" cy="369332"/>
          </a:xfrm>
          <a:prstGeom prst="rect">
            <a:avLst/>
          </a:prstGeom>
          <a:solidFill>
            <a:srgbClr val="D4EEFF"/>
          </a:solidFill>
        </p:spPr>
        <p:txBody>
          <a:bodyPr wrap="square" rtlCol="0">
            <a:spAutoFit/>
          </a:bodyPr>
          <a:lstStyle/>
          <a:p>
            <a:endParaRPr lang="en-GB" dirty="0"/>
          </a:p>
        </p:txBody>
      </p:sp>
      <p:sp>
        <p:nvSpPr>
          <p:cNvPr id="21" name="TextBox 20">
            <a:extLst>
              <a:ext uri="{FF2B5EF4-FFF2-40B4-BE49-F238E27FC236}">
                <a16:creationId xmlns:a16="http://schemas.microsoft.com/office/drawing/2014/main" id="{2BD1E5B6-B8D5-04C1-4430-C85670C348D6}"/>
              </a:ext>
            </a:extLst>
          </p:cNvPr>
          <p:cNvSpPr txBox="1"/>
          <p:nvPr/>
        </p:nvSpPr>
        <p:spPr>
          <a:xfrm>
            <a:off x="3790222" y="2700719"/>
            <a:ext cx="7904328" cy="3200876"/>
          </a:xfrm>
          <a:prstGeom prst="rect">
            <a:avLst/>
          </a:prstGeom>
          <a:noFill/>
          <a:ln w="38100">
            <a:solidFill>
              <a:srgbClr val="56859B"/>
            </a:solidFill>
          </a:ln>
        </p:spPr>
        <p:txBody>
          <a:bodyPr wrap="square" lIns="91440" tIns="45720" rIns="91440" bIns="45720" rtlCol="0" anchor="t">
            <a:spAutoFit/>
          </a:bodyPr>
          <a:lstStyle/>
          <a:p>
            <a:r>
              <a:rPr lang="en-GB" sz="2600" b="1" dirty="0">
                <a:solidFill>
                  <a:srgbClr val="56859B"/>
                </a:solidFill>
              </a:rPr>
              <a:t>Non-qualifying ceremonies:</a:t>
            </a:r>
          </a:p>
          <a:p>
            <a:pPr marL="177800" indent="-177800">
              <a:buClr>
                <a:srgbClr val="56859B"/>
              </a:buClr>
              <a:buFont typeface="Wingdings" panose="05000000000000000000" pitchFamily="2" charset="2"/>
              <a:buChar char="§"/>
            </a:pPr>
            <a:r>
              <a:rPr lang="en-GB" sz="2200" dirty="0"/>
              <a:t> A religious-only ceremony that takes place in England and Wales is not valid in law. </a:t>
            </a:r>
            <a:r>
              <a:rPr lang="en-GB" sz="2200" b="1" dirty="0"/>
              <a:t>There must be a legal wedding too. </a:t>
            </a:r>
          </a:p>
          <a:p>
            <a:pPr marL="171450" indent="-171450">
              <a:buClr>
                <a:srgbClr val="56859B"/>
              </a:buClr>
              <a:buFont typeface="Wingdings" panose="05000000000000000000" pitchFamily="2" charset="2"/>
              <a:buChar char="§"/>
            </a:pPr>
            <a:r>
              <a:rPr lang="en-GB" sz="2200" dirty="0"/>
              <a:t> The rules apply to any religious-only ceremonies but this can be a particular problem for Muslim couples in England and Wales as many are unaware that a ‘nikah’ ceremony alone does not have legal consequences.</a:t>
            </a:r>
          </a:p>
          <a:p>
            <a:pPr marL="171450" indent="-171450">
              <a:buClr>
                <a:srgbClr val="56859B"/>
              </a:buClr>
              <a:buFont typeface="Wingdings" panose="05000000000000000000" pitchFamily="2" charset="2"/>
              <a:buChar char="§"/>
            </a:pPr>
            <a:r>
              <a:rPr lang="en-GB" sz="2200" dirty="0"/>
              <a:t>A non-qualifying ceremony has the same legal effect as just living together.   </a:t>
            </a:r>
          </a:p>
        </p:txBody>
      </p:sp>
    </p:spTree>
    <p:extLst>
      <p:ext uri="{BB962C8B-B14F-4D97-AF65-F5344CB8AC3E}">
        <p14:creationId xmlns:p14="http://schemas.microsoft.com/office/powerpoint/2010/main" val="19955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TEACHER slide- preparing  to  teach</a:t>
            </a:r>
            <a:endParaRPr lang="en-GB" sz="3200" dirty="0"/>
          </a:p>
        </p:txBody>
      </p:sp>
      <p:sp>
        <p:nvSpPr>
          <p:cNvPr id="9" name="TextBox 8">
            <a:extLst>
              <a:ext uri="{FF2B5EF4-FFF2-40B4-BE49-F238E27FC236}">
                <a16:creationId xmlns:a16="http://schemas.microsoft.com/office/drawing/2014/main" id="{3903CF74-BC2F-48B1-8CC1-32BC68B52658}"/>
              </a:ext>
            </a:extLst>
          </p:cNvPr>
          <p:cNvSpPr txBox="1"/>
          <p:nvPr/>
        </p:nvSpPr>
        <p:spPr>
          <a:xfrm>
            <a:off x="6210808" y="2135973"/>
            <a:ext cx="5400000" cy="2246769"/>
          </a:xfrm>
          <a:prstGeom prst="rect">
            <a:avLst/>
          </a:prstGeom>
          <a:noFill/>
          <a:ln w="38100">
            <a:solidFill>
              <a:srgbClr val="56859B"/>
            </a:solidFill>
          </a:ln>
        </p:spPr>
        <p:txBody>
          <a:bodyPr wrap="square" lIns="91440" tIns="45720" rIns="91440" bIns="45720" rtlCol="0" anchor="t">
            <a:spAutoFit/>
          </a:bodyPr>
          <a:lstStyle/>
          <a:p>
            <a:r>
              <a:rPr lang="en-GB" sz="2000" b="1" dirty="0">
                <a:solidFill>
                  <a:srgbClr val="56859B"/>
                </a:solidFill>
              </a:rPr>
              <a:t>Resources:</a:t>
            </a:r>
          </a:p>
          <a:p>
            <a:pPr>
              <a:buClr>
                <a:srgbClr val="56859B"/>
              </a:buClr>
              <a:buFont typeface="Wingdings" panose="05000000000000000000" pitchFamily="2" charset="2"/>
              <a:buChar char="§"/>
            </a:pPr>
            <a:r>
              <a:rPr lang="en-GB" sz="2000" dirty="0"/>
              <a:t> Sticky notes.</a:t>
            </a:r>
          </a:p>
          <a:p>
            <a:pPr marL="171450" indent="-171450">
              <a:buClr>
                <a:srgbClr val="56859B"/>
              </a:buClr>
              <a:buFont typeface="Wingdings" panose="05000000000000000000" pitchFamily="2" charset="2"/>
              <a:buChar char="§"/>
            </a:pPr>
            <a:r>
              <a:rPr lang="en-GB" sz="2000" dirty="0"/>
              <a:t> An ‘ask-it-basket’/ question box for pupils to ask questions confidentially.</a:t>
            </a:r>
          </a:p>
          <a:p>
            <a:pPr marL="171450" indent="-171450">
              <a:buClr>
                <a:srgbClr val="56859B"/>
              </a:buClr>
              <a:buFont typeface="Wingdings" panose="05000000000000000000" pitchFamily="2" charset="2"/>
              <a:buChar char="§"/>
            </a:pPr>
            <a:r>
              <a:rPr lang="en-GB" sz="2000" dirty="0"/>
              <a:t>Handout for ‘Quick fire quiz’ if using.</a:t>
            </a:r>
          </a:p>
          <a:p>
            <a:pPr marL="171450" indent="-171450">
              <a:spcAft>
                <a:spcPts val="600"/>
              </a:spcAft>
              <a:buClr>
                <a:srgbClr val="56859B"/>
              </a:buClr>
              <a:buFont typeface="Wingdings" panose="05000000000000000000" pitchFamily="2" charset="2"/>
              <a:buChar char="§"/>
            </a:pPr>
            <a:r>
              <a:rPr lang="en-GB" sz="2000" dirty="0"/>
              <a:t>Save for the above, no additional teaching resources are needed to teach this lesson. </a:t>
            </a:r>
            <a:endParaRPr lang="en-GB" dirty="0"/>
          </a:p>
        </p:txBody>
      </p:sp>
      <p:sp>
        <p:nvSpPr>
          <p:cNvPr id="10" name="TextBox 9">
            <a:extLst>
              <a:ext uri="{FF2B5EF4-FFF2-40B4-BE49-F238E27FC236}">
                <a16:creationId xmlns:a16="http://schemas.microsoft.com/office/drawing/2014/main" id="{D1287560-D964-4D37-A173-A97D1509937A}"/>
              </a:ext>
            </a:extLst>
          </p:cNvPr>
          <p:cNvSpPr txBox="1"/>
          <p:nvPr/>
        </p:nvSpPr>
        <p:spPr>
          <a:xfrm>
            <a:off x="6210808" y="4628963"/>
            <a:ext cx="5400000" cy="1369606"/>
          </a:xfrm>
          <a:prstGeom prst="rect">
            <a:avLst/>
          </a:prstGeom>
          <a:noFill/>
          <a:ln w="38100">
            <a:solidFill>
              <a:srgbClr val="56859B"/>
            </a:solidFill>
          </a:ln>
        </p:spPr>
        <p:txBody>
          <a:bodyPr wrap="square" lIns="91440" tIns="45720" rIns="91440" bIns="45720" rtlCol="0" anchor="t">
            <a:spAutoFit/>
          </a:bodyPr>
          <a:lstStyle/>
          <a:p>
            <a:pPr>
              <a:spcAft>
                <a:spcPts val="600"/>
              </a:spcAft>
            </a:pPr>
            <a:r>
              <a:rPr lang="en-GB" sz="2000" b="1" dirty="0">
                <a:solidFill>
                  <a:srgbClr val="56859B"/>
                </a:solidFill>
              </a:rPr>
              <a:t>Timing:</a:t>
            </a:r>
          </a:p>
          <a:p>
            <a:pPr marL="285750" indent="-285750">
              <a:buClr>
                <a:srgbClr val="56859B"/>
              </a:buClr>
              <a:buFont typeface="Wingdings" panose="05000000000000000000" pitchFamily="2" charset="2"/>
              <a:buChar char="§"/>
            </a:pPr>
            <a:r>
              <a:rPr lang="en-GB" sz="2000" dirty="0"/>
              <a:t>The lesson is designed to be taught over </a:t>
            </a:r>
          </a:p>
          <a:p>
            <a:pPr>
              <a:buClr>
                <a:srgbClr val="56859B"/>
              </a:buClr>
            </a:pPr>
            <a:r>
              <a:rPr lang="en-GB" sz="2000" dirty="0"/>
              <a:t>    55 minutes.</a:t>
            </a:r>
            <a:endParaRPr lang="en-GB" dirty="0"/>
          </a:p>
          <a:p>
            <a:endParaRPr lang="en-GB" dirty="0"/>
          </a:p>
        </p:txBody>
      </p:sp>
      <p:pic>
        <p:nvPicPr>
          <p:cNvPr id="16" name="Graphic 15" descr="Clipboard Checked with solid fill">
            <a:extLst>
              <a:ext uri="{FF2B5EF4-FFF2-40B4-BE49-F238E27FC236}">
                <a16:creationId xmlns:a16="http://schemas.microsoft.com/office/drawing/2014/main" id="{C13C0CE2-1ABF-434A-8AC2-7341FAA0EB4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2808" y="2222460"/>
            <a:ext cx="648000" cy="648000"/>
          </a:xfrm>
          <a:prstGeom prst="rect">
            <a:avLst/>
          </a:prstGeom>
        </p:spPr>
      </p:pic>
      <p:pic>
        <p:nvPicPr>
          <p:cNvPr id="18" name="Graphic 17" descr="Hourglass 60% with solid fill">
            <a:extLst>
              <a:ext uri="{FF2B5EF4-FFF2-40B4-BE49-F238E27FC236}">
                <a16:creationId xmlns:a16="http://schemas.microsoft.com/office/drawing/2014/main" id="{AB8075BE-F3F1-40E7-980B-AF4EBF355EF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62808" y="4715344"/>
            <a:ext cx="648000" cy="648000"/>
          </a:xfrm>
          <a:prstGeom prst="rect">
            <a:avLst/>
          </a:prstGeom>
        </p:spPr>
      </p:pic>
      <p:sp>
        <p:nvSpPr>
          <p:cNvPr id="14" name="Content Placeholder 7">
            <a:extLst>
              <a:ext uri="{FF2B5EF4-FFF2-40B4-BE49-F238E27FC236}">
                <a16:creationId xmlns:a16="http://schemas.microsoft.com/office/drawing/2014/main" id="{55BB5D50-2DF1-46BB-B9A9-0791F77A9362}"/>
              </a:ext>
            </a:extLst>
          </p:cNvPr>
          <p:cNvSpPr txBox="1">
            <a:spLocks noGrp="1"/>
          </p:cNvSpPr>
          <p:nvPr>
            <p:ph idx="1"/>
          </p:nvPr>
        </p:nvSpPr>
        <p:spPr>
          <a:xfrm>
            <a:off x="581192" y="2135973"/>
            <a:ext cx="5400000" cy="3862596"/>
          </a:xfrm>
          <a:prstGeom prst="rect">
            <a:avLst/>
          </a:prstGeom>
          <a:noFill/>
          <a:ln w="38100">
            <a:solidFill>
              <a:srgbClr val="56859B"/>
            </a:solidFill>
          </a:ln>
        </p:spPr>
        <p:txBody>
          <a:bodyPr wrap="square" lIns="91440" tIns="45720" rIns="91440" bIns="45720" rtlCol="0" anchor="t">
            <a:spAutoFit/>
          </a:bodyPr>
          <a:lstStyle/>
          <a:p>
            <a:pPr marL="0" indent="0">
              <a:spcBef>
                <a:spcPts val="0"/>
              </a:spcBef>
              <a:buNone/>
            </a:pPr>
            <a:r>
              <a:rPr lang="en-GB" sz="2000" b="1" dirty="0">
                <a:solidFill>
                  <a:srgbClr val="56859B"/>
                </a:solidFill>
              </a:rPr>
              <a:t>Preparing to teach and using these slides:</a:t>
            </a:r>
          </a:p>
          <a:p>
            <a:pPr marL="171450" indent="-171450">
              <a:spcBef>
                <a:spcPts val="0"/>
              </a:spcBef>
              <a:buClr>
                <a:srgbClr val="62A9AA"/>
              </a:buClr>
              <a:buFont typeface="Wingdings" panose="05000000000000000000" pitchFamily="2" charset="2"/>
              <a:buChar char="§"/>
            </a:pPr>
            <a:r>
              <a:rPr lang="en-GB" sz="2000" dirty="0"/>
              <a:t>The slides headed ‘teacher slides’ assist the teacher in setting up and running the lesson. </a:t>
            </a:r>
          </a:p>
          <a:p>
            <a:pPr marL="171450" indent="-171450">
              <a:spcBef>
                <a:spcPts val="0"/>
              </a:spcBef>
              <a:buClr>
                <a:srgbClr val="62A9AA"/>
              </a:buClr>
              <a:buFont typeface="Wingdings" panose="05000000000000000000" pitchFamily="2" charset="2"/>
              <a:buChar char="§"/>
            </a:pPr>
            <a:r>
              <a:rPr lang="en-GB" sz="2000" dirty="0"/>
              <a:t>Slide 8 onwards are for the pupil facing lesson. </a:t>
            </a:r>
          </a:p>
          <a:p>
            <a:pPr marL="171450" indent="-171450">
              <a:spcBef>
                <a:spcPts val="0"/>
              </a:spcBef>
              <a:buClr>
                <a:srgbClr val="62A9AA"/>
              </a:buClr>
              <a:buFont typeface="Wingdings" panose="05000000000000000000" pitchFamily="2" charset="2"/>
              <a:buChar char="§"/>
              <a:tabLst>
                <a:tab pos="5291138" algn="l"/>
              </a:tabLst>
            </a:pPr>
            <a:r>
              <a:rPr lang="en-GB" sz="2000" dirty="0"/>
              <a:t>Please read the Lesson Plan 1 Teacher Guidance for </a:t>
            </a:r>
            <a:r>
              <a:rPr lang="en-GB" sz="2000" i="1" dirty="0"/>
              <a:t>‘Modern Families’ </a:t>
            </a:r>
            <a:r>
              <a:rPr lang="en-GB" sz="2000" dirty="0"/>
              <a:t>before teaching. </a:t>
            </a:r>
          </a:p>
          <a:p>
            <a:pPr marL="171450" indent="-171450">
              <a:spcBef>
                <a:spcPts val="0"/>
              </a:spcBef>
              <a:buClr>
                <a:srgbClr val="62A9AA"/>
              </a:buClr>
              <a:buFont typeface="Wingdings" panose="05000000000000000000" pitchFamily="2" charset="2"/>
              <a:buChar char="§"/>
            </a:pPr>
            <a:r>
              <a:rPr lang="en-GB" sz="2000" dirty="0"/>
              <a:t>Have slides in presenter mode – notes are available under each slide to aid teaching.</a:t>
            </a:r>
          </a:p>
          <a:p>
            <a:pPr marL="171450" indent="-171450">
              <a:spcBef>
                <a:spcPts val="0"/>
              </a:spcBef>
              <a:buClr>
                <a:srgbClr val="62A9AA"/>
              </a:buClr>
              <a:buFont typeface="Wingdings" panose="05000000000000000000" pitchFamily="2" charset="2"/>
              <a:buChar char="§"/>
            </a:pPr>
            <a:r>
              <a:rPr lang="en-GB" sz="2000" dirty="0"/>
              <a:t>Support:       and extension:       activities are suggested where appropriate (icons on bottom right corner of slides).</a:t>
            </a:r>
          </a:p>
        </p:txBody>
      </p:sp>
      <p:pic>
        <p:nvPicPr>
          <p:cNvPr id="5" name="Picture 4">
            <a:extLst>
              <a:ext uri="{FF2B5EF4-FFF2-40B4-BE49-F238E27FC236}">
                <a16:creationId xmlns:a16="http://schemas.microsoft.com/office/drawing/2014/main" id="{6EE83C61-78D3-45A6-AB57-AF93E54F098F}"/>
              </a:ext>
            </a:extLst>
          </p:cNvPr>
          <p:cNvPicPr>
            <a:picLocks noChangeAspect="1"/>
          </p:cNvPicPr>
          <p:nvPr/>
        </p:nvPicPr>
        <p:blipFill>
          <a:blip r:embed="rId7"/>
          <a:stretch>
            <a:fillRect/>
          </a:stretch>
        </p:blipFill>
        <p:spPr>
          <a:xfrm>
            <a:off x="1758680" y="4967641"/>
            <a:ext cx="359695" cy="359695"/>
          </a:xfrm>
          <a:prstGeom prst="rect">
            <a:avLst/>
          </a:prstGeom>
        </p:spPr>
      </p:pic>
      <p:pic>
        <p:nvPicPr>
          <p:cNvPr id="7" name="Picture 6">
            <a:extLst>
              <a:ext uri="{FF2B5EF4-FFF2-40B4-BE49-F238E27FC236}">
                <a16:creationId xmlns:a16="http://schemas.microsoft.com/office/drawing/2014/main" id="{4096720D-A546-4CA1-B66A-735082BF1F1D}"/>
              </a:ext>
            </a:extLst>
          </p:cNvPr>
          <p:cNvPicPr>
            <a:picLocks noChangeAspect="1"/>
          </p:cNvPicPr>
          <p:nvPr/>
        </p:nvPicPr>
        <p:blipFill>
          <a:blip r:embed="rId8"/>
          <a:stretch>
            <a:fillRect/>
          </a:stretch>
        </p:blipFill>
        <p:spPr>
          <a:xfrm>
            <a:off x="3690088" y="4967641"/>
            <a:ext cx="359695" cy="359695"/>
          </a:xfrm>
          <a:prstGeom prst="rect">
            <a:avLst/>
          </a:prstGeom>
        </p:spPr>
      </p:pic>
    </p:spTree>
    <p:extLst>
      <p:ext uri="{BB962C8B-B14F-4D97-AF65-F5344CB8AC3E}">
        <p14:creationId xmlns:p14="http://schemas.microsoft.com/office/powerpoint/2010/main" val="963702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Getting married - </a:t>
            </a:r>
            <a:r>
              <a:rPr lang="en-GB" sz="3200" b="1" dirty="0">
                <a:effectLst/>
                <a:latin typeface="+mn-lt"/>
                <a:ea typeface="Times New Roman" panose="02020603050405020304" pitchFamily="18" charset="0"/>
              </a:rPr>
              <a:t>religious-only ceremony   </a:t>
            </a:r>
            <a:endParaRPr lang="en-GB" sz="3200" b="1"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24161" y="2265249"/>
            <a:ext cx="4594736" cy="3241443"/>
          </a:xfrm>
          <a:prstGeom prst="rect">
            <a:avLst/>
          </a:prstGeom>
          <a:solidFill>
            <a:srgbClr val="62A9AA"/>
          </a:solidFill>
          <a:ln w="38100">
            <a:solidFill>
              <a:srgbClr val="969FA7"/>
            </a:solidFill>
          </a:ln>
        </p:spPr>
      </p:pic>
      <p:sp>
        <p:nvSpPr>
          <p:cNvPr id="8" name="Cloud Callout 3">
            <a:extLst>
              <a:ext uri="{FF2B5EF4-FFF2-40B4-BE49-F238E27FC236}">
                <a16:creationId xmlns:a16="http://schemas.microsoft.com/office/drawing/2014/main" id="{A5FD8B40-0F1C-B1E2-3F5F-04685A26C3E1}"/>
              </a:ext>
            </a:extLst>
          </p:cNvPr>
          <p:cNvSpPr/>
          <p:nvPr/>
        </p:nvSpPr>
        <p:spPr>
          <a:xfrm>
            <a:off x="225631" y="2265249"/>
            <a:ext cx="6341423" cy="3241443"/>
          </a:xfrm>
          <a:prstGeom prst="cloudCallout">
            <a:avLst>
              <a:gd name="adj1" fmla="val 49484"/>
              <a:gd name="adj2" fmla="val 60240"/>
            </a:avLst>
          </a:prstGeom>
          <a:solidFill>
            <a:sysClr val="window" lastClr="FFFFFF"/>
          </a:solidFill>
          <a:ln w="38100" cap="rnd" cmpd="sng" algn="ctr">
            <a:solidFill>
              <a:srgbClr val="56859B"/>
            </a:solidFill>
            <a:prstDash val="solid"/>
          </a:ln>
          <a:effectLst/>
        </p:spPr>
        <p:txBody>
          <a:bodyPr rtlCol="0" anchor="ctr"/>
          <a:lstStyle/>
          <a:p>
            <a:pPr marL="0" indent="0">
              <a:buNone/>
            </a:pPr>
            <a:r>
              <a:rPr lang="en-GB" sz="2400" b="1" dirty="0">
                <a:solidFill>
                  <a:schemeClr val="accent1"/>
                </a:solidFill>
              </a:rPr>
              <a:t>Why might couples have a religious-only ceremony?</a:t>
            </a:r>
          </a:p>
        </p:txBody>
      </p:sp>
      <p:pic>
        <p:nvPicPr>
          <p:cNvPr id="15" name="Picture 14">
            <a:extLst>
              <a:ext uri="{FF2B5EF4-FFF2-40B4-BE49-F238E27FC236}">
                <a16:creationId xmlns:a16="http://schemas.microsoft.com/office/drawing/2014/main" id="{50874688-9AF7-FDD0-EA00-A4AF5ABB1831}"/>
              </a:ext>
            </a:extLst>
          </p:cNvPr>
          <p:cNvPicPr>
            <a:picLocks noChangeAspect="1"/>
          </p:cNvPicPr>
          <p:nvPr/>
        </p:nvPicPr>
        <p:blipFill>
          <a:blip r:embed="rId4"/>
          <a:stretch>
            <a:fillRect/>
          </a:stretch>
        </p:blipFill>
        <p:spPr>
          <a:xfrm>
            <a:off x="11752611" y="6038501"/>
            <a:ext cx="359695" cy="359695"/>
          </a:xfrm>
          <a:prstGeom prst="rect">
            <a:avLst/>
          </a:prstGeom>
        </p:spPr>
      </p:pic>
      <p:pic>
        <p:nvPicPr>
          <p:cNvPr id="16" name="Picture 15">
            <a:extLst>
              <a:ext uri="{FF2B5EF4-FFF2-40B4-BE49-F238E27FC236}">
                <a16:creationId xmlns:a16="http://schemas.microsoft.com/office/drawing/2014/main" id="{13680754-9586-5AEA-86ED-EBB4FABEBE3D}"/>
              </a:ext>
            </a:extLst>
          </p:cNvPr>
          <p:cNvPicPr>
            <a:picLocks noChangeAspect="1"/>
          </p:cNvPicPr>
          <p:nvPr/>
        </p:nvPicPr>
        <p:blipFill>
          <a:blip r:embed="rId5"/>
          <a:stretch>
            <a:fillRect/>
          </a:stretch>
        </p:blipFill>
        <p:spPr>
          <a:xfrm>
            <a:off x="11386819" y="6038501"/>
            <a:ext cx="365792" cy="359695"/>
          </a:xfrm>
          <a:prstGeom prst="rect">
            <a:avLst/>
          </a:prstGeom>
        </p:spPr>
      </p:pic>
    </p:spTree>
    <p:extLst>
      <p:ext uri="{BB962C8B-B14F-4D97-AF65-F5344CB8AC3E}">
        <p14:creationId xmlns:p14="http://schemas.microsoft.com/office/powerpoint/2010/main" val="1430146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633330"/>
            <a:ext cx="11029616" cy="1013800"/>
          </a:xfrm>
          <a:solidFill>
            <a:srgbClr val="56859B"/>
          </a:solidFill>
        </p:spPr>
        <p:txBody>
          <a:bodyPr>
            <a:normAutofit/>
          </a:bodyPr>
          <a:lstStyle/>
          <a:p>
            <a:r>
              <a:rPr lang="en-GB" sz="3200" b="1" dirty="0"/>
              <a:t>the 'common law marriage myth' </a:t>
            </a:r>
          </a:p>
        </p:txBody>
      </p:sp>
      <p:sp>
        <p:nvSpPr>
          <p:cNvPr id="18" name="TextBox 17"/>
          <p:cNvSpPr txBox="1"/>
          <p:nvPr/>
        </p:nvSpPr>
        <p:spPr>
          <a:xfrm>
            <a:off x="1337730" y="5594016"/>
            <a:ext cx="1455174" cy="830997"/>
          </a:xfrm>
          <a:prstGeom prst="rect">
            <a:avLst/>
          </a:prstGeom>
          <a:noFill/>
        </p:spPr>
        <p:txBody>
          <a:bodyPr wrap="square" rtlCol="0">
            <a:spAutoFit/>
          </a:bodyPr>
          <a:lstStyle/>
          <a:p>
            <a:pPr algn="ctr"/>
            <a:r>
              <a:rPr lang="en-GB" sz="2400" b="1" dirty="0">
                <a:solidFill>
                  <a:schemeClr val="bg1"/>
                </a:solidFill>
              </a:rPr>
              <a:t>Valid Marriage</a:t>
            </a:r>
          </a:p>
        </p:txBody>
      </p:sp>
      <p:sp>
        <p:nvSpPr>
          <p:cNvPr id="19" name="TextBox 18"/>
          <p:cNvSpPr txBox="1"/>
          <p:nvPr/>
        </p:nvSpPr>
        <p:spPr>
          <a:xfrm>
            <a:off x="9483213" y="5575177"/>
            <a:ext cx="1455174" cy="830997"/>
          </a:xfrm>
          <a:prstGeom prst="rect">
            <a:avLst/>
          </a:prstGeom>
          <a:noFill/>
        </p:spPr>
        <p:txBody>
          <a:bodyPr wrap="square" rtlCol="0">
            <a:spAutoFit/>
          </a:bodyPr>
          <a:lstStyle/>
          <a:p>
            <a:pPr algn="ctr"/>
            <a:r>
              <a:rPr lang="en-GB" sz="2400" b="1" dirty="0">
                <a:solidFill>
                  <a:schemeClr val="bg1"/>
                </a:solidFill>
              </a:rPr>
              <a:t>Valid Marriage</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214" r="214"/>
          <a:stretch/>
        </p:blipFill>
        <p:spPr>
          <a:xfrm>
            <a:off x="436412" y="2280057"/>
            <a:ext cx="3257810" cy="3818143"/>
          </a:xfrm>
          <a:prstGeom prst="rect">
            <a:avLst/>
          </a:prstGeom>
          <a:solidFill>
            <a:srgbClr val="F5F6F0"/>
          </a:solidFill>
          <a:ln w="38100">
            <a:noFill/>
          </a:ln>
        </p:spPr>
      </p:pic>
      <p:sp>
        <p:nvSpPr>
          <p:cNvPr id="21" name="TextBox 20">
            <a:extLst>
              <a:ext uri="{FF2B5EF4-FFF2-40B4-BE49-F238E27FC236}">
                <a16:creationId xmlns:a16="http://schemas.microsoft.com/office/drawing/2014/main" id="{2BD1E5B6-B8D5-04C1-4430-C85670C348D6}"/>
              </a:ext>
            </a:extLst>
          </p:cNvPr>
          <p:cNvSpPr txBox="1"/>
          <p:nvPr/>
        </p:nvSpPr>
        <p:spPr>
          <a:xfrm>
            <a:off x="3835001" y="2280057"/>
            <a:ext cx="7904328" cy="3447098"/>
          </a:xfrm>
          <a:prstGeom prst="rect">
            <a:avLst/>
          </a:prstGeom>
          <a:noFill/>
          <a:ln w="38100">
            <a:solidFill>
              <a:srgbClr val="56859B"/>
            </a:solidFill>
          </a:ln>
        </p:spPr>
        <p:txBody>
          <a:bodyPr wrap="square" lIns="91440" tIns="45720" rIns="91440" bIns="45720" rtlCol="0" anchor="t">
            <a:spAutoFit/>
          </a:bodyPr>
          <a:lstStyle/>
          <a:p>
            <a:r>
              <a:rPr lang="en-GB" sz="2600" b="1" dirty="0">
                <a:solidFill>
                  <a:srgbClr val="56859B"/>
                </a:solidFill>
              </a:rPr>
              <a:t>Cohabiting relationships</a:t>
            </a:r>
          </a:p>
          <a:p>
            <a:pPr marL="273050" indent="-273050">
              <a:buClr>
                <a:srgbClr val="56859B"/>
              </a:buClr>
              <a:buFont typeface="Wingdings" panose="05000000000000000000" pitchFamily="2" charset="2"/>
              <a:buChar char="§"/>
            </a:pPr>
            <a:r>
              <a:rPr lang="en-GB" sz="2400" dirty="0"/>
              <a:t>Forty-seven percent of individuals surveyed in 2018 as part of the national ‘British Social Attitudes Survey’ mistakenly believed that unmarried couples who live together for some time have a ‘common law marriage’ which gives them the same legal rights as married couples.</a:t>
            </a:r>
          </a:p>
          <a:p>
            <a:pPr>
              <a:buClr>
                <a:srgbClr val="56859B"/>
              </a:buClr>
              <a:buFont typeface="Wingdings" panose="05000000000000000000" pitchFamily="2" charset="2"/>
              <a:buChar char="§"/>
            </a:pPr>
            <a:r>
              <a:rPr lang="en-GB" sz="2400" dirty="0"/>
              <a:t> This belief is referred to as the 'common law marriage myth'.</a:t>
            </a:r>
          </a:p>
          <a:p>
            <a:pPr marL="273050" indent="-273050">
              <a:buClr>
                <a:srgbClr val="56859B"/>
              </a:buClr>
              <a:buFont typeface="Wingdings" panose="05000000000000000000" pitchFamily="2" charset="2"/>
              <a:buChar char="§"/>
            </a:pPr>
            <a:r>
              <a:rPr lang="en-GB" sz="2400" dirty="0"/>
              <a:t>Belief in the myth dropped only 4% in more than a decade between 2006 and 2018.</a:t>
            </a:r>
          </a:p>
        </p:txBody>
      </p:sp>
      <p:sp>
        <p:nvSpPr>
          <p:cNvPr id="2" name="TextBox 1">
            <a:extLst>
              <a:ext uri="{FF2B5EF4-FFF2-40B4-BE49-F238E27FC236}">
                <a16:creationId xmlns:a16="http://schemas.microsoft.com/office/drawing/2014/main" id="{F617681E-0809-597A-1125-D21FD1DAB4B0}"/>
              </a:ext>
            </a:extLst>
          </p:cNvPr>
          <p:cNvSpPr txBox="1"/>
          <p:nvPr/>
        </p:nvSpPr>
        <p:spPr>
          <a:xfrm>
            <a:off x="3835001" y="5815584"/>
            <a:ext cx="7904327" cy="738664"/>
          </a:xfrm>
          <a:prstGeom prst="rect">
            <a:avLst/>
          </a:prstGeom>
          <a:noFill/>
          <a:ln w="38100">
            <a:solidFill>
              <a:srgbClr val="56859B"/>
            </a:solidFill>
          </a:ln>
        </p:spPr>
        <p:txBody>
          <a:bodyPr wrap="square" rtlCol="0">
            <a:spAutoFit/>
          </a:bodyPr>
          <a:lstStyle/>
          <a:p>
            <a:pPr marL="285750" indent="-285750">
              <a:buClr>
                <a:schemeClr val="accent1"/>
              </a:buClr>
              <a:buFont typeface="Wingdings" panose="05000000000000000000" pitchFamily="2" charset="2"/>
              <a:buChar char="Ø"/>
            </a:pPr>
            <a:r>
              <a:rPr lang="en-GB" sz="2400" i="1" dirty="0"/>
              <a:t>W</a:t>
            </a:r>
            <a:r>
              <a:rPr lang="en-GB" sz="2400" b="0" i="1" kern="1200" dirty="0">
                <a:solidFill>
                  <a:schemeClr val="tx1"/>
                </a:solidFill>
                <a:effectLst/>
                <a:latin typeface="+mn-lt"/>
                <a:ea typeface="+mn-ea"/>
                <a:cs typeface="+mn-cs"/>
              </a:rPr>
              <a:t>hy </a:t>
            </a:r>
            <a:r>
              <a:rPr lang="en-GB" sz="2400" i="1" dirty="0"/>
              <a:t>might </a:t>
            </a:r>
            <a:r>
              <a:rPr lang="en-GB" sz="2400" b="0" i="1" kern="1200" dirty="0">
                <a:solidFill>
                  <a:schemeClr val="tx1"/>
                </a:solidFill>
                <a:effectLst/>
                <a:latin typeface="+mn-lt"/>
                <a:ea typeface="+mn-ea"/>
                <a:cs typeface="+mn-cs"/>
              </a:rPr>
              <a:t>couples live together rather than get married?</a:t>
            </a:r>
            <a:r>
              <a:rPr lang="en-GB" sz="2400" i="1" dirty="0"/>
              <a:t> </a:t>
            </a:r>
          </a:p>
          <a:p>
            <a:endParaRPr lang="en-GB" dirty="0"/>
          </a:p>
        </p:txBody>
      </p:sp>
    </p:spTree>
    <p:extLst>
      <p:ext uri="{BB962C8B-B14F-4D97-AF65-F5344CB8AC3E}">
        <p14:creationId xmlns:p14="http://schemas.microsoft.com/office/powerpoint/2010/main" val="49599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The common law marriage myth </a:t>
            </a:r>
            <a:endParaRPr lang="en-GB" sz="3200" dirty="0"/>
          </a:p>
        </p:txBody>
      </p:sp>
      <p:sp>
        <p:nvSpPr>
          <p:cNvPr id="8" name="Cloud Callout 3">
            <a:extLst>
              <a:ext uri="{FF2B5EF4-FFF2-40B4-BE49-F238E27FC236}">
                <a16:creationId xmlns:a16="http://schemas.microsoft.com/office/drawing/2014/main" id="{A5FD8B40-0F1C-B1E2-3F5F-04685A26C3E1}"/>
              </a:ext>
            </a:extLst>
          </p:cNvPr>
          <p:cNvSpPr/>
          <p:nvPr/>
        </p:nvSpPr>
        <p:spPr>
          <a:xfrm>
            <a:off x="225631" y="2265249"/>
            <a:ext cx="6341423" cy="3241443"/>
          </a:xfrm>
          <a:prstGeom prst="cloudCallout">
            <a:avLst>
              <a:gd name="adj1" fmla="val 49484"/>
              <a:gd name="adj2" fmla="val 60240"/>
            </a:avLst>
          </a:prstGeom>
          <a:solidFill>
            <a:sysClr val="window" lastClr="FFFFFF"/>
          </a:solidFill>
          <a:ln w="38100" cap="rnd" cmpd="sng" algn="ctr">
            <a:solidFill>
              <a:srgbClr val="56859B"/>
            </a:solidFill>
            <a:prstDash val="solid"/>
          </a:ln>
          <a:effectLst/>
        </p:spPr>
        <p:txBody>
          <a:bodyPr rtlCol="0" anchor="ctr"/>
          <a:lstStyle/>
          <a:p>
            <a:pPr marL="0" indent="0">
              <a:buNone/>
            </a:pPr>
            <a:r>
              <a:rPr lang="en-GB" sz="2400" b="1" dirty="0">
                <a:solidFill>
                  <a:schemeClr val="accent1"/>
                </a:solidFill>
              </a:rPr>
              <a:t>Why does the belief in the 'common law marriage myth' matter?</a:t>
            </a:r>
          </a:p>
        </p:txBody>
      </p:sp>
      <p:pic>
        <p:nvPicPr>
          <p:cNvPr id="15" name="Picture 14">
            <a:extLst>
              <a:ext uri="{FF2B5EF4-FFF2-40B4-BE49-F238E27FC236}">
                <a16:creationId xmlns:a16="http://schemas.microsoft.com/office/drawing/2014/main" id="{50874688-9AF7-FDD0-EA00-A4AF5ABB1831}"/>
              </a:ext>
            </a:extLst>
          </p:cNvPr>
          <p:cNvPicPr>
            <a:picLocks noChangeAspect="1"/>
          </p:cNvPicPr>
          <p:nvPr/>
        </p:nvPicPr>
        <p:blipFill>
          <a:blip r:embed="rId3"/>
          <a:stretch>
            <a:fillRect/>
          </a:stretch>
        </p:blipFill>
        <p:spPr>
          <a:xfrm>
            <a:off x="11752611" y="6038501"/>
            <a:ext cx="359695" cy="359695"/>
          </a:xfrm>
          <a:prstGeom prst="rect">
            <a:avLst/>
          </a:prstGeom>
        </p:spPr>
      </p:pic>
      <p:pic>
        <p:nvPicPr>
          <p:cNvPr id="3" name="Graphic 2" descr="Storytelling with solid fill">
            <a:extLst>
              <a:ext uri="{FF2B5EF4-FFF2-40B4-BE49-F238E27FC236}">
                <a16:creationId xmlns:a16="http://schemas.microsoft.com/office/drawing/2014/main" id="{7A17FC3E-8D4F-BFCD-EBEB-081F08BDFA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7725" y="2397596"/>
            <a:ext cx="2850078" cy="2850078"/>
          </a:xfrm>
          <a:prstGeom prst="rect">
            <a:avLst/>
          </a:prstGeom>
        </p:spPr>
      </p:pic>
    </p:spTree>
    <p:extLst>
      <p:ext uri="{BB962C8B-B14F-4D97-AF65-F5344CB8AC3E}">
        <p14:creationId xmlns:p14="http://schemas.microsoft.com/office/powerpoint/2010/main" val="646353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en-GB" sz="3200" b="1" dirty="0"/>
              <a:t>QUICK FIRE QUIZ </a:t>
            </a:r>
          </a:p>
        </p:txBody>
      </p:sp>
      <p:pic>
        <p:nvPicPr>
          <p:cNvPr id="4" name="Picture 3">
            <a:extLst>
              <a:ext uri="{FF2B5EF4-FFF2-40B4-BE49-F238E27FC236}">
                <a16:creationId xmlns:a16="http://schemas.microsoft.com/office/drawing/2014/main" id="{6FEBFBBD-6AA0-478B-8437-B11AD6149AFF}"/>
              </a:ext>
            </a:extLst>
          </p:cNvPr>
          <p:cNvPicPr>
            <a:picLocks noChangeAspect="1"/>
          </p:cNvPicPr>
          <p:nvPr/>
        </p:nvPicPr>
        <p:blipFill>
          <a:blip r:embed="rId3"/>
          <a:stretch>
            <a:fillRect/>
          </a:stretch>
        </p:blipFill>
        <p:spPr>
          <a:xfrm>
            <a:off x="5698156" y="2480788"/>
            <a:ext cx="6006163" cy="1896423"/>
          </a:xfrm>
          <a:prstGeom prst="rect">
            <a:avLst/>
          </a:prstGeom>
        </p:spPr>
      </p:pic>
      <p:sp>
        <p:nvSpPr>
          <p:cNvPr id="9" name="Rectangle 8">
            <a:extLst>
              <a:ext uri="{FF2B5EF4-FFF2-40B4-BE49-F238E27FC236}">
                <a16:creationId xmlns:a16="http://schemas.microsoft.com/office/drawing/2014/main" id="{9DE816FF-AC90-4790-8395-913ABE30CA25}"/>
              </a:ext>
            </a:extLst>
          </p:cNvPr>
          <p:cNvSpPr/>
          <p:nvPr/>
        </p:nvSpPr>
        <p:spPr>
          <a:xfrm>
            <a:off x="7141764" y="2297975"/>
            <a:ext cx="4562555" cy="3713720"/>
          </a:xfrm>
          <a:prstGeom prst="rect">
            <a:avLst/>
          </a:prstGeom>
          <a:solidFill>
            <a:schemeClr val="bg1"/>
          </a:solidFill>
          <a:ln w="38100">
            <a:solidFill>
              <a:schemeClr val="accent1"/>
            </a:solidFill>
          </a:ln>
        </p:spPr>
        <p:txBody>
          <a:bodyPr wrap="square" lIns="36000" rIns="36000" anchor="t">
            <a:noAutofit/>
          </a:bodyPr>
          <a:lstStyle/>
          <a:p>
            <a:pPr marL="273050" indent="-273050">
              <a:buFont typeface="+mj-lt"/>
              <a:buAutoNum type="arabicPeriod"/>
            </a:pPr>
            <a:r>
              <a:rPr lang="en-GB" sz="2200" dirty="0"/>
              <a:t>The nikah.</a:t>
            </a:r>
          </a:p>
          <a:p>
            <a:pPr marL="273050" indent="-273050">
              <a:buFont typeface="+mj-lt"/>
              <a:buAutoNum type="arabicPeriod"/>
            </a:pPr>
            <a:r>
              <a:rPr lang="en-GB" sz="2200" dirty="0"/>
              <a:t>No</a:t>
            </a:r>
          </a:p>
          <a:p>
            <a:pPr marL="273050" indent="-273050">
              <a:buFont typeface="+mj-lt"/>
              <a:buAutoNum type="arabicPeriod"/>
            </a:pPr>
            <a:r>
              <a:rPr lang="en-GB" sz="2200" dirty="0"/>
              <a:t>The mistaken belief that unmarried couples who live together for some time have a ‘common law marriage’ giving them the same legal rights as married couples.</a:t>
            </a:r>
          </a:p>
          <a:p>
            <a:pPr marL="273050" indent="-273050">
              <a:buFont typeface="+mj-lt"/>
              <a:buAutoNum type="arabicPeriod"/>
            </a:pPr>
            <a:r>
              <a:rPr lang="en-GB" sz="2200" dirty="0"/>
              <a:t>Forty-seven percent.</a:t>
            </a:r>
          </a:p>
          <a:p>
            <a:pPr marL="273050" indent="-273050">
              <a:buFont typeface="+mj-lt"/>
              <a:buAutoNum type="arabicPeriod"/>
            </a:pPr>
            <a:r>
              <a:rPr lang="en-GB" sz="2200" dirty="0"/>
              <a:t>Some can, from June 2021 civil weddings and civil partnerships, can take place outside.</a:t>
            </a:r>
          </a:p>
          <a:p>
            <a:r>
              <a:rPr lang="en-GB" sz="2200" dirty="0"/>
              <a:t>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1" y="2297975"/>
            <a:ext cx="6421027" cy="3713720"/>
          </a:xfrm>
          <a:prstGeom prst="rect">
            <a:avLst/>
          </a:prstGeom>
          <a:solidFill>
            <a:schemeClr val="bg1"/>
          </a:solidFill>
          <a:ln w="38100">
            <a:solidFill>
              <a:schemeClr val="accent1"/>
            </a:solidFill>
          </a:ln>
        </p:spPr>
        <p:txBody>
          <a:bodyPr wrap="square" lIns="36000" rIns="36000" anchor="ctr">
            <a:noAutofit/>
          </a:bodyPr>
          <a:lstStyle/>
          <a:p>
            <a:pPr marL="514350" indent="-514350">
              <a:buAutoNum type="arabicPeriod"/>
            </a:pPr>
            <a:endParaRPr lang="en-GB" sz="2300" dirty="0"/>
          </a:p>
          <a:p>
            <a:pPr marL="273050" indent="-273050">
              <a:buAutoNum type="arabicPeriod"/>
            </a:pPr>
            <a:r>
              <a:rPr lang="en-GB" sz="2200" dirty="0"/>
              <a:t>What is the name of the religious-only ceremony for Muslim couples? </a:t>
            </a:r>
          </a:p>
          <a:p>
            <a:pPr marL="273050" indent="-273050">
              <a:buAutoNum type="arabicPeriod"/>
            </a:pPr>
            <a:r>
              <a:rPr lang="en-GB" sz="2200" dirty="0"/>
              <a:t>Does a ‘non-qualifying ceremony’ have legal consequences?</a:t>
            </a:r>
          </a:p>
          <a:p>
            <a:pPr marL="273050" indent="-273050">
              <a:buFontTx/>
              <a:buAutoNum type="arabicPeriod"/>
            </a:pPr>
            <a:r>
              <a:rPr lang="en-GB" sz="2200" dirty="0"/>
              <a:t>What is the ‘common law marriage myth’? </a:t>
            </a:r>
          </a:p>
          <a:p>
            <a:pPr marL="273050" indent="-273050">
              <a:buAutoNum type="arabicPeriod"/>
            </a:pPr>
            <a:r>
              <a:rPr lang="en-GB" sz="2200" dirty="0"/>
              <a:t>According to the 2018 British social attitudes survey, what percentage of people surveyed believed in the ‘common law marriage myth’? </a:t>
            </a:r>
          </a:p>
          <a:p>
            <a:pPr marL="273050" indent="-273050">
              <a:buFontTx/>
              <a:buAutoNum type="arabicPeriod"/>
            </a:pPr>
            <a:r>
              <a:rPr lang="en-GB" sz="2200" dirty="0"/>
              <a:t>Can couples choose to marry outside in England and Wales? </a:t>
            </a:r>
          </a:p>
          <a:p>
            <a:pPr marL="514350" indent="-514350">
              <a:buAutoNum type="arabicPeriod"/>
            </a:pPr>
            <a:endParaRPr lang="en-GB" sz="2400" dirty="0"/>
          </a:p>
        </p:txBody>
      </p:sp>
    </p:spTree>
    <p:extLst>
      <p:ext uri="{BB962C8B-B14F-4D97-AF65-F5344CB8AC3E}">
        <p14:creationId xmlns:p14="http://schemas.microsoft.com/office/powerpoint/2010/main" val="37084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ENDPOINT ASSESSMENT ACTIVITY</a:t>
            </a:r>
          </a:p>
        </p:txBody>
      </p:sp>
      <p:sp>
        <p:nvSpPr>
          <p:cNvPr id="5" name="TextBox 4"/>
          <p:cNvSpPr txBox="1"/>
          <p:nvPr/>
        </p:nvSpPr>
        <p:spPr>
          <a:xfrm>
            <a:off x="581192" y="2180496"/>
            <a:ext cx="7225075" cy="3678303"/>
          </a:xfrm>
          <a:prstGeom prst="rect">
            <a:avLst/>
          </a:prstGeom>
          <a:ln w="38100">
            <a:solidFill>
              <a:schemeClr val="accent1"/>
            </a:solidFill>
          </a:ln>
        </p:spPr>
        <p:txBody>
          <a:bodyPr vert="horz" lIns="91440" tIns="45720" rIns="91440" bIns="45720" rtlCol="0" anchor="ctr">
            <a:normAutofit fontScale="85000" lnSpcReduction="20000"/>
          </a:bodyPr>
          <a:lstStyle/>
          <a:p>
            <a:pPr marL="0" indent="0">
              <a:spcBef>
                <a:spcPct val="20000"/>
              </a:spcBef>
              <a:spcAft>
                <a:spcPts val="600"/>
              </a:spcAft>
              <a:buClr>
                <a:schemeClr val="accent2"/>
              </a:buClr>
              <a:buSzPct val="92000"/>
            </a:pPr>
            <a:r>
              <a:rPr lang="en-US" sz="2800" b="1" dirty="0">
                <a:solidFill>
                  <a:srgbClr val="56859B"/>
                </a:solidFill>
              </a:rPr>
              <a:t>Return to the mind map you drew earlier and in a different colour add to your mind map by:</a:t>
            </a:r>
          </a:p>
          <a:p>
            <a:pPr>
              <a:spcBef>
                <a:spcPct val="20000"/>
              </a:spcBef>
              <a:spcAft>
                <a:spcPts val="600"/>
              </a:spcAft>
              <a:buClr>
                <a:schemeClr val="accent1"/>
              </a:buClr>
              <a:buSzPct val="92000"/>
              <a:buFont typeface="Wingdings 2" panose="05020102010507070707" pitchFamily="18" charset="2"/>
              <a:buChar char=""/>
            </a:pPr>
            <a:r>
              <a:rPr lang="en-US" sz="2600" dirty="0">
                <a:solidFill>
                  <a:schemeClr val="tx2"/>
                </a:solidFill>
              </a:rPr>
              <a:t> </a:t>
            </a:r>
            <a:r>
              <a:rPr lang="en-US" sz="2800" dirty="0"/>
              <a:t>Writing down a</a:t>
            </a:r>
            <a:r>
              <a:rPr lang="en-US" sz="2800" dirty="0">
                <a:effectLst/>
              </a:rPr>
              <a:t>ny additional family forms that you have </a:t>
            </a:r>
            <a:r>
              <a:rPr lang="en-US" sz="2800" dirty="0"/>
              <a:t>learned about today</a:t>
            </a:r>
            <a:r>
              <a:rPr lang="en-US" sz="2800" dirty="0">
                <a:effectLst/>
              </a:rPr>
              <a:t> not on your original list.</a:t>
            </a:r>
          </a:p>
          <a:p>
            <a:pPr>
              <a:spcBef>
                <a:spcPct val="20000"/>
              </a:spcBef>
              <a:spcAft>
                <a:spcPts val="600"/>
              </a:spcAft>
              <a:buClr>
                <a:schemeClr val="accent1"/>
              </a:buClr>
              <a:buSzPct val="92000"/>
              <a:buFont typeface="Wingdings 2" panose="05020102010507070707" pitchFamily="18" charset="2"/>
              <a:buChar char=""/>
            </a:pPr>
            <a:r>
              <a:rPr lang="en-US" sz="2800" dirty="0"/>
              <a:t> Indicating which of the couples you have included in family forms or types of relationships have legally binding status and which do not. </a:t>
            </a:r>
          </a:p>
          <a:p>
            <a:pPr>
              <a:spcBef>
                <a:spcPct val="20000"/>
              </a:spcBef>
              <a:spcAft>
                <a:spcPts val="600"/>
              </a:spcAft>
              <a:buClr>
                <a:schemeClr val="accent1"/>
              </a:buClr>
              <a:buSzPct val="92000"/>
              <a:buFont typeface="Wingdings 2" panose="05020102010507070707" pitchFamily="18" charset="2"/>
              <a:buChar char=""/>
            </a:pPr>
            <a:r>
              <a:rPr lang="en-US" sz="2800" dirty="0"/>
              <a:t> </a:t>
            </a:r>
            <a:r>
              <a:rPr lang="en-GB" sz="2800" i="0" dirty="0">
                <a:effectLst/>
                <a:latin typeface="+mn-lt"/>
                <a:ea typeface="Times New Roman" panose="02020603050405020304" pitchFamily="18" charset="0"/>
                <a:cs typeface="Times New Roman" panose="02020603050405020304" pitchFamily="18" charset="0"/>
              </a:rPr>
              <a:t>Explaining what ceremonies would be needed to ensure that couples have a legally binding status if this is something they wish to have</a:t>
            </a:r>
            <a:r>
              <a:rPr lang="en-US" sz="2800" dirty="0"/>
              <a:t>.</a:t>
            </a:r>
          </a:p>
        </p:txBody>
      </p:sp>
      <p:pic>
        <p:nvPicPr>
          <p:cNvPr id="6" name="Picture 5">
            <a:extLst>
              <a:ext uri="{FF2B5EF4-FFF2-40B4-BE49-F238E27FC236}">
                <a16:creationId xmlns:a16="http://schemas.microsoft.com/office/drawing/2014/main" id="{1588CC8D-152A-AE58-E407-BB7E86BB746B}"/>
              </a:ext>
            </a:extLst>
          </p:cNvPr>
          <p:cNvPicPr>
            <a:picLocks noChangeAspect="1"/>
          </p:cNvPicPr>
          <p:nvPr/>
        </p:nvPicPr>
        <p:blipFill rotWithShape="1">
          <a:blip r:embed="rId3">
            <a:extLst>
              <a:ext uri="{28A0092B-C50C-407E-A947-70E740481C1C}">
                <a14:useLocalDpi xmlns:a14="http://schemas.microsoft.com/office/drawing/2010/main" val="0"/>
              </a:ext>
            </a:extLst>
          </a:blip>
          <a:srcRect t="9234" b="9234"/>
          <a:stretch/>
        </p:blipFill>
        <p:spPr>
          <a:xfrm>
            <a:off x="8051799" y="1871133"/>
            <a:ext cx="3683001" cy="4504267"/>
          </a:xfrm>
          <a:prstGeom prst="rect">
            <a:avLst/>
          </a:prstGeom>
          <a:ln w="38100">
            <a:solidFill>
              <a:schemeClr val="accent1"/>
            </a:solidFill>
          </a:ln>
        </p:spPr>
      </p:pic>
    </p:spTree>
    <p:extLst>
      <p:ext uri="{BB962C8B-B14F-4D97-AF65-F5344CB8AC3E}">
        <p14:creationId xmlns:p14="http://schemas.microsoft.com/office/powerpoint/2010/main" val="251000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HOMEWORK OR EXTENSION TASK</a:t>
            </a:r>
          </a:p>
        </p:txBody>
      </p:sp>
      <p:sp>
        <p:nvSpPr>
          <p:cNvPr id="5" name="TextBox 4"/>
          <p:cNvSpPr txBox="1"/>
          <p:nvPr/>
        </p:nvSpPr>
        <p:spPr>
          <a:xfrm>
            <a:off x="581192" y="2180496"/>
            <a:ext cx="7225075" cy="3678303"/>
          </a:xfrm>
          <a:prstGeom prst="rect">
            <a:avLst/>
          </a:prstGeom>
          <a:ln w="38100">
            <a:solidFill>
              <a:schemeClr val="accent1"/>
            </a:solidFill>
          </a:ln>
        </p:spPr>
        <p:txBody>
          <a:bodyPr vert="horz" lIns="91440" tIns="45720" rIns="91440" bIns="45720" rtlCol="0" anchor="ctr">
            <a:normAutofit/>
          </a:bodyPr>
          <a:lstStyle/>
          <a:p>
            <a:pPr marL="0" indent="0">
              <a:buFont typeface="Wingdings" panose="05000000000000000000" pitchFamily="2" charset="2"/>
              <a:buNone/>
            </a:pPr>
            <a:r>
              <a:rPr lang="en-GB" sz="2800" b="1" i="0" kern="1200" dirty="0">
                <a:solidFill>
                  <a:srgbClr val="56859B"/>
                </a:solidFill>
                <a:effectLst/>
                <a:latin typeface="+mn-lt"/>
                <a:ea typeface="+mn-ea"/>
                <a:cs typeface="+mn-cs"/>
              </a:rPr>
              <a:t>Before the next lesson:</a:t>
            </a:r>
          </a:p>
          <a:p>
            <a:pPr marL="285750" indent="-285750">
              <a:buClr>
                <a:schemeClr val="accent1"/>
              </a:buClr>
              <a:buFont typeface="Wingdings" panose="05000000000000000000" pitchFamily="2" charset="2"/>
              <a:buChar char="§"/>
            </a:pPr>
            <a:r>
              <a:rPr lang="en-GB" sz="2600" b="1" i="0" kern="1200" dirty="0">
                <a:solidFill>
                  <a:srgbClr val="56859B"/>
                </a:solidFill>
                <a:effectLst/>
                <a:latin typeface="+mn-lt"/>
                <a:ea typeface="+mn-ea"/>
                <a:cs typeface="+mn-cs"/>
              </a:rPr>
              <a:t> </a:t>
            </a:r>
            <a:r>
              <a:rPr lang="en-GB" sz="2600" dirty="0"/>
              <a:t>D</a:t>
            </a:r>
            <a:r>
              <a:rPr lang="en-GB" sz="2600" i="0" kern="1200" dirty="0">
                <a:solidFill>
                  <a:schemeClr val="tx1"/>
                </a:solidFill>
                <a:effectLst/>
                <a:latin typeface="+mn-lt"/>
                <a:ea typeface="+mn-ea"/>
                <a:cs typeface="+mn-cs"/>
              </a:rPr>
              <a:t>o some research on the number of couples who are living together (cohabiting) in England and Wales. </a:t>
            </a:r>
          </a:p>
          <a:p>
            <a:pPr marL="285750" indent="-285750">
              <a:buClr>
                <a:schemeClr val="accent1"/>
              </a:buClr>
              <a:buFont typeface="Wingdings" panose="05000000000000000000" pitchFamily="2" charset="2"/>
              <a:buChar char="§"/>
            </a:pPr>
            <a:r>
              <a:rPr lang="en-GB" sz="2600" i="0" kern="1200" dirty="0">
                <a:solidFill>
                  <a:schemeClr val="tx1"/>
                </a:solidFill>
                <a:effectLst/>
                <a:latin typeface="+mn-lt"/>
                <a:ea typeface="+mn-ea"/>
                <a:cs typeface="+mn-cs"/>
              </a:rPr>
              <a:t>Come to the next lesson with the figure and your source. </a:t>
            </a:r>
          </a:p>
          <a:p>
            <a:pPr marL="0" indent="0">
              <a:buFont typeface="Wingdings" panose="05000000000000000000" pitchFamily="2" charset="2"/>
              <a:buNone/>
            </a:pPr>
            <a:endParaRPr lang="en-GB" sz="1400" i="0" kern="1200" dirty="0">
              <a:solidFill>
                <a:schemeClr val="tx1"/>
              </a:solidFill>
              <a:effectLst/>
              <a:latin typeface="+mn-lt"/>
              <a:ea typeface="+mn-ea"/>
              <a:cs typeface="+mn-cs"/>
            </a:endParaRPr>
          </a:p>
        </p:txBody>
      </p:sp>
      <p:pic>
        <p:nvPicPr>
          <p:cNvPr id="6" name="Picture 5" descr="Question mark boxes">
            <a:extLst>
              <a:ext uri="{FF2B5EF4-FFF2-40B4-BE49-F238E27FC236}">
                <a16:creationId xmlns:a16="http://schemas.microsoft.com/office/drawing/2014/main" id="{5CA532DA-9B82-26C3-AED4-384F8819EB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834" r="24173"/>
          <a:stretch/>
        </p:blipFill>
        <p:spPr>
          <a:xfrm>
            <a:off x="8051799" y="1871133"/>
            <a:ext cx="3683001" cy="4504267"/>
          </a:xfrm>
          <a:prstGeom prst="rect">
            <a:avLst/>
          </a:prstGeom>
          <a:ln w="38100">
            <a:solidFill>
              <a:srgbClr val="56859B"/>
            </a:solidFill>
          </a:ln>
        </p:spPr>
      </p:pic>
      <p:pic>
        <p:nvPicPr>
          <p:cNvPr id="3" name="Picture 2" descr="Icon&#10;&#10;Description automatically generated">
            <a:extLst>
              <a:ext uri="{FF2B5EF4-FFF2-40B4-BE49-F238E27FC236}">
                <a16:creationId xmlns:a16="http://schemas.microsoft.com/office/drawing/2014/main" id="{C9756056-3797-4037-894F-99ADEB9570C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734800" y="6379620"/>
            <a:ext cx="359695" cy="359695"/>
          </a:xfrm>
          <a:prstGeom prst="rect">
            <a:avLst/>
          </a:prstGeom>
        </p:spPr>
      </p:pic>
    </p:spTree>
    <p:extLst>
      <p:ext uri="{BB962C8B-B14F-4D97-AF65-F5344CB8AC3E}">
        <p14:creationId xmlns:p14="http://schemas.microsoft.com/office/powerpoint/2010/main" val="814149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Further help and support</a:t>
            </a:r>
          </a:p>
        </p:txBody>
      </p:sp>
      <p:sp>
        <p:nvSpPr>
          <p:cNvPr id="5" name="TextBox 4"/>
          <p:cNvSpPr txBox="1"/>
          <p:nvPr/>
        </p:nvSpPr>
        <p:spPr>
          <a:xfrm>
            <a:off x="407988" y="2518350"/>
            <a:ext cx="11189010" cy="4339650"/>
          </a:xfrm>
          <a:prstGeom prst="rect">
            <a:avLst/>
          </a:prstGeom>
          <a:noFill/>
          <a:ln w="38100">
            <a:solidFill>
              <a:srgbClr val="62A9AA"/>
            </a:solidFill>
          </a:ln>
        </p:spPr>
        <p:txBody>
          <a:bodyPr wrap="square" rtlCol="0">
            <a:spAutoFit/>
          </a:bodyPr>
          <a:lstStyle/>
          <a:p>
            <a:r>
              <a:rPr lang="en-GB" sz="2800" dirty="0">
                <a:solidFill>
                  <a:srgbClr val="56859B"/>
                </a:solidFill>
              </a:rPr>
              <a:t>For further help and support in school contact: </a:t>
            </a:r>
          </a:p>
          <a:p>
            <a:pPr marL="571500" indent="-571500">
              <a:buClr>
                <a:srgbClr val="56859B"/>
              </a:buClr>
              <a:buFont typeface="Wingdings" panose="05000000000000000000" pitchFamily="2" charset="2"/>
              <a:buChar char="§"/>
            </a:pPr>
            <a:r>
              <a:rPr lang="en-GB" sz="2400" dirty="0"/>
              <a:t>Your form teacher/ PSHE teacher</a:t>
            </a:r>
          </a:p>
          <a:p>
            <a:pPr marL="571500" indent="-571500">
              <a:buClr>
                <a:srgbClr val="56859B"/>
              </a:buClr>
              <a:buFont typeface="Wingdings" panose="05000000000000000000" pitchFamily="2" charset="2"/>
              <a:buChar char="§"/>
            </a:pPr>
            <a:r>
              <a:rPr lang="en-GB" sz="2400" dirty="0"/>
              <a:t>Your Head of Year</a:t>
            </a:r>
          </a:p>
          <a:p>
            <a:pPr marL="571500" indent="-571500">
              <a:buClr>
                <a:srgbClr val="56859B"/>
              </a:buClr>
              <a:buFont typeface="Wingdings" panose="05000000000000000000" pitchFamily="2" charset="2"/>
              <a:buChar char="§"/>
            </a:pPr>
            <a:r>
              <a:rPr lang="en-GB" sz="2400" dirty="0"/>
              <a:t>The pastoral support team</a:t>
            </a:r>
          </a:p>
          <a:p>
            <a:endParaRPr lang="en-GB" sz="2800" dirty="0">
              <a:solidFill>
                <a:srgbClr val="62A9AA"/>
              </a:solidFill>
            </a:endParaRPr>
          </a:p>
          <a:p>
            <a:r>
              <a:rPr lang="en-GB" sz="2800" dirty="0">
                <a:solidFill>
                  <a:srgbClr val="56859B"/>
                </a:solidFill>
              </a:rPr>
              <a:t>For further help and support outside of school: </a:t>
            </a:r>
          </a:p>
          <a:p>
            <a:pPr marL="457200" indent="-457200">
              <a:buClr>
                <a:srgbClr val="56859B"/>
              </a:buClr>
              <a:buFont typeface="Wingdings" panose="05000000000000000000" pitchFamily="2" charset="2"/>
              <a:buChar char="§"/>
            </a:pPr>
            <a:r>
              <a:rPr lang="en-GB" sz="2400" dirty="0"/>
              <a:t>ChildLine: </a:t>
            </a:r>
            <a:r>
              <a:rPr lang="en-GB" sz="2400" dirty="0">
                <a:solidFill>
                  <a:srgbClr val="56859B"/>
                </a:solidFill>
                <a:hlinkClick r:id="rId3">
                  <a:extLst>
                    <a:ext uri="{A12FA001-AC4F-418D-AE19-62706E023703}">
                      <ahyp:hlinkClr xmlns:ahyp="http://schemas.microsoft.com/office/drawing/2018/hyperlinkcolor" val="tx"/>
                    </a:ext>
                  </a:extLst>
                </a:hlinkClick>
              </a:rPr>
              <a:t>https://</a:t>
            </a:r>
            <a:r>
              <a:rPr lang="en-GB" sz="2400" b="0" i="0" u="none" strike="noStrike" dirty="0">
                <a:solidFill>
                  <a:srgbClr val="56859B"/>
                </a:solidFill>
                <a:effectLst/>
                <a:hlinkClick r:id="rId4">
                  <a:extLst>
                    <a:ext uri="{A12FA001-AC4F-418D-AE19-62706E023703}">
                      <ahyp:hlinkClr xmlns:ahyp="http://schemas.microsoft.com/office/drawing/2018/hyperlinkcolor" val="tx"/>
                    </a:ext>
                  </a:extLst>
                </a:hlinkClick>
              </a:rPr>
              <a:t>www.childline.org.uk</a:t>
            </a:r>
          </a:p>
          <a:p>
            <a:pPr marL="342900" lvl="0" indent="-342900">
              <a:buClr>
                <a:srgbClr val="56859B"/>
              </a:buClr>
              <a:buFont typeface="Wingdings" panose="05000000000000000000" pitchFamily="2" charset="2"/>
              <a:buChar char="§"/>
              <a:tabLst>
                <a:tab pos="457200" algn="l"/>
              </a:tabLst>
            </a:pPr>
            <a:r>
              <a:rPr lang="en-GB" sz="2400" dirty="0">
                <a:effectLst/>
                <a:ea typeface="Yu Mincho" panose="02020400000000000000" pitchFamily="18" charset="-128"/>
                <a:cs typeface="Arial" panose="020B0604020202020204" pitchFamily="34" charset="0"/>
              </a:rPr>
              <a:t>  Muslim Youth helpline:</a:t>
            </a:r>
            <a:r>
              <a:rPr lang="en-GB" sz="2400" dirty="0">
                <a:solidFill>
                  <a:srgbClr val="56859B"/>
                </a:solidFill>
                <a:effectLst/>
                <a:ea typeface="Yu Mincho" panose="02020400000000000000" pitchFamily="18" charset="-128"/>
                <a:cs typeface="Arial" panose="020B0604020202020204" pitchFamily="34" charset="0"/>
              </a:rPr>
              <a:t> </a:t>
            </a:r>
            <a:r>
              <a:rPr lang="en-GB" sz="2400" dirty="0">
                <a:solidFill>
                  <a:srgbClr val="56859B"/>
                </a:solidFill>
                <a:effectLst/>
                <a:ea typeface="Yu Mincho" panose="02020400000000000000" pitchFamily="18" charset="-128"/>
                <a:cs typeface="Arial" panose="020B0604020202020204" pitchFamily="34" charset="0"/>
                <a:hlinkClick r:id="rId5">
                  <a:extLst>
                    <a:ext uri="{A12FA001-AC4F-418D-AE19-62706E023703}">
                      <ahyp:hlinkClr xmlns:ahyp="http://schemas.microsoft.com/office/drawing/2018/hyperlinkcolor" val="tx"/>
                    </a:ext>
                  </a:extLst>
                </a:hlinkClick>
              </a:rPr>
              <a:t>https://myh.org.uk/</a:t>
            </a:r>
            <a:r>
              <a:rPr lang="en-GB" sz="2400" dirty="0">
                <a:solidFill>
                  <a:srgbClr val="56859B"/>
                </a:solidFill>
                <a:effectLst/>
                <a:ea typeface="Yu Mincho" panose="02020400000000000000" pitchFamily="18" charset="-128"/>
                <a:cs typeface="Arial" panose="020B0604020202020204" pitchFamily="34" charset="0"/>
              </a:rPr>
              <a:t>  </a:t>
            </a:r>
          </a:p>
          <a:p>
            <a:pPr marL="457200" indent="-457200" algn="l">
              <a:buClr>
                <a:srgbClr val="56859B"/>
              </a:buClr>
              <a:buFont typeface="Wingdings" panose="05000000000000000000" pitchFamily="2" charset="2"/>
              <a:buChar char="§"/>
            </a:pPr>
            <a:r>
              <a:rPr lang="en-GB" sz="2400" dirty="0"/>
              <a:t>National Youth Advocacy Service: </a:t>
            </a:r>
            <a:r>
              <a:rPr lang="en-GB" sz="2400" u="sng" dirty="0">
                <a:solidFill>
                  <a:srgbClr val="56859B"/>
                </a:solidFill>
                <a:effectLs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https://NYAS.net</a:t>
            </a:r>
            <a:endParaRPr lang="en-GB" sz="2400" u="sng" dirty="0">
              <a:solidFill>
                <a:srgbClr val="56859B"/>
              </a:solidFill>
              <a:effectLst/>
              <a:ea typeface="Times New Roman" panose="02020603050405020304" pitchFamily="18" charset="0"/>
              <a:cs typeface="Times New Roman" panose="02020603050405020304" pitchFamily="18" charset="0"/>
            </a:endParaRPr>
          </a:p>
          <a:p>
            <a:pPr marL="457200" indent="-457200" algn="l">
              <a:buClr>
                <a:srgbClr val="56859B"/>
              </a:buClr>
              <a:buFont typeface="Wingdings" panose="05000000000000000000" pitchFamily="2" charset="2"/>
              <a:buChar char="§"/>
            </a:pPr>
            <a:r>
              <a:rPr lang="en-GB" sz="2400" dirty="0">
                <a:ea typeface="Times New Roman" panose="02020603050405020304" pitchFamily="18" charset="0"/>
                <a:cs typeface="Times New Roman" panose="02020603050405020304" pitchFamily="18" charset="0"/>
              </a:rPr>
              <a:t>Citizen’s Advice: </a:t>
            </a:r>
            <a:r>
              <a:rPr lang="en-GB" sz="2400" dirty="0">
                <a:solidFill>
                  <a:srgbClr val="56859B"/>
                </a:solidFill>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https://www.citizensadvice.org.uk</a:t>
            </a:r>
            <a:r>
              <a:rPr lang="en-GB" sz="2400" dirty="0">
                <a:solidFill>
                  <a:srgbClr val="56859B"/>
                </a:solidFill>
                <a:ea typeface="Times New Roman" panose="02020603050405020304" pitchFamily="18" charset="0"/>
                <a:cs typeface="Times New Roman" panose="02020603050405020304" pitchFamily="18" charset="0"/>
              </a:rPr>
              <a:t> </a:t>
            </a:r>
            <a:r>
              <a:rPr lang="en-GB" sz="2400" dirty="0">
                <a:solidFill>
                  <a:srgbClr val="56859B"/>
                </a:solidFill>
              </a:rPr>
              <a:t> </a:t>
            </a:r>
          </a:p>
          <a:p>
            <a:pPr marL="457200" indent="-457200" algn="l">
              <a:buClr>
                <a:srgbClr val="56859B"/>
              </a:buClr>
              <a:buFont typeface="Wingdings" panose="05000000000000000000" pitchFamily="2" charset="2"/>
              <a:buChar char="§"/>
            </a:pPr>
            <a:r>
              <a:rPr lang="en-GB" sz="2400" dirty="0"/>
              <a:t>AdviceNow: </a:t>
            </a:r>
            <a:r>
              <a:rPr lang="en-GB" sz="2400" dirty="0">
                <a:solidFill>
                  <a:srgbClr val="56859B"/>
                </a:solidFill>
                <a:hlinkClick r:id="rId8">
                  <a:extLst>
                    <a:ext uri="{A12FA001-AC4F-418D-AE19-62706E023703}">
                      <ahyp:hlinkClr xmlns:ahyp="http://schemas.microsoft.com/office/drawing/2018/hyperlinkcolor" val="tx"/>
                    </a:ext>
                  </a:extLst>
                </a:hlinkClick>
              </a:rPr>
              <a:t>https://www.advicenow.org.uk/</a:t>
            </a:r>
            <a:r>
              <a:rPr lang="en-GB" sz="2400" dirty="0">
                <a:solidFill>
                  <a:srgbClr val="56859B"/>
                </a:solidFill>
              </a:rPr>
              <a:t>  </a:t>
            </a:r>
          </a:p>
        </p:txBody>
      </p:sp>
    </p:spTree>
    <p:extLst>
      <p:ext uri="{BB962C8B-B14F-4D97-AF65-F5344CB8AC3E}">
        <p14:creationId xmlns:p14="http://schemas.microsoft.com/office/powerpoint/2010/main" val="362480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TEACHER slide- DFE GUIDANCE</a:t>
            </a:r>
            <a:endParaRPr lang="en-GB" sz="3200" dirty="0"/>
          </a:p>
        </p:txBody>
      </p:sp>
      <p:sp>
        <p:nvSpPr>
          <p:cNvPr id="9" name="TextBox 8">
            <a:extLst>
              <a:ext uri="{FF2B5EF4-FFF2-40B4-BE49-F238E27FC236}">
                <a16:creationId xmlns:a16="http://schemas.microsoft.com/office/drawing/2014/main" id="{3903CF74-BC2F-48B1-8CC1-32BC68B52658}"/>
              </a:ext>
            </a:extLst>
          </p:cNvPr>
          <p:cNvSpPr txBox="1"/>
          <p:nvPr/>
        </p:nvSpPr>
        <p:spPr>
          <a:xfrm>
            <a:off x="6210808" y="2135973"/>
            <a:ext cx="5400000" cy="4632037"/>
          </a:xfrm>
          <a:prstGeom prst="rect">
            <a:avLst/>
          </a:prstGeom>
          <a:noFill/>
          <a:ln w="38100">
            <a:solidFill>
              <a:srgbClr val="56859B"/>
            </a:solidFill>
          </a:ln>
        </p:spPr>
        <p:txBody>
          <a:bodyPr wrap="square" lIns="91440" tIns="45720" rIns="91440" bIns="45720" rtlCol="0" anchor="t">
            <a:spAutoFit/>
          </a:bodyPr>
          <a:lstStyle/>
          <a:p>
            <a:pPr>
              <a:spcAft>
                <a:spcPts val="600"/>
              </a:spcAft>
            </a:pPr>
            <a:r>
              <a:rPr lang="en-GB" sz="2000" b="1" dirty="0">
                <a:solidFill>
                  <a:srgbClr val="56859B"/>
                </a:solidFill>
                <a:hlinkClick r:id="rId3">
                  <a:extLst>
                    <a:ext uri="{A12FA001-AC4F-418D-AE19-62706E023703}">
                      <ahyp:hlinkClr xmlns:ahyp="http://schemas.microsoft.com/office/drawing/2018/hyperlinkcolor" val="tx"/>
                    </a:ext>
                  </a:extLst>
                </a:hlinkClick>
              </a:rPr>
              <a:t>DfE Guidance on RSE</a:t>
            </a:r>
            <a:r>
              <a:rPr lang="en-GB" sz="2000" b="1" dirty="0">
                <a:solidFill>
                  <a:srgbClr val="56859B"/>
                </a:solidFill>
              </a:rPr>
              <a:t> states that RSE teaching should:</a:t>
            </a:r>
          </a:p>
          <a:p>
            <a:pPr marL="171450" indent="-171450">
              <a:spcAft>
                <a:spcPts val="600"/>
              </a:spcAft>
              <a:buClr>
                <a:srgbClr val="56859B"/>
              </a:buClr>
              <a:buFont typeface="Wingdings" panose="05000000000000000000" pitchFamily="2" charset="2"/>
              <a:buChar char="§"/>
            </a:pPr>
            <a:r>
              <a:rPr lang="en-GB" sz="2000" dirty="0"/>
              <a:t>equip pupils with </a:t>
            </a:r>
            <a:r>
              <a:rPr lang="en-GB" sz="2000" dirty="0">
                <a:effectLst/>
                <a:ea typeface="Calibri" panose="020F0502020204030204" pitchFamily="34" charset="0"/>
                <a:cs typeface="Times New Roman" panose="02020603050405020304" pitchFamily="18" charset="0"/>
              </a:rPr>
              <a:t>‘knowledge that will enable them to make </a:t>
            </a:r>
            <a:r>
              <a:rPr lang="en-GB" sz="2000" b="1" i="1" dirty="0">
                <a:solidFill>
                  <a:srgbClr val="56859B"/>
                </a:solidFill>
                <a:effectLst/>
                <a:ea typeface="Calibri" panose="020F0502020204030204" pitchFamily="34" charset="0"/>
                <a:cs typeface="Times New Roman" panose="02020603050405020304" pitchFamily="18" charset="0"/>
              </a:rPr>
              <a:t>informed</a:t>
            </a:r>
            <a:r>
              <a:rPr lang="en-GB" sz="2000" dirty="0">
                <a:effectLst/>
                <a:ea typeface="Calibri" panose="020F0502020204030204" pitchFamily="34" charset="0"/>
                <a:cs typeface="Times New Roman" panose="02020603050405020304" pitchFamily="18" charset="0"/>
              </a:rPr>
              <a:t> decisions about their… relationships’ </a:t>
            </a:r>
            <a:r>
              <a:rPr lang="en-GB" sz="2000" b="1" dirty="0">
                <a:solidFill>
                  <a:srgbClr val="56859B"/>
                </a:solidFill>
              </a:rPr>
              <a:t>(para. 1)</a:t>
            </a:r>
            <a:r>
              <a:rPr lang="en-GB" sz="2000" dirty="0"/>
              <a:t>.</a:t>
            </a:r>
          </a:p>
          <a:p>
            <a:pPr marL="171450" indent="-171450">
              <a:spcAft>
                <a:spcPts val="600"/>
              </a:spcAft>
              <a:buClr>
                <a:srgbClr val="56859B"/>
              </a:buClr>
              <a:buFont typeface="Wingdings" panose="05000000000000000000" pitchFamily="2" charset="2"/>
              <a:buChar char="§"/>
            </a:pPr>
            <a:r>
              <a:rPr lang="en-GB" sz="2000" dirty="0"/>
              <a:t>be based on knowledge of pupils and their circumstances… [with] </a:t>
            </a:r>
            <a:r>
              <a:rPr lang="en-GB" sz="2000" b="1" u="sng" dirty="0">
                <a:solidFill>
                  <a:srgbClr val="56859B"/>
                </a:solidFill>
              </a:rPr>
              <a:t>no stigmatisation </a:t>
            </a:r>
            <a:r>
              <a:rPr lang="en-GB" sz="2000" dirty="0"/>
              <a:t>of children based on their home circumstances </a:t>
            </a:r>
            <a:r>
              <a:rPr lang="en-GB" sz="2000" dirty="0">
                <a:solidFill>
                  <a:srgbClr val="56859B"/>
                </a:solidFill>
              </a:rPr>
              <a:t>(</a:t>
            </a:r>
            <a:r>
              <a:rPr lang="en-GB" sz="2000" b="1" dirty="0">
                <a:solidFill>
                  <a:srgbClr val="56859B"/>
                </a:solidFill>
              </a:rPr>
              <a:t>para. 59)</a:t>
            </a:r>
            <a:r>
              <a:rPr lang="en-GB" sz="2000" dirty="0"/>
              <a:t>.</a:t>
            </a:r>
            <a:r>
              <a:rPr lang="en-GB" sz="2000" b="1" dirty="0">
                <a:solidFill>
                  <a:srgbClr val="56859B"/>
                </a:solidFill>
              </a:rPr>
              <a:t> </a:t>
            </a:r>
            <a:endParaRPr lang="en-GB" sz="2000" dirty="0"/>
          </a:p>
          <a:p>
            <a:pPr marL="182563" indent="-182563">
              <a:spcAft>
                <a:spcPts val="600"/>
              </a:spcAft>
              <a:buClr>
                <a:srgbClr val="56859B"/>
              </a:buClr>
              <a:buFont typeface="Wingdings" panose="05000000000000000000" pitchFamily="2" charset="2"/>
              <a:buChar char="§"/>
            </a:pPr>
            <a:r>
              <a:rPr lang="en-GB" sz="2000" dirty="0">
                <a:effectLst/>
                <a:ea typeface="Calibri" panose="020F0502020204030204" pitchFamily="34" charset="0"/>
                <a:cs typeface="Times New Roman" panose="02020603050405020304" pitchFamily="18" charset="0"/>
              </a:rPr>
              <a:t>teach pupils what marriage is, including their legal status e.g. that marriage carries legal rights and protections not available to couples who are cohabiting or who have married, for example, in an unregistered religious ceremony </a:t>
            </a:r>
            <a:r>
              <a:rPr lang="en-GB" sz="2000" b="1" dirty="0">
                <a:solidFill>
                  <a:srgbClr val="56859B"/>
                </a:solidFill>
                <a:effectLst/>
                <a:ea typeface="Calibri" panose="020F0502020204030204" pitchFamily="34" charset="0"/>
                <a:cs typeface="Times New Roman" panose="02020603050405020304" pitchFamily="18" charset="0"/>
              </a:rPr>
              <a:t>(</a:t>
            </a:r>
            <a:r>
              <a:rPr lang="en-GB" sz="2000" b="1" dirty="0">
                <a:solidFill>
                  <a:srgbClr val="56859B"/>
                </a:solidFill>
                <a:ea typeface="Calibri" panose="020F0502020204030204" pitchFamily="34" charset="0"/>
                <a:cs typeface="Times New Roman" panose="02020603050405020304" pitchFamily="18" charset="0"/>
              </a:rPr>
              <a:t>p</a:t>
            </a:r>
            <a:r>
              <a:rPr lang="en-GB" sz="2000" b="1" dirty="0">
                <a:solidFill>
                  <a:srgbClr val="56859B"/>
                </a:solidFill>
                <a:effectLst/>
                <a:ea typeface="Calibri" panose="020F0502020204030204" pitchFamily="34" charset="0"/>
                <a:cs typeface="Times New Roman" panose="02020603050405020304" pitchFamily="18" charset="0"/>
              </a:rPr>
              <a:t>ara. 81)</a:t>
            </a:r>
            <a:r>
              <a:rPr lang="en-GB" sz="2000" dirty="0">
                <a:effectLst/>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7">
            <a:extLst>
              <a:ext uri="{FF2B5EF4-FFF2-40B4-BE49-F238E27FC236}">
                <a16:creationId xmlns:a16="http://schemas.microsoft.com/office/drawing/2014/main" id="{55BB5D50-2DF1-46BB-B9A9-0791F77A9362}"/>
              </a:ext>
            </a:extLst>
          </p:cNvPr>
          <p:cNvSpPr txBox="1">
            <a:spLocks noGrp="1"/>
          </p:cNvSpPr>
          <p:nvPr>
            <p:ph idx="1"/>
          </p:nvPr>
        </p:nvSpPr>
        <p:spPr>
          <a:xfrm>
            <a:off x="581193" y="2135973"/>
            <a:ext cx="5400000" cy="4555093"/>
          </a:xfrm>
          <a:prstGeom prst="rect">
            <a:avLst/>
          </a:prstGeom>
          <a:noFill/>
          <a:ln w="38100">
            <a:solidFill>
              <a:srgbClr val="56859B"/>
            </a:solidFill>
          </a:ln>
        </p:spPr>
        <p:txBody>
          <a:bodyPr wrap="square" lIns="91440" tIns="45720" rIns="91440" bIns="45720" rtlCol="0" anchor="t">
            <a:spAutoFit/>
          </a:bodyPr>
          <a:lstStyle/>
          <a:p>
            <a:pPr marL="0" indent="0">
              <a:spcBef>
                <a:spcPts val="0"/>
              </a:spcBef>
              <a:buFont typeface="Wingdings 2" panose="05020102010507070707" pitchFamily="18" charset="2"/>
              <a:buNone/>
            </a:pPr>
            <a:r>
              <a:rPr lang="en-GB" sz="2000" b="1" dirty="0">
                <a:solidFill>
                  <a:srgbClr val="56859B"/>
                </a:solidFill>
              </a:rPr>
              <a:t>This two-part lesson plan for Key Stage 4 and Key Stage 5 PSHE aims</a:t>
            </a:r>
            <a:r>
              <a:rPr lang="en-GB" sz="2000" dirty="0">
                <a:solidFill>
                  <a:srgbClr val="56859B"/>
                </a:solidFill>
              </a:rPr>
              <a:t>: </a:t>
            </a:r>
          </a:p>
          <a:p>
            <a:pPr marL="176213" indent="-176213">
              <a:spcBef>
                <a:spcPts val="0"/>
              </a:spcBef>
              <a:buClr>
                <a:schemeClr val="accent1"/>
              </a:buClr>
              <a:buFont typeface="Wingdings" panose="05000000000000000000" pitchFamily="2" charset="2"/>
              <a:buChar char="§"/>
            </a:pPr>
            <a:r>
              <a:rPr lang="en-GB" sz="2000" dirty="0">
                <a:solidFill>
                  <a:srgbClr val="000000"/>
                </a:solidFill>
                <a:ea typeface="Times New Roman" panose="02020603050405020304" pitchFamily="18" charset="0"/>
              </a:rPr>
              <a:t>i</a:t>
            </a:r>
            <a:r>
              <a:rPr lang="en-GB" sz="2000" dirty="0">
                <a:solidFill>
                  <a:srgbClr val="000000"/>
                </a:solidFill>
                <a:effectLst/>
                <a:ea typeface="Times New Roman" panose="02020603050405020304" pitchFamily="18" charset="0"/>
              </a:rPr>
              <a:t>n lesson 1 </a:t>
            </a:r>
            <a:r>
              <a:rPr lang="en-GB" sz="2000" dirty="0">
                <a:solidFill>
                  <a:srgbClr val="000000"/>
                </a:solidFill>
                <a:ea typeface="Times New Roman" panose="02020603050405020304" pitchFamily="18" charset="0"/>
              </a:rPr>
              <a:t>to help pupils learn ‘</a:t>
            </a:r>
            <a:r>
              <a:rPr lang="en-GB" sz="2000" dirty="0"/>
              <a:t>the characteristics and benefits of strong, positive relationships, including mutual support, trust, respect and equality’ </a:t>
            </a:r>
            <a:r>
              <a:rPr lang="en-GB" sz="2000" b="1" dirty="0">
                <a:solidFill>
                  <a:srgbClr val="56859B"/>
                </a:solidFill>
                <a:effectLst/>
                <a:ea typeface="Times New Roman" panose="02020603050405020304" pitchFamily="18" charset="0"/>
              </a:rPr>
              <a:t>(</a:t>
            </a:r>
            <a:r>
              <a:rPr lang="en-GB" sz="2000" b="1" u="sng" dirty="0">
                <a:solidFill>
                  <a:srgbClr val="56859B"/>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Programme of Study 2020-2021</a:t>
            </a:r>
            <a:r>
              <a:rPr lang="en-GB" sz="2000" b="1" u="sng" dirty="0">
                <a:solidFill>
                  <a:srgbClr val="62A9AA"/>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GB" sz="2000" b="1" dirty="0">
                <a:solidFill>
                  <a:srgbClr val="56859B"/>
                </a:solidFill>
              </a:rPr>
              <a:t>KS4, R1)</a:t>
            </a:r>
            <a:r>
              <a:rPr lang="en-GB" sz="2000" dirty="0">
                <a:solidFill>
                  <a:schemeClr val="tx1"/>
                </a:solidFill>
              </a:rPr>
              <a:t>.</a:t>
            </a:r>
            <a:endParaRPr lang="en-GB" sz="2000" b="1" dirty="0">
              <a:solidFill>
                <a:srgbClr val="56859B"/>
              </a:solidFill>
            </a:endParaRPr>
          </a:p>
          <a:p>
            <a:pPr marL="176213" indent="-176213">
              <a:spcBef>
                <a:spcPts val="0"/>
              </a:spcBef>
              <a:buClr>
                <a:schemeClr val="accent1"/>
              </a:buClr>
              <a:buFont typeface="Wingdings" panose="05000000000000000000" pitchFamily="2" charset="2"/>
              <a:buChar char="§"/>
            </a:pPr>
            <a:r>
              <a:rPr lang="en-GB" sz="2000" dirty="0"/>
              <a:t>in lessons 1 and 2, </a:t>
            </a:r>
            <a:r>
              <a:rPr lang="en-GB" sz="2000"/>
              <a:t>to help </a:t>
            </a:r>
            <a:r>
              <a:rPr lang="en-GB" sz="2000" dirty="0"/>
              <a:t>pupils learn about ‘the importance of stable, committed relationships, including the rights and protections provided within legally recognised marriages and civil partnerships and the legal status of other long-term relationships’ </a:t>
            </a:r>
            <a:r>
              <a:rPr lang="en-GB" sz="2000" b="1" u="sng" dirty="0">
                <a:solidFill>
                  <a:srgbClr val="56859B"/>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(Programme of Study 2020-2021</a:t>
            </a:r>
            <a:r>
              <a:rPr lang="en-GB" sz="2000" b="1" u="sng" dirty="0">
                <a:solidFill>
                  <a:srgbClr val="62A9AA"/>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GB" sz="2000" b="1" dirty="0">
                <a:solidFill>
                  <a:srgbClr val="56859B"/>
                </a:solidFill>
                <a:ea typeface="Calibri" panose="020F0502020204030204" pitchFamily="34" charset="0"/>
                <a:cs typeface="Times New Roman" panose="02020603050405020304" pitchFamily="18" charset="0"/>
              </a:rPr>
              <a:t>KS4, </a:t>
            </a:r>
            <a:r>
              <a:rPr lang="en-GB" sz="2000" b="1" dirty="0">
                <a:solidFill>
                  <a:srgbClr val="56859B"/>
                </a:solidFill>
              </a:rPr>
              <a:t>R4 – see also KS5, R1-3</a:t>
            </a:r>
            <a:r>
              <a:rPr lang="en-GB" sz="2000" dirty="0">
                <a:solidFill>
                  <a:srgbClr val="56859B"/>
                </a:solidFill>
              </a:rPr>
              <a:t>)</a:t>
            </a:r>
            <a:r>
              <a:rPr lang="en-GB" sz="2000" dirty="0">
                <a:solidFill>
                  <a:schemeClr val="tx1"/>
                </a:solidFill>
              </a:rPr>
              <a:t>. </a:t>
            </a:r>
            <a:endParaRPr lang="en-GB" sz="2000" dirty="0"/>
          </a:p>
        </p:txBody>
      </p:sp>
    </p:spTree>
    <p:extLst>
      <p:ext uri="{BB962C8B-B14F-4D97-AF65-F5344CB8AC3E}">
        <p14:creationId xmlns:p14="http://schemas.microsoft.com/office/powerpoint/2010/main" val="24520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a:t>
            </a:r>
            <a:br>
              <a:rPr lang="en-GB" sz="3200" b="1" dirty="0"/>
            </a:br>
            <a:r>
              <a:rPr lang="en-GB" sz="3200" b="1" dirty="0"/>
              <a:t> the law on marriage Formation</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56859B"/>
            </a:solidFill>
          </a:ln>
        </p:spPr>
        <p:txBody>
          <a:bodyPr>
            <a:noAutofit/>
          </a:bodyPr>
          <a:lstStyle/>
          <a:p>
            <a:pPr>
              <a:buClr>
                <a:schemeClr val="accent1"/>
              </a:buClr>
            </a:pPr>
            <a:r>
              <a:rPr lang="en-GB" sz="1900" dirty="0"/>
              <a:t>The principles governing current marriage law date from 1836. It tightly regulates how and where weddings can take place.  This differs depending on the type of wedding.  At present, couples have to make a choice between a religious or a civil wedding, with no option for a wedding reflecting other beliefs. </a:t>
            </a:r>
          </a:p>
          <a:p>
            <a:pPr>
              <a:buClr>
                <a:schemeClr val="accent1"/>
              </a:buClr>
            </a:pPr>
            <a:r>
              <a:rPr lang="en-GB" sz="1900" dirty="0"/>
              <a:t>Couples having an Anglican wedding can give notice to the church; all other couples must give notice at the register office. </a:t>
            </a:r>
          </a:p>
          <a:p>
            <a:pPr>
              <a:buClr>
                <a:schemeClr val="accent1"/>
              </a:buClr>
            </a:pPr>
            <a:r>
              <a:rPr lang="en-GB" sz="1900" dirty="0"/>
              <a:t>Until June 2021, couples could not marry or hold a civil partnership ceremony outdoors. Now civil weddings and civil partnerships can be held outdoors provided the venue is licensed.</a:t>
            </a:r>
          </a:p>
          <a:p>
            <a:pPr>
              <a:buClr>
                <a:schemeClr val="accent1"/>
              </a:buClr>
            </a:pPr>
            <a:r>
              <a:rPr lang="en-GB" sz="1900" dirty="0"/>
              <a:t>If a couple do not comply with the legal requirements, which may happen with some religious ceremonies, their marriage may not be legally recognised. This means the parties have no legal status or protection. People often only discover their lack of legal status at the time of relationship breakdown. </a:t>
            </a:r>
          </a:p>
        </p:txBody>
      </p:sp>
    </p:spTree>
    <p:extLst>
      <p:ext uri="{BB962C8B-B14F-4D97-AF65-F5344CB8AC3E}">
        <p14:creationId xmlns:p14="http://schemas.microsoft.com/office/powerpoint/2010/main" val="377628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non-Qualifying ceremonies</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975348"/>
          </a:xfrm>
          <a:ln w="38100">
            <a:solidFill>
              <a:srgbClr val="56859B"/>
            </a:solidFill>
          </a:ln>
        </p:spPr>
        <p:txBody>
          <a:bodyPr>
            <a:noAutofit/>
          </a:bodyPr>
          <a:lstStyle/>
          <a:p>
            <a:pPr marL="0" indent="0">
              <a:lnSpc>
                <a:spcPct val="115000"/>
              </a:lnSpc>
              <a:spcAft>
                <a:spcPts val="1000"/>
              </a:spcAft>
              <a:buNone/>
            </a:pPr>
            <a:r>
              <a:rPr lang="en-GB" b="1" dirty="0">
                <a:solidFill>
                  <a:srgbClr val="56859B"/>
                </a:solidFill>
                <a:effectLst/>
                <a:ea typeface="Times New Roman" panose="02020603050405020304" pitchFamily="18" charset="0"/>
                <a:cs typeface="Arial" panose="020B0604020202020204" pitchFamily="34" charset="0"/>
              </a:rPr>
              <a:t>Myth:  A religious-only wedding, e.g. an Islamic nikah, will give the couple rights if one person dies or the couple separate.</a:t>
            </a:r>
          </a:p>
          <a:p>
            <a:pPr marL="0" indent="0">
              <a:lnSpc>
                <a:spcPct val="115000"/>
              </a:lnSpc>
              <a:spcAft>
                <a:spcPts val="1000"/>
              </a:spcAft>
              <a:buNone/>
            </a:pPr>
            <a:r>
              <a:rPr lang="en-GB" b="1" dirty="0">
                <a:solidFill>
                  <a:srgbClr val="56859B"/>
                </a:solidFill>
                <a:effectLst/>
                <a:ea typeface="Times New Roman" panose="02020603050405020304" pitchFamily="18" charset="0"/>
                <a:cs typeface="Arial" panose="020B0604020202020204" pitchFamily="34" charset="0"/>
              </a:rPr>
              <a:t>In fact:</a:t>
            </a:r>
            <a:r>
              <a:rPr lang="en-GB" b="1" dirty="0">
                <a:solidFill>
                  <a:srgbClr val="56859B"/>
                </a:solidFill>
                <a:ea typeface="Times New Roman" panose="02020603050405020304" pitchFamily="18" charset="0"/>
                <a:cs typeface="Arial" panose="020B0604020202020204" pitchFamily="34" charset="0"/>
              </a:rPr>
              <a:t> </a:t>
            </a:r>
            <a:r>
              <a:rPr lang="en-GB" sz="1800" dirty="0">
                <a:solidFill>
                  <a:schemeClr val="tx1"/>
                </a:solidFill>
                <a:effectLst/>
                <a:ea typeface="DengXian" panose="020B0503020204020204" pitchFamily="2" charset="-122"/>
                <a:cs typeface="Times New Roman" panose="02020603050405020304" pitchFamily="18" charset="0"/>
              </a:rPr>
              <a:t>If a</a:t>
            </a:r>
            <a:r>
              <a:rPr lang="en-GB" sz="1800" b="1" dirty="0">
                <a:solidFill>
                  <a:schemeClr val="tx1"/>
                </a:solidFill>
                <a:effectLst/>
                <a:ea typeface="DengXian" panose="020B0503020204020204" pitchFamily="2" charset="-122"/>
                <a:cs typeface="Times New Roman" panose="02020603050405020304" pitchFamily="18" charset="0"/>
              </a:rPr>
              <a:t> </a:t>
            </a:r>
            <a:r>
              <a:rPr lang="en-GB" sz="1800" dirty="0">
                <a:solidFill>
                  <a:schemeClr val="tx1"/>
                </a:solidFill>
                <a:effectLst/>
                <a:ea typeface="DengXian" panose="020B0503020204020204" pitchFamily="2" charset="-122"/>
                <a:cs typeface="Times New Roman" panose="02020603050405020304" pitchFamily="18" charset="0"/>
              </a:rPr>
              <a:t>couple has a</a:t>
            </a:r>
            <a:r>
              <a:rPr lang="en-GB" sz="1800" b="1" dirty="0">
                <a:solidFill>
                  <a:schemeClr val="tx1"/>
                </a:solidFill>
                <a:effectLst/>
                <a:ea typeface="DengXian" panose="020B0503020204020204" pitchFamily="2" charset="-122"/>
                <a:cs typeface="Times New Roman" panose="02020603050405020304" pitchFamily="18" charset="0"/>
              </a:rPr>
              <a:t> </a:t>
            </a:r>
            <a:r>
              <a:rPr lang="en-GB" sz="1800" dirty="0">
                <a:solidFill>
                  <a:schemeClr val="tx1"/>
                </a:solidFill>
                <a:effectLst/>
                <a:ea typeface="DengXian" panose="020B0503020204020204" pitchFamily="2" charset="-122"/>
                <a:cs typeface="Times New Roman" panose="02020603050405020304" pitchFamily="18" charset="0"/>
              </a:rPr>
              <a:t>religious-only ceremony in England and Wales this is not legally binding.  It is sometimes referred to as a ‘non-qualifying ceremony’. </a:t>
            </a:r>
            <a:r>
              <a:rPr lang="en-GB" dirty="0">
                <a:solidFill>
                  <a:schemeClr val="tx1"/>
                </a:solidFill>
              </a:rPr>
              <a:t> </a:t>
            </a:r>
            <a:r>
              <a:rPr lang="en-GB" dirty="0"/>
              <a:t>The couple do not have any automatic rights against each other on separation or death, unlike a couple in a valid marriage. </a:t>
            </a:r>
            <a:r>
              <a:rPr lang="en-GB" b="1" dirty="0">
                <a:solidFill>
                  <a:srgbClr val="56859B"/>
                </a:solidFill>
              </a:rPr>
              <a:t>The law treats couples who had a non-qualifying ceremony in England and Wales as if they were cohabitants. </a:t>
            </a:r>
            <a:r>
              <a:rPr lang="en-GB" dirty="0"/>
              <a:t>This can lead to significant inequalities between the couple on separation, with women often most disadvantaged because they may have reduced their hours or stopped working when they became parents. This is a particular problem in the Muslim community where one or both parties may enter a nikah (the religious ceremony) without knowing that it is not a legal marriage</a:t>
            </a:r>
            <a:r>
              <a:rPr lang="en-GB" sz="1800" dirty="0">
                <a:effectLst/>
                <a:latin typeface="Calibri" panose="020F0502020204030204" pitchFamily="34" charset="0"/>
                <a:ea typeface="DengXian" panose="020B0503020204020204" pitchFamily="2" charset="-122"/>
                <a:cs typeface="Times New Roman" panose="02020603050405020304" pitchFamily="18" charset="0"/>
              </a:rPr>
              <a:t>. </a:t>
            </a:r>
            <a:r>
              <a:rPr lang="en-GB" sz="1800" dirty="0">
                <a:solidFill>
                  <a:schemeClr val="tx1"/>
                </a:solidFill>
                <a:effectLst/>
                <a:ea typeface="DengXian" panose="020B0503020204020204" pitchFamily="2" charset="-122"/>
                <a:cs typeface="Times New Roman" panose="02020603050405020304" pitchFamily="18" charset="0"/>
              </a:rPr>
              <a:t>But any religious-only ceremony may result in a non-</a:t>
            </a:r>
            <a:r>
              <a:rPr lang="en-GB" dirty="0">
                <a:solidFill>
                  <a:schemeClr val="tx1"/>
                </a:solidFill>
                <a:ea typeface="DengXian" panose="020B0503020204020204" pitchFamily="2" charset="-122"/>
                <a:cs typeface="Times New Roman" panose="02020603050405020304" pitchFamily="18" charset="0"/>
              </a:rPr>
              <a:t>qualifying</a:t>
            </a:r>
            <a:r>
              <a:rPr lang="en-GB" sz="1800" dirty="0">
                <a:solidFill>
                  <a:schemeClr val="tx1"/>
                </a:solidFill>
                <a:effectLst/>
                <a:ea typeface="DengXian" panose="020B0503020204020204" pitchFamily="2" charset="-122"/>
                <a:cs typeface="Times New Roman" panose="02020603050405020304" pitchFamily="18" charset="0"/>
              </a:rPr>
              <a:t> ceremony. Similarly, ceremonies led by Humanist or independent celebrants have no legal recognition under the current law. </a:t>
            </a:r>
            <a:endParaRPr lang="en-GB" dirty="0">
              <a:solidFill>
                <a:schemeClr val="tx1"/>
              </a:solidFill>
            </a:endParaRPr>
          </a:p>
        </p:txBody>
      </p:sp>
    </p:spTree>
    <p:extLst>
      <p:ext uri="{BB962C8B-B14F-4D97-AF65-F5344CB8AC3E}">
        <p14:creationId xmlns:p14="http://schemas.microsoft.com/office/powerpoint/2010/main" val="198373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a:t>
            </a:r>
            <a:br>
              <a:rPr lang="en-GB" sz="3200" b="1" dirty="0"/>
            </a:br>
            <a:r>
              <a:rPr lang="en-GB" sz="3200" b="1" dirty="0"/>
              <a:t> the common law marriage Myth</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56859B"/>
            </a:solidFill>
          </a:ln>
        </p:spPr>
        <p:txBody>
          <a:bodyPr>
            <a:noAutofit/>
          </a:bodyPr>
          <a:lstStyle/>
          <a:p>
            <a:pPr marL="0" indent="0">
              <a:lnSpc>
                <a:spcPct val="115000"/>
              </a:lnSpc>
              <a:spcAft>
                <a:spcPts val="1000"/>
              </a:spcAft>
              <a:buNone/>
            </a:pPr>
            <a:r>
              <a:rPr lang="en-GB" b="1" dirty="0">
                <a:effectLst/>
                <a:ea typeface="Times New Roman" panose="02020603050405020304" pitchFamily="18" charset="0"/>
                <a:cs typeface="Arial" panose="020B0604020202020204" pitchFamily="34" charset="0"/>
              </a:rPr>
              <a:t>Myth: </a:t>
            </a:r>
            <a:r>
              <a:rPr lang="en-GB" b="1" dirty="0">
                <a:effectLst/>
                <a:ea typeface="Times New Roman" panose="02020603050405020304" pitchFamily="18" charset="0"/>
              </a:rPr>
              <a:t>After a certain period together/if you have a child together, cohabiting couples have the same rights as married couples: </a:t>
            </a:r>
            <a:r>
              <a:rPr lang="en-GB" b="1" dirty="0">
                <a:effectLst/>
                <a:ea typeface="Times New Roman" panose="02020603050405020304" pitchFamily="18" charset="0"/>
                <a:cs typeface="Arial" panose="020B0604020202020204" pitchFamily="34" charset="0"/>
              </a:rPr>
              <a:t>the 'common law marriage myth'. </a:t>
            </a:r>
          </a:p>
          <a:p>
            <a:pPr marL="0" indent="0">
              <a:lnSpc>
                <a:spcPct val="115000"/>
              </a:lnSpc>
              <a:spcAft>
                <a:spcPts val="1000"/>
              </a:spcAft>
              <a:buNone/>
            </a:pPr>
            <a:r>
              <a:rPr lang="en-GB" b="1" dirty="0">
                <a:effectLst/>
                <a:ea typeface="Times New Roman" panose="02020603050405020304" pitchFamily="18" charset="0"/>
                <a:cs typeface="Arial" panose="020B0604020202020204" pitchFamily="34" charset="0"/>
              </a:rPr>
              <a:t>In fact:</a:t>
            </a:r>
            <a:r>
              <a:rPr lang="en-GB" b="1" dirty="0">
                <a:ea typeface="Times New Roman" panose="02020603050405020304" pitchFamily="18" charset="0"/>
                <a:cs typeface="Arial" panose="020B0604020202020204" pitchFamily="34" charset="0"/>
              </a:rPr>
              <a:t> </a:t>
            </a:r>
            <a:r>
              <a:rPr lang="en-GB" dirty="0">
                <a:ea typeface="Times New Roman" panose="02020603050405020304" pitchFamily="18" charset="0"/>
                <a:cs typeface="Arial" panose="020B0604020202020204" pitchFamily="34" charset="0"/>
              </a:rPr>
              <a:t>u</a:t>
            </a:r>
            <a:r>
              <a:rPr lang="en-GB" dirty="0">
                <a:effectLst/>
                <a:ea typeface="Times New Roman" panose="02020603050405020304" pitchFamily="18" charset="0"/>
                <a:cs typeface="Arial" panose="020B0604020202020204" pitchFamily="34" charset="0"/>
              </a:rPr>
              <a:t>nlike married or  civil partners,  cohabiting partners are not entitled to claim financial support from their former partner for themselves if they separate (although both parents must financially support their children).  </a:t>
            </a:r>
          </a:p>
          <a:p>
            <a:pPr marL="0" indent="0">
              <a:lnSpc>
                <a:spcPct val="115000"/>
              </a:lnSpc>
              <a:spcAft>
                <a:spcPts val="1000"/>
              </a:spcAft>
              <a:buClr>
                <a:srgbClr val="62A9AA"/>
              </a:buClr>
              <a:buSzPct val="100000"/>
              <a:buNone/>
            </a:pPr>
            <a:r>
              <a:rPr lang="en-GB" dirty="0">
                <a:effectLst/>
                <a:ea typeface="Times New Roman" panose="02020603050405020304" pitchFamily="18" charset="0"/>
                <a:cs typeface="Arial" panose="020B0604020202020204" pitchFamily="34" charset="0"/>
              </a:rPr>
              <a:t>Cohabitation is the fastest growing family form in England. However, many cohabitants do not realise that they do not have the same legal rights as married couples or civil partners. Parents must financially support children, </a:t>
            </a:r>
            <a:r>
              <a:rPr lang="en-GB" dirty="0">
                <a:ea typeface="Times New Roman" panose="02020603050405020304" pitchFamily="18" charset="0"/>
                <a:cs typeface="Arial" panose="020B0604020202020204" pitchFamily="34" charset="0"/>
              </a:rPr>
              <a:t>but </a:t>
            </a:r>
            <a:r>
              <a:rPr lang="en-GB" dirty="0">
                <a:effectLst/>
                <a:ea typeface="Times New Roman" panose="02020603050405020304" pitchFamily="18" charset="0"/>
                <a:cs typeface="Arial" panose="020B0604020202020204" pitchFamily="34" charset="0"/>
              </a:rPr>
              <a:t>not each other. Rights to the couple’s home are based on property law which, unlike family law, does not take into account contributions towards the family life leaving many ‘stay at home’ or part-time working mothers financially disadvantaged. In 2018, research by the University of Exeter showed that 47% </a:t>
            </a:r>
            <a:r>
              <a:rPr lang="en-GB" dirty="0">
                <a:ea typeface="Times New Roman" panose="02020603050405020304" pitchFamily="18" charset="0"/>
                <a:cs typeface="Arial" panose="020B0604020202020204" pitchFamily="34" charset="0"/>
              </a:rPr>
              <a:t>believed </a:t>
            </a:r>
            <a:r>
              <a:rPr lang="en-GB" dirty="0">
                <a:effectLst/>
                <a:ea typeface="Times New Roman" panose="02020603050405020304" pitchFamily="18" charset="0"/>
                <a:cs typeface="Arial" panose="020B0604020202020204" pitchFamily="34" charset="0"/>
              </a:rPr>
              <a:t>that cohabiting couples form a ‘common law marriage’ when this is not the case, the so-called ‘common law marriage myth’. </a:t>
            </a:r>
          </a:p>
        </p:txBody>
      </p:sp>
    </p:spTree>
    <p:extLst>
      <p:ext uri="{BB962C8B-B14F-4D97-AF65-F5344CB8AC3E}">
        <p14:creationId xmlns:p14="http://schemas.microsoft.com/office/powerpoint/2010/main" val="64826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LESSON OUTLINE AND TIMINGS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266693734"/>
              </p:ext>
            </p:extLst>
          </p:nvPr>
        </p:nvGraphicFramePr>
        <p:xfrm>
          <a:off x="441767" y="1715958"/>
          <a:ext cx="11308466" cy="5000911"/>
        </p:xfrm>
        <a:graphic>
          <a:graphicData uri="http://schemas.openxmlformats.org/drawingml/2006/table">
            <a:tbl>
              <a:tblPr firstRow="1" bandRow="1">
                <a:tableStyleId>{5C22544A-7EE6-4342-B048-85BDC9FD1C3A}</a:tableStyleId>
              </a:tblPr>
              <a:tblGrid>
                <a:gridCol w="2233914">
                  <a:extLst>
                    <a:ext uri="{9D8B030D-6E8A-4147-A177-3AD203B41FA5}">
                      <a16:colId xmlns:a16="http://schemas.microsoft.com/office/drawing/2014/main" val="1814823420"/>
                    </a:ext>
                  </a:extLst>
                </a:gridCol>
                <a:gridCol w="7870784">
                  <a:extLst>
                    <a:ext uri="{9D8B030D-6E8A-4147-A177-3AD203B41FA5}">
                      <a16:colId xmlns:a16="http://schemas.microsoft.com/office/drawing/2014/main" val="1085586564"/>
                    </a:ext>
                  </a:extLst>
                </a:gridCol>
                <a:gridCol w="1203768">
                  <a:extLst>
                    <a:ext uri="{9D8B030D-6E8A-4147-A177-3AD203B41FA5}">
                      <a16:colId xmlns:a16="http://schemas.microsoft.com/office/drawing/2014/main" val="3383875792"/>
                    </a:ext>
                  </a:extLst>
                </a:gridCol>
              </a:tblGrid>
              <a:tr h="562360">
                <a:tc>
                  <a:txBody>
                    <a:bodyPr/>
                    <a:lstStyle/>
                    <a:p>
                      <a:r>
                        <a:rPr lang="en-GB" sz="1600" dirty="0"/>
                        <a:t>Activity</a:t>
                      </a:r>
                    </a:p>
                  </a:txBody>
                  <a:tcPr/>
                </a:tc>
                <a:tc>
                  <a:txBody>
                    <a:bodyPr/>
                    <a:lstStyle/>
                    <a:p>
                      <a:r>
                        <a:rPr lang="en-GB" sz="1600" dirty="0"/>
                        <a:t>Description </a:t>
                      </a:r>
                    </a:p>
                  </a:txBody>
                  <a:tcPr/>
                </a:tc>
                <a:tc>
                  <a:txBody>
                    <a:bodyPr/>
                    <a:lstStyle/>
                    <a:p>
                      <a:r>
                        <a:rPr lang="en-GB" sz="1600" dirty="0"/>
                        <a:t>Suggested timing  </a:t>
                      </a:r>
                    </a:p>
                  </a:txBody>
                  <a:tcPr/>
                </a:tc>
                <a:extLst>
                  <a:ext uri="{0D108BD9-81ED-4DB2-BD59-A6C34878D82A}">
                    <a16:rowId xmlns:a16="http://schemas.microsoft.com/office/drawing/2014/main" val="318897726"/>
                  </a:ext>
                </a:extLst>
              </a:tr>
              <a:tr h="355175">
                <a:tc>
                  <a:txBody>
                    <a:bodyPr/>
                    <a:lstStyle/>
                    <a:p>
                      <a:r>
                        <a:rPr lang="en-GB" dirty="0"/>
                        <a:t>Introduction</a:t>
                      </a:r>
                    </a:p>
                  </a:txBody>
                  <a:tcPr/>
                </a:tc>
                <a:tc>
                  <a:txBody>
                    <a:bodyPr/>
                    <a:lstStyle/>
                    <a:p>
                      <a:r>
                        <a:rPr lang="en-GB" dirty="0"/>
                        <a:t>Ground rules, learning objectives and outcomes.</a:t>
                      </a:r>
                    </a:p>
                  </a:txBody>
                  <a:tcPr/>
                </a:tc>
                <a:tc>
                  <a:txBody>
                    <a:bodyPr/>
                    <a:lstStyle/>
                    <a:p>
                      <a:r>
                        <a:rPr lang="en-GB" dirty="0"/>
                        <a:t>3 minutes</a:t>
                      </a:r>
                    </a:p>
                  </a:txBody>
                  <a:tcPr/>
                </a:tc>
                <a:extLst>
                  <a:ext uri="{0D108BD9-81ED-4DB2-BD59-A6C34878D82A}">
                    <a16:rowId xmlns:a16="http://schemas.microsoft.com/office/drawing/2014/main" val="65902199"/>
                  </a:ext>
                </a:extLst>
              </a:tr>
              <a:tr h="355175">
                <a:tc>
                  <a:txBody>
                    <a:bodyPr/>
                    <a:lstStyle/>
                    <a:p>
                      <a:r>
                        <a:rPr lang="en-GB" dirty="0"/>
                        <a:t>Baseline activity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i="0" dirty="0">
                          <a:solidFill>
                            <a:schemeClr val="tx1"/>
                          </a:solidFill>
                        </a:rPr>
                        <a:t>Pupils will draw a mind map of family forms and what they have in common.</a:t>
                      </a:r>
                      <a:endParaRPr lang="en-GB" dirty="0"/>
                    </a:p>
                  </a:txBody>
                  <a:tcPr/>
                </a:tc>
                <a:tc>
                  <a:txBody>
                    <a:bodyPr/>
                    <a:lstStyle/>
                    <a:p>
                      <a:r>
                        <a:rPr lang="en-GB" dirty="0"/>
                        <a:t>5 minutes</a:t>
                      </a:r>
                    </a:p>
                  </a:txBody>
                  <a:tcPr/>
                </a:tc>
                <a:extLst>
                  <a:ext uri="{0D108BD9-81ED-4DB2-BD59-A6C34878D82A}">
                    <a16:rowId xmlns:a16="http://schemas.microsoft.com/office/drawing/2014/main" val="3390599317"/>
                  </a:ext>
                </a:extLst>
              </a:tr>
              <a:tr h="355175">
                <a:tc>
                  <a:txBody>
                    <a:bodyPr/>
                    <a:lstStyle/>
                    <a:p>
                      <a:r>
                        <a:rPr lang="en-GB" dirty="0"/>
                        <a:t>Odd one out</a:t>
                      </a:r>
                    </a:p>
                  </a:txBody>
                  <a:tcPr/>
                </a:tc>
                <a:tc>
                  <a:txBody>
                    <a:bodyPr/>
                    <a:lstStyle/>
                    <a:p>
                      <a:r>
                        <a:rPr lang="en-GB" dirty="0"/>
                        <a:t>Pupils will choose the odd one out on the legal recognition of three family forms. </a:t>
                      </a:r>
                    </a:p>
                  </a:txBody>
                  <a:tcPr/>
                </a:tc>
                <a:tc>
                  <a:txBody>
                    <a:bodyPr/>
                    <a:lstStyle/>
                    <a:p>
                      <a:r>
                        <a:rPr lang="en-GB" dirty="0"/>
                        <a:t>5</a:t>
                      </a:r>
                      <a:r>
                        <a:rPr lang="en-GB" baseline="0" dirty="0"/>
                        <a:t> minutes</a:t>
                      </a:r>
                      <a:endParaRPr lang="en-GB" dirty="0"/>
                    </a:p>
                  </a:txBody>
                  <a:tcPr/>
                </a:tc>
                <a:extLst>
                  <a:ext uri="{0D108BD9-81ED-4DB2-BD59-A6C34878D82A}">
                    <a16:rowId xmlns:a16="http://schemas.microsoft.com/office/drawing/2014/main" val="2788934503"/>
                  </a:ext>
                </a:extLst>
              </a:tr>
              <a:tr h="621556">
                <a:tc>
                  <a:txBody>
                    <a:bodyPr/>
                    <a:lstStyle/>
                    <a:p>
                      <a:r>
                        <a:rPr lang="en-GB" sz="1800" kern="1200" dirty="0">
                          <a:solidFill>
                            <a:schemeClr val="dk1"/>
                          </a:solidFill>
                          <a:effectLst/>
                          <a:latin typeface="+mn-lt"/>
                          <a:ea typeface="+mn-ea"/>
                          <a:cs typeface="+mn-cs"/>
                        </a:rPr>
                        <a:t>Forming legally valid relationships </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Pupils will discuss the rules around forming legally valid relationships then</a:t>
                      </a:r>
                      <a:r>
                        <a:rPr lang="en-GB" dirty="0"/>
                        <a:t> create two lists on why the law should and should not regulate where weddings are held. </a:t>
                      </a:r>
                    </a:p>
                  </a:txBody>
                  <a:tcPr/>
                </a:tc>
                <a:tc>
                  <a:txBody>
                    <a:bodyPr/>
                    <a:lstStyle/>
                    <a:p>
                      <a:r>
                        <a:rPr lang="en-GB" dirty="0"/>
                        <a:t>10 minutes</a:t>
                      </a:r>
                    </a:p>
                  </a:txBody>
                  <a:tcPr/>
                </a:tc>
                <a:extLst>
                  <a:ext uri="{0D108BD9-81ED-4DB2-BD59-A6C34878D82A}">
                    <a16:rowId xmlns:a16="http://schemas.microsoft.com/office/drawing/2014/main" val="896574756"/>
                  </a:ext>
                </a:extLst>
              </a:tr>
              <a:tr h="621556">
                <a:tc>
                  <a:txBody>
                    <a:bodyPr/>
                    <a:lstStyle/>
                    <a:p>
                      <a:r>
                        <a:rPr lang="en-GB" dirty="0"/>
                        <a:t>Non-qualifying ceremonies</a:t>
                      </a:r>
                    </a:p>
                  </a:txBody>
                  <a:tcPr/>
                </a:tc>
                <a:tc>
                  <a:txBody>
                    <a:bodyPr/>
                    <a:lstStyle/>
                    <a:p>
                      <a:r>
                        <a:rPr lang="en-GB" dirty="0"/>
                        <a:t>Pupils will consider the legal consequences of non-qualifying ceremonies, particularly nikah ceremonies, and why couples might have this ceremony only.</a:t>
                      </a:r>
                    </a:p>
                  </a:txBody>
                  <a:tcPr/>
                </a:tc>
                <a:tc>
                  <a:txBody>
                    <a:bodyPr/>
                    <a:lstStyle/>
                    <a:p>
                      <a:r>
                        <a:rPr lang="en-GB" dirty="0"/>
                        <a:t>10 minutes</a:t>
                      </a:r>
                    </a:p>
                  </a:txBody>
                  <a:tcPr/>
                </a:tc>
                <a:extLst>
                  <a:ext uri="{0D108BD9-81ED-4DB2-BD59-A6C34878D82A}">
                    <a16:rowId xmlns:a16="http://schemas.microsoft.com/office/drawing/2014/main" val="3662406365"/>
                  </a:ext>
                </a:extLst>
              </a:tr>
              <a:tr h="647585">
                <a:tc>
                  <a:txBody>
                    <a:bodyPr/>
                    <a:lstStyle/>
                    <a:p>
                      <a:r>
                        <a:rPr lang="en-GB" dirty="0"/>
                        <a:t>The 'common law marriage myth'</a:t>
                      </a:r>
                    </a:p>
                  </a:txBody>
                  <a:tcPr/>
                </a:tc>
                <a:tc>
                  <a:txBody>
                    <a:bodyPr/>
                    <a:lstStyle/>
                    <a:p>
                      <a:r>
                        <a:rPr lang="en-GB" dirty="0"/>
                        <a:t>Pupils will discuss the meaning and prevalence of the 'common law marriage myth' and why mistaken belief in the myth matters.</a:t>
                      </a:r>
                    </a:p>
                  </a:txBody>
                  <a:tcPr/>
                </a:tc>
                <a:tc>
                  <a:txBody>
                    <a:bodyPr/>
                    <a:lstStyle/>
                    <a:p>
                      <a:r>
                        <a:rPr lang="en-GB" dirty="0"/>
                        <a:t>12 minutes</a:t>
                      </a:r>
                    </a:p>
                  </a:txBody>
                  <a:tcPr>
                    <a:solidFill>
                      <a:srgbClr val="E9EDEF"/>
                    </a:solidFill>
                  </a:tcPr>
                </a:tc>
                <a:extLst>
                  <a:ext uri="{0D108BD9-81ED-4DB2-BD59-A6C34878D82A}">
                    <a16:rowId xmlns:a16="http://schemas.microsoft.com/office/drawing/2014/main" val="3131935317"/>
                  </a:ext>
                </a:extLst>
              </a:tr>
              <a:tr h="484534">
                <a:tc>
                  <a:txBody>
                    <a:bodyPr/>
                    <a:lstStyle/>
                    <a:p>
                      <a:r>
                        <a:rPr lang="en-GB" dirty="0"/>
                        <a:t>Quick fire quiz</a:t>
                      </a:r>
                    </a:p>
                  </a:txBody>
                  <a:tcPr/>
                </a:tc>
                <a:tc>
                  <a:txBody>
                    <a:bodyPr/>
                    <a:lstStyle/>
                    <a:p>
                      <a:r>
                        <a:rPr lang="en-GB" dirty="0"/>
                        <a:t>Pupils will consolidate learning with a quick fire quiz.</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3 minutes</a:t>
                      </a:r>
                    </a:p>
                  </a:txBody>
                  <a:tcPr>
                    <a:solidFill>
                      <a:srgbClr val="D1D9DE"/>
                    </a:solidFill>
                  </a:tcPr>
                </a:tc>
                <a:extLst>
                  <a:ext uri="{0D108BD9-81ED-4DB2-BD59-A6C34878D82A}">
                    <a16:rowId xmlns:a16="http://schemas.microsoft.com/office/drawing/2014/main" val="1999740009"/>
                  </a:ext>
                </a:extLst>
              </a:tr>
              <a:tr h="355175">
                <a:tc>
                  <a:txBody>
                    <a:bodyPr/>
                    <a:lstStyle/>
                    <a:p>
                      <a:r>
                        <a:rPr lang="en-GB" dirty="0"/>
                        <a:t>Endpoint assessment</a:t>
                      </a:r>
                    </a:p>
                  </a:txBody>
                  <a:tcPr/>
                </a:tc>
                <a:tc>
                  <a:txBody>
                    <a:bodyPr/>
                    <a:lstStyle/>
                    <a:p>
                      <a:r>
                        <a:rPr lang="en-GB" dirty="0"/>
                        <a:t>Pupils will revisit and revise the baseline answers</a:t>
                      </a:r>
                      <a:r>
                        <a:rPr lang="en-GB" baseline="0" dirty="0"/>
                        <a:t> as appropriate.</a:t>
                      </a:r>
                      <a:endParaRPr lang="en-GB" dirty="0"/>
                    </a:p>
                  </a:txBody>
                  <a:tcPr>
                    <a:solidFill>
                      <a:srgbClr val="E9EDEF"/>
                    </a:solidFill>
                  </a:tcPr>
                </a:tc>
                <a:tc>
                  <a:txBody>
                    <a:bodyPr/>
                    <a:lstStyle/>
                    <a:p>
                      <a:r>
                        <a:rPr lang="en-GB" dirty="0"/>
                        <a:t>5 minutes</a:t>
                      </a:r>
                    </a:p>
                  </a:txBody>
                  <a:tcPr/>
                </a:tc>
                <a:extLst>
                  <a:ext uri="{0D108BD9-81ED-4DB2-BD59-A6C34878D82A}">
                    <a16:rowId xmlns:a16="http://schemas.microsoft.com/office/drawing/2014/main" val="2816443397"/>
                  </a:ext>
                </a:extLst>
              </a:tr>
              <a:tr h="546472">
                <a:tc>
                  <a:txBody>
                    <a:bodyPr/>
                    <a:lstStyle/>
                    <a:p>
                      <a:r>
                        <a:rPr lang="en-GB" dirty="0"/>
                        <a:t>Homework/extension</a:t>
                      </a:r>
                    </a:p>
                  </a:txBody>
                  <a:tcPr/>
                </a:tc>
                <a:tc>
                  <a:txBody>
                    <a:bodyPr/>
                    <a:lstStyle/>
                    <a:p>
                      <a:r>
                        <a:rPr lang="en-GB" dirty="0"/>
                        <a:t>Wrap up and setting homework (or extension) task.</a:t>
                      </a:r>
                    </a:p>
                  </a:txBody>
                  <a:tcPr/>
                </a:tc>
                <a:tc>
                  <a:txBody>
                    <a:bodyPr/>
                    <a:lstStyle/>
                    <a:p>
                      <a:r>
                        <a:rPr lang="en-GB" dirty="0"/>
                        <a:t>2 minutes</a:t>
                      </a:r>
                    </a:p>
                  </a:txBody>
                  <a:tcPr/>
                </a:tc>
                <a:extLst>
                  <a:ext uri="{0D108BD9-81ED-4DB2-BD59-A6C34878D82A}">
                    <a16:rowId xmlns:a16="http://schemas.microsoft.com/office/drawing/2014/main" val="49173715"/>
                  </a:ext>
                </a:extLst>
              </a:tr>
            </a:tbl>
          </a:graphicData>
        </a:graphic>
      </p:graphicFrame>
    </p:spTree>
    <p:extLst>
      <p:ext uri="{BB962C8B-B14F-4D97-AF65-F5344CB8AC3E}">
        <p14:creationId xmlns:p14="http://schemas.microsoft.com/office/powerpoint/2010/main" val="295625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dirty="0"/>
              <a:t>GROUND RULES</a:t>
            </a:r>
          </a:p>
        </p:txBody>
      </p:sp>
      <p:sp>
        <p:nvSpPr>
          <p:cNvPr id="5" name="TextBox 4"/>
          <p:cNvSpPr txBox="1"/>
          <p:nvPr/>
        </p:nvSpPr>
        <p:spPr>
          <a:xfrm>
            <a:off x="477126" y="2142880"/>
            <a:ext cx="5252342" cy="4555093"/>
          </a:xfrm>
          <a:prstGeom prst="rect">
            <a:avLst/>
          </a:prstGeom>
          <a:noFill/>
          <a:ln w="38100">
            <a:solidFill>
              <a:srgbClr val="56859B"/>
            </a:solidFill>
          </a:ln>
        </p:spPr>
        <p:txBody>
          <a:bodyPr wrap="square" rtlCol="0">
            <a:spAutoFit/>
          </a:bodyPr>
          <a:lstStyle/>
          <a:p>
            <a:r>
              <a:rPr lang="en-GB" sz="2600" dirty="0">
                <a:solidFill>
                  <a:srgbClr val="56859B"/>
                </a:solidFill>
              </a:rPr>
              <a:t>We will:</a:t>
            </a:r>
          </a:p>
          <a:p>
            <a:pPr marL="457200" indent="-457200">
              <a:buClr>
                <a:srgbClr val="56859B"/>
              </a:buClr>
              <a:buFont typeface="Wingdings" panose="05000000000000000000" pitchFamily="2" charset="2"/>
              <a:buChar char="§"/>
            </a:pPr>
            <a:r>
              <a:rPr lang="en-GB" sz="2200" dirty="0"/>
              <a:t>keep anything that others say confidential</a:t>
            </a:r>
          </a:p>
          <a:p>
            <a:pPr marL="457200" indent="-457200">
              <a:buClr>
                <a:srgbClr val="56859B"/>
              </a:buClr>
              <a:buFont typeface="Wingdings" panose="05000000000000000000" pitchFamily="2" charset="2"/>
              <a:buChar char="§"/>
            </a:pPr>
            <a:r>
              <a:rPr lang="en-GB" sz="2200" dirty="0"/>
              <a:t>talk about ‘someone I know…’ rather than using a person’s name</a:t>
            </a:r>
          </a:p>
          <a:p>
            <a:pPr marL="457200" indent="-457200">
              <a:buClr>
                <a:srgbClr val="56859B"/>
              </a:buClr>
              <a:buFont typeface="Wingdings" panose="05000000000000000000" pitchFamily="2" charset="2"/>
              <a:buChar char="§"/>
            </a:pPr>
            <a:r>
              <a:rPr lang="en-GB" sz="2200" dirty="0"/>
              <a:t>comment on what is said, not who has said it</a:t>
            </a:r>
          </a:p>
          <a:p>
            <a:pPr marL="457200" indent="-457200">
              <a:buClr>
                <a:srgbClr val="56859B"/>
              </a:buClr>
              <a:buFont typeface="Wingdings" panose="05000000000000000000" pitchFamily="2" charset="2"/>
              <a:buChar char="§"/>
            </a:pPr>
            <a:r>
              <a:rPr lang="en-GB" sz="2200" dirty="0"/>
              <a:t>have the right to pass</a:t>
            </a:r>
          </a:p>
          <a:p>
            <a:pPr marL="457200" indent="-457200">
              <a:buClr>
                <a:srgbClr val="56859B"/>
              </a:buClr>
              <a:buFont typeface="Wingdings" panose="05000000000000000000" pitchFamily="2" charset="2"/>
              <a:buChar char="§"/>
            </a:pPr>
            <a:r>
              <a:rPr lang="en-US" sz="2200" dirty="0">
                <a:ea typeface="Calibri" panose="020F0502020204030204" pitchFamily="34" charset="0"/>
                <a:cs typeface="Arial" panose="020B0604020202020204" pitchFamily="34" charset="0"/>
              </a:rPr>
              <a:t>e</a:t>
            </a:r>
            <a:r>
              <a:rPr lang="en-US" sz="2200" dirty="0">
                <a:effectLst/>
                <a:ea typeface="Calibri" panose="020F0502020204030204" pitchFamily="34" charset="0"/>
                <a:cs typeface="Arial" panose="020B0604020202020204" pitchFamily="34" charset="0"/>
              </a:rPr>
              <a:t>nsure that comments or views expressed are respectful of different family forms, cultures and beliefs</a:t>
            </a:r>
            <a:endParaRPr lang="en-GB" sz="2200" dirty="0">
              <a:effectLst/>
              <a:ea typeface="Calibri" panose="020F0502020204030204" pitchFamily="34" charset="0"/>
              <a:cs typeface="Times New Roman" panose="02020603050405020304" pitchFamily="18" charset="0"/>
            </a:endParaRPr>
          </a:p>
          <a:p>
            <a:pPr marL="457200" indent="-457200">
              <a:buClr>
                <a:srgbClr val="56859B"/>
              </a:buClr>
              <a:buFont typeface="Wingdings" panose="05000000000000000000" pitchFamily="2" charset="2"/>
              <a:buChar char="§"/>
            </a:pPr>
            <a:r>
              <a:rPr lang="en-GB" sz="2200" dirty="0"/>
              <a:t>seek help in school/encourage friends to seek help if needed.</a:t>
            </a:r>
            <a:endParaRPr lang="en-GB" sz="2200" dirty="0">
              <a:solidFill>
                <a:schemeClr val="accent2">
                  <a:lumMod val="75000"/>
                </a:schemeClr>
              </a:solidFill>
            </a:endParaRPr>
          </a:p>
        </p:txBody>
      </p:sp>
      <p:sp>
        <p:nvSpPr>
          <p:cNvPr id="4" name="TextBox 3">
            <a:extLst>
              <a:ext uri="{FF2B5EF4-FFF2-40B4-BE49-F238E27FC236}">
                <a16:creationId xmlns:a16="http://schemas.microsoft.com/office/drawing/2014/main" id="{78259853-B0E8-DF53-EF4F-3687A8D6DB72}"/>
              </a:ext>
            </a:extLst>
          </p:cNvPr>
          <p:cNvSpPr txBox="1"/>
          <p:nvPr/>
        </p:nvSpPr>
        <p:spPr>
          <a:xfrm>
            <a:off x="6475496" y="2142880"/>
            <a:ext cx="5252342" cy="4431983"/>
          </a:xfrm>
          <a:prstGeom prst="rect">
            <a:avLst/>
          </a:prstGeom>
          <a:noFill/>
          <a:ln w="38100">
            <a:solidFill>
              <a:srgbClr val="56859B"/>
            </a:solidFill>
          </a:ln>
        </p:spPr>
        <p:txBody>
          <a:bodyPr wrap="square" rtlCol="0">
            <a:spAutoFit/>
          </a:bodyPr>
          <a:lstStyle/>
          <a:p>
            <a:r>
              <a:rPr lang="en-GB" sz="2600" dirty="0">
                <a:solidFill>
                  <a:srgbClr val="56859B"/>
                </a:solidFill>
              </a:rPr>
              <a:t>We will not:</a:t>
            </a:r>
          </a:p>
          <a:p>
            <a:pPr marL="457200" indent="-457200">
              <a:buClr>
                <a:srgbClr val="56859B"/>
              </a:buClr>
              <a:buFont typeface="Wingdings" panose="05000000000000000000" pitchFamily="2" charset="2"/>
              <a:buChar char="§"/>
            </a:pPr>
            <a:r>
              <a:rPr lang="en-GB" sz="2200" dirty="0"/>
              <a:t>disclose personal information about ourselves or others</a:t>
            </a:r>
          </a:p>
          <a:p>
            <a:pPr marL="457200" indent="-457200">
              <a:buClr>
                <a:srgbClr val="56859B"/>
              </a:buClr>
              <a:buFont typeface="Wingdings" panose="05000000000000000000" pitchFamily="2" charset="2"/>
              <a:buChar char="§"/>
            </a:pPr>
            <a:r>
              <a:rPr lang="en-GB" sz="2200" dirty="0"/>
              <a:t>judge others </a:t>
            </a:r>
          </a:p>
          <a:p>
            <a:pPr marL="457200" indent="-457200">
              <a:buClr>
                <a:srgbClr val="56859B"/>
              </a:buClr>
              <a:buFont typeface="Wingdings" panose="05000000000000000000" pitchFamily="2" charset="2"/>
              <a:buChar char="§"/>
            </a:pPr>
            <a:r>
              <a:rPr lang="en-GB" sz="2200" dirty="0"/>
              <a:t>put anyone on the spot</a:t>
            </a:r>
          </a:p>
          <a:p>
            <a:pPr marL="457200" indent="-457200">
              <a:buClr>
                <a:srgbClr val="56859B"/>
              </a:buClr>
              <a:buFont typeface="Wingdings" panose="05000000000000000000" pitchFamily="2" charset="2"/>
              <a:buChar char="§"/>
            </a:pPr>
            <a:r>
              <a:rPr lang="en-GB" sz="2200" dirty="0"/>
              <a:t>ask personal questions or try to embarrass someone.</a:t>
            </a:r>
          </a:p>
          <a:p>
            <a:pPr>
              <a:buClr>
                <a:srgbClr val="56859B"/>
              </a:buClr>
            </a:pPr>
            <a:endParaRPr lang="en-GB" sz="2400" dirty="0"/>
          </a:p>
          <a:p>
            <a:pPr marL="457200" indent="-457200">
              <a:buClr>
                <a:srgbClr val="56859B"/>
              </a:buClr>
              <a:buFont typeface="Wingdings" panose="05000000000000000000" pitchFamily="2" charset="2"/>
              <a:buChar char="§"/>
            </a:pPr>
            <a:endParaRPr lang="en-GB" sz="2400" dirty="0"/>
          </a:p>
          <a:p>
            <a:pPr>
              <a:buClr>
                <a:srgbClr val="56859B"/>
              </a:buClr>
            </a:pPr>
            <a:endParaRPr lang="en-GB" sz="2400" dirty="0"/>
          </a:p>
          <a:p>
            <a:pPr>
              <a:buClr>
                <a:srgbClr val="56859B"/>
              </a:buClr>
            </a:pPr>
            <a:endParaRPr lang="en-GB" sz="2400" dirty="0"/>
          </a:p>
          <a:p>
            <a:pPr>
              <a:buClr>
                <a:srgbClr val="56859B"/>
              </a:buClr>
            </a:pPr>
            <a:endParaRPr lang="en-GB" sz="2800" dirty="0">
              <a:solidFill>
                <a:schemeClr val="accent2">
                  <a:lumMod val="75000"/>
                </a:schemeClr>
              </a:solidFill>
            </a:endParaRPr>
          </a:p>
        </p:txBody>
      </p:sp>
    </p:spTree>
    <p:extLst>
      <p:ext uri="{BB962C8B-B14F-4D97-AF65-F5344CB8AC3E}">
        <p14:creationId xmlns:p14="http://schemas.microsoft.com/office/powerpoint/2010/main" val="254633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dirty="0"/>
              <a:t>MODERN FAMILIES – LESSON 1</a:t>
            </a:r>
            <a:endParaRPr lang="en-GB" sz="3200" dirty="0"/>
          </a:p>
        </p:txBody>
      </p:sp>
      <p:sp>
        <p:nvSpPr>
          <p:cNvPr id="3" name="Content Placeholder 2"/>
          <p:cNvSpPr>
            <a:spLocks noGrp="1"/>
          </p:cNvSpPr>
          <p:nvPr>
            <p:ph idx="1"/>
          </p:nvPr>
        </p:nvSpPr>
        <p:spPr>
          <a:xfrm>
            <a:off x="486888" y="2266876"/>
            <a:ext cx="5609112" cy="3450636"/>
          </a:xfrm>
          <a:ln w="38100">
            <a:solidFill>
              <a:schemeClr val="accent1"/>
            </a:solidFill>
          </a:ln>
        </p:spPr>
        <p:txBody>
          <a:bodyPr>
            <a:noAutofit/>
          </a:bodyPr>
          <a:lstStyle/>
          <a:p>
            <a:pPr marL="0" indent="0">
              <a:buNone/>
            </a:pPr>
            <a:endParaRPr lang="en-GB" sz="2400" b="1" u="sng" dirty="0"/>
          </a:p>
          <a:p>
            <a:pPr marL="0" indent="0">
              <a:buNone/>
            </a:pPr>
            <a:endParaRPr lang="en-GB" sz="2400" b="1" u="sng" dirty="0"/>
          </a:p>
          <a:p>
            <a:pPr marL="0" indent="0">
              <a:buNone/>
            </a:pPr>
            <a:r>
              <a:rPr lang="en-GB" sz="2400" b="1" u="sng" dirty="0"/>
              <a:t>Learning Objectives</a:t>
            </a:r>
            <a:r>
              <a:rPr lang="en-GB" sz="2400" b="1" dirty="0"/>
              <a:t> </a:t>
            </a:r>
          </a:p>
          <a:p>
            <a:pPr>
              <a:buClr>
                <a:schemeClr val="accent1"/>
              </a:buClr>
            </a:pPr>
            <a:r>
              <a:rPr lang="en-GB" sz="2400" dirty="0">
                <a:ea typeface="Times New Roman" panose="02020603050405020304" pitchFamily="18" charset="0"/>
              </a:rPr>
              <a:t>T</a:t>
            </a:r>
            <a:r>
              <a:rPr lang="en-GB" sz="2400" dirty="0">
                <a:effectLst/>
                <a:ea typeface="Times New Roman" panose="02020603050405020304" pitchFamily="18" charset="0"/>
              </a:rPr>
              <a:t>o learn about the validity of, and the laws and regulations around, marriages and civil ceremonies in England and Wales</a:t>
            </a:r>
            <a:r>
              <a:rPr lang="en-GB" sz="2400" dirty="0"/>
              <a:t>.</a:t>
            </a:r>
          </a:p>
          <a:p>
            <a:pPr>
              <a:buClr>
                <a:srgbClr val="62A9AA"/>
              </a:buClr>
            </a:pPr>
            <a:endParaRPr lang="en-GB" sz="2400" dirty="0"/>
          </a:p>
          <a:p>
            <a:pPr marL="0" indent="0">
              <a:buNone/>
            </a:pPr>
            <a:endParaRPr lang="en-GB" sz="2400" dirty="0"/>
          </a:p>
        </p:txBody>
      </p:sp>
      <p:pic>
        <p:nvPicPr>
          <p:cNvPr id="7" name="Picture 6">
            <a:extLst>
              <a:ext uri="{FF2B5EF4-FFF2-40B4-BE49-F238E27FC236}">
                <a16:creationId xmlns:a16="http://schemas.microsoft.com/office/drawing/2014/main" id="{A3763BB4-E5A6-4624-AADE-6A4E37D11B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34856" y="2266877"/>
            <a:ext cx="5175952" cy="3450635"/>
          </a:xfrm>
          <a:prstGeom prst="rect">
            <a:avLst/>
          </a:prstGeom>
          <a:ln w="38100">
            <a:solidFill>
              <a:schemeClr val="accent1"/>
            </a:solidFill>
          </a:ln>
        </p:spPr>
      </p:pic>
    </p:spTree>
    <p:extLst>
      <p:ext uri="{BB962C8B-B14F-4D97-AF65-F5344CB8AC3E}">
        <p14:creationId xmlns:p14="http://schemas.microsoft.com/office/powerpoint/2010/main" val="3921484087"/>
      </p:ext>
    </p:extLst>
  </p:cSld>
  <p:clrMapOvr>
    <a:masterClrMapping/>
  </p:clrMapOvr>
</p:sld>
</file>

<file path=ppt/theme/theme1.xml><?xml version="1.0" encoding="utf-8"?>
<a:theme xmlns:a="http://schemas.openxmlformats.org/drawingml/2006/main" name="Dividend">
  <a:themeElements>
    <a:clrScheme name="Custom 12">
      <a:dk1>
        <a:sysClr val="windowText" lastClr="000000"/>
      </a:dk1>
      <a:lt1>
        <a:sysClr val="window" lastClr="FFFFFF"/>
      </a:lt1>
      <a:dk2>
        <a:srgbClr val="3D3D3D"/>
      </a:dk2>
      <a:lt2>
        <a:srgbClr val="EBEBEB"/>
      </a:lt2>
      <a:accent1>
        <a:srgbClr val="56859B"/>
      </a:accent1>
      <a:accent2>
        <a:srgbClr val="89B9D3"/>
      </a:accent2>
      <a:accent3>
        <a:srgbClr val="CAE0EC"/>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BC4067-BDA5-4BDA-92C4-AD1C0CF1A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B83808-F2F9-4527-B182-B57C11DC29C0}">
  <ds:schemaRefs>
    <ds:schemaRef ds:uri="561ad049-9fef-4428-bfcb-6bce8ee09453"/>
    <ds:schemaRef ds:uri="http://schemas.microsoft.com/office/2006/metadata/properties"/>
    <ds:schemaRef ds:uri="http://purl.org/dc/elements/1.1/"/>
    <ds:schemaRef ds:uri="http://www.w3.org/XML/1998/namespace"/>
    <ds:schemaRef ds:uri="http://purl.org/dc/dcmitype/"/>
    <ds:schemaRef ds:uri="716fe84c-9023-43a9-aa4c-f6f9a28f002c"/>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9832E0D-B0CD-444C-A90B-0CCB8F6EA1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54146</TotalTime>
  <Words>7218</Words>
  <Application>Microsoft Office PowerPoint</Application>
  <PresentationFormat>Widescreen</PresentationFormat>
  <Paragraphs>422</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Gill Sans MT</vt:lpstr>
      <vt:lpstr>Symbol</vt:lpstr>
      <vt:lpstr>Wingdings</vt:lpstr>
      <vt:lpstr>Wingdings 2</vt:lpstr>
      <vt:lpstr>Dividend</vt:lpstr>
      <vt:lpstr>PowerPoint Presentation</vt:lpstr>
      <vt:lpstr>TEACHER slide- preparing  to  teach</vt:lpstr>
      <vt:lpstr>TEACHER slide- DFE GUIDANCE</vt:lpstr>
      <vt:lpstr>TEACHER SLIDE –   the law on marriage Formation</vt:lpstr>
      <vt:lpstr>TEACHER SLIDE –  non-Qualifying ceremonies</vt:lpstr>
      <vt:lpstr>TEACHER SLIDE –   the common law marriage Myth</vt:lpstr>
      <vt:lpstr>TEACHER SLIDE – LESSON OUTLINE AND TIMINGS </vt:lpstr>
      <vt:lpstr>GROUND RULES</vt:lpstr>
      <vt:lpstr>MODERN FAMILIES – LESSON 1</vt:lpstr>
      <vt:lpstr>MODERN FAMILIES – LESSON 1</vt:lpstr>
      <vt:lpstr>BASELINE ACTIVITY:  What is a FAMILY?</vt:lpstr>
      <vt:lpstr>Legally binding OR NON-qualifying ceremony?  </vt:lpstr>
      <vt:lpstr>Legally binding OR NON-qualifying ceremony?  ODD ONE OUT</vt:lpstr>
      <vt:lpstr>Legal wedding OR non-Qualifying ceremony?          ODD ONE OUT</vt:lpstr>
      <vt:lpstr>Not LEGALLY recognised relationship OR  VALID MARRIAGE? ODD ONE OUT</vt:lpstr>
      <vt:lpstr>RULES ON FORMING LEGALLY BINDING RELATIONSHIPS</vt:lpstr>
      <vt:lpstr>Getting married</vt:lpstr>
      <vt:lpstr>NIKAH ceremonies </vt:lpstr>
      <vt:lpstr>non-QUALIFYING ceremonies </vt:lpstr>
      <vt:lpstr>Getting married - religious-only ceremony   </vt:lpstr>
      <vt:lpstr>the 'common law marriage myth' </vt:lpstr>
      <vt:lpstr>The common law marriage myth </vt:lpstr>
      <vt:lpstr>QUICK FIRE QUIZ </vt:lpstr>
      <vt:lpstr>ENDPOINT ASSESSMENT ACTIVITY</vt:lpstr>
      <vt:lpstr>HOMEWORK OR EXTENSION TASK</vt:lpstr>
      <vt:lpstr>Further help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113</cp:revision>
  <dcterms:created xsi:type="dcterms:W3CDTF">2020-11-12T17:43:51Z</dcterms:created>
  <dcterms:modified xsi:type="dcterms:W3CDTF">2022-10-28T11:41:43Z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ies>
</file>