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5"/>
  </p:sldMasterIdLst>
  <p:notesMasterIdLst>
    <p:notesMasterId r:id="rId34"/>
  </p:notesMasterIdLst>
  <p:sldIdLst>
    <p:sldId id="338" r:id="rId6"/>
    <p:sldId id="302" r:id="rId7"/>
    <p:sldId id="350" r:id="rId8"/>
    <p:sldId id="359" r:id="rId9"/>
    <p:sldId id="301" r:id="rId10"/>
    <p:sldId id="311" r:id="rId11"/>
    <p:sldId id="360" r:id="rId12"/>
    <p:sldId id="355" r:id="rId13"/>
    <p:sldId id="325" r:id="rId14"/>
    <p:sldId id="319" r:id="rId15"/>
    <p:sldId id="279" r:id="rId16"/>
    <p:sldId id="362" r:id="rId17"/>
    <p:sldId id="348" r:id="rId18"/>
    <p:sldId id="347" r:id="rId19"/>
    <p:sldId id="291" r:id="rId20"/>
    <p:sldId id="340" r:id="rId21"/>
    <p:sldId id="336" r:id="rId22"/>
    <p:sldId id="361" r:id="rId23"/>
    <p:sldId id="342" r:id="rId24"/>
    <p:sldId id="352" r:id="rId25"/>
    <p:sldId id="356" r:id="rId26"/>
    <p:sldId id="353" r:id="rId27"/>
    <p:sldId id="354" r:id="rId28"/>
    <p:sldId id="349" r:id="rId29"/>
    <p:sldId id="339" r:id="rId30"/>
    <p:sldId id="261" r:id="rId31"/>
    <p:sldId id="276" r:id="rId32"/>
    <p:sldId id="357"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17" userDrawn="1">
          <p15:clr>
            <a:srgbClr val="A4A3A4"/>
          </p15:clr>
        </p15:guide>
        <p15:guide id="2" pos="257" userDrawn="1">
          <p15:clr>
            <a:srgbClr val="A4A3A4"/>
          </p15:clr>
        </p15:guide>
        <p15:guide id="3" orient="horz" pos="1434" userDrawn="1">
          <p15:clr>
            <a:srgbClr val="A4A3A4"/>
          </p15:clr>
        </p15:guide>
        <p15:guide id="4" orient="horz" pos="3045" userDrawn="1">
          <p15:clr>
            <a:srgbClr val="A4A3A4"/>
          </p15:clr>
        </p15:guide>
        <p15:guide id="5" pos="6562" userDrawn="1">
          <p15:clr>
            <a:srgbClr val="A4A3A4"/>
          </p15:clr>
        </p15:guide>
        <p15:guide id="6" orient="horz" pos="4042" userDrawn="1">
          <p15:clr>
            <a:srgbClr val="A4A3A4"/>
          </p15:clr>
        </p15:guide>
        <p15:guide id="7" pos="3749" userDrawn="1">
          <p15:clr>
            <a:srgbClr val="A4A3A4"/>
          </p15:clr>
        </p15:guide>
        <p15:guide id="8" pos="456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wis, Miranda (EPS - Curriculum)" initials="LM(C" lastIdx="24" clrIdx="0">
    <p:extLst>
      <p:ext uri="{19B8F6BF-5375-455C-9EA6-DF929625EA0E}">
        <p15:presenceInfo xmlns:p15="http://schemas.microsoft.com/office/powerpoint/2012/main" userId="S::Miranda.Lewis@gov.wales::7cfe87f8-b420-453c-a146-cb120ec90e3d" providerId="AD"/>
      </p:ext>
    </p:extLst>
  </p:cmAuthor>
  <p:cmAuthor id="2" name="Jan Ewing" initials="JE" lastIdx="12" clrIdx="1">
    <p:extLst>
      <p:ext uri="{19B8F6BF-5375-455C-9EA6-DF929625EA0E}">
        <p15:presenceInfo xmlns:p15="http://schemas.microsoft.com/office/powerpoint/2012/main" userId="Jan Ewin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9FA7"/>
    <a:srgbClr val="C3C3C3"/>
    <a:srgbClr val="232323"/>
    <a:srgbClr val="9B9B9B"/>
    <a:srgbClr val="62A9AA"/>
    <a:srgbClr val="E2E2E2"/>
    <a:srgbClr val="D6EFFD"/>
    <a:srgbClr val="8EC3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B96535-3DEA-4073-ABBE-8F4CBA767240}" v="19" dt="2022-10-27T08:31:43.3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26"/>
      </p:cViewPr>
      <p:guideLst>
        <p:guide orient="horz" pos="1117"/>
        <p:guide pos="257"/>
        <p:guide orient="horz" pos="1434"/>
        <p:guide orient="horz" pos="3045"/>
        <p:guide pos="6562"/>
        <p:guide orient="horz" pos="4042"/>
        <p:guide pos="3749"/>
        <p:guide pos="456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commentAuthors" Target="commentAuthors.xml"/><Relationship Id="rId8" Type="http://schemas.openxmlformats.org/officeDocument/2006/relationships/slide" Target="slides/slide3.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A2A636-B456-4EAE-AEB9-B3B82078ECD6}" type="datetimeFigureOut">
              <a:rPr lang="en-GB" smtClean="0"/>
              <a:t>04/11/2022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4E5092-8265-4006-A364-23F104E02F61}" type="slidenum">
              <a:rPr lang="en-GB" smtClean="0"/>
              <a:t>‹#›</a:t>
            </a:fld>
            <a:endParaRPr lang="en-GB"/>
          </a:p>
        </p:txBody>
      </p:sp>
    </p:spTree>
    <p:extLst>
      <p:ext uri="{BB962C8B-B14F-4D97-AF65-F5344CB8AC3E}">
        <p14:creationId xmlns:p14="http://schemas.microsoft.com/office/powerpoint/2010/main" val="79979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hwb.gov.wales/curriculum-for-wales/designing-your-curriculum/cross-cutting-themes-for-designing-your-curriculum/"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ons.gov.uk/peoplepopulationandcommunity/birthsdeathsandmarriages/families/datasets/householdsbytypeofhouseholdandfamilyregionsofenglandandukconstituentcountrie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200" kern="1200" noProof="0">
                <a:solidFill>
                  <a:schemeClr val="tx1"/>
                </a:solidFill>
                <a:latin typeface="+mn-lt"/>
                <a:ea typeface="+mn-ea"/>
                <a:cs typeface="+mn-cs"/>
              </a:rPr>
              <a:t>Dyma’r ail o ddau adnodd addysgu, ‘Stori Rosie: Beth sy’n digwydd os bydd teuluoedd yn newid?’  Mae Adnodd 1 yn cyflwyno dysgwyr i Rosie, 9 oed a’r bobl sy’n rhan o’i theulu neu sy’n bwysig iddi. Maent yn dysgu bod teuluoedd o bob lliw a llun ac weithiau mae teuluoedd yn newid pan fydd rhieni a gofalwyr yn gwahanu. </a:t>
            </a:r>
            <a:r>
              <a:rPr lang="cy-GB" sz="1800">
                <a:effectLst/>
                <a:latin typeface="Calibri" panose="020F0502020204030204" pitchFamily="34" charset="0"/>
                <a:ea typeface="Calibri" panose="020F0502020204030204" pitchFamily="34" charset="0"/>
                <a:cs typeface="Times New Roman" panose="02020603050405020304" pitchFamily="18" charset="0"/>
              </a:rPr>
              <a:t>Maent yn ystyried yr ystod o emosiynau y mae plant a phobl ifanc yn mynd drwyddynt pan fydd rhieni a gofalwyr yn gwahanu. Yn Adnodd 2, mae dysgwyr yn dysgu am y prosesau sydd ynghlwm wrth ysgariad a gwahaniad, eu hawliau i leisio eu barn yn y broses a sut y gellir cyflawni hyn. Maent hefyd yn dysgu am y cymorth a'r gefnogaeth sydd ar gael i blant a phobl ifanc ar yr adeg hon. </a:t>
            </a:r>
            <a:endParaRPr lang="cy-GB" noProof="0"/>
          </a:p>
        </p:txBody>
      </p:sp>
      <p:sp>
        <p:nvSpPr>
          <p:cNvPr id="4" name="Slide Number Placeholder 3"/>
          <p:cNvSpPr>
            <a:spLocks noGrp="1"/>
          </p:cNvSpPr>
          <p:nvPr>
            <p:ph type="sldNum" sz="quarter" idx="5"/>
          </p:nvPr>
        </p:nvSpPr>
        <p:spPr/>
        <p:txBody>
          <a:bodyPr/>
          <a:lstStyle/>
          <a:p>
            <a:fld id="{CE4E5092-8265-4006-A364-23F104E02F61}" type="slidenum">
              <a:rPr lang="en-GB" smtClean="0"/>
              <a:t>1</a:t>
            </a:fld>
            <a:endParaRPr lang="en-GB"/>
          </a:p>
        </p:txBody>
      </p:sp>
    </p:spTree>
    <p:extLst>
      <p:ext uri="{BB962C8B-B14F-4D97-AF65-F5344CB8AC3E}">
        <p14:creationId xmlns:p14="http://schemas.microsoft.com/office/powerpoint/2010/main" val="24321538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200" kern="1200">
                <a:solidFill>
                  <a:schemeClr val="tx1"/>
                </a:solidFill>
                <a:latin typeface="+mn-lt"/>
                <a:ea typeface="+mn-ea"/>
                <a:cs typeface="+mn-cs"/>
              </a:rPr>
              <a:t>Bydd dysgwyr yn trafod profiadau plentyn ifanc - gwahanodd rhieni Rosie flwyddyn yn ôl pan oedd hi'n 9 oed. Mae gan y pynciau a godwyd y potensial i beri gofid i rai os yw eu rhieni a’u gofalwyr eu hunain wedi gwahanu, neu os nad ydynt yn byw gyda’r naill riant na’r llall. Dylai athrawon gyfeirio at </a:t>
            </a:r>
            <a:r>
              <a:rPr lang="cy-GB" sz="1200" b="1" u="sng" kern="1200">
                <a:solidFill>
                  <a:schemeClr val="tx1"/>
                </a:solidFill>
                <a:latin typeface="+mn-lt"/>
                <a:ea typeface="+mn-ea"/>
                <a:cs typeface="+mn-cs"/>
                <a:hlinkClick r:id="rId3"/>
              </a:rPr>
              <a:t>Ganllawiau’r Cwricwlwm i Gymru ar Addysg Cydberthynas a Rhywioldeb</a:t>
            </a:r>
            <a:r>
              <a:rPr lang="cy-GB" sz="1200" kern="1200">
                <a:solidFill>
                  <a:schemeClr val="tx1"/>
                </a:solidFill>
                <a:latin typeface="+mn-lt"/>
                <a:ea typeface="+mn-ea"/>
                <a:cs typeface="+mn-cs"/>
              </a:rPr>
              <a:t> a </a:t>
            </a:r>
            <a:r>
              <a:rPr lang="cy-GB" sz="1200" b="1" u="sng" kern="1200">
                <a:solidFill>
                  <a:schemeClr val="tx1"/>
                </a:solidFill>
                <a:latin typeface="+mn-lt"/>
                <a:ea typeface="+mn-ea"/>
                <a:cs typeface="+mn-cs"/>
                <a:hlinkClick r:id="rId3"/>
              </a:rPr>
              <a:t>Cod Addysg Cydberthynas a Rhywioldeb</a:t>
            </a:r>
            <a:r>
              <a:rPr lang="cy-GB" sz="1200" kern="1200">
                <a:solidFill>
                  <a:schemeClr val="tx1"/>
                </a:solidFill>
                <a:latin typeface="+mn-lt"/>
                <a:ea typeface="+mn-ea"/>
                <a:cs typeface="+mn-cs"/>
              </a:rPr>
              <a:t> cyn addysgu. Dylent hefyd ymgyfarwyddo â’r ‘Fframwaith ar sefydlu dull ysgol gyfan ar gyfer lles emosiynol a meddyliol’ sydd ar gael yma: https://llyw.cymru/sites/default/files/publications/2021-03/fframwaith-ar-sefydlu-dull-ysgol-gyfan-ar-gyfer-llesiant-emosiynol-a-meddyliol.pdf </a:t>
            </a:r>
            <a:endParaRPr lang="en-GB" sz="1200" kern="1200">
              <a:solidFill>
                <a:schemeClr val="tx1"/>
              </a:solidFill>
              <a:latin typeface="+mn-lt"/>
              <a:ea typeface="+mn-ea"/>
              <a:cs typeface="+mn-cs"/>
            </a:endParaRPr>
          </a:p>
          <a:p>
            <a:r>
              <a:rPr lang="cy-GB" sz="1200" kern="1200">
                <a:solidFill>
                  <a:schemeClr val="tx1"/>
                </a:solidFill>
                <a:latin typeface="+mn-lt"/>
                <a:ea typeface="+mn-ea"/>
                <a:cs typeface="+mn-cs"/>
              </a:rPr>
              <a:t>Mae'n bwysig sefydlu rheolau sylfaenol i leihau'r posibilrwydd o drallod i unrhyw ddysgwr. Gall athrawon addasu neu esbonio rheolau sylfaenol yn ôl yr angen ac os yw athro/athrawes eisoes wedi sefydlu ‘rheolau sylfaenol dosbarth’ yna gellir eu newid am rai newydd. Hefyd mae modd gofyn i ddysgwyr ychwanegu at y rheolau sylfaenol fel y bo'n briodol. </a:t>
            </a:r>
            <a:endParaRPr lang="en-GB" sz="1200" kern="1200">
              <a:solidFill>
                <a:schemeClr val="tx1"/>
              </a:solidFill>
              <a:latin typeface="+mn-lt"/>
              <a:ea typeface="+mn-ea"/>
              <a:cs typeface="+mn-cs"/>
            </a:endParaRPr>
          </a:p>
          <a:p>
            <a:r>
              <a:rPr lang="cy-GB" sz="1200" kern="1200">
                <a:solidFill>
                  <a:schemeClr val="tx1"/>
                </a:solidFill>
                <a:latin typeface="+mn-lt"/>
                <a:ea typeface="+mn-ea"/>
                <a:cs typeface="+mn-cs"/>
              </a:rPr>
              <a:t>Dylai athrawon hefyd wneud y canlynol: </a:t>
            </a:r>
            <a:endParaRPr lang="en-GB" sz="1200" kern="1200">
              <a:solidFill>
                <a:schemeClr val="tx1"/>
              </a:solidFill>
              <a:latin typeface="+mn-lt"/>
              <a:ea typeface="+mn-ea"/>
              <a:cs typeface="+mn-cs"/>
            </a:endParaRPr>
          </a:p>
          <a:p>
            <a:r>
              <a:rPr lang="cy-GB" sz="1200" kern="1200">
                <a:solidFill>
                  <a:schemeClr val="tx1"/>
                </a:solidFill>
                <a:latin typeface="+mn-lt"/>
                <a:ea typeface="+mn-ea"/>
                <a:cs typeface="+mn-cs"/>
              </a:rPr>
              <a:t>  </a:t>
            </a:r>
            <a:endParaRPr lang="en-GB" sz="1200" kern="1200">
              <a:solidFill>
                <a:schemeClr val="tx1"/>
              </a:solidFill>
              <a:latin typeface="+mn-lt"/>
              <a:ea typeface="+mn-ea"/>
              <a:cs typeface="+mn-cs"/>
            </a:endParaRPr>
          </a:p>
          <a:p>
            <a:pPr lvl="0">
              <a:buFont typeface="Arial" pitchFamily="34" charset="0"/>
              <a:buChar char="•"/>
            </a:pPr>
            <a:r>
              <a:rPr lang="cy-GB" sz="1200" kern="1200">
                <a:solidFill>
                  <a:schemeClr val="tx1"/>
                </a:solidFill>
                <a:latin typeface="+mn-lt"/>
                <a:ea typeface="+mn-ea"/>
                <a:cs typeface="+mn-cs"/>
              </a:rPr>
              <a:t> bod â blwch gofyn cwestiynau i ddysgwyr ofyn cwestiynau’n gyfrinachol </a:t>
            </a:r>
            <a:endParaRPr lang="en-GB" sz="1200" kern="1200">
              <a:solidFill>
                <a:schemeClr val="tx1"/>
              </a:solidFill>
              <a:latin typeface="+mn-lt"/>
              <a:ea typeface="+mn-ea"/>
              <a:cs typeface="+mn-cs"/>
            </a:endParaRPr>
          </a:p>
          <a:p>
            <a:pPr lvl="0">
              <a:buFont typeface="Arial" pitchFamily="34" charset="0"/>
              <a:buChar char="•"/>
            </a:pPr>
            <a:r>
              <a:rPr lang="cy-GB" sz="1200" kern="1200">
                <a:solidFill>
                  <a:schemeClr val="tx1"/>
                </a:solidFill>
                <a:latin typeface="+mn-lt"/>
                <a:ea typeface="+mn-ea"/>
                <a:cs typeface="+mn-cs"/>
              </a:rPr>
              <a:t> adolygu a mynd i’r afael ag unrhyw gwestiynau sydd yn y blwch gofyn cwestiynau dienw </a:t>
            </a:r>
            <a:endParaRPr lang="en-GB" sz="1200" kern="1200">
              <a:solidFill>
                <a:schemeClr val="tx1"/>
              </a:solidFill>
              <a:latin typeface="+mn-lt"/>
              <a:ea typeface="+mn-ea"/>
              <a:cs typeface="+mn-cs"/>
            </a:endParaRPr>
          </a:p>
          <a:p>
            <a:pPr lvl="0">
              <a:buFont typeface="Arial" pitchFamily="34" charset="0"/>
              <a:buChar char="•"/>
            </a:pPr>
            <a:r>
              <a:rPr lang="cy-GB" sz="1200" kern="1200">
                <a:solidFill>
                  <a:schemeClr val="tx1"/>
                </a:solidFill>
                <a:latin typeface="+mn-lt"/>
                <a:ea typeface="+mn-ea"/>
                <a:cs typeface="+mn-cs"/>
              </a:rPr>
              <a:t> gweithio o fewn polisïau’r ysgol ar ddiogelu a chyfrinachedd </a:t>
            </a:r>
            <a:endParaRPr lang="en-GB" sz="1200" kern="1200">
              <a:solidFill>
                <a:schemeClr val="tx1"/>
              </a:solidFill>
              <a:latin typeface="+mn-lt"/>
              <a:ea typeface="+mn-ea"/>
              <a:cs typeface="+mn-cs"/>
            </a:endParaRPr>
          </a:p>
          <a:p>
            <a:pPr lvl="0">
              <a:buFont typeface="Arial" pitchFamily="34" charset="0"/>
              <a:buChar char="•"/>
            </a:pPr>
            <a:r>
              <a:rPr lang="cy-GB" sz="1200" kern="1200">
                <a:solidFill>
                  <a:schemeClr val="tx1"/>
                </a:solidFill>
                <a:latin typeface="+mn-lt"/>
                <a:ea typeface="+mn-ea"/>
                <a:cs typeface="+mn-cs"/>
              </a:rPr>
              <a:t> cysylltu Addysg Cydberthynas a Rhywioldeb â'r ymagwedd ysgol gyfan i gefnogi lles dysgwyr </a:t>
            </a:r>
            <a:endParaRPr lang="en-GB" sz="1200" kern="1200">
              <a:solidFill>
                <a:schemeClr val="tx1"/>
              </a:solidFill>
              <a:latin typeface="+mn-lt"/>
              <a:ea typeface="+mn-ea"/>
              <a:cs typeface="+mn-cs"/>
            </a:endParaRPr>
          </a:p>
          <a:p>
            <a:pPr lvl="0">
              <a:buFont typeface="Arial" pitchFamily="34" charset="0"/>
              <a:buChar char="•"/>
            </a:pPr>
            <a:r>
              <a:rPr lang="cy-GB" sz="1200" kern="1200">
                <a:solidFill>
                  <a:schemeClr val="tx1"/>
                </a:solidFill>
                <a:latin typeface="+mn-lt"/>
                <a:ea typeface="+mn-ea"/>
                <a:cs typeface="+mn-cs"/>
              </a:rPr>
              <a:t> gwneud dysgwyr yn ymwybodol o ffynonellau cymorth, yn yr ysgol a thu allan </a:t>
            </a:r>
            <a:endParaRPr lang="en-GB" sz="1200" kern="1200">
              <a:solidFill>
                <a:schemeClr val="tx1"/>
              </a:solidFill>
              <a:latin typeface="+mn-lt"/>
              <a:ea typeface="+mn-ea"/>
              <a:cs typeface="+mn-cs"/>
            </a:endParaRPr>
          </a:p>
          <a:p>
            <a:pPr lvl="0"/>
            <a:r>
              <a:rPr lang="cy-GB" sz="1200" kern="1200">
                <a:solidFill>
                  <a:schemeClr val="tx1"/>
                </a:solidFill>
                <a:latin typeface="+mn-lt"/>
                <a:ea typeface="+mn-ea"/>
                <a:cs typeface="+mn-cs"/>
              </a:rPr>
              <a:t>Egluro wrth y dysgwyr, er bod cyfrinachedd yn bwysig, os bydd rhywbeth yn cael ei ddweud neu os bydd ymddygiad yn peri pryder, y gall athrawon siarad ag aelod arall o staff. </a:t>
            </a:r>
            <a:endParaRPr lang="en-GB" sz="1200" kern="120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CE4E5092-8265-4006-A364-23F104E02F61}" type="slidenum">
              <a:rPr lang="en-GB" smtClean="0"/>
              <a:t>10</a:t>
            </a:fld>
            <a:endParaRPr lang="en-GB"/>
          </a:p>
        </p:txBody>
      </p:sp>
    </p:spTree>
    <p:extLst>
      <p:ext uri="{BB962C8B-B14F-4D97-AF65-F5344CB8AC3E}">
        <p14:creationId xmlns:p14="http://schemas.microsoft.com/office/powerpoint/2010/main" val="25281819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800" b="1">
                <a:effectLst/>
                <a:latin typeface="Calibri" panose="020F0502020204030204" pitchFamily="34" charset="0"/>
                <a:ea typeface="Calibri" panose="020F0502020204030204" pitchFamily="34" charset="0"/>
                <a:cs typeface="Times New Roman" panose="02020603050405020304" pitchFamily="18" charset="0"/>
              </a:rPr>
              <a:t>Ewch drwy'r amcan dysgu.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r>
              <a:rPr lang="cy-GB" sz="1800" b="1">
                <a:effectLst/>
                <a:latin typeface="Calibri" panose="020F0502020204030204" pitchFamily="34" charset="0"/>
                <a:ea typeface="Calibri" panose="020F0502020204030204" pitchFamily="34" charset="0"/>
                <a:cs typeface="Times New Roman" panose="02020603050405020304" pitchFamily="18" charset="0"/>
              </a:rPr>
              <a:t>Bydd dysgwyr yn dysgu: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cy-GB" sz="1800">
                <a:effectLst/>
                <a:latin typeface="Calibri" panose="020F0502020204030204" pitchFamily="34" charset="0"/>
                <a:ea typeface="Calibri" panose="020F0502020204030204" pitchFamily="34" charset="0"/>
                <a:cs typeface="Times New Roman" panose="02020603050405020304" pitchFamily="18" charset="0"/>
              </a:rPr>
              <a:t>am yr hawliau sydd gan blant a phobl ifanc os yw rhieni a gofalwyr yn gwahanu a’r math o gymorth y gallai fod ei angen arnynt.</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E4E5092-8265-4006-A364-23F104E02F61}" type="slidenum">
              <a:rPr lang="en-GB" smtClean="0"/>
              <a:t>11</a:t>
            </a:fld>
            <a:endParaRPr lang="en-GB"/>
          </a:p>
        </p:txBody>
      </p:sp>
    </p:spTree>
    <p:extLst>
      <p:ext uri="{BB962C8B-B14F-4D97-AF65-F5344CB8AC3E}">
        <p14:creationId xmlns:p14="http://schemas.microsoft.com/office/powerpoint/2010/main" val="9158857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800" b="1">
                <a:effectLst/>
                <a:latin typeface="Calibri" panose="020F0502020204030204" pitchFamily="34" charset="0"/>
                <a:ea typeface="Calibri" panose="020F0502020204030204" pitchFamily="34" charset="0"/>
                <a:cs typeface="Times New Roman" panose="02020603050405020304" pitchFamily="18" charset="0"/>
              </a:rPr>
              <a:t>Ewch drwy'r amcanion dysgu.</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r>
              <a:rPr lang="cy-GB" sz="1800" b="1">
                <a:effectLst/>
                <a:latin typeface="Calibri" panose="020F0502020204030204" pitchFamily="34" charset="0"/>
                <a:ea typeface="Calibri" panose="020F0502020204030204" pitchFamily="34" charset="0"/>
                <a:cs typeface="Times New Roman" panose="02020603050405020304" pitchFamily="18" charset="0"/>
              </a:rPr>
              <a:t>Bydd dysgwyr yn gallu: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cy-GB" sz="1800">
                <a:effectLst/>
                <a:latin typeface="Calibri" panose="020F0502020204030204" pitchFamily="34" charset="0"/>
                <a:ea typeface="Calibri" panose="020F0502020204030204" pitchFamily="34" charset="0"/>
                <a:cs typeface="Times New Roman" panose="02020603050405020304" pitchFamily="18" charset="0"/>
              </a:rPr>
              <a:t> esbonio hawliau plant a phobl ifanc o dan Erthygl 12, CCUHP pan fydd rhieni a gofalwyr yn gwahanu</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cy-GB" sz="1800">
                <a:effectLst/>
                <a:latin typeface="Calibri" panose="020F0502020204030204" pitchFamily="34" charset="0"/>
                <a:ea typeface="Calibri" panose="020F0502020204030204" pitchFamily="34" charset="0"/>
                <a:cs typeface="Times New Roman" panose="02020603050405020304" pitchFamily="18" charset="0"/>
              </a:rPr>
              <a:t> nodi’r gwahanol ffyrdd y gellir gwneud trefniadau ar gyfer plant a phobl ifanc a sut y gellir ymgynghori â phlant a phobl ifanc os yw rhieni a gofalwyr yn gwahanu</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cy-GB" sz="1800">
                <a:effectLst/>
                <a:latin typeface="Calibri" panose="020F0502020204030204" pitchFamily="34" charset="0"/>
                <a:ea typeface="Calibri" panose="020F0502020204030204" pitchFamily="34" charset="0"/>
                <a:cs typeface="Times New Roman" panose="02020603050405020304" pitchFamily="18" charset="0"/>
              </a:rPr>
              <a:t> nodi ffynonellau cymorth ar gyfer y plant a phobl ifanc hyn ac egluro sut i gael gafael arnynt.</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endParaRPr lang="cy-GB" sz="1800">
              <a:effectLst/>
              <a:latin typeface="Calibri" panose="020F0502020204030204" pitchFamily="34" charset="0"/>
              <a:ea typeface="Calibri" panose="020F0502020204030204" pitchFamily="34" charset="0"/>
              <a:cs typeface="Times New Roman" panose="02020603050405020304" pitchFamily="18" charset="0"/>
            </a:endParaRPr>
          </a:p>
          <a:p>
            <a:r>
              <a:rPr lang="cy-GB" sz="1800">
                <a:effectLst/>
                <a:latin typeface="Calibri" panose="020F0502020204030204" pitchFamily="34" charset="0"/>
                <a:ea typeface="Calibri" panose="020F0502020204030204" pitchFamily="34" charset="0"/>
                <a:cs typeface="Times New Roman" panose="02020603050405020304" pitchFamily="18" charset="0"/>
              </a:rPr>
              <a:t>Eglurwch y bydd y dysgwyr yn parhau i edrych ar newidiadau Rosie, 9 oed, yn ei theulu yn ystod y flwyddyn ddiwethaf.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r>
              <a:rPr lang="cy-GB" sz="1800">
                <a:effectLst/>
                <a:latin typeface="Calibri" panose="020F0502020204030204" pitchFamily="34" charset="0"/>
                <a:ea typeface="Calibri" panose="020F0502020204030204" pitchFamily="34" charset="0"/>
                <a:cs typeface="Times New Roman" panose="02020603050405020304" pitchFamily="18" charset="0"/>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r>
              <a:rPr lang="cy-GB" sz="1800">
                <a:effectLst/>
                <a:latin typeface="Calibri" panose="020F0502020204030204" pitchFamily="34" charset="0"/>
                <a:ea typeface="Calibri" panose="020F0502020204030204" pitchFamily="34" charset="0"/>
                <a:cs typeface="Times New Roman" panose="02020603050405020304" pitchFamily="18" charset="0"/>
              </a:rPr>
              <a:t>Gofynnwch i'r dysgwyr, 'beth ydych chi'n ei gofio am Rosie o'r sesiwn addysgu ddiwethaf?'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cy-GB" sz="1800">
                <a:effectLst/>
                <a:latin typeface="Calibri" panose="020F0502020204030204" pitchFamily="34" charset="0"/>
                <a:ea typeface="Calibri" panose="020F0502020204030204" pitchFamily="34" charset="0"/>
                <a:cs typeface="Times New Roman" panose="02020603050405020304" pitchFamily="18" charset="0"/>
              </a:rPr>
              <a:t>Mae hi'n 9 oed</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cy-GB" sz="1800">
                <a:effectLst/>
                <a:latin typeface="Calibri" panose="020F0502020204030204" pitchFamily="34" charset="0"/>
                <a:ea typeface="Calibri" panose="020F0502020204030204" pitchFamily="34" charset="0"/>
                <a:cs typeface="Times New Roman" panose="02020603050405020304" pitchFamily="18" charset="0"/>
              </a:rPr>
              <a:t>Mae ganddi frawd hŷn, Jack a chwaer hŷn, Chloe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cy-GB" sz="1800">
                <a:effectLst/>
                <a:latin typeface="Calibri" panose="020F0502020204030204" pitchFamily="34" charset="0"/>
                <a:ea typeface="Calibri" panose="020F0502020204030204" pitchFamily="34" charset="0"/>
                <a:cs typeface="Times New Roman" panose="02020603050405020304" pitchFamily="18" charset="0"/>
              </a:rPr>
              <a:t>Gwahanodd rhieni Rosie flwyddyn yn ôl ac maen nhw bellach wedi ysgaru (roedd Rosie yn ei chael hi'n anodd i ddechrau, ond mae hi'n teimlo'n llawer hapusach am y sefyllfa)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cy-GB" sz="1800">
                <a:effectLst/>
                <a:latin typeface="Calibri" panose="020F0502020204030204" pitchFamily="34" charset="0"/>
                <a:ea typeface="Calibri" panose="020F0502020204030204" pitchFamily="34" charset="0"/>
                <a:cs typeface="Times New Roman" panose="02020603050405020304" pitchFamily="18" charset="0"/>
              </a:rPr>
              <a:t>Mae Rosie bellach yn byw gyda'i mam, ei chwaer Chloe a'i brawd Jack.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cy-GB" sz="1800">
                <a:effectLst/>
                <a:latin typeface="Calibri" panose="020F0502020204030204" pitchFamily="34" charset="0"/>
                <a:ea typeface="Calibri" panose="020F0502020204030204" pitchFamily="34" charset="0"/>
                <a:cs typeface="Times New Roman" panose="02020603050405020304" pitchFamily="18" charset="0"/>
              </a:rPr>
              <a:t>Mae'r tri phlentyn yn treulio llawer o amser gyda'u tad, ei bartner newydd Min a'i mab Jonny sydd wedi byw gyda'i Thad am y 9 mis diwethaf.</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E4E5092-8265-4006-A364-23F104E02F61}" type="slidenum">
              <a:rPr lang="en-GB" smtClean="0"/>
              <a:t>12</a:t>
            </a:fld>
            <a:endParaRPr lang="en-GB"/>
          </a:p>
        </p:txBody>
      </p:sp>
    </p:spTree>
    <p:extLst>
      <p:ext uri="{BB962C8B-B14F-4D97-AF65-F5344CB8AC3E}">
        <p14:creationId xmlns:p14="http://schemas.microsoft.com/office/powerpoint/2010/main" val="35063612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800">
                <a:effectLst/>
                <a:latin typeface="Calibri" panose="020F0502020204030204" pitchFamily="34" charset="0"/>
                <a:ea typeface="Calibri" panose="020F0502020204030204" pitchFamily="34" charset="0"/>
                <a:cs typeface="Times New Roman" panose="02020603050405020304" pitchFamily="18" charset="0"/>
              </a:rPr>
              <a:t>Ar gyfer y gweithgaredd hwn, os yw dysgwyr yn dymuno trafod cwestiynau gyda'i gilydd, atgoffwch nhw i weithio'n annibynnol a bydd unrhyw gwestiynau sydd ganddynt yn cael eu hateb ar ôl i'r asesiad sylfaenol gael ei gwblhau.</a:t>
            </a:r>
          </a:p>
          <a:p>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r>
              <a:rPr lang="cy-GB" sz="1800">
                <a:effectLst/>
                <a:latin typeface="Calibri" panose="020F0502020204030204" pitchFamily="34" charset="0"/>
                <a:ea typeface="Calibri" panose="020F0502020204030204" pitchFamily="34" charset="0"/>
                <a:cs typeface="Times New Roman" panose="02020603050405020304" pitchFamily="18" charset="0"/>
              </a:rPr>
              <a:t>Gofynnwch i'r dysgwyr (heb ymgynghori) i dynnu llun cylch gyda'r gair 'Rosie' yn y canol. [Os yw dysgwyr yn gyfarwydd â 'mapio meddwl' yna gallwch chi egluro mai dyma beth maen nhw'n mynd i'w wneud. Os na, eglurwch 'mapio meddwl' iddyn nhw h.y. byddan nhw'n llunio diagram gyda thema ganolog (yma, y cymeriad, Rosie) ac yna'n ymestyn allan i themâu gwahanol (yma, cwestiynau y gallai fod gan Rosie, ac ati).  i amlinellu gwybodaeth mewn modd gweledol]. O amgylch ochr allanol y cylch, gofynnwch iddyn nhw ysgrifennu:</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r>
              <a:rPr lang="en-GB" sz="1800">
                <a:effectLst/>
                <a:latin typeface="Calibri" panose="020F0502020204030204" pitchFamily="34" charset="0"/>
                <a:ea typeface="Calibri" panose="020F0502020204030204" pitchFamily="34" charset="0"/>
                <a:cs typeface="Times New Roman" panose="02020603050405020304" pitchFamily="18" charset="0"/>
              </a:rPr>
              <a:t> </a:t>
            </a:r>
          </a:p>
          <a:p>
            <a:r>
              <a:rPr lang="cy-GB" sz="1800">
                <a:effectLst/>
                <a:latin typeface="Calibri" panose="020F0502020204030204" pitchFamily="34" charset="0"/>
                <a:ea typeface="Calibri" panose="020F0502020204030204" pitchFamily="34" charset="0"/>
                <a:cs typeface="Times New Roman" panose="02020603050405020304" pitchFamily="18" charset="0"/>
              </a:rPr>
              <a:t>a) cwestiynau y credwch y gallai fod gan Rosie ar yr adeg hon. (A yw hyn oherwydd rhywbeth rydw i wedi'i wneud? Oes unrhyw obaith y byddwch chi'n aros gyda'ch gilydd? Ble ydw i'n mynd i fyw? Gyda phwy ydw i'n mynd i fyw? Pa mor aml fydda i'n gweld fy rhiant arall? A fydd rhaid i mi newid ysgol? A fydda’ i dal yn gallu gweld fy ffrindiau/gwneud fy hobïau/treulio amser gyda’r teulu ehangach? Sut bydd pethau’n cael eu datrys? A fydd rhywun yn gofyn i mi beth rydw i eisiau? Os felly, pwy? A fydd yn rhaid i mi fynd i’r llys?)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endParaRPr lang="cy-GB" sz="1800">
              <a:effectLst/>
              <a:latin typeface="Calibri" panose="020F0502020204030204" pitchFamily="34" charset="0"/>
              <a:ea typeface="Calibri" panose="020F0502020204030204" pitchFamily="34" charset="0"/>
              <a:cs typeface="Times New Roman" panose="02020603050405020304" pitchFamily="18" charset="0"/>
            </a:endParaRPr>
          </a:p>
          <a:p>
            <a:r>
              <a:rPr lang="cy-GB" sz="1800">
                <a:effectLst/>
                <a:latin typeface="Calibri" panose="020F0502020204030204" pitchFamily="34" charset="0"/>
                <a:ea typeface="Calibri" panose="020F0502020204030204" pitchFamily="34" charset="0"/>
                <a:cs typeface="Times New Roman" panose="02020603050405020304" pitchFamily="18" charset="0"/>
              </a:rPr>
              <a:t>b) cymorth rydych chi'n meddwl y gallai fod ei angen ar Rosie ac unrhyw enghreifftiau rydych chi'n gwybod o gymorth a allai fod ar gael iddi. (Gall y cymorth sydd ei angen gynnwys - ffrindiau da o'i chwmpas; cefnogaeth gan gyfoedion sydd wedi bod trwy hyn; cefnogaeth fugeiliol dda yn yr ysgol; gwybodaeth dda ar-lein i gael atebion i rai o'i chwestiynau; rhywun i siarad ag ef am sut mae hi'n teimlo; rhywun i siarad ag ef am yr hyn yr hoffai ei weld yn digwydd ynghylch trefniadau ar gyfer ei gofal. Gall ffynonellau cymorth gynnwys - cefnogaeth fugeiliol yn yr ysgol; ffrindiau neu deulu ehangach; </a:t>
            </a:r>
            <a:r>
              <a:rPr lang="cy-GB" sz="1800" err="1">
                <a:effectLst/>
                <a:latin typeface="Calibri" panose="020F0502020204030204" pitchFamily="34" charset="0"/>
                <a:ea typeface="Calibri" panose="020F0502020204030204" pitchFamily="34" charset="0"/>
                <a:cs typeface="Times New Roman" panose="02020603050405020304" pitchFamily="18" charset="0"/>
              </a:rPr>
              <a:t>ChildLine</a:t>
            </a:r>
            <a:r>
              <a:rPr lang="cy-GB" sz="1800">
                <a:effectLst/>
                <a:latin typeface="Calibri" panose="020F0502020204030204" pitchFamily="34" charset="0"/>
                <a:ea typeface="Calibri" panose="020F0502020204030204" pitchFamily="34" charset="0"/>
                <a:cs typeface="Times New Roman" panose="02020603050405020304" pitchFamily="18" charset="0"/>
              </a:rPr>
              <a:t> neu wasanaeth cwnsela arall).</a:t>
            </a:r>
          </a:p>
          <a:p>
            <a:r>
              <a:rPr lang="cy-GB" sz="1800">
                <a:effectLst/>
                <a:latin typeface="Calibri" panose="020F0502020204030204" pitchFamily="34" charset="0"/>
                <a:ea typeface="Calibri" panose="020F0502020204030204" pitchFamily="34" charset="0"/>
                <a:cs typeface="Times New Roman" panose="02020603050405020304" pitchFamily="18" charset="0"/>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r>
              <a:rPr lang="cy-GB" sz="1800" b="1">
                <a:effectLst/>
                <a:latin typeface="Calibri" panose="020F0502020204030204" pitchFamily="34" charset="0"/>
                <a:ea typeface="Calibri" panose="020F0502020204030204" pitchFamily="34" charset="0"/>
                <a:cs typeface="Times New Roman" panose="02020603050405020304" pitchFamily="18" charset="0"/>
              </a:rPr>
              <a:t>Nodwch: </a:t>
            </a:r>
            <a:r>
              <a:rPr lang="cy-GB" sz="1800">
                <a:effectLst/>
                <a:latin typeface="Calibri" panose="020F0502020204030204" pitchFamily="34" charset="0"/>
                <a:ea typeface="Calibri" panose="020F0502020204030204" pitchFamily="34" charset="0"/>
                <a:cs typeface="Times New Roman" panose="02020603050405020304" pitchFamily="18" charset="0"/>
              </a:rPr>
              <a:t>Peidiwch â rhoi unrhyw awgrymiadau pellach, hyd yn oed os bydd dysgwyr yn gofyn cwestiynau. Ni ddylent rannu eu syniadau gyda chyd-ddisgyblion yn ystod y gweithgaredd. Bydd hyn yn rhoi cyfle i chi weld beth yw credoau a syniadau'r dysgwyr eu hunain cyn i'r dysgu ddechrau.</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endParaRPr lang="cy-GB" sz="1800" b="1">
              <a:effectLst/>
              <a:latin typeface="Calibri" panose="020F0502020204030204" pitchFamily="34" charset="0"/>
              <a:ea typeface="Calibri" panose="020F0502020204030204" pitchFamily="34" charset="0"/>
              <a:cs typeface="Times New Roman" panose="02020603050405020304" pitchFamily="18" charset="0"/>
            </a:endParaRPr>
          </a:p>
          <a:p>
            <a:r>
              <a:rPr lang="cy-GB" sz="1800" b="1">
                <a:effectLst/>
                <a:latin typeface="Calibri" panose="020F0502020204030204" pitchFamily="34" charset="0"/>
                <a:ea typeface="Calibri" panose="020F0502020204030204" pitchFamily="34" charset="0"/>
                <a:cs typeface="Times New Roman" panose="02020603050405020304" pitchFamily="18" charset="0"/>
              </a:rPr>
              <a:t>Ewch o amgylch yr ystafell </a:t>
            </a:r>
            <a:r>
              <a:rPr lang="cy-GB" sz="1800">
                <a:effectLst/>
                <a:latin typeface="Calibri" panose="020F0502020204030204" pitchFamily="34" charset="0"/>
                <a:ea typeface="Calibri" panose="020F0502020204030204" pitchFamily="34" charset="0"/>
                <a:cs typeface="Times New Roman" panose="02020603050405020304" pitchFamily="18" charset="0"/>
              </a:rPr>
              <a:t>wrth i'r dysgwyr gwblhau eu mapiau meddwl er mwyn mesur yr hyn y mae'r dysgwyr yn ei wybod/yn ei feddwl/yn ei deimlo/yn ei gredu mewn perthynas â'r testun. Ar ôl i'r dysgwyr gael tua 3-4 munud i gwblhau eu mapiau meddwl, gofynnwch am adborth y dosbarth cyfan (gan ddefnyddio'r atebion a awgrymir uchod i'ch arwain}. Gofynnwch i'r dysgwyr beidio ag ychwanegu unrhyw beth arall at eu mapiau meddwl yn ystod y cyfnod adborth gan y dosbarth ac i roi'r rhain i'r naill ochr gan y byddant yn dychwelyd atynt (a'r ddau gwestiwn hyn) ar ddiwedd y dysgu.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E4E5092-8265-4006-A364-23F104E02F61}" type="slidenum">
              <a:rPr lang="en-GB" smtClean="0"/>
              <a:t>13</a:t>
            </a:fld>
            <a:endParaRPr lang="en-GB"/>
          </a:p>
        </p:txBody>
      </p:sp>
    </p:spTree>
    <p:extLst>
      <p:ext uri="{BB962C8B-B14F-4D97-AF65-F5344CB8AC3E}">
        <p14:creationId xmlns:p14="http://schemas.microsoft.com/office/powerpoint/2010/main" val="16722105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800">
                <a:effectLst/>
                <a:latin typeface="Calibri" panose="020F0502020204030204" pitchFamily="34" charset="0"/>
                <a:ea typeface="Calibri" panose="020F0502020204030204" pitchFamily="34" charset="0"/>
                <a:cs typeface="Times New Roman" panose="02020603050405020304" pitchFamily="18" charset="0"/>
              </a:rPr>
              <a:t>(Amlinellir gwybodaeth bellach ar y pynciau ar sleid 5-7 uchod.)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endParaRPr lang="cy-GB" sz="1800">
              <a:effectLst/>
              <a:latin typeface="Calibri" panose="020F0502020204030204" pitchFamily="34" charset="0"/>
              <a:ea typeface="Calibri" panose="020F0502020204030204" pitchFamily="34" charset="0"/>
              <a:cs typeface="Times New Roman" panose="02020603050405020304" pitchFamily="18" charset="0"/>
            </a:endParaRPr>
          </a:p>
          <a:p>
            <a:r>
              <a:rPr lang="cy-GB" sz="1800">
                <a:effectLst/>
                <a:latin typeface="Calibri" panose="020F0502020204030204" pitchFamily="34" charset="0"/>
                <a:ea typeface="Calibri" panose="020F0502020204030204" pitchFamily="34" charset="0"/>
                <a:cs typeface="Times New Roman" panose="02020603050405020304" pitchFamily="18" charset="0"/>
              </a:rPr>
              <a:t>Eglurwch fod gan blant a phobl ifanc yr hawl i’w lleisiau gael eu clywed ac i’w barn gael ei hystyried pan fydd eu rhieni a’u gofalwyr yn gwahanu. Mae’r hawl hon wedi’i chynnwys mewn dogfen bwysig o’r enw Confensiwn y Cenhedloedd Unedig ar Hawliau’r Plentyn (</a:t>
            </a:r>
            <a:r>
              <a:rPr lang="cy-GB" sz="1800" err="1">
                <a:effectLst/>
                <a:latin typeface="Calibri" panose="020F0502020204030204" pitchFamily="34" charset="0"/>
                <a:ea typeface="Calibri" panose="020F0502020204030204" pitchFamily="34" charset="0"/>
                <a:cs typeface="Times New Roman" panose="02020603050405020304" pitchFamily="18" charset="0"/>
              </a:rPr>
              <a:t>CCUHP</a:t>
            </a:r>
            <a:r>
              <a:rPr lang="cy-GB" sz="1800">
                <a:effectLst/>
                <a:latin typeface="Calibri" panose="020F0502020204030204" pitchFamily="34" charset="0"/>
                <a:ea typeface="Calibri" panose="020F0502020204030204" pitchFamily="34" charset="0"/>
                <a:cs typeface="Times New Roman" panose="02020603050405020304" pitchFamily="18" charset="0"/>
              </a:rPr>
              <a:t>).  Dechreuwch trwy egluro termau allweddol megis: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r>
              <a:rPr lang="cy-GB" sz="1800">
                <a:effectLst/>
                <a:latin typeface="Calibri" panose="020F0502020204030204" pitchFamily="34" charset="0"/>
                <a:ea typeface="Calibri" panose="020F0502020204030204" pitchFamily="34" charset="0"/>
                <a:cs typeface="Times New Roman" panose="02020603050405020304" pitchFamily="18" charset="0"/>
              </a:rPr>
              <a:t>Llywodraethau: Y grŵp o bobl sy’n gwneud penderfyniadau a chyfreithiau gwlad.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endParaRPr lang="cy-GB" sz="1800">
              <a:effectLst/>
              <a:latin typeface="Calibri" panose="020F0502020204030204" pitchFamily="34" charset="0"/>
              <a:ea typeface="Calibri" panose="020F0502020204030204" pitchFamily="34" charset="0"/>
              <a:cs typeface="Times New Roman" panose="02020603050405020304" pitchFamily="18" charset="0"/>
            </a:endParaRPr>
          </a:p>
          <a:p>
            <a:r>
              <a:rPr lang="cy-GB" sz="1800">
                <a:effectLst/>
                <a:latin typeface="Calibri" panose="020F0502020204030204" pitchFamily="34" charset="0"/>
                <a:ea typeface="Calibri" panose="020F0502020204030204" pitchFamily="34" charset="0"/>
                <a:cs typeface="Times New Roman" panose="02020603050405020304" pitchFamily="18" charset="0"/>
              </a:rPr>
              <a:t>Y Cenhedloedd Unedig: Sefydliad y mae'r rhan fwyaf o wledydd y byd gan gynnwys y DU yn perthyn iddo sy'n bodoli i ddod o hyd i atebion i broblemau'r byd.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endParaRPr lang="cy-GB" sz="1800">
              <a:effectLst/>
              <a:latin typeface="Calibri" panose="020F0502020204030204" pitchFamily="34" charset="0"/>
              <a:ea typeface="Calibri" panose="020F0502020204030204" pitchFamily="34" charset="0"/>
              <a:cs typeface="Times New Roman" panose="02020603050405020304" pitchFamily="18" charset="0"/>
            </a:endParaRPr>
          </a:p>
          <a:p>
            <a:r>
              <a:rPr lang="cy-GB" sz="1800">
                <a:effectLst/>
                <a:latin typeface="Calibri" panose="020F0502020204030204" pitchFamily="34" charset="0"/>
                <a:ea typeface="Calibri" panose="020F0502020204030204" pitchFamily="34" charset="0"/>
                <a:cs typeface="Times New Roman" panose="02020603050405020304" pitchFamily="18" charset="0"/>
              </a:rPr>
              <a:t>Confensiwn: Cytundebau y mae llywodraethau yn eu llofnodi.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0"/>
              </a:spcAft>
              <a:buClr>
                <a:srgbClr val="62A9AA"/>
              </a:buClr>
              <a:buFont typeface="Wingdings" panose="05000000000000000000" pitchFamily="2" charset="2"/>
              <a:buNone/>
            </a:pPr>
            <a:endParaRPr lang="en-GB" sz="1200">
              <a:latin typeface="+mn-lt"/>
            </a:endParaRPr>
          </a:p>
          <a:p>
            <a:pPr marL="0" marR="0" lvl="0" indent="0" algn="l" defTabSz="914400" rtl="0" eaLnBrk="1" fontAlgn="auto" latinLnBrk="0" hangingPunct="1">
              <a:lnSpc>
                <a:spcPct val="100000"/>
              </a:lnSpc>
              <a:spcBef>
                <a:spcPts val="0"/>
              </a:spcBef>
              <a:spcAft>
                <a:spcPts val="0"/>
              </a:spcAft>
              <a:buClr>
                <a:srgbClr val="62A9AA"/>
              </a:buClr>
              <a:buSzTx/>
              <a:buFont typeface="Wingdings" panose="05000000000000000000" pitchFamily="2" charset="2"/>
              <a:buNone/>
              <a:tabLst/>
              <a:defRPr/>
            </a:pPr>
            <a:r>
              <a:rPr lang="cy-GB" sz="1800">
                <a:effectLst/>
                <a:latin typeface="Calibri" panose="020F0502020204030204" pitchFamily="34" charset="0"/>
                <a:ea typeface="Calibri" panose="020F0502020204030204" pitchFamily="34" charset="0"/>
                <a:cs typeface="Times New Roman" panose="02020603050405020304" pitchFamily="18" charset="0"/>
              </a:rPr>
              <a:t>Eglurwch fod y rhan fwyaf o wledydd y byd, gan gynnwys y DU, yn aelodau o’r Cenhedloedd Unedig. Eglurwch fod y Cenhedloedd Unedig yn bodoli i ddod o hyd i atebion i broblemau'r byd. Weithiau bydd y Cenhedloedd Unedig yn gwneud confensiynau sy'n gytundebau y mae'r gwledydd yn eu llofnodi.  Un confensiwn pwysig iawn yw Confensiwn y Cenhedloedd Unedig ar Hawliau'r Plentyn 1989 (</a:t>
            </a:r>
            <a:r>
              <a:rPr lang="cy-GB" sz="1800" err="1">
                <a:effectLst/>
                <a:latin typeface="Calibri" panose="020F0502020204030204" pitchFamily="34" charset="0"/>
                <a:ea typeface="Calibri" panose="020F0502020204030204" pitchFamily="34" charset="0"/>
                <a:cs typeface="Times New Roman" panose="02020603050405020304" pitchFamily="18" charset="0"/>
              </a:rPr>
              <a:t>CCUHP</a:t>
            </a:r>
            <a:r>
              <a:rPr lang="cy-GB" sz="1800">
                <a:effectLst/>
                <a:latin typeface="Calibri" panose="020F0502020204030204" pitchFamily="34" charset="0"/>
                <a:ea typeface="Calibri" panose="020F0502020204030204" pitchFamily="34" charset="0"/>
                <a:cs typeface="Times New Roman" panose="02020603050405020304" pitchFamily="18" charset="0"/>
              </a:rPr>
              <a:t>). Eglurwch fod y DU wedi cadarnhau'r confensiwn ym 1991 (h.y. wedi cytuno i'w gynnal). Mae </a:t>
            </a:r>
            <a:r>
              <a:rPr lang="cy-GB" sz="1800" err="1">
                <a:effectLst/>
                <a:latin typeface="Calibri" panose="020F0502020204030204" pitchFamily="34" charset="0"/>
                <a:ea typeface="Calibri" panose="020F0502020204030204" pitchFamily="34" charset="0"/>
                <a:cs typeface="Times New Roman" panose="02020603050405020304" pitchFamily="18" charset="0"/>
              </a:rPr>
              <a:t>CCUHP</a:t>
            </a:r>
            <a:r>
              <a:rPr lang="cy-GB" sz="1800">
                <a:effectLst/>
                <a:latin typeface="Calibri" panose="020F0502020204030204" pitchFamily="34" charset="0"/>
                <a:ea typeface="Calibri" panose="020F0502020204030204" pitchFamily="34" charset="0"/>
                <a:cs typeface="Times New Roman" panose="02020603050405020304" pitchFamily="18" charset="0"/>
              </a:rPr>
              <a:t> yn cynnwys 54 o ddatganiadau, a elwir yn erthyglau, sy'n amddiffyn hawliau plant. </a:t>
            </a:r>
            <a:r>
              <a:rPr lang="cy-GB" sz="1800" b="1">
                <a:effectLst/>
                <a:latin typeface="Calibri" panose="020F0502020204030204" pitchFamily="34" charset="0"/>
                <a:ea typeface="Calibri" panose="020F0502020204030204" pitchFamily="34" charset="0"/>
                <a:cs typeface="Times New Roman" panose="02020603050405020304" pitchFamily="18" charset="0"/>
              </a:rPr>
              <a:t>Mae erthygl 12 yn rhoi'r hawl i blant roi eu barn ar faterion sy'n effeithio arnynt a rhaid i oedolion wrando a chymryd y farn honno o </a:t>
            </a:r>
            <a:r>
              <a:rPr lang="cy-GB" sz="1800" b="1" err="1">
                <a:effectLst/>
                <a:latin typeface="Calibri" panose="020F0502020204030204" pitchFamily="34" charset="0"/>
                <a:ea typeface="Calibri" panose="020F0502020204030204" pitchFamily="34" charset="0"/>
                <a:cs typeface="Times New Roman" panose="02020603050405020304" pitchFamily="18" charset="0"/>
              </a:rPr>
              <a:t>ddifrif</a:t>
            </a:r>
            <a:r>
              <a:rPr lang="cy-GB" sz="1800" b="1">
                <a:effectLst/>
                <a:latin typeface="Calibri" panose="020F0502020204030204" pitchFamily="34" charset="0"/>
                <a:ea typeface="Calibri" panose="020F0502020204030204" pitchFamily="34" charset="0"/>
                <a:cs typeface="Times New Roman" panose="02020603050405020304" pitchFamily="18" charset="0"/>
              </a:rPr>
              <a:t>. </a:t>
            </a:r>
            <a:r>
              <a:rPr lang="cy-GB" sz="1800">
                <a:effectLst/>
                <a:latin typeface="Calibri" panose="020F0502020204030204" pitchFamily="34" charset="0"/>
                <a:ea typeface="Calibri" panose="020F0502020204030204" pitchFamily="34" charset="0"/>
                <a:cs typeface="Times New Roman" panose="02020603050405020304" pitchFamily="18" charset="0"/>
              </a:rPr>
              <a:t> Mae hyn yn golygu pan fydd rhieni a gofalwyr yn gwahanu mae gan </a:t>
            </a:r>
            <a:r>
              <a:rPr lang="cy-GB" sz="1800" b="1" u="sng">
                <a:effectLst/>
                <a:latin typeface="Calibri" panose="020F0502020204030204" pitchFamily="34" charset="0"/>
                <a:ea typeface="Calibri" panose="020F0502020204030204" pitchFamily="34" charset="0"/>
                <a:cs typeface="Times New Roman" panose="02020603050405020304" pitchFamily="18" charset="0"/>
              </a:rPr>
              <a:t>bob </a:t>
            </a:r>
            <a:r>
              <a:rPr lang="cy-GB" sz="1800">
                <a:effectLst/>
                <a:latin typeface="Calibri" panose="020F0502020204030204" pitchFamily="34" charset="0"/>
                <a:ea typeface="Calibri" panose="020F0502020204030204" pitchFamily="34" charset="0"/>
                <a:cs typeface="Times New Roman" panose="02020603050405020304" pitchFamily="18" charset="0"/>
              </a:rPr>
              <a:t>plentyn yr hawl i </a:t>
            </a:r>
            <a:r>
              <a:rPr lang="cy-GB" sz="1800" b="1">
                <a:effectLst/>
                <a:latin typeface="Calibri" panose="020F0502020204030204" pitchFamily="34" charset="0"/>
                <a:ea typeface="Calibri" panose="020F0502020204030204" pitchFamily="34" charset="0"/>
                <a:cs typeface="Times New Roman" panose="02020603050405020304" pitchFamily="18" charset="0"/>
              </a:rPr>
              <a:t>wybodaeth </a:t>
            </a:r>
            <a:r>
              <a:rPr lang="cy-GB" sz="1800">
                <a:effectLst/>
                <a:latin typeface="Calibri" panose="020F0502020204030204" pitchFamily="34" charset="0"/>
                <a:ea typeface="Calibri" panose="020F0502020204030204" pitchFamily="34" charset="0"/>
                <a:cs typeface="Times New Roman" panose="02020603050405020304" pitchFamily="18" charset="0"/>
              </a:rPr>
              <a:t>am yr hyn fydd yn digwydd a pha gymorth sydd ar gael ac i gael eu </a:t>
            </a:r>
            <a:r>
              <a:rPr lang="cy-GB" sz="1800" b="1">
                <a:effectLst/>
                <a:latin typeface="Calibri" panose="020F0502020204030204" pitchFamily="34" charset="0"/>
                <a:ea typeface="Calibri" panose="020F0502020204030204" pitchFamily="34" charset="0"/>
                <a:cs typeface="Times New Roman" panose="02020603050405020304" pitchFamily="18" charset="0"/>
              </a:rPr>
              <a:t>hymgynghori</a:t>
            </a:r>
            <a:r>
              <a:rPr lang="cy-GB" sz="1800">
                <a:effectLst/>
                <a:latin typeface="Calibri" panose="020F0502020204030204" pitchFamily="34" charset="0"/>
                <a:ea typeface="Calibri" panose="020F0502020204030204" pitchFamily="34" charset="0"/>
                <a:cs typeface="Times New Roman" panose="02020603050405020304" pitchFamily="18" charset="0"/>
              </a:rPr>
              <a:t>.  Ni fydd ei angen ar y rhan fwyaf o blant, ond gallent hefyd gael eu </a:t>
            </a:r>
            <a:r>
              <a:rPr lang="cy-GB" sz="1800" b="1">
                <a:effectLst/>
                <a:latin typeface="Calibri" panose="020F0502020204030204" pitchFamily="34" charset="0"/>
                <a:ea typeface="Calibri" panose="020F0502020204030204" pitchFamily="34" charset="0"/>
                <a:cs typeface="Times New Roman" panose="02020603050405020304" pitchFamily="18" charset="0"/>
              </a:rPr>
              <a:t>cynrychioli </a:t>
            </a:r>
            <a:r>
              <a:rPr lang="cy-GB" sz="1800">
                <a:effectLst/>
                <a:latin typeface="Calibri" panose="020F0502020204030204" pitchFamily="34" charset="0"/>
                <a:ea typeface="Calibri" panose="020F0502020204030204" pitchFamily="34" charset="0"/>
                <a:cs typeface="Times New Roman" panose="02020603050405020304" pitchFamily="18" charset="0"/>
              </a:rPr>
              <a:t>yn y llys teulu os oes angen.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0"/>
              </a:spcAft>
              <a:buClr>
                <a:srgbClr val="62A9AA"/>
              </a:buClr>
              <a:buFont typeface="Wingdings" panose="05000000000000000000" pitchFamily="2" charset="2"/>
              <a:buNone/>
            </a:pPr>
            <a:endParaRPr lang="en-GB" sz="1200">
              <a:latin typeface="+mn-lt"/>
            </a:endParaRPr>
          </a:p>
          <a:p>
            <a:r>
              <a:rPr lang="cy-GB" sz="1800">
                <a:effectLst/>
                <a:latin typeface="Calibri" panose="020F0502020204030204" pitchFamily="34" charset="0"/>
                <a:ea typeface="Calibri" panose="020F0502020204030204" pitchFamily="34" charset="0"/>
                <a:cs typeface="Times New Roman" panose="02020603050405020304" pitchFamily="18" charset="0"/>
              </a:rPr>
              <a:t>Gan ddibynnu ar lefel yr ymgysylltu a’r lefel y mae’r dosbarth yn gweithio arni, naill ai </a:t>
            </a:r>
            <a:r>
              <a:rPr lang="cy-GB" sz="1800" b="1">
                <a:effectLst/>
                <a:latin typeface="Calibri" panose="020F0502020204030204" pitchFamily="34" charset="0"/>
                <a:ea typeface="Calibri" panose="020F0502020204030204" pitchFamily="34" charset="0"/>
                <a:cs typeface="Times New Roman" panose="02020603050405020304" pitchFamily="18" charset="0"/>
              </a:rPr>
              <a:t>gofynnwch </a:t>
            </a:r>
            <a:r>
              <a:rPr lang="cy-GB" sz="1800">
                <a:effectLst/>
                <a:latin typeface="Calibri" panose="020F0502020204030204" pitchFamily="34" charset="0"/>
                <a:ea typeface="Calibri" panose="020F0502020204030204" pitchFamily="34" charset="0"/>
                <a:cs typeface="Times New Roman" panose="02020603050405020304" pitchFamily="18" charset="0"/>
              </a:rPr>
              <a:t>beth yw ystyr ymgynghori a chynrychiolaeth neu eglurwch y termau:</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endParaRPr lang="cy-GB" sz="1800">
              <a:effectLst/>
              <a:latin typeface="Calibri" panose="020F0502020204030204" pitchFamily="34" charset="0"/>
              <a:ea typeface="Calibri" panose="020F0502020204030204" pitchFamily="34" charset="0"/>
              <a:cs typeface="Times New Roman" panose="02020603050405020304" pitchFamily="18" charset="0"/>
            </a:endParaRPr>
          </a:p>
          <a:p>
            <a:r>
              <a:rPr lang="cy-GB" sz="1800">
                <a:effectLst/>
                <a:latin typeface="Calibri" panose="020F0502020204030204" pitchFamily="34" charset="0"/>
                <a:ea typeface="Calibri" panose="020F0502020204030204" pitchFamily="34" charset="0"/>
                <a:cs typeface="Times New Roman" panose="02020603050405020304" pitchFamily="18" charset="0"/>
              </a:rPr>
              <a:t>Ymgynghori – cael gofyn eich barn.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endParaRPr lang="cy-GB" sz="1800">
              <a:effectLst/>
              <a:latin typeface="Calibri" panose="020F0502020204030204" pitchFamily="34" charset="0"/>
              <a:ea typeface="Calibri" panose="020F0502020204030204" pitchFamily="34" charset="0"/>
              <a:cs typeface="Times New Roman" panose="02020603050405020304" pitchFamily="18" charset="0"/>
            </a:endParaRPr>
          </a:p>
          <a:p>
            <a:r>
              <a:rPr lang="cy-GB" sz="1800">
                <a:effectLst/>
                <a:latin typeface="Calibri" panose="020F0502020204030204" pitchFamily="34" charset="0"/>
                <a:ea typeface="Calibri" panose="020F0502020204030204" pitchFamily="34" charset="0"/>
                <a:cs typeface="Times New Roman" panose="02020603050405020304" pitchFamily="18" charset="0"/>
              </a:rPr>
              <a:t>Cynrychiolaeth – cael rhywun i siarad ar eich rhan yn y llys teulu, h.y. cael cyfreithiwr sy'n gyfrifol am ddweud wrth y barnwr beth rydych ei eisiau a beth sydd orau i chi.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r>
              <a:rPr lang="cy-GB" sz="1800" b="1">
                <a:effectLst/>
                <a:latin typeface="Calibri" panose="020F0502020204030204" pitchFamily="34" charset="0"/>
                <a:ea typeface="Calibri" panose="020F0502020204030204" pitchFamily="34" charset="0"/>
                <a:cs typeface="Times New Roman" panose="02020603050405020304" pitchFamily="18" charset="0"/>
              </a:rPr>
              <a:t>Gofynnwch: </a:t>
            </a:r>
            <a:r>
              <a:rPr lang="cy-GB" sz="1800">
                <a:effectLst/>
                <a:latin typeface="Calibri" panose="020F0502020204030204" pitchFamily="34" charset="0"/>
                <a:ea typeface="Calibri" panose="020F0502020204030204" pitchFamily="34" charset="0"/>
                <a:cs typeface="Times New Roman" panose="02020603050405020304" pitchFamily="18" charset="0"/>
              </a:rPr>
              <a:t>Beth allai plentyn feddwl neu deimlo os nad yw’n cael yr hawl hon?’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r>
              <a:rPr lang="cy-GB" sz="1800">
                <a:effectLst/>
                <a:latin typeface="Calibri" panose="020F0502020204030204" pitchFamily="34" charset="0"/>
                <a:ea typeface="Calibri" panose="020F0502020204030204" pitchFamily="34" charset="0"/>
                <a:cs typeface="Times New Roman" panose="02020603050405020304" pitchFamily="18" charset="0"/>
              </a:rPr>
              <a:t>Gofynnwch i'r dysgwyr drafod hyn ar eu byrddau a bwydo eu hatebion yn ôl i'r dosbarth.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r>
              <a:rPr lang="cy-GB" sz="1800">
                <a:effectLst/>
                <a:latin typeface="Calibri" panose="020F0502020204030204" pitchFamily="34" charset="0"/>
                <a:ea typeface="Calibri" panose="020F0502020204030204" pitchFamily="34" charset="0"/>
                <a:cs typeface="Times New Roman" panose="02020603050405020304" pitchFamily="18" charset="0"/>
              </a:rPr>
              <a:t>Gallai'r atebion a awgrymir gynnwys teimlo bod neb yn gwrando arnoch, yn ddibwys neu wedi'ch cau allan.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0"/>
              </a:spcAft>
              <a:buClr>
                <a:srgbClr val="62A9AA"/>
              </a:buClr>
              <a:buFont typeface="Wingdings" panose="05000000000000000000" pitchFamily="2" charset="2"/>
              <a:buNone/>
            </a:pPr>
            <a:r>
              <a:rPr lang="en-GB" sz="1200" i="0">
                <a:latin typeface="+mn-lt"/>
              </a:rPr>
              <a:t>  </a:t>
            </a:r>
          </a:p>
          <a:p>
            <a:pPr>
              <a:spcBef>
                <a:spcPts val="0"/>
              </a:spcBef>
              <a:spcAft>
                <a:spcPts val="0"/>
              </a:spcAft>
              <a:buClr>
                <a:srgbClr val="62A9AA"/>
              </a:buClr>
              <a:buFont typeface="Wingdings" panose="05000000000000000000" pitchFamily="2" charset="2"/>
              <a:buChar char="§"/>
            </a:pPr>
            <a:endParaRPr lang="en-GB" sz="1200">
              <a:latin typeface="+mn-lt"/>
            </a:endParaRPr>
          </a:p>
          <a:p>
            <a:pPr marL="0" indent="0">
              <a:buNone/>
            </a:pPr>
            <a:endParaRPr lang="en-GB" sz="1200">
              <a:latin typeface="+mn-lt"/>
            </a:endParaRPr>
          </a:p>
          <a:p>
            <a:pPr marL="0" indent="0">
              <a:buNone/>
            </a:pPr>
            <a:endParaRPr lang="en-GB" sz="1200">
              <a:latin typeface="+mn-lt"/>
            </a:endParaRPr>
          </a:p>
          <a:p>
            <a:pPr marL="0" indent="0">
              <a:buNone/>
            </a:pPr>
            <a:endParaRPr lang="en-GB" sz="1200">
              <a:latin typeface="+mn-lt"/>
            </a:endParaRPr>
          </a:p>
          <a:p>
            <a:pPr lvl="0"/>
            <a:endParaRPr lang="en-GB" sz="1200" i="1" kern="1200">
              <a:solidFill>
                <a:schemeClr val="tx1"/>
              </a:solidFill>
              <a:effectLst/>
              <a:latin typeface="+mn-lt"/>
              <a:ea typeface="+mn-ea"/>
              <a:cs typeface="+mn-cs"/>
            </a:endParaRPr>
          </a:p>
          <a:p>
            <a:endParaRPr lang="en-GB"/>
          </a:p>
        </p:txBody>
      </p:sp>
      <p:sp>
        <p:nvSpPr>
          <p:cNvPr id="4" name="Slide Number Placeholder 3"/>
          <p:cNvSpPr>
            <a:spLocks noGrp="1"/>
          </p:cNvSpPr>
          <p:nvPr>
            <p:ph type="sldNum" sz="quarter" idx="5"/>
          </p:nvPr>
        </p:nvSpPr>
        <p:spPr/>
        <p:txBody>
          <a:bodyPr/>
          <a:lstStyle/>
          <a:p>
            <a:fld id="{CE4E5092-8265-4006-A364-23F104E02F61}" type="slidenum">
              <a:rPr lang="en-GB" smtClean="0"/>
              <a:t>14</a:t>
            </a:fld>
            <a:endParaRPr lang="en-GB"/>
          </a:p>
        </p:txBody>
      </p:sp>
    </p:spTree>
    <p:extLst>
      <p:ext uri="{BB962C8B-B14F-4D97-AF65-F5344CB8AC3E}">
        <p14:creationId xmlns:p14="http://schemas.microsoft.com/office/powerpoint/2010/main" val="9158857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800">
                <a:effectLst/>
                <a:latin typeface="Calibri" panose="020F0502020204030204" pitchFamily="34" charset="0"/>
                <a:ea typeface="Calibri" panose="020F0502020204030204" pitchFamily="34" charset="0"/>
                <a:cs typeface="Times New Roman" panose="02020603050405020304" pitchFamily="18" charset="0"/>
              </a:rPr>
              <a:t>Yn y sesiwn addysgu hwn, bydd dysgwyr yn archwilio'r ffynonellau cymorth sydd ar gael iddynt pan fydd eu rhieni a'u gofalwyr yn gwahanu a sut i gael gafael ar y cymorth hwn. Bydd hyn yn cael ei drafod fel rhan o hawl Erthygl 12 plant a phobl ifanc i leisio eu barn ac i oedolion wrando arni a’i chymryd o </a:t>
            </a:r>
            <a:r>
              <a:rPr lang="cy-GB" sz="1800" err="1">
                <a:effectLst/>
                <a:latin typeface="Calibri" panose="020F0502020204030204" pitchFamily="34" charset="0"/>
                <a:ea typeface="Calibri" panose="020F0502020204030204" pitchFamily="34" charset="0"/>
                <a:cs typeface="Times New Roman" panose="02020603050405020304" pitchFamily="18" charset="0"/>
              </a:rPr>
              <a:t>ddifrif</a:t>
            </a:r>
            <a:r>
              <a:rPr lang="cy-GB" sz="1800">
                <a:effectLst/>
                <a:latin typeface="Calibri" panose="020F0502020204030204" pitchFamily="34" charset="0"/>
                <a:ea typeface="Calibri" panose="020F0502020204030204" pitchFamily="34" charset="0"/>
                <a:cs typeface="Times New Roman" panose="02020603050405020304" pitchFamily="18" charset="0"/>
              </a:rPr>
              <a:t>. I gychwyn hyn ac i ailadrodd y sleid flaenorol, gofynnwch i'r dysgwyr ddefnyddio'r geiriau a awgrymir i lenwi'r bylchau yn Erthygl 12 uchod.</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endParaRPr lang="cy-GB" sz="1800">
              <a:effectLst/>
              <a:latin typeface="Calibri" panose="020F0502020204030204" pitchFamily="34" charset="0"/>
              <a:ea typeface="Calibri" panose="020F0502020204030204" pitchFamily="34" charset="0"/>
              <a:cs typeface="Times New Roman" panose="02020603050405020304" pitchFamily="18" charset="0"/>
            </a:endParaRPr>
          </a:p>
          <a:p>
            <a:r>
              <a:rPr lang="cy-GB" sz="1800">
                <a:effectLst/>
                <a:latin typeface="Calibri" panose="020F0502020204030204" pitchFamily="34" charset="0"/>
                <a:ea typeface="Calibri" panose="020F0502020204030204" pitchFamily="34" charset="0"/>
                <a:cs typeface="Times New Roman" panose="02020603050405020304" pitchFamily="18" charset="0"/>
              </a:rPr>
              <a:t>Yn y modd sioe sleidiau, mae'r llenwi geiriau yn ymddangos heb y geiriau a awgrymir, gyda'r geiriau a awgrymir yn ymddangos ar glic i roi'r opsiwn i chi wneud yr ymarfer gyda neu heb awgrymiadau o'r geiriau.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endParaRPr lang="cy-GB" sz="1800" b="1">
              <a:effectLst/>
              <a:latin typeface="Calibri" panose="020F0502020204030204" pitchFamily="34" charset="0"/>
              <a:ea typeface="Calibri" panose="020F0502020204030204" pitchFamily="34" charset="0"/>
              <a:cs typeface="Times New Roman" panose="02020603050405020304" pitchFamily="18" charset="0"/>
            </a:endParaRPr>
          </a:p>
          <a:p>
            <a:r>
              <a:rPr lang="cy-GB" sz="1800" b="1">
                <a:effectLst/>
                <a:latin typeface="Calibri" panose="020F0502020204030204" pitchFamily="34" charset="0"/>
                <a:ea typeface="Calibri" panose="020F0502020204030204" pitchFamily="34" charset="0"/>
                <a:cs typeface="Times New Roman" panose="02020603050405020304" pitchFamily="18" charset="0"/>
              </a:rPr>
              <a:t>Fel gweithgaredd atodol</a:t>
            </a:r>
            <a:r>
              <a:rPr lang="cy-GB" sz="1800">
                <a:effectLst/>
                <a:latin typeface="Calibri" panose="020F0502020204030204" pitchFamily="34" charset="0"/>
                <a:ea typeface="Calibri" panose="020F0502020204030204" pitchFamily="34" charset="0"/>
                <a:cs typeface="Times New Roman" panose="02020603050405020304" pitchFamily="18" charset="0"/>
              </a:rPr>
              <a:t>, ystyriwch roi'r frawddeg i ddysgwyr gyda dim ond y gair 'hawl' ar goll a gofynnwch iddyn nhw ddweud y gair coll wrthych chi.</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r>
              <a:rPr lang="cy-GB" sz="1800" b="1">
                <a:effectLst/>
                <a:latin typeface="Calibri" panose="020F0502020204030204" pitchFamily="34" charset="0"/>
                <a:ea typeface="Calibri" panose="020F0502020204030204" pitchFamily="34" charset="0"/>
                <a:cs typeface="Times New Roman" panose="02020603050405020304" pitchFamily="18" charset="0"/>
              </a:rPr>
              <a:t>Fel gweithgaredd estynedig: </a:t>
            </a:r>
            <a:r>
              <a:rPr lang="cy-GB" sz="1800">
                <a:effectLst/>
                <a:latin typeface="Calibri" panose="020F0502020204030204" pitchFamily="34" charset="0"/>
                <a:ea typeface="Calibri" panose="020F0502020204030204" pitchFamily="34" charset="0"/>
                <a:cs typeface="Times New Roman" panose="02020603050405020304" pitchFamily="18" charset="0"/>
              </a:rPr>
              <a:t>Gofynnwch i'r dysgwyr ysgrifennu datganiad/crynodeb byr am yr hawliau sydd gan blant.</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E4E5092-8265-4006-A364-23F104E02F61}" type="slidenum">
              <a:rPr lang="en-GB" smtClean="0"/>
              <a:t>15</a:t>
            </a:fld>
            <a:endParaRPr lang="en-GB"/>
          </a:p>
        </p:txBody>
      </p:sp>
    </p:spTree>
    <p:extLst>
      <p:ext uri="{BB962C8B-B14F-4D97-AF65-F5344CB8AC3E}">
        <p14:creationId xmlns:p14="http://schemas.microsoft.com/office/powerpoint/2010/main" val="19806959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800" b="1">
                <a:effectLst/>
                <a:latin typeface="Calibri" panose="020F0502020204030204" pitchFamily="34" charset="0"/>
                <a:ea typeface="Calibri" panose="020F0502020204030204" pitchFamily="34" charset="0"/>
                <a:cs typeface="Times New Roman" panose="02020603050405020304" pitchFamily="18" charset="0"/>
              </a:rPr>
              <a:t>Gofynnwch: </a:t>
            </a:r>
            <a:r>
              <a:rPr lang="cy-GB" sz="1800">
                <a:effectLst/>
                <a:latin typeface="Calibri" panose="020F0502020204030204" pitchFamily="34" charset="0"/>
                <a:ea typeface="Calibri" panose="020F0502020204030204" pitchFamily="34" charset="0"/>
                <a:cs typeface="Times New Roman" panose="02020603050405020304" pitchFamily="18" charset="0"/>
              </a:rPr>
              <a:t>beth yw ystyr y term gwahanu? Beth allai ddigwydd pan fydd dau berson yn gwahanu? </a:t>
            </a:r>
          </a:p>
          <a:p>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r>
              <a:rPr lang="cy-GB" sz="1800">
                <a:effectLst/>
                <a:latin typeface="Calibri" panose="020F0502020204030204" pitchFamily="34" charset="0"/>
                <a:ea typeface="Calibri" panose="020F0502020204030204" pitchFamily="34" charset="0"/>
                <a:cs typeface="Times New Roman" panose="02020603050405020304" pitchFamily="18" charset="0"/>
              </a:rPr>
              <a:t>Atgoffwch y dysgwyr bod rhieni Rosie wedi gwahanu flwyddyn yn ôl a'i bod hi'n teimlo'n llawer gwell am y gwahaniad nag a wnaeth ar y pryd ond weithiau mae angen rhywfaint o gymorth arni o hyd.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endParaRPr lang="cy-GB" sz="1800">
              <a:effectLst/>
              <a:latin typeface="Calibri" panose="020F0502020204030204" pitchFamily="34" charset="0"/>
              <a:ea typeface="Calibri" panose="020F0502020204030204" pitchFamily="34" charset="0"/>
              <a:cs typeface="Times New Roman" panose="02020603050405020304" pitchFamily="18" charset="0"/>
            </a:endParaRPr>
          </a:p>
          <a:p>
            <a:r>
              <a:rPr lang="cy-GB" sz="1800">
                <a:effectLst/>
                <a:latin typeface="Calibri" panose="020F0502020204030204" pitchFamily="34" charset="0"/>
                <a:ea typeface="Calibri" panose="020F0502020204030204" pitchFamily="34" charset="0"/>
                <a:cs typeface="Times New Roman" panose="02020603050405020304" pitchFamily="18" charset="0"/>
              </a:rPr>
              <a:t>Ewch drwy'r cymeriadau eto i atgoffa'r dysgwyr pwy sydd gan Rosie am gefnogaeth (neu er budd unrhyw ddysgwyr a oedd yn absennol pan ddysgwyd Adnodd 1). Yn y modd sioe sleidiau mae pob cymeriad yn cael ei ddangos yn ei dro. O.N. mae mam a thad Rosie wedi'u grwpio gyda'i gilydd i osgoi unrhyw gasgliad bod un yn well neu'n well na'r llall.</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r>
              <a:rPr lang="cy-GB" sz="1800">
                <a:effectLst/>
                <a:latin typeface="Calibri" panose="020F0502020204030204" pitchFamily="34" charset="0"/>
                <a:ea typeface="Calibri" panose="020F0502020204030204" pitchFamily="34" charset="0"/>
                <a:cs typeface="Times New Roman" panose="02020603050405020304" pitchFamily="18" charset="0"/>
              </a:rPr>
              <a:t>Gofynnwch i’r dysgwyr restru un fantais ac un anfantais i </a:t>
            </a:r>
            <a:r>
              <a:rPr lang="cy-GB" sz="1800" b="1">
                <a:effectLst/>
                <a:latin typeface="Calibri" panose="020F0502020204030204" pitchFamily="34" charset="0"/>
                <a:ea typeface="Calibri" panose="020F0502020204030204" pitchFamily="34" charset="0"/>
                <a:cs typeface="Times New Roman" panose="02020603050405020304" pitchFamily="18" charset="0"/>
              </a:rPr>
              <a:t>bob person </a:t>
            </a:r>
            <a:r>
              <a:rPr lang="cy-GB" sz="1800">
                <a:effectLst/>
                <a:latin typeface="Calibri" panose="020F0502020204030204" pitchFamily="34" charset="0"/>
                <a:ea typeface="Calibri" panose="020F0502020204030204" pitchFamily="34" charset="0"/>
                <a:cs typeface="Times New Roman" panose="02020603050405020304" pitchFamily="18" charset="0"/>
              </a:rPr>
              <a:t>y mae Rosie yn siarad â nhw: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endParaRPr lang="cy-GB" sz="1800">
              <a:effectLst/>
              <a:latin typeface="Calibri" panose="020F0502020204030204" pitchFamily="34" charset="0"/>
              <a:ea typeface="Calibri" panose="020F0502020204030204" pitchFamily="34" charset="0"/>
              <a:cs typeface="Times New Roman" panose="02020603050405020304" pitchFamily="18" charset="0"/>
            </a:endParaRPr>
          </a:p>
          <a:p>
            <a:r>
              <a:rPr lang="cy-GB" sz="1800">
                <a:effectLst/>
                <a:latin typeface="Calibri" panose="020F0502020204030204" pitchFamily="34" charset="0"/>
                <a:ea typeface="Calibri" panose="020F0502020204030204" pitchFamily="34" charset="0"/>
                <a:cs typeface="Times New Roman" panose="02020603050405020304" pitchFamily="18" charset="0"/>
              </a:rPr>
              <a:t>Mam neu Dad: mantais – bydd Rosie wedi arfer siarad â nhw pan fydd hi'n drist; anfantais – mae'n bosib y bydd Rosie yn drist am y sefyllfa felly gall fod yn anodd siarad â nhw amdano.</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endParaRPr lang="cy-GB" sz="1800">
              <a:effectLst/>
              <a:latin typeface="Calibri" panose="020F0502020204030204" pitchFamily="34" charset="0"/>
              <a:ea typeface="Calibri" panose="020F0502020204030204" pitchFamily="34" charset="0"/>
              <a:cs typeface="Times New Roman" panose="02020603050405020304" pitchFamily="18" charset="0"/>
            </a:endParaRPr>
          </a:p>
          <a:p>
            <a:r>
              <a:rPr lang="cy-GB" sz="1800">
                <a:effectLst/>
                <a:latin typeface="Calibri" panose="020F0502020204030204" pitchFamily="34" charset="0"/>
                <a:ea typeface="Calibri" panose="020F0502020204030204" pitchFamily="34" charset="0"/>
                <a:cs typeface="Times New Roman" panose="02020603050405020304" pitchFamily="18" charset="0"/>
              </a:rPr>
              <a:t>Chloe neu Jack, ei chwaer a'i brawd: mantais – byddan nhw'n drist hefyd felly byddan nhw'n deall sut mae Rosie yn teimlo; anfantais – mae'n bosib na fydd Rosie eisiau siarad â nhw rhag ofn y bydd yn eu gwneud nhw'n fwy trist.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endParaRPr lang="cy-GB" sz="1800">
              <a:effectLst/>
              <a:latin typeface="Calibri" panose="020F0502020204030204" pitchFamily="34" charset="0"/>
              <a:ea typeface="Calibri" panose="020F0502020204030204" pitchFamily="34" charset="0"/>
              <a:cs typeface="Times New Roman" panose="02020603050405020304" pitchFamily="18" charset="0"/>
            </a:endParaRPr>
          </a:p>
          <a:p>
            <a:r>
              <a:rPr lang="cy-GB" sz="1800">
                <a:effectLst/>
                <a:latin typeface="Calibri" panose="020F0502020204030204" pitchFamily="34" charset="0"/>
                <a:ea typeface="Calibri" panose="020F0502020204030204" pitchFamily="34" charset="0"/>
                <a:cs typeface="Times New Roman" panose="02020603050405020304" pitchFamily="18" charset="0"/>
              </a:rPr>
              <a:t>Ffrind Rosie, Billy neu un o'i ffrindiau eraill: mantais – nid ydynt yn rhan o deulu Rosie felly nid yw'n peryglu eu gwneud yn drist; anfantais – mae'n bosib nad yw ffrindiau Rosie wedi mynd drwy'r profiad hwn felly efallai nad ydynt yn deall yn llwyr sut mae hi'n teimlo.</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endParaRPr lang="cy-GB" sz="1800">
              <a:effectLst/>
              <a:latin typeface="Calibri" panose="020F0502020204030204" pitchFamily="34" charset="0"/>
              <a:ea typeface="Calibri" panose="020F0502020204030204" pitchFamily="34" charset="0"/>
              <a:cs typeface="Times New Roman" panose="02020603050405020304" pitchFamily="18" charset="0"/>
            </a:endParaRPr>
          </a:p>
          <a:p>
            <a:r>
              <a:rPr lang="cy-GB" sz="1800">
                <a:effectLst/>
                <a:latin typeface="Calibri" panose="020F0502020204030204" pitchFamily="34" charset="0"/>
                <a:ea typeface="Calibri" panose="020F0502020204030204" pitchFamily="34" charset="0"/>
                <a:cs typeface="Times New Roman" panose="02020603050405020304" pitchFamily="18" charset="0"/>
              </a:rPr>
              <a:t>Athro Rosie, Mr. Green: mantais - bydd wedi cael eraill yn ei ddosbarthiadau sydd wedi cael yr un profiad â Rosie, felly bydd yn gallu helpu Rosie hefyd; anfantais – ar y dechrau mae'n bosib y bydd yn anodd i Rosie siarad â Mr Green am bethau sy'n digwydd y tu allan i'r ysgol.</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endParaRPr lang="cy-GB" sz="1800" b="1">
              <a:effectLst/>
              <a:latin typeface="Calibri" panose="020F0502020204030204" pitchFamily="34" charset="0"/>
              <a:ea typeface="Calibri" panose="020F0502020204030204" pitchFamily="34" charset="0"/>
              <a:cs typeface="Times New Roman" panose="02020603050405020304" pitchFamily="18" charset="0"/>
            </a:endParaRPr>
          </a:p>
          <a:p>
            <a:r>
              <a:rPr lang="cy-GB" sz="1800" b="1">
                <a:effectLst/>
                <a:latin typeface="Calibri" panose="020F0502020204030204" pitchFamily="34" charset="0"/>
                <a:ea typeface="Calibri" panose="020F0502020204030204" pitchFamily="34" charset="0"/>
                <a:cs typeface="Times New Roman" panose="02020603050405020304" pitchFamily="18" charset="0"/>
              </a:rPr>
              <a:t>Fel gweithgaredd atodol</a:t>
            </a:r>
            <a:r>
              <a:rPr lang="cy-GB" sz="1800">
                <a:effectLst/>
                <a:latin typeface="Calibri" panose="020F0502020204030204" pitchFamily="34" charset="0"/>
                <a:ea typeface="Calibri" panose="020F0502020204030204" pitchFamily="34" charset="0"/>
                <a:cs typeface="Times New Roman" panose="02020603050405020304" pitchFamily="18" charset="0"/>
              </a:rPr>
              <a:t>, ystyriwch ofyn i'r dysgwyr restru un fantais ac un anfantais i un neu ddau o'r bobl y gallai Rosie siarad â nhw am gymorth.</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r>
              <a:rPr lang="en-GB" sz="1800">
                <a:effectLst/>
                <a:latin typeface="Calibri" panose="020F0502020204030204" pitchFamily="34" charset="0"/>
                <a:ea typeface="Calibri" panose="020F0502020204030204" pitchFamily="34" charset="0"/>
                <a:cs typeface="Times New Roman" panose="02020603050405020304" pitchFamily="18" charset="0"/>
              </a:rPr>
              <a:t> </a:t>
            </a:r>
          </a:p>
          <a:p>
            <a:r>
              <a:rPr lang="cy-GB" sz="1800" b="1">
                <a:effectLst/>
                <a:latin typeface="Calibri" panose="020F0502020204030204" pitchFamily="34" charset="0"/>
                <a:ea typeface="Calibri" panose="020F0502020204030204" pitchFamily="34" charset="0"/>
                <a:cs typeface="Times New Roman" panose="02020603050405020304" pitchFamily="18" charset="0"/>
              </a:rPr>
              <a:t>Fel gweithgaredd estynedig</a:t>
            </a:r>
            <a:r>
              <a:rPr lang="cy-GB" sz="1800">
                <a:effectLst/>
                <a:latin typeface="Calibri" panose="020F0502020204030204" pitchFamily="34" charset="0"/>
                <a:ea typeface="Calibri" panose="020F0502020204030204" pitchFamily="34" charset="0"/>
                <a:cs typeface="Times New Roman" panose="02020603050405020304" pitchFamily="18" charset="0"/>
              </a:rPr>
              <a:t>, ystyriwch ofyn i’r dysgwyr </a:t>
            </a:r>
            <a:r>
              <a:rPr lang="cy-GB" sz="1800" err="1">
                <a:effectLst/>
                <a:latin typeface="Calibri" panose="020F0502020204030204" pitchFamily="34" charset="0"/>
                <a:ea typeface="Calibri" panose="020F0502020204030204" pitchFamily="34" charset="0"/>
                <a:cs typeface="Times New Roman" panose="02020603050405020304" pitchFamily="18" charset="0"/>
              </a:rPr>
              <a:t>sgriptio’r</a:t>
            </a:r>
            <a:r>
              <a:rPr lang="cy-GB" sz="1800">
                <a:effectLst/>
                <a:latin typeface="Calibri" panose="020F0502020204030204" pitchFamily="34" charset="0"/>
                <a:ea typeface="Calibri" panose="020F0502020204030204" pitchFamily="34" charset="0"/>
                <a:cs typeface="Times New Roman" panose="02020603050405020304" pitchFamily="18" charset="0"/>
              </a:rPr>
              <a:t> agoriad i sgwrs am geisio cymorth – sut </a:t>
            </a:r>
            <a:r>
              <a:rPr lang="cy-GB" sz="1800" err="1">
                <a:effectLst/>
                <a:latin typeface="Calibri" panose="020F0502020204030204" pitchFamily="34" charset="0"/>
                <a:ea typeface="Calibri" panose="020F0502020204030204" pitchFamily="34" charset="0"/>
                <a:cs typeface="Times New Roman" panose="02020603050405020304" pitchFamily="18" charset="0"/>
              </a:rPr>
              <a:t>gallen</a:t>
            </a:r>
            <a:r>
              <a:rPr lang="cy-GB" sz="1800">
                <a:effectLst/>
                <a:latin typeface="Calibri" panose="020F0502020204030204" pitchFamily="34" charset="0"/>
                <a:ea typeface="Calibri" panose="020F0502020204030204" pitchFamily="34" charset="0"/>
                <a:cs typeface="Times New Roman" panose="02020603050405020304" pitchFamily="18" charset="0"/>
              </a:rPr>
              <a:t> nhw ofyn i rywun am help?</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E4E5092-8265-4006-A364-23F104E02F61}" type="slidenum">
              <a:rPr lang="en-GB" smtClean="0"/>
              <a:t>16</a:t>
            </a:fld>
            <a:endParaRPr lang="en-GB"/>
          </a:p>
        </p:txBody>
      </p:sp>
    </p:spTree>
    <p:extLst>
      <p:ext uri="{BB962C8B-B14F-4D97-AF65-F5344CB8AC3E}">
        <p14:creationId xmlns:p14="http://schemas.microsoft.com/office/powerpoint/2010/main" val="13697252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800">
                <a:effectLst/>
                <a:latin typeface="Calibri" panose="020F0502020204030204" pitchFamily="34" charset="0"/>
                <a:ea typeface="Calibri" panose="020F0502020204030204" pitchFamily="34" charset="0"/>
                <a:cs typeface="Times New Roman" panose="02020603050405020304" pitchFamily="18" charset="0"/>
              </a:rPr>
              <a:t>Mae Sleid 17-22 yn cynnwys gwybodaeth am ysgariad a gwahanu ac am y prosesau ar gyfer cytuno ar y trefniadau o ran y plant. Yn dibynnu ar yr amser sydd ar gael ac ymgysylltiad y dysgwyr, gall athrawon ddewis a) mynd drwy’r holl wybodaeth yn y sleidiau gan bwysleisio i’r dysgwyr y </a:t>
            </a:r>
            <a:r>
              <a:rPr lang="cy-GB" sz="1800" b="1">
                <a:effectLst/>
                <a:latin typeface="Calibri" panose="020F0502020204030204" pitchFamily="34" charset="0"/>
                <a:ea typeface="Calibri" panose="020F0502020204030204" pitchFamily="34" charset="0"/>
                <a:cs typeface="Times New Roman" panose="02020603050405020304" pitchFamily="18" charset="0"/>
              </a:rPr>
              <a:t>negeseuon allweddol </a:t>
            </a:r>
            <a:r>
              <a:rPr lang="cy-GB" sz="1800">
                <a:effectLst/>
                <a:latin typeface="Calibri" panose="020F0502020204030204" pitchFamily="34" charset="0"/>
                <a:ea typeface="Calibri" panose="020F0502020204030204" pitchFamily="34" charset="0"/>
                <a:cs typeface="Times New Roman" panose="02020603050405020304" pitchFamily="18" charset="0"/>
              </a:rPr>
              <a:t>sydd wedi’u hamlygu mewn print trwm yn y nodiadau neu b) pwysleisio’r </a:t>
            </a:r>
            <a:r>
              <a:rPr lang="cy-GB" sz="1800" b="1">
                <a:effectLst/>
                <a:latin typeface="Calibri" panose="020F0502020204030204" pitchFamily="34" charset="0"/>
                <a:ea typeface="Calibri" panose="020F0502020204030204" pitchFamily="34" charset="0"/>
                <a:cs typeface="Times New Roman" panose="02020603050405020304" pitchFamily="18" charset="0"/>
              </a:rPr>
              <a:t>negeseuon allweddol </a:t>
            </a:r>
            <a:r>
              <a:rPr lang="cy-GB" sz="1800">
                <a:effectLst/>
                <a:latin typeface="Calibri" panose="020F0502020204030204" pitchFamily="34" charset="0"/>
                <a:ea typeface="Calibri" panose="020F0502020204030204" pitchFamily="34" charset="0"/>
                <a:cs typeface="Times New Roman" panose="02020603050405020304" pitchFamily="18" charset="0"/>
              </a:rPr>
              <a:t>ar gyfer pob sleid a rhoi digon o wybodaeth i alluogi dysgwyr i gwblhau'r cwis cyflym sy'n dilyn.</a:t>
            </a:r>
          </a:p>
          <a:p>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r>
              <a:rPr lang="cy-GB" sz="1800">
                <a:effectLst/>
                <a:latin typeface="Calibri" panose="020F0502020204030204" pitchFamily="34" charset="0"/>
                <a:ea typeface="Calibri" panose="020F0502020204030204" pitchFamily="34" charset="0"/>
                <a:cs typeface="Times New Roman" panose="02020603050405020304" pitchFamily="18" charset="0"/>
              </a:rPr>
              <a:t>Eglurwch i’r dysgwyr mai’r llys teulu yw’r man lle gall rhieni drefnu beth sydd angen mynd i’r afael ag ef pan fyddant yn gwahanu, megis cael ysgariad os oeddent yn briod neu gael y barnwr (y person a benodwyd i wneud penderfyniadau pan na all teuluoedd gytuno) penderfynu ar y trefniadau ar gyfer y plant os na all y rhieni gytuno arnynt. Os oes angen, rhowch sicrwydd i'r dysgwyr nad yw'r llys teulu yn debyg i'r llys troseddol ac nad oes neb 'mewn </a:t>
            </a:r>
            <a:r>
              <a:rPr lang="cy-GB" sz="1800" err="1">
                <a:effectLst/>
                <a:latin typeface="Calibri" panose="020F0502020204030204" pitchFamily="34" charset="0"/>
                <a:ea typeface="Calibri" panose="020F0502020204030204" pitchFamily="34" charset="0"/>
                <a:cs typeface="Times New Roman" panose="02020603050405020304" pitchFamily="18" charset="0"/>
              </a:rPr>
              <a:t>trwbwl</a:t>
            </a:r>
            <a:r>
              <a:rPr lang="cy-GB" sz="1800">
                <a:effectLst/>
                <a:latin typeface="Calibri" panose="020F0502020204030204" pitchFamily="34" charset="0"/>
                <a:ea typeface="Calibri" panose="020F0502020204030204" pitchFamily="34" charset="0"/>
                <a:cs typeface="Times New Roman" panose="02020603050405020304" pitchFamily="18" charset="0"/>
              </a:rPr>
              <a:t>' os bydd angen iddynt fynd yno.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endParaRPr lang="cy-GB" sz="1800">
              <a:effectLst/>
              <a:latin typeface="Calibri" panose="020F0502020204030204" pitchFamily="34" charset="0"/>
              <a:ea typeface="Calibri" panose="020F0502020204030204" pitchFamily="34" charset="0"/>
              <a:cs typeface="Times New Roman" panose="02020603050405020304" pitchFamily="18" charset="0"/>
            </a:endParaRPr>
          </a:p>
          <a:p>
            <a:r>
              <a:rPr lang="cy-GB" sz="1800">
                <a:effectLst/>
                <a:latin typeface="Calibri" panose="020F0502020204030204" pitchFamily="34" charset="0"/>
                <a:ea typeface="Calibri" panose="020F0502020204030204" pitchFamily="34" charset="0"/>
                <a:cs typeface="Times New Roman" panose="02020603050405020304" pitchFamily="18" charset="0"/>
              </a:rPr>
              <a:t>I atgyfnerthu’r hyn a ddysgwyd o’r sleid hon a’r pedair sleid nesaf ar brosesau a sut y gellir clywed lleisiau plant yn y prosesau hyn, ac i atgyfnerthu'r rhan hon o’r addysgu, mae cwis cyflym ar sleid 23. Er mwyn sicrhau bod pob dysgwr yn cymryd rhan, naill ai darparwch daflen i’r dysgwyr ei chwblhau/cyfeirio’n ôl ati os ydynt yn gweld bod angen y wybodaeth arnynt yn y dyfodol (mae taflen ar ddiwedd y Canllawiau i Athrawon) neu ysgrifennwch y cwestiynau ar y bwrdd gwyn ar ddechrau’r addysgu. Os ydych chi'n defnyddio'r daflen, dosbarthwch hi nawr a gofynnwch i'r dysgwyr ysgrifennu'r atebion ar y daflen/gwnewch nodyn o'r atebion wrth i chi fynd drwy'r sleidiau gan y byddwch chi'n gofyn i ddysgwyr unigol roi eu hateb i gwestiwn yn ddiweddarach.</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endParaRPr lang="cy-GB" sz="1800">
              <a:effectLst/>
              <a:latin typeface="Calibri" panose="020F0502020204030204" pitchFamily="34" charset="0"/>
              <a:ea typeface="Calibri" panose="020F0502020204030204" pitchFamily="34" charset="0"/>
              <a:cs typeface="Times New Roman" panose="02020603050405020304" pitchFamily="18" charset="0"/>
            </a:endParaRPr>
          </a:p>
          <a:p>
            <a:r>
              <a:rPr lang="cy-GB" sz="1800">
                <a:effectLst/>
                <a:latin typeface="Calibri" panose="020F0502020204030204" pitchFamily="34" charset="0"/>
                <a:ea typeface="Calibri" panose="020F0502020204030204" pitchFamily="34" charset="0"/>
                <a:cs typeface="Times New Roman" panose="02020603050405020304" pitchFamily="18" charset="0"/>
              </a:rPr>
              <a:t>Caniatewch amser, wrth i chi drafod sleidiau 17-22, i ddysgwyr ystyried unrhyw feddyliau neu gwestiynau sydd ganddynt a gofyn cwestiynau os hoffent.</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endParaRPr lang="cy-GB" sz="1800">
              <a:effectLst/>
              <a:latin typeface="Calibri" panose="020F0502020204030204" pitchFamily="34" charset="0"/>
              <a:ea typeface="Calibri" panose="020F0502020204030204" pitchFamily="34" charset="0"/>
              <a:cs typeface="Times New Roman" panose="02020603050405020304" pitchFamily="18" charset="0"/>
            </a:endParaRPr>
          </a:p>
          <a:p>
            <a:r>
              <a:rPr lang="cy-GB" sz="1800">
                <a:effectLst/>
                <a:latin typeface="Calibri" panose="020F0502020204030204" pitchFamily="34" charset="0"/>
                <a:ea typeface="Calibri" panose="020F0502020204030204" pitchFamily="34" charset="0"/>
                <a:cs typeface="Times New Roman" panose="02020603050405020304" pitchFamily="18" charset="0"/>
              </a:rPr>
              <a:t>Y </a:t>
            </a:r>
            <a:r>
              <a:rPr lang="cy-GB" sz="1800" b="1">
                <a:effectLst/>
                <a:latin typeface="Calibri" panose="020F0502020204030204" pitchFamily="34" charset="0"/>
                <a:ea typeface="Calibri" panose="020F0502020204030204" pitchFamily="34" charset="0"/>
                <a:cs typeface="Times New Roman" panose="02020603050405020304" pitchFamily="18" charset="0"/>
              </a:rPr>
              <a:t>neges allweddol </a:t>
            </a:r>
            <a:r>
              <a:rPr lang="cy-GB" sz="1800">
                <a:effectLst/>
                <a:latin typeface="Calibri" panose="020F0502020204030204" pitchFamily="34" charset="0"/>
                <a:ea typeface="Calibri" panose="020F0502020204030204" pitchFamily="34" charset="0"/>
                <a:cs typeface="Times New Roman" panose="02020603050405020304" pitchFamily="18" charset="0"/>
              </a:rPr>
              <a:t>yma yw na fu angen dangos o fis Ebrill 2022 mai nad bai'r person arall oedd yr ysgariad.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endParaRPr lang="cy-GB" sz="1800">
              <a:effectLst/>
              <a:latin typeface="Calibri" panose="020F0502020204030204" pitchFamily="34" charset="0"/>
              <a:ea typeface="Calibri" panose="020F0502020204030204" pitchFamily="34" charset="0"/>
              <a:cs typeface="Times New Roman" panose="02020603050405020304" pitchFamily="18" charset="0"/>
            </a:endParaRPr>
          </a:p>
          <a:p>
            <a:r>
              <a:rPr lang="cy-GB" sz="1800">
                <a:effectLst/>
                <a:latin typeface="Calibri" panose="020F0502020204030204" pitchFamily="34" charset="0"/>
                <a:ea typeface="Calibri" panose="020F0502020204030204" pitchFamily="34" charset="0"/>
                <a:cs typeface="Times New Roman" panose="02020603050405020304" pitchFamily="18" charset="0"/>
              </a:rPr>
              <a:t>Os yw dysgwyr yn dangos diddordeb arbennig, gallech esbonio bod y senedd yn pasio ‘Deddfau’ pan fydd eisiau newid y gyfraith mewn maes penodol a’i bod wedi pasio Deddf Ysgaru, Diddymu a Gwahanu 2020 yn ddiweddar a ddaeth i rym ym mis Ebrill 2022 ac a gyflwynodd ‘ysgariad dim bai' fel nad oes angen i neb feio'r person arall er mwyn cael ysgariad.</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endParaRPr lang="cy-GB" sz="1800">
              <a:effectLst/>
              <a:latin typeface="Calibri" panose="020F0502020204030204" pitchFamily="34" charset="0"/>
              <a:ea typeface="Calibri" panose="020F0502020204030204" pitchFamily="34" charset="0"/>
              <a:cs typeface="Times New Roman" panose="02020603050405020304" pitchFamily="18" charset="0"/>
            </a:endParaRPr>
          </a:p>
          <a:p>
            <a:r>
              <a:rPr lang="cy-GB" sz="1800">
                <a:effectLst/>
                <a:latin typeface="Calibri" panose="020F0502020204030204" pitchFamily="34" charset="0"/>
                <a:ea typeface="Calibri" panose="020F0502020204030204" pitchFamily="34" charset="0"/>
                <a:cs typeface="Times New Roman" panose="02020603050405020304" pitchFamily="18" charset="0"/>
              </a:rPr>
              <a:t>Os yw dysgwyr yn dangos llawer o ddiddordeb, efallai yr hoffech chi hefyd nodi, fel pwynt lefel uwch, y gall yr Ymgeisydd a’r Atebydd o dan y rheolau newydd o fis Ebrill 2022 wneud cais ar y cyd ar y sail bod y briodas wedi chwalu a gellir cael yr ysgariad ar ôl 6 mis.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endParaRPr lang="cy-GB" sz="1800" b="1">
              <a:effectLst/>
              <a:latin typeface="Calibri" panose="020F0502020204030204" pitchFamily="34" charset="0"/>
              <a:ea typeface="Calibri" panose="020F0502020204030204" pitchFamily="34" charset="0"/>
              <a:cs typeface="Times New Roman" panose="02020603050405020304" pitchFamily="18" charset="0"/>
            </a:endParaRPr>
          </a:p>
          <a:p>
            <a:r>
              <a:rPr lang="cy-GB" sz="1800" b="1">
                <a:effectLst/>
                <a:latin typeface="Calibri" panose="020F0502020204030204" pitchFamily="34" charset="0"/>
                <a:ea typeface="Calibri" panose="020F0502020204030204" pitchFamily="34" charset="0"/>
                <a:cs typeface="Times New Roman" panose="02020603050405020304" pitchFamily="18" charset="0"/>
              </a:rPr>
              <a:t>Gofynnwch </a:t>
            </a:r>
            <a:r>
              <a:rPr lang="cy-GB" sz="1800">
                <a:effectLst/>
                <a:latin typeface="Calibri" panose="020F0502020204030204" pitchFamily="34" charset="0"/>
                <a:ea typeface="Calibri" panose="020F0502020204030204" pitchFamily="34" charset="0"/>
                <a:cs typeface="Times New Roman" panose="02020603050405020304" pitchFamily="18" charset="0"/>
              </a:rPr>
              <a:t>i'r dysgwyr roi sylwadau ar pam y gallai fod yn well i blant os nad oes rhaid i'r rhieni a'r gofalwyr ddweud mai bai'r rhiant arall oedd y chwalfa yn y berthynas pan fyddan nhw'n ysgaru.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endParaRPr lang="cy-GB" sz="1800" b="1">
              <a:effectLst/>
              <a:latin typeface="Calibri" panose="020F0502020204030204" pitchFamily="34" charset="0"/>
              <a:ea typeface="Calibri" panose="020F0502020204030204" pitchFamily="34" charset="0"/>
              <a:cs typeface="Times New Roman" panose="02020603050405020304" pitchFamily="18" charset="0"/>
            </a:endParaRPr>
          </a:p>
          <a:p>
            <a:r>
              <a:rPr lang="cy-GB" sz="1800" b="1">
                <a:effectLst/>
                <a:latin typeface="Calibri" panose="020F0502020204030204" pitchFamily="34" charset="0"/>
                <a:ea typeface="Calibri" panose="020F0502020204030204" pitchFamily="34" charset="0"/>
                <a:cs typeface="Times New Roman" panose="02020603050405020304" pitchFamily="18" charset="0"/>
              </a:rPr>
              <a:t>Ateb: </a:t>
            </a:r>
            <a:r>
              <a:rPr lang="cy-GB" sz="1800">
                <a:effectLst/>
                <a:latin typeface="Calibri" panose="020F0502020204030204" pitchFamily="34" charset="0"/>
                <a:ea typeface="Calibri" panose="020F0502020204030204" pitchFamily="34" charset="0"/>
                <a:cs typeface="Times New Roman" panose="02020603050405020304" pitchFamily="18" charset="0"/>
              </a:rPr>
              <a:t>Gall wneud y gwahaniad yn fwy cyfeillgar a gall y rhieni a'r gofalwyr fod yn fwy agored i wrando ar farn eu plant. Mae’n ei gwneud yn haws i’r rhieni a’r gofalwyr gytuno ar y trefniadau ar gyfer y plant rhyngddynt eu hunain ac felly’n ei gwneud yn llai tebygol y byddant yn gwneud cais i’r llys teulu.  Mae'n debyg na fydd yn costio cymaint.</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E4E5092-8265-4006-A364-23F104E02F61}" type="slidenum">
              <a:rPr lang="en-GB" smtClean="0"/>
              <a:t>17</a:t>
            </a:fld>
            <a:endParaRPr lang="en-GB"/>
          </a:p>
        </p:txBody>
      </p:sp>
    </p:spTree>
    <p:extLst>
      <p:ext uri="{BB962C8B-B14F-4D97-AF65-F5344CB8AC3E}">
        <p14:creationId xmlns:p14="http://schemas.microsoft.com/office/powerpoint/2010/main" val="13577834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800">
                <a:effectLst/>
                <a:latin typeface="Calibri" panose="020F0502020204030204" pitchFamily="34" charset="0"/>
                <a:ea typeface="Calibri" panose="020F0502020204030204" pitchFamily="34" charset="0"/>
                <a:cs typeface="Times New Roman" panose="02020603050405020304" pitchFamily="18" charset="0"/>
              </a:rPr>
              <a:t>Er mwyn galluogi dysgwyr i weithio trwy’r gwahanol brosesau ar gyfer cytuno ar drefniadau i blant ar ôl i rieni wahanu, darllenwch iddynt neu roi cyfle iddynt ddarllen y trosolwg ar y sleid o’r hyn a ddigwyddodd i Rosie. Dylai hyn atgyfnerthu'r hyn y gallai'r dysgwyr ei gofio am Rosie o sleid 12 a helpu i roi'r hyn a ddysgwyd o sleidiau 19 i 23 yn ei gyd-destun.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E4E5092-8265-4006-A364-23F104E02F61}" type="slidenum">
              <a:rPr lang="en-GB" smtClean="0"/>
              <a:t>18</a:t>
            </a:fld>
            <a:endParaRPr lang="en-GB"/>
          </a:p>
        </p:txBody>
      </p:sp>
    </p:spTree>
    <p:extLst>
      <p:ext uri="{BB962C8B-B14F-4D97-AF65-F5344CB8AC3E}">
        <p14:creationId xmlns:p14="http://schemas.microsoft.com/office/powerpoint/2010/main" val="13012709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800">
                <a:effectLst/>
                <a:latin typeface="Calibri" panose="020F0502020204030204" pitchFamily="34" charset="0"/>
                <a:ea typeface="Calibri" panose="020F0502020204030204" pitchFamily="34" charset="0"/>
                <a:cs typeface="Times New Roman" panose="02020603050405020304" pitchFamily="18" charset="0"/>
              </a:rPr>
              <a:t>Ewch drwy'r wybodaeth ar y sleid. Y </a:t>
            </a:r>
            <a:r>
              <a:rPr lang="cy-GB" sz="1800" b="1">
                <a:effectLst/>
                <a:latin typeface="Calibri" panose="020F0502020204030204" pitchFamily="34" charset="0"/>
                <a:ea typeface="Calibri" panose="020F0502020204030204" pitchFamily="34" charset="0"/>
                <a:cs typeface="Times New Roman" panose="02020603050405020304" pitchFamily="18" charset="0"/>
              </a:rPr>
              <a:t>neges allweddol </a:t>
            </a:r>
            <a:r>
              <a:rPr lang="cy-GB" sz="1800">
                <a:effectLst/>
                <a:latin typeface="Calibri" panose="020F0502020204030204" pitchFamily="34" charset="0"/>
                <a:ea typeface="Calibri" panose="020F0502020204030204" pitchFamily="34" charset="0"/>
                <a:cs typeface="Times New Roman" panose="02020603050405020304" pitchFamily="18" charset="0"/>
              </a:rPr>
              <a:t>yma</a:t>
            </a:r>
            <a:r>
              <a:rPr lang="cy-GB" sz="1800" b="1">
                <a:effectLst/>
                <a:latin typeface="Calibri" panose="020F0502020204030204" pitchFamily="34" charset="0"/>
                <a:ea typeface="Calibri" panose="020F0502020204030204" pitchFamily="34" charset="0"/>
                <a:cs typeface="Times New Roman" panose="02020603050405020304" pitchFamily="18" charset="0"/>
              </a:rPr>
              <a:t> </a:t>
            </a:r>
            <a:r>
              <a:rPr lang="cy-GB" sz="1800">
                <a:effectLst/>
                <a:latin typeface="Calibri" panose="020F0502020204030204" pitchFamily="34" charset="0"/>
                <a:ea typeface="Calibri" panose="020F0502020204030204" pitchFamily="34" charset="0"/>
                <a:cs typeface="Times New Roman" panose="02020603050405020304" pitchFamily="18" charset="0"/>
              </a:rPr>
              <a:t>yw bod y rhan fwyaf o rieni a gofalwyr yn cytuno ar drefniadau eu hunain i chwalu’r myth bod angen i rieni a gofalwyr fynd i’r llys i roi trefn ar y trefniadau o ran y plant.</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endParaRPr lang="cy-GB" sz="1800">
              <a:effectLst/>
              <a:latin typeface="Calibri" panose="020F0502020204030204" pitchFamily="34" charset="0"/>
              <a:ea typeface="Calibri" panose="020F0502020204030204" pitchFamily="34" charset="0"/>
              <a:cs typeface="Times New Roman" panose="02020603050405020304" pitchFamily="18" charset="0"/>
            </a:endParaRPr>
          </a:p>
          <a:p>
            <a:r>
              <a:rPr lang="cy-GB" sz="1800">
                <a:effectLst/>
                <a:latin typeface="Calibri" panose="020F0502020204030204" pitchFamily="34" charset="0"/>
                <a:ea typeface="Calibri" panose="020F0502020204030204" pitchFamily="34" charset="0"/>
                <a:cs typeface="Times New Roman" panose="02020603050405020304" pitchFamily="18" charset="0"/>
              </a:rPr>
              <a:t>Esboniwch fod </a:t>
            </a:r>
            <a:r>
              <a:rPr lang="cy-GB" sz="1800" err="1">
                <a:effectLst/>
                <a:latin typeface="Calibri" panose="020F0502020204030204" pitchFamily="34" charset="0"/>
                <a:ea typeface="Calibri" panose="020F0502020204030204" pitchFamily="34" charset="0"/>
                <a:cs typeface="Times New Roman" panose="02020603050405020304" pitchFamily="18" charset="0"/>
              </a:rPr>
              <a:t>Rosie'n</a:t>
            </a:r>
            <a:r>
              <a:rPr lang="cy-GB" sz="1800">
                <a:effectLst/>
                <a:latin typeface="Calibri" panose="020F0502020204030204" pitchFamily="34" charset="0"/>
                <a:ea typeface="Calibri" panose="020F0502020204030204" pitchFamily="34" charset="0"/>
                <a:cs typeface="Times New Roman" panose="02020603050405020304" pitchFamily="18" charset="0"/>
              </a:rPr>
              <a:t> credu bod y ganolfan gyswllt wedi bod yn ddefnyddiol iawn i'w theulu.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E4E5092-8265-4006-A364-23F104E02F61}" type="slidenum">
              <a:rPr lang="en-GB" smtClean="0"/>
              <a:t>19</a:t>
            </a:fld>
            <a:endParaRPr lang="en-GB"/>
          </a:p>
        </p:txBody>
      </p:sp>
    </p:spTree>
    <p:extLst>
      <p:ext uri="{BB962C8B-B14F-4D97-AF65-F5344CB8AC3E}">
        <p14:creationId xmlns:p14="http://schemas.microsoft.com/office/powerpoint/2010/main" val="1360251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cy-GB" sz="1200" kern="1200" noProof="0">
                <a:solidFill>
                  <a:schemeClr val="tx1"/>
                </a:solidFill>
                <a:latin typeface="+mn-lt"/>
                <a:ea typeface="+mn-ea"/>
                <a:cs typeface="+mn-cs"/>
              </a:rPr>
              <a:t>Mae’r adnodd addysgu dwy ran hwn wedi’i ddyfeisio ar gyfer dysgwyr sy’n gweithio yng nghamau Cynnydd 2 a 3. Mae'r adnodd yn cefnogi addysgu addysg perthnasoedd a rhywioldeb a datblygu ymwybyddiaeth o hawliau plant a phobl ifanc. Mae nifer o ddatganiadau o’r hyn sy’n bwysig yn ymdrin â’r rhain, yn bennaf ym Meysydd Dysgu a Phrofiad Iechyd a Lles a’r Dyniaethau.</a:t>
            </a:r>
          </a:p>
          <a:p>
            <a:pPr rtl="0"/>
            <a:endParaRPr lang="cy-GB" sz="1200" kern="1200" noProof="0">
              <a:solidFill>
                <a:schemeClr val="tx1"/>
              </a:solidFill>
              <a:latin typeface="+mn-lt"/>
              <a:ea typeface="+mn-ea"/>
              <a:cs typeface="+mn-cs"/>
            </a:endParaRPr>
          </a:p>
          <a:p>
            <a:pPr rtl="0"/>
            <a:r>
              <a:rPr lang="cy-GB" sz="1200" kern="1200" noProof="0">
                <a:solidFill>
                  <a:schemeClr val="tx1"/>
                </a:solidFill>
                <a:latin typeface="+mn-lt"/>
                <a:ea typeface="+mn-ea"/>
                <a:cs typeface="+mn-cs"/>
              </a:rPr>
              <a:t>Mae'r sleid hon yn rhoi trosolwg o'r adnodd. Dylid ei darllen ar y cyd â’r Canllaw i Athrawon ar gyfer Adnodd 2 ‘Stori Rosie’. Mae athrawon yn cael eu hatgoffa i adolygu a mynd i’r afael ag unrhyw gwestiynau a gyflwynir yn y blwch gofyn cwestiynau dienw, er mwyn sicrhau eu bod yn ateb cwestiynau pob dysgwr. </a:t>
            </a:r>
          </a:p>
          <a:p>
            <a:pPr rtl="0"/>
            <a:endParaRPr lang="cy-GB" i="1" noProof="0"/>
          </a:p>
          <a:p>
            <a:pPr rtl="0"/>
            <a:endParaRPr lang="cy-GB" i="0" noProof="0"/>
          </a:p>
        </p:txBody>
      </p:sp>
      <p:sp>
        <p:nvSpPr>
          <p:cNvPr id="4" name="Slide Number Placeholder 3"/>
          <p:cNvSpPr>
            <a:spLocks noGrp="1"/>
          </p:cNvSpPr>
          <p:nvPr>
            <p:ph type="sldNum" sz="quarter" idx="5"/>
          </p:nvPr>
        </p:nvSpPr>
        <p:spPr/>
        <p:txBody>
          <a:bodyPr/>
          <a:lstStyle/>
          <a:p>
            <a:fld id="{CE4E5092-8265-4006-A364-23F104E02F61}" type="slidenum">
              <a:rPr lang="en-GB" smtClean="0"/>
              <a:t>2</a:t>
            </a:fld>
            <a:endParaRPr lang="en-GB"/>
          </a:p>
        </p:txBody>
      </p:sp>
    </p:spTree>
    <p:extLst>
      <p:ext uri="{BB962C8B-B14F-4D97-AF65-F5344CB8AC3E}">
        <p14:creationId xmlns:p14="http://schemas.microsoft.com/office/powerpoint/2010/main" val="20168447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800">
                <a:effectLst/>
                <a:latin typeface="Calibri" panose="020F0502020204030204" pitchFamily="34" charset="0"/>
                <a:ea typeface="Calibri" panose="020F0502020204030204" pitchFamily="34" charset="0"/>
                <a:cs typeface="Times New Roman" panose="02020603050405020304" pitchFamily="18" charset="0"/>
              </a:rPr>
              <a:t>Ewch drwy'r wybodaeth ar y sleid. Y </a:t>
            </a:r>
            <a:r>
              <a:rPr lang="cy-GB" sz="1800" b="1">
                <a:effectLst/>
                <a:latin typeface="Calibri" panose="020F0502020204030204" pitchFamily="34" charset="0"/>
                <a:ea typeface="Calibri" panose="020F0502020204030204" pitchFamily="34" charset="0"/>
                <a:cs typeface="Times New Roman" panose="02020603050405020304" pitchFamily="18" charset="0"/>
              </a:rPr>
              <a:t>neges allweddol </a:t>
            </a:r>
            <a:r>
              <a:rPr lang="cy-GB" sz="1800">
                <a:effectLst/>
                <a:latin typeface="Calibri" panose="020F0502020204030204" pitchFamily="34" charset="0"/>
                <a:ea typeface="Calibri" panose="020F0502020204030204" pitchFamily="34" charset="0"/>
                <a:cs typeface="Times New Roman" panose="02020603050405020304" pitchFamily="18" charset="0"/>
              </a:rPr>
              <a:t>yma yw os na all rhieni a gofalwyr gytuno nad oes rhaid iddynt fynd i'r llys teulu, </a:t>
            </a:r>
            <a:r>
              <a:rPr lang="cy-GB" sz="1800" err="1">
                <a:effectLst/>
                <a:latin typeface="Calibri" panose="020F0502020204030204" pitchFamily="34" charset="0"/>
                <a:ea typeface="Calibri" panose="020F0502020204030204" pitchFamily="34" charset="0"/>
                <a:cs typeface="Times New Roman" panose="02020603050405020304" pitchFamily="18" charset="0"/>
              </a:rPr>
              <a:t>gallant</a:t>
            </a:r>
            <a:r>
              <a:rPr lang="cy-GB" sz="1800">
                <a:effectLst/>
                <a:latin typeface="Calibri" panose="020F0502020204030204" pitchFamily="34" charset="0"/>
                <a:ea typeface="Calibri" panose="020F0502020204030204" pitchFamily="34" charset="0"/>
                <a:cs typeface="Times New Roman" panose="02020603050405020304" pitchFamily="18" charset="0"/>
              </a:rPr>
              <a:t> ddewis cyfarfod â chyfryngwr yn lle hynny. </a:t>
            </a:r>
          </a:p>
          <a:p>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r>
              <a:rPr lang="cy-GB" sz="1800">
                <a:effectLst/>
                <a:latin typeface="Calibri" panose="020F0502020204030204" pitchFamily="34" charset="0"/>
                <a:ea typeface="Calibri" panose="020F0502020204030204" pitchFamily="34" charset="0"/>
                <a:cs typeface="Times New Roman" panose="02020603050405020304" pitchFamily="18" charset="0"/>
              </a:rPr>
              <a:t>Dechreuwch trwy egluro rôl cyfryngwr fel yr amlinellir ar y sleid. Eglurwch</a:t>
            </a:r>
            <a:r>
              <a:rPr lang="cy-GB" sz="1800" b="1">
                <a:effectLst/>
                <a:latin typeface="Calibri" panose="020F0502020204030204" pitchFamily="34" charset="0"/>
                <a:ea typeface="Calibri" panose="020F0502020204030204" pitchFamily="34" charset="0"/>
                <a:cs typeface="Times New Roman" panose="02020603050405020304" pitchFamily="18" charset="0"/>
              </a:rPr>
              <a:t> </a:t>
            </a:r>
            <a:r>
              <a:rPr lang="cy-GB" sz="1800">
                <a:effectLst/>
                <a:latin typeface="Calibri" panose="020F0502020204030204" pitchFamily="34" charset="0"/>
                <a:ea typeface="Calibri" panose="020F0502020204030204" pitchFamily="34" charset="0"/>
                <a:cs typeface="Times New Roman" panose="02020603050405020304" pitchFamily="18" charset="0"/>
              </a:rPr>
              <a:t>os nad yw perthynas yn gweithio allan a bod rhieni a gofalwyr yn gwahanu, bydd rhai yn siarad â chyfryngwr i’w helpu i gytuno ar bethau. Mae cyfryngwr hyfforddedig yn berson niwtral sy’n helpu rhieni a gofalwyr i gytuno heb fynd i’r llys teulu.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endParaRPr lang="cy-GB" sz="1800">
              <a:effectLst/>
              <a:latin typeface="Calibri" panose="020F0502020204030204" pitchFamily="34" charset="0"/>
              <a:ea typeface="Calibri" panose="020F0502020204030204" pitchFamily="34" charset="0"/>
              <a:cs typeface="Times New Roman" panose="02020603050405020304" pitchFamily="18" charset="0"/>
            </a:endParaRPr>
          </a:p>
          <a:p>
            <a:r>
              <a:rPr lang="cy-GB" sz="1800">
                <a:effectLst/>
                <a:latin typeface="Calibri" panose="020F0502020204030204" pitchFamily="34" charset="0"/>
                <a:ea typeface="Calibri" panose="020F0502020204030204" pitchFamily="34" charset="0"/>
                <a:cs typeface="Times New Roman" panose="02020603050405020304" pitchFamily="18" charset="0"/>
              </a:rPr>
              <a:t>Eglurwch nad aeth rhieni Rosie i gyfryngwr ond yn hytrach gwnaethant gais i'r llys teulu.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endParaRPr lang="cy-GB" sz="1800" b="1">
              <a:effectLst/>
              <a:latin typeface="Calibri" panose="020F0502020204030204" pitchFamily="34" charset="0"/>
              <a:ea typeface="Calibri" panose="020F0502020204030204" pitchFamily="34" charset="0"/>
              <a:cs typeface="Times New Roman" panose="02020603050405020304" pitchFamily="18" charset="0"/>
            </a:endParaRPr>
          </a:p>
          <a:p>
            <a:r>
              <a:rPr lang="cy-GB" sz="1800" b="1">
                <a:effectLst/>
                <a:latin typeface="Calibri" panose="020F0502020204030204" pitchFamily="34" charset="0"/>
                <a:ea typeface="Calibri" panose="020F0502020204030204" pitchFamily="34" charset="0"/>
                <a:cs typeface="Times New Roman" panose="02020603050405020304" pitchFamily="18" charset="0"/>
              </a:rPr>
              <a:t>Gofynnwch: </a:t>
            </a:r>
            <a:r>
              <a:rPr lang="cy-GB" sz="1800">
                <a:effectLst/>
                <a:latin typeface="Calibri" panose="020F0502020204030204" pitchFamily="34" charset="0"/>
                <a:ea typeface="Calibri" panose="020F0502020204030204" pitchFamily="34" charset="0"/>
                <a:cs typeface="Times New Roman" panose="02020603050405020304" pitchFamily="18" charset="0"/>
              </a:rPr>
              <a:t>Sut ydych chi'n meddwl y gallai mynd i gyfryngwr yn hytrach nag i'r llys teulu fod wedi helpu teulu Rosie?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endParaRPr lang="cy-GB" sz="1800" b="1">
              <a:effectLst/>
              <a:latin typeface="Calibri" panose="020F0502020204030204" pitchFamily="34" charset="0"/>
              <a:ea typeface="Calibri" panose="020F0502020204030204" pitchFamily="34" charset="0"/>
              <a:cs typeface="Times New Roman" panose="02020603050405020304" pitchFamily="18" charset="0"/>
            </a:endParaRPr>
          </a:p>
          <a:p>
            <a:r>
              <a:rPr lang="cy-GB" sz="1800" b="1">
                <a:effectLst/>
                <a:latin typeface="Calibri" panose="020F0502020204030204" pitchFamily="34" charset="0"/>
                <a:ea typeface="Calibri" panose="020F0502020204030204" pitchFamily="34" charset="0"/>
                <a:cs typeface="Times New Roman" panose="02020603050405020304" pitchFamily="18" charset="0"/>
              </a:rPr>
              <a:t>Ateb: </a:t>
            </a:r>
            <a:r>
              <a:rPr lang="cy-GB" sz="1800">
                <a:effectLst/>
                <a:latin typeface="Calibri" panose="020F0502020204030204" pitchFamily="34" charset="0"/>
                <a:ea typeface="Calibri" panose="020F0502020204030204" pitchFamily="34" charset="0"/>
                <a:cs typeface="Times New Roman" panose="02020603050405020304" pitchFamily="18" charset="0"/>
              </a:rPr>
              <a:t>Byddai ei rhieni yn gallu gwrando ar ei gilydd ac efallai wedi gallu cytuno ar bethau. Gallai hyn fod yn haws, yn llai o straen ac yn gyflymach na mynd i'r llys teulu.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E4E5092-8265-4006-A364-23F104E02F61}" type="slidenum">
              <a:rPr lang="en-GB" smtClean="0"/>
              <a:t>20</a:t>
            </a:fld>
            <a:endParaRPr lang="en-GB"/>
          </a:p>
        </p:txBody>
      </p:sp>
    </p:spTree>
    <p:extLst>
      <p:ext uri="{BB962C8B-B14F-4D97-AF65-F5344CB8AC3E}">
        <p14:creationId xmlns:p14="http://schemas.microsoft.com/office/powerpoint/2010/main" val="19500233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800">
                <a:effectLst/>
                <a:latin typeface="Calibri" panose="020F0502020204030204" pitchFamily="34" charset="0"/>
                <a:ea typeface="Calibri" panose="020F0502020204030204" pitchFamily="34" charset="0"/>
                <a:cs typeface="Times New Roman" panose="02020603050405020304" pitchFamily="18" charset="0"/>
              </a:rPr>
              <a:t>Ewch drwy'r wybodaeth ar y sleid. Y </a:t>
            </a:r>
            <a:r>
              <a:rPr lang="cy-GB" sz="1800" b="1">
                <a:effectLst/>
                <a:latin typeface="Calibri" panose="020F0502020204030204" pitchFamily="34" charset="0"/>
                <a:ea typeface="Calibri" panose="020F0502020204030204" pitchFamily="34" charset="0"/>
                <a:cs typeface="Times New Roman" panose="02020603050405020304" pitchFamily="18" charset="0"/>
              </a:rPr>
              <a:t>neges allweddol </a:t>
            </a:r>
            <a:r>
              <a:rPr lang="cy-GB" sz="1800">
                <a:effectLst/>
                <a:latin typeface="Calibri" panose="020F0502020204030204" pitchFamily="34" charset="0"/>
                <a:ea typeface="Calibri" panose="020F0502020204030204" pitchFamily="34" charset="0"/>
                <a:cs typeface="Times New Roman" panose="02020603050405020304" pitchFamily="18" charset="0"/>
              </a:rPr>
              <a:t>yma yw os yw rhieni a gofalwyr yn mynd i gyfryngwr, bod gan blant yr hawl i fynegi eu barn ac i gwrdd â'r cyfryngwr.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r>
              <a:rPr lang="cy-GB" sz="1800" b="1">
                <a:effectLst/>
                <a:latin typeface="Calibri" panose="020F0502020204030204" pitchFamily="34" charset="0"/>
                <a:ea typeface="Calibri" panose="020F0502020204030204" pitchFamily="34" charset="0"/>
                <a:cs typeface="Times New Roman" panose="02020603050405020304" pitchFamily="18" charset="0"/>
              </a:rPr>
              <a:t>Cyfryngu sy'n cynnwys plant: </a:t>
            </a:r>
            <a:r>
              <a:rPr lang="cy-GB" sz="1800">
                <a:effectLst/>
                <a:latin typeface="Calibri" panose="020F0502020204030204" pitchFamily="34" charset="0"/>
                <a:ea typeface="Calibri" panose="020F0502020204030204" pitchFamily="34" charset="0"/>
                <a:cs typeface="Times New Roman" panose="02020603050405020304" pitchFamily="18" charset="0"/>
              </a:rPr>
              <a:t>Mae cyfryngu sy'n cynnwys plant yn rhoi’r cyfle i blant gwrdd a siarad (ar eu pen eu hunain neu gyda brodyr a chwiorydd) â’r cyfryngwr sy’n helpu eu rhieni a’u gofalwyr i roi trefn ar bethau i’r teulu pan fydd rhieni a gofalwyr yn gwahanu. Yna mae’r cyfryngwr yn dweud wrth y rhieni a’r gofalwyr beth mae’r person ifanc eisiau i’r cyfryngwr ei ddweud i helpu’r rhieni a’r gofalwyr i wneud penderfyniadau – fel nad yw plant yn gwneud y penderfyniadau, ond mae eu barn yn helpu’r rhieni a’r gofalwyr i wneud penderfyniadau sy’n cymryd safbwynt y plentyn ystyriaeth.</a:t>
            </a:r>
          </a:p>
          <a:p>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r>
              <a:rPr lang="cy-GB" sz="1800">
                <a:effectLst/>
                <a:latin typeface="Calibri" panose="020F0502020204030204" pitchFamily="34" charset="0"/>
                <a:ea typeface="Calibri" panose="020F0502020204030204" pitchFamily="34" charset="0"/>
                <a:cs typeface="Times New Roman" panose="02020603050405020304" pitchFamily="18" charset="0"/>
              </a:rPr>
              <a:t>Mae cyfryngu sy’n cynnwys plant yn wirfoddol, felly nid oes rhaid i blant fynd hyd yn oed os rhoddir yr opsiwn iddynt.</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endParaRPr lang="cy-GB" sz="1800">
              <a:effectLst/>
              <a:latin typeface="Calibri" panose="020F0502020204030204" pitchFamily="34" charset="0"/>
              <a:ea typeface="Calibri" panose="020F0502020204030204" pitchFamily="34" charset="0"/>
              <a:cs typeface="Times New Roman" panose="02020603050405020304" pitchFamily="18" charset="0"/>
            </a:endParaRPr>
          </a:p>
          <a:p>
            <a:r>
              <a:rPr lang="cy-GB" sz="1800">
                <a:effectLst/>
                <a:latin typeface="Calibri" panose="020F0502020204030204" pitchFamily="34" charset="0"/>
                <a:ea typeface="Calibri" panose="020F0502020204030204" pitchFamily="34" charset="0"/>
                <a:cs typeface="Times New Roman" panose="02020603050405020304" pitchFamily="18" charset="0"/>
              </a:rPr>
              <a:t>Bydd cyfryngwyr fel arfer yn gweld plant sydd tua naw oed neu hŷn er y bydd rhai yn gweld plant mor ifanc â 6 oed os teimlir ei fod yn briodol ac er budd y plentyn.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r>
              <a:rPr lang="en-GB" sz="1800">
                <a:effectLst/>
                <a:latin typeface="Calibri" panose="020F0502020204030204" pitchFamily="34" charset="0"/>
                <a:ea typeface="Calibri" panose="020F0502020204030204" pitchFamily="34" charset="0"/>
                <a:cs typeface="Times New Roman" panose="02020603050405020304" pitchFamily="18" charset="0"/>
              </a:rPr>
              <a:t> </a:t>
            </a:r>
          </a:p>
          <a:p>
            <a:r>
              <a:rPr lang="cy-GB" sz="1800" b="1">
                <a:effectLst/>
                <a:latin typeface="Calibri" panose="020F0502020204030204" pitchFamily="34" charset="0"/>
                <a:ea typeface="Calibri" panose="020F0502020204030204" pitchFamily="34" charset="0"/>
                <a:cs typeface="Times New Roman" panose="02020603050405020304" pitchFamily="18" charset="0"/>
              </a:rPr>
              <a:t>Gofynnwch: </a:t>
            </a:r>
            <a:r>
              <a:rPr lang="cy-GB" sz="1800">
                <a:effectLst/>
                <a:latin typeface="Calibri" panose="020F0502020204030204" pitchFamily="34" charset="0"/>
                <a:ea typeface="Calibri" panose="020F0502020204030204" pitchFamily="34" charset="0"/>
                <a:cs typeface="Times New Roman" panose="02020603050405020304" pitchFamily="18" charset="0"/>
              </a:rPr>
              <a:t>Sut ydych chi’n meddwl y gallai siarad â’r cyfryngwr fod wedi helpu Rosie pan wahanodd ei rhieni?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endParaRPr lang="cy-GB" sz="1800" b="1">
              <a:effectLst/>
              <a:latin typeface="Calibri" panose="020F0502020204030204" pitchFamily="34" charset="0"/>
              <a:ea typeface="Calibri" panose="020F0502020204030204" pitchFamily="34" charset="0"/>
              <a:cs typeface="Times New Roman" panose="02020603050405020304" pitchFamily="18" charset="0"/>
            </a:endParaRPr>
          </a:p>
          <a:p>
            <a:r>
              <a:rPr lang="cy-GB" sz="1800" b="1">
                <a:effectLst/>
                <a:latin typeface="Calibri" panose="020F0502020204030204" pitchFamily="34" charset="0"/>
                <a:ea typeface="Calibri" panose="020F0502020204030204" pitchFamily="34" charset="0"/>
                <a:cs typeface="Times New Roman" panose="02020603050405020304" pitchFamily="18" charset="0"/>
              </a:rPr>
              <a:t>Ateb: </a:t>
            </a:r>
            <a:r>
              <a:rPr lang="cy-GB" sz="1800">
                <a:effectLst/>
                <a:latin typeface="Calibri" panose="020F0502020204030204" pitchFamily="34" charset="0"/>
                <a:ea typeface="Calibri" panose="020F0502020204030204" pitchFamily="34" charset="0"/>
                <a:cs typeface="Times New Roman" panose="02020603050405020304" pitchFamily="18" charset="0"/>
              </a:rPr>
              <a:t>Gallai fod wedi helpu Rosie i ddeall y broses yn well, i drafod y pethau sydd ar ei meddwl a rhoi'r cyfle iddi roi negeseuon i'r cyfryngwr i'w trosglwyddo i'w rhieni a allai fod yn anodd iddi eu dweud wrth ei rhieni ei hun.</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E4E5092-8265-4006-A364-23F104E02F61}" type="slidenum">
              <a:rPr lang="en-GB" smtClean="0"/>
              <a:t>21</a:t>
            </a:fld>
            <a:endParaRPr lang="en-GB"/>
          </a:p>
        </p:txBody>
      </p:sp>
    </p:spTree>
    <p:extLst>
      <p:ext uri="{BB962C8B-B14F-4D97-AF65-F5344CB8AC3E}">
        <p14:creationId xmlns:p14="http://schemas.microsoft.com/office/powerpoint/2010/main" val="31206428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800">
                <a:effectLst/>
                <a:latin typeface="Calibri" panose="020F0502020204030204" pitchFamily="34" charset="0"/>
                <a:ea typeface="Calibri" panose="020F0502020204030204" pitchFamily="34" charset="0"/>
                <a:cs typeface="Times New Roman" panose="02020603050405020304" pitchFamily="18" charset="0"/>
              </a:rPr>
              <a:t>Ewch drwy'r wybodaeth ar y sleid. Y </a:t>
            </a:r>
            <a:r>
              <a:rPr lang="cy-GB" sz="1800" b="1">
                <a:effectLst/>
                <a:latin typeface="Calibri" panose="020F0502020204030204" pitchFamily="34" charset="0"/>
                <a:ea typeface="Calibri" panose="020F0502020204030204" pitchFamily="34" charset="0"/>
                <a:cs typeface="Times New Roman" panose="02020603050405020304" pitchFamily="18" charset="0"/>
              </a:rPr>
              <a:t>neges allweddol </a:t>
            </a:r>
            <a:r>
              <a:rPr lang="cy-GB" sz="1800">
                <a:effectLst/>
                <a:latin typeface="Calibri" panose="020F0502020204030204" pitchFamily="34" charset="0"/>
                <a:ea typeface="Calibri" panose="020F0502020204030204" pitchFamily="34" charset="0"/>
                <a:cs typeface="Times New Roman" panose="02020603050405020304" pitchFamily="18" charset="0"/>
              </a:rPr>
              <a:t>yma yw os yw rhiant yn gwneud cais i’r llys teulu, mae gan blant a phlant a phobl ifanc yr hawl i roi eu barn ar y trefniadau i’w gwneud trwy siarad â Chynghorydd y Llys Teulu (</a:t>
            </a:r>
            <a:r>
              <a:rPr lang="cy-GB" sz="1800" err="1">
                <a:effectLst/>
                <a:latin typeface="Calibri" panose="020F0502020204030204" pitchFamily="34" charset="0"/>
                <a:ea typeface="Calibri" panose="020F0502020204030204" pitchFamily="34" charset="0"/>
                <a:cs typeface="Times New Roman" panose="02020603050405020304" pitchFamily="18" charset="0"/>
              </a:rPr>
              <a:t>FCA</a:t>
            </a:r>
            <a:r>
              <a:rPr lang="cy-GB" sz="1800">
                <a:effectLst/>
                <a:latin typeface="Calibri" panose="020F0502020204030204" pitchFamily="34" charset="0"/>
                <a:ea typeface="Calibri" panose="020F0502020204030204" pitchFamily="34" charset="0"/>
                <a:cs typeface="Times New Roman" panose="02020603050405020304" pitchFamily="18" charset="0"/>
              </a:rPr>
              <a:t>).</a:t>
            </a:r>
          </a:p>
          <a:p>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r>
              <a:rPr lang="cy-GB" sz="1800">
                <a:effectLst/>
                <a:latin typeface="Calibri" panose="020F0502020204030204" pitchFamily="34" charset="0"/>
                <a:ea typeface="Calibri" panose="020F0502020204030204" pitchFamily="34" charset="0"/>
                <a:cs typeface="Times New Roman" panose="02020603050405020304" pitchFamily="18" charset="0"/>
              </a:rPr>
              <a:t>Eglurwch oherwydd na allai rhieni Rosie gytuno faint o amser y byddai Rosie, Chloe a Jack yn ei dreulio gyda phob rhiant, gwnaethpwyd gais i'r llys teulu. Gofynnodd y barnwr i’r </a:t>
            </a:r>
            <a:r>
              <a:rPr lang="cy-GB" sz="1800" err="1">
                <a:effectLst/>
                <a:latin typeface="Calibri" panose="020F0502020204030204" pitchFamily="34" charset="0"/>
                <a:ea typeface="Calibri" panose="020F0502020204030204" pitchFamily="34" charset="0"/>
                <a:cs typeface="Times New Roman" panose="02020603050405020304" pitchFamily="18" charset="0"/>
              </a:rPr>
              <a:t>FCA</a:t>
            </a:r>
            <a:r>
              <a:rPr lang="cy-GB" sz="1800">
                <a:effectLst/>
                <a:latin typeface="Calibri" panose="020F0502020204030204" pitchFamily="34" charset="0"/>
                <a:ea typeface="Calibri" panose="020F0502020204030204" pitchFamily="34" charset="0"/>
                <a:cs typeface="Times New Roman" panose="02020603050405020304" pitchFamily="18" charset="0"/>
              </a:rPr>
              <a:t> ddrafftio adroddiad a siaradodd yr </a:t>
            </a:r>
            <a:r>
              <a:rPr lang="cy-GB" sz="1800" err="1">
                <a:effectLst/>
                <a:latin typeface="Calibri" panose="020F0502020204030204" pitchFamily="34" charset="0"/>
                <a:ea typeface="Calibri" panose="020F0502020204030204" pitchFamily="34" charset="0"/>
                <a:cs typeface="Times New Roman" panose="02020603050405020304" pitchFamily="18" charset="0"/>
              </a:rPr>
              <a:t>FCA</a:t>
            </a:r>
            <a:r>
              <a:rPr lang="cy-GB" sz="1800">
                <a:effectLst/>
                <a:latin typeface="Calibri" panose="020F0502020204030204" pitchFamily="34" charset="0"/>
                <a:ea typeface="Calibri" panose="020F0502020204030204" pitchFamily="34" charset="0"/>
                <a:cs typeface="Times New Roman" panose="02020603050405020304" pitchFamily="18" charset="0"/>
              </a:rPr>
              <a:t> â’r plant yn unigol i gasglu eu barn gan ddefnyddio hyn i ddrafftio ei adroddiad ar gyfer y llys teulu.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E4E5092-8265-4006-A364-23F104E02F61}" type="slidenum">
              <a:rPr lang="en-GB" smtClean="0"/>
              <a:t>22</a:t>
            </a:fld>
            <a:endParaRPr lang="en-GB"/>
          </a:p>
        </p:txBody>
      </p:sp>
    </p:spTree>
    <p:extLst>
      <p:ext uri="{BB962C8B-B14F-4D97-AF65-F5344CB8AC3E}">
        <p14:creationId xmlns:p14="http://schemas.microsoft.com/office/powerpoint/2010/main" val="1440667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800">
                <a:effectLst/>
                <a:latin typeface="Calibri" panose="020F0502020204030204" pitchFamily="34" charset="0"/>
                <a:ea typeface="Calibri" panose="020F0502020204030204" pitchFamily="34" charset="0"/>
                <a:cs typeface="Times New Roman" panose="02020603050405020304" pitchFamily="18" charset="0"/>
              </a:rPr>
              <a:t>Y</a:t>
            </a:r>
            <a:r>
              <a:rPr lang="cy-GB" sz="1800" b="1">
                <a:effectLst/>
                <a:latin typeface="Calibri" panose="020F0502020204030204" pitchFamily="34" charset="0"/>
                <a:ea typeface="Calibri" panose="020F0502020204030204" pitchFamily="34" charset="0"/>
                <a:cs typeface="Times New Roman" panose="02020603050405020304" pitchFamily="18" charset="0"/>
              </a:rPr>
              <a:t> neges allweddol </a:t>
            </a:r>
            <a:r>
              <a:rPr lang="cy-GB" sz="1800">
                <a:effectLst/>
                <a:latin typeface="Calibri" panose="020F0502020204030204" pitchFamily="34" charset="0"/>
                <a:ea typeface="Calibri" panose="020F0502020204030204" pitchFamily="34" charset="0"/>
                <a:cs typeface="Times New Roman" panose="02020603050405020304" pitchFamily="18" charset="0"/>
              </a:rPr>
              <a:t>yma yw hyd yn oed os yw rhieni a gofalwyr yn gwneud cais i’r llys teulu, mae’r rhan fwyaf o rieni a gofalwyr yn gallu dod i gytundeb heb i’r barnwr orfod penderfynu ac nid oes rhaid i blant fynychu’r llys teulu.  </a:t>
            </a:r>
          </a:p>
          <a:p>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r>
              <a:rPr lang="cy-GB" sz="1800">
                <a:effectLst/>
                <a:latin typeface="Calibri" panose="020F0502020204030204" pitchFamily="34" charset="0"/>
                <a:ea typeface="Calibri" panose="020F0502020204030204" pitchFamily="34" charset="0"/>
                <a:cs typeface="Times New Roman" panose="02020603050405020304" pitchFamily="18" charset="0"/>
              </a:rPr>
              <a:t>Erbyn dyddiad y gwrandawiad llys bydd y barnwr, y rhieni a'r gofalwyr ac unrhyw gyfreithwyr sy’n cynrychioli’r rhieni a’r gofalwyr wedi cael adroddiad yr </a:t>
            </a:r>
            <a:r>
              <a:rPr lang="cy-GB" sz="1800" err="1">
                <a:effectLst/>
                <a:latin typeface="Calibri" panose="020F0502020204030204" pitchFamily="34" charset="0"/>
                <a:ea typeface="Calibri" panose="020F0502020204030204" pitchFamily="34" charset="0"/>
                <a:cs typeface="Times New Roman" panose="02020603050405020304" pitchFamily="18" charset="0"/>
              </a:rPr>
              <a:t>FCA</a:t>
            </a:r>
            <a:r>
              <a:rPr lang="cy-GB" sz="1800">
                <a:effectLst/>
                <a:latin typeface="Calibri" panose="020F0502020204030204" pitchFamily="34" charset="0"/>
                <a:ea typeface="Calibri" panose="020F0502020204030204" pitchFamily="34" charset="0"/>
                <a:cs typeface="Times New Roman" panose="02020603050405020304" pitchFamily="18" charset="0"/>
              </a:rPr>
              <a:t> a byddant fel arfer yn cytuno ar y trefniadau ar gyfer y plant ar sail argymhelliad yr </a:t>
            </a:r>
            <a:r>
              <a:rPr lang="cy-GB" sz="1800" err="1">
                <a:effectLst/>
                <a:latin typeface="Calibri" panose="020F0502020204030204" pitchFamily="34" charset="0"/>
                <a:ea typeface="Calibri" panose="020F0502020204030204" pitchFamily="34" charset="0"/>
                <a:cs typeface="Times New Roman" panose="02020603050405020304" pitchFamily="18" charset="0"/>
              </a:rPr>
              <a:t>FCA</a:t>
            </a:r>
            <a:r>
              <a:rPr lang="cy-GB" sz="1800">
                <a:effectLst/>
                <a:latin typeface="Calibri" panose="020F0502020204030204" pitchFamily="34" charset="0"/>
                <a:ea typeface="Calibri" panose="020F0502020204030204" pitchFamily="34" charset="0"/>
                <a:cs typeface="Times New Roman" panose="02020603050405020304" pitchFamily="18" charset="0"/>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E4E5092-8265-4006-A364-23F104E02F61}" type="slidenum">
              <a:rPr lang="en-GB" smtClean="0"/>
              <a:t>23</a:t>
            </a:fld>
            <a:endParaRPr lang="en-GB"/>
          </a:p>
        </p:txBody>
      </p:sp>
    </p:spTree>
    <p:extLst>
      <p:ext uri="{BB962C8B-B14F-4D97-AF65-F5344CB8AC3E}">
        <p14:creationId xmlns:p14="http://schemas.microsoft.com/office/powerpoint/2010/main" val="36456576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800">
                <a:effectLst/>
                <a:latin typeface="Calibri" panose="020F0502020204030204" pitchFamily="34" charset="0"/>
                <a:ea typeface="Calibri" panose="020F0502020204030204" pitchFamily="34" charset="0"/>
                <a:cs typeface="Times New Roman" panose="02020603050405020304" pitchFamily="18" charset="0"/>
              </a:rPr>
              <a:t>Cwis cyflym: i atgyfnerthu'r dysgu, cymerwch 3 munud i ofyn i'r dosbarth ateb y 6 cwestiwn. Er mwyn sicrhau bod pawb yn cymryd rhan, naill ai darparwch daflen i ddysgwyr ei chwblhau/cyfeirio’n ôl ati os ydynt yn gweld bod angen y wybodaeth arnynt yn y dyfodol (mae taflen ar ddiwedd y Canllaw hwn i Athrawon) neu gofynnwch i’r dysgwyr ysgrifennu eu hatebion cyn gofyn i ddysgwyr unigol roi ateb i gwestiwn. Fel y nodwyd ar sleid 17, os ydych yn defnyddio’r daflen, dylid ei dosbarthu ar ddechrau’r drafodaeth ar y broses ysgaru.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endParaRPr lang="cy-GB" sz="1800">
              <a:effectLst/>
              <a:latin typeface="Calibri" panose="020F0502020204030204" pitchFamily="34" charset="0"/>
              <a:ea typeface="Calibri" panose="020F0502020204030204" pitchFamily="34" charset="0"/>
              <a:cs typeface="Times New Roman" panose="02020603050405020304" pitchFamily="18" charset="0"/>
            </a:endParaRPr>
          </a:p>
          <a:p>
            <a:r>
              <a:rPr lang="cy-GB" sz="1800">
                <a:effectLst/>
                <a:latin typeface="Calibri" panose="020F0502020204030204" pitchFamily="34" charset="0"/>
                <a:ea typeface="Calibri" panose="020F0502020204030204" pitchFamily="34" charset="0"/>
                <a:cs typeface="Times New Roman" panose="02020603050405020304" pitchFamily="18" charset="0"/>
              </a:rPr>
              <a:t>Yn y modd sioe sleidiau, dilynir pob cwestiwn yn y blwch ar y chwith gan ateb yn y blwch ar y dde.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E4E5092-8265-4006-A364-23F104E02F61}" type="slidenum">
              <a:rPr lang="en-GB" smtClean="0"/>
              <a:t>24</a:t>
            </a:fld>
            <a:endParaRPr lang="en-GB"/>
          </a:p>
        </p:txBody>
      </p:sp>
    </p:spTree>
    <p:extLst>
      <p:ext uri="{BB962C8B-B14F-4D97-AF65-F5344CB8AC3E}">
        <p14:creationId xmlns:p14="http://schemas.microsoft.com/office/powerpoint/2010/main" val="28655936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800">
                <a:effectLst/>
                <a:latin typeface="Calibri" panose="020F0502020204030204" pitchFamily="34" charset="0"/>
                <a:ea typeface="Calibri" panose="020F0502020204030204" pitchFamily="34" charset="0"/>
                <a:cs typeface="Times New Roman" panose="02020603050405020304" pitchFamily="18" charset="0"/>
              </a:rPr>
              <a:t>Atgoffwch y dysgwyr o'r gefnogaeth sydd ar gael iddynt yn yr ysgol gan yr arweinydd bugeiliol. Mae llawer o wybodaeth a chymorth ar gael i blant a phobl ifanc ar-lein hefyd gan gynnwys: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en-GB" sz="1200">
              <a:effectLst/>
              <a:latin typeface="+mn-lt"/>
              <a:ea typeface="Times New Roman" panose="02020603050405020304" pitchFamily="18" charset="0"/>
              <a:cs typeface="Times New Roman" panose="02020603050405020304" pitchFamily="18" charset="0"/>
            </a:endParaRPr>
          </a:p>
          <a:p>
            <a:r>
              <a:rPr lang="cy-GB" sz="1200" b="1" kern="1200">
                <a:solidFill>
                  <a:schemeClr val="tx1"/>
                </a:solidFill>
                <a:latin typeface="+mn-lt"/>
                <a:ea typeface="+mn-ea"/>
                <a:cs typeface="+mn-cs"/>
              </a:rPr>
              <a:t>Gwasanaeth Eiriolaeth Ieuenctid Cenedlaethol, Cymru </a:t>
            </a:r>
            <a:r>
              <a:rPr lang="cy-GB" sz="1200" kern="1200">
                <a:solidFill>
                  <a:schemeClr val="tx1"/>
                </a:solidFill>
                <a:latin typeface="+mn-lt"/>
                <a:ea typeface="+mn-ea"/>
                <a:cs typeface="+mn-cs"/>
              </a:rPr>
              <a:t>(</a:t>
            </a:r>
            <a:r>
              <a:rPr lang="cy-GB" sz="1200" kern="1200" err="1">
                <a:solidFill>
                  <a:schemeClr val="tx1"/>
                </a:solidFill>
                <a:latin typeface="+mn-lt"/>
                <a:ea typeface="+mn-ea"/>
                <a:cs typeface="+mn-cs"/>
              </a:rPr>
              <a:t>NYAS</a:t>
            </a:r>
            <a:r>
              <a:rPr lang="cy-GB" sz="1200" kern="1200">
                <a:solidFill>
                  <a:schemeClr val="tx1"/>
                </a:solidFill>
                <a:latin typeface="+mn-lt"/>
                <a:ea typeface="+mn-ea"/>
                <a:cs typeface="+mn-cs"/>
              </a:rPr>
              <a:t>, Cymru): Mae </a:t>
            </a:r>
            <a:r>
              <a:rPr lang="cy-GB" sz="1200" kern="1200" err="1">
                <a:solidFill>
                  <a:schemeClr val="tx1"/>
                </a:solidFill>
                <a:latin typeface="+mn-lt"/>
                <a:ea typeface="+mn-ea"/>
                <a:cs typeface="+mn-cs"/>
              </a:rPr>
              <a:t>NYAS</a:t>
            </a:r>
            <a:r>
              <a:rPr lang="cy-GB" sz="1200" kern="1200">
                <a:solidFill>
                  <a:schemeClr val="tx1"/>
                </a:solidFill>
                <a:latin typeface="+mn-lt"/>
                <a:ea typeface="+mn-ea"/>
                <a:cs typeface="+mn-cs"/>
              </a:rPr>
              <a:t> Cymru yn darparu gwybodaeth i blant a phobl ifanc ar ei wefan; llinell gymorth am ddim ac eiriolwr ar gyfer plant a phobl ifanc (person i siarad ar ran y person ifanc) yn y llys teulu os oes angen. </a:t>
            </a:r>
            <a:endParaRPr lang="en-GB" sz="1200" kern="1200">
              <a:solidFill>
                <a:schemeClr val="tx1"/>
              </a:solidFill>
              <a:latin typeface="+mn-lt"/>
              <a:ea typeface="+mn-ea"/>
              <a:cs typeface="+mn-cs"/>
            </a:endParaRPr>
          </a:p>
          <a:p>
            <a:r>
              <a:rPr lang="cy-GB" sz="1200" b="1" kern="1200">
                <a:solidFill>
                  <a:schemeClr val="tx1"/>
                </a:solidFill>
                <a:latin typeface="+mn-lt"/>
                <a:ea typeface="+mn-ea"/>
                <a:cs typeface="+mn-cs"/>
              </a:rPr>
              <a:t>Cymdeithas Genedlaethol y Canolfannau Cyswllt i Blant </a:t>
            </a:r>
            <a:r>
              <a:rPr lang="cy-GB" sz="1200" kern="1200">
                <a:solidFill>
                  <a:schemeClr val="tx1"/>
                </a:solidFill>
                <a:latin typeface="+mn-lt"/>
                <a:ea typeface="+mn-ea"/>
                <a:cs typeface="+mn-cs"/>
              </a:rPr>
              <a:t>(</a:t>
            </a:r>
            <a:r>
              <a:rPr lang="cy-GB" sz="1200" kern="1200" err="1">
                <a:solidFill>
                  <a:schemeClr val="tx1"/>
                </a:solidFill>
                <a:latin typeface="+mn-lt"/>
                <a:ea typeface="+mn-ea"/>
                <a:cs typeface="+mn-cs"/>
              </a:rPr>
              <a:t>NACCC</a:t>
            </a:r>
            <a:r>
              <a:rPr lang="cy-GB" sz="1200" kern="1200">
                <a:solidFill>
                  <a:schemeClr val="tx1"/>
                </a:solidFill>
                <a:latin typeface="+mn-lt"/>
                <a:ea typeface="+mn-ea"/>
                <a:cs typeface="+mn-cs"/>
              </a:rPr>
              <a:t>): Mae </a:t>
            </a:r>
            <a:r>
              <a:rPr lang="cy-GB" sz="1200" kern="1200" err="1">
                <a:solidFill>
                  <a:schemeClr val="tx1"/>
                </a:solidFill>
                <a:latin typeface="+mn-lt"/>
                <a:ea typeface="+mn-ea"/>
                <a:cs typeface="+mn-cs"/>
              </a:rPr>
              <a:t>NACCC</a:t>
            </a:r>
            <a:r>
              <a:rPr lang="cy-GB" sz="1200" kern="1200">
                <a:solidFill>
                  <a:schemeClr val="tx1"/>
                </a:solidFill>
                <a:latin typeface="+mn-lt"/>
                <a:ea typeface="+mn-ea"/>
                <a:cs typeface="+mn-cs"/>
              </a:rPr>
              <a:t> yn rhedeg rhwydwaith o 350 o ganolfannau cyswllt, gan gynnwys 13 yng Nghymru, sy’n darparu man diogel, niwtral, croesawgar i blant dreulio amser gyda rhieni a gofalwyr (neu bobl eraill sy’n bwysig iddyn nhw, fel neiniau a theidiau). </a:t>
            </a:r>
            <a:endParaRPr lang="en-GB" sz="1200" kern="1200">
              <a:solidFill>
                <a:schemeClr val="tx1"/>
              </a:solidFill>
              <a:latin typeface="+mn-lt"/>
              <a:ea typeface="+mn-ea"/>
              <a:cs typeface="+mn-cs"/>
            </a:endParaRPr>
          </a:p>
          <a:p>
            <a:r>
              <a:rPr lang="cy-GB" sz="1200" b="1" kern="1200">
                <a:solidFill>
                  <a:schemeClr val="tx1"/>
                </a:solidFill>
                <a:latin typeface="+mn-lt"/>
                <a:ea typeface="+mn-ea"/>
                <a:cs typeface="+mn-cs"/>
              </a:rPr>
              <a:t>Comisiynydd Plant Cymru:</a:t>
            </a:r>
            <a:r>
              <a:rPr lang="cy-GB" sz="1200" kern="1200">
                <a:solidFill>
                  <a:schemeClr val="tx1"/>
                </a:solidFill>
                <a:latin typeface="+mn-lt"/>
                <a:ea typeface="+mn-ea"/>
                <a:cs typeface="+mn-cs"/>
              </a:rPr>
              <a:t> Mae Comisiynydd Plant Cymru yn siarad ar ran plant a phobl ifanc yng Nghymru am faterion pwysig. </a:t>
            </a:r>
            <a:endParaRPr lang="en-GB" sz="1200" kern="1200">
              <a:solidFill>
                <a:schemeClr val="tx1"/>
              </a:solidFill>
              <a:latin typeface="+mn-lt"/>
              <a:ea typeface="+mn-ea"/>
              <a:cs typeface="+mn-cs"/>
            </a:endParaRPr>
          </a:p>
          <a:p>
            <a:r>
              <a:rPr lang="cy-GB" sz="1200" b="1" kern="1200" err="1">
                <a:solidFill>
                  <a:schemeClr val="tx1"/>
                </a:solidFill>
                <a:latin typeface="+mn-lt"/>
                <a:ea typeface="+mn-ea"/>
                <a:cs typeface="+mn-cs"/>
              </a:rPr>
              <a:t>Cafcass</a:t>
            </a:r>
            <a:r>
              <a:rPr lang="cy-GB" sz="1200" b="1" kern="1200">
                <a:solidFill>
                  <a:schemeClr val="tx1"/>
                </a:solidFill>
                <a:latin typeface="+mn-lt"/>
                <a:ea typeface="+mn-ea"/>
                <a:cs typeface="+mn-cs"/>
              </a:rPr>
              <a:t> Cymru</a:t>
            </a:r>
            <a:r>
              <a:rPr lang="cy-GB" sz="1200" kern="1200">
                <a:solidFill>
                  <a:schemeClr val="tx1"/>
                </a:solidFill>
                <a:latin typeface="+mn-lt"/>
                <a:ea typeface="+mn-ea"/>
                <a:cs typeface="+mn-cs"/>
              </a:rPr>
              <a:t>: Mae </a:t>
            </a:r>
            <a:r>
              <a:rPr lang="cy-GB" sz="1200" kern="1200" err="1">
                <a:solidFill>
                  <a:schemeClr val="tx1"/>
                </a:solidFill>
                <a:latin typeface="+mn-lt"/>
                <a:ea typeface="+mn-ea"/>
                <a:cs typeface="+mn-cs"/>
              </a:rPr>
              <a:t>Cafcass</a:t>
            </a:r>
            <a:r>
              <a:rPr lang="cy-GB" sz="1200" kern="1200">
                <a:solidFill>
                  <a:schemeClr val="tx1"/>
                </a:solidFill>
                <a:latin typeface="+mn-lt"/>
                <a:ea typeface="+mn-ea"/>
                <a:cs typeface="+mn-cs"/>
              </a:rPr>
              <a:t> yn sefyll am y Gwasanaeth Cynghori a Chymorth Llys i Blant a Theuluoedd. Sefydliad yn Llywodraeth Cymru yw </a:t>
            </a:r>
            <a:r>
              <a:rPr lang="cy-GB" sz="1200" kern="1200" err="1">
                <a:solidFill>
                  <a:schemeClr val="tx1"/>
                </a:solidFill>
                <a:latin typeface="+mn-lt"/>
                <a:ea typeface="+mn-ea"/>
                <a:cs typeface="+mn-cs"/>
              </a:rPr>
              <a:t>Cafcass</a:t>
            </a:r>
            <a:r>
              <a:rPr lang="cy-GB" sz="1200" kern="1200">
                <a:solidFill>
                  <a:schemeClr val="tx1"/>
                </a:solidFill>
                <a:latin typeface="+mn-lt"/>
                <a:ea typeface="+mn-ea"/>
                <a:cs typeface="+mn-cs"/>
              </a:rPr>
              <a:t> Cymru sy’n rhoi llais i unrhyw blentyn yng Nghymru sy’n ymwneud â’r system Cyfiawnder Teuluol. </a:t>
            </a:r>
            <a:endParaRPr lang="en-GB" sz="1200" kern="1200">
              <a:solidFill>
                <a:schemeClr val="tx1"/>
              </a:solidFill>
              <a:latin typeface="+mn-lt"/>
              <a:ea typeface="+mn-ea"/>
              <a:cs typeface="+mn-cs"/>
            </a:endParaRPr>
          </a:p>
          <a:p>
            <a:r>
              <a:rPr lang="cy-GB" sz="1200" b="1" kern="1200" err="1">
                <a:solidFill>
                  <a:schemeClr val="tx1"/>
                </a:solidFill>
                <a:latin typeface="+mn-lt"/>
                <a:ea typeface="+mn-ea"/>
                <a:cs typeface="+mn-cs"/>
              </a:rPr>
              <a:t>Relate</a:t>
            </a:r>
            <a:r>
              <a:rPr lang="cy-GB" sz="1200" b="1" kern="1200">
                <a:solidFill>
                  <a:schemeClr val="tx1"/>
                </a:solidFill>
                <a:latin typeface="+mn-lt"/>
                <a:ea typeface="+mn-ea"/>
                <a:cs typeface="+mn-cs"/>
              </a:rPr>
              <a:t> Cymru</a:t>
            </a:r>
            <a:r>
              <a:rPr lang="cy-GB" sz="1200" kern="1200">
                <a:solidFill>
                  <a:schemeClr val="tx1"/>
                </a:solidFill>
                <a:latin typeface="+mn-lt"/>
                <a:ea typeface="+mn-ea"/>
                <a:cs typeface="+mn-cs"/>
              </a:rPr>
              <a:t>: Mae </a:t>
            </a:r>
            <a:r>
              <a:rPr lang="cy-GB" sz="1200" kern="1200" err="1">
                <a:solidFill>
                  <a:schemeClr val="tx1"/>
                </a:solidFill>
                <a:latin typeface="+mn-lt"/>
                <a:ea typeface="+mn-ea"/>
                <a:cs typeface="+mn-cs"/>
              </a:rPr>
              <a:t>Relate</a:t>
            </a:r>
            <a:r>
              <a:rPr lang="cy-GB" sz="1200" kern="1200">
                <a:solidFill>
                  <a:schemeClr val="tx1"/>
                </a:solidFill>
                <a:latin typeface="+mn-lt"/>
                <a:ea typeface="+mn-ea"/>
                <a:cs typeface="+mn-cs"/>
              </a:rPr>
              <a:t> Cymru yn cynnig gwasanaethau cwnsela i blant a phobl ifanc sy’n cael anawsterau mewn unrhyw faes bywyd, gan gynnwys os yw rhieni a gofalwyr yn dadlau neu wedi gwahanu. </a:t>
            </a:r>
            <a:endParaRPr lang="en-GB" sz="1200" kern="1200">
              <a:solidFill>
                <a:schemeClr val="tx1"/>
              </a:solidFill>
              <a:latin typeface="+mn-lt"/>
              <a:ea typeface="+mn-ea"/>
              <a:cs typeface="+mn-cs"/>
            </a:endParaRPr>
          </a:p>
          <a:p>
            <a:r>
              <a:rPr lang="cy-GB" sz="1200" b="1" kern="1200" err="1">
                <a:solidFill>
                  <a:schemeClr val="tx1"/>
                </a:solidFill>
                <a:latin typeface="+mn-lt"/>
                <a:ea typeface="+mn-ea"/>
                <a:cs typeface="+mn-cs"/>
              </a:rPr>
              <a:t>Childline</a:t>
            </a:r>
            <a:r>
              <a:rPr lang="cy-GB" sz="1200" b="1" kern="1200">
                <a:solidFill>
                  <a:schemeClr val="tx1"/>
                </a:solidFill>
                <a:latin typeface="+mn-lt"/>
                <a:ea typeface="+mn-ea"/>
                <a:cs typeface="+mn-cs"/>
              </a:rPr>
              <a:t> Cymru</a:t>
            </a:r>
            <a:r>
              <a:rPr lang="cy-GB" sz="1200" kern="1200">
                <a:solidFill>
                  <a:schemeClr val="tx1"/>
                </a:solidFill>
                <a:latin typeface="+mn-lt"/>
                <a:ea typeface="+mn-ea"/>
                <a:cs typeface="+mn-cs"/>
              </a:rPr>
              <a:t>: Mae gan </a:t>
            </a:r>
            <a:r>
              <a:rPr lang="cy-GB" sz="1200" kern="1200" err="1">
                <a:solidFill>
                  <a:schemeClr val="tx1"/>
                </a:solidFill>
                <a:latin typeface="+mn-lt"/>
                <a:ea typeface="+mn-ea"/>
                <a:cs typeface="+mn-cs"/>
              </a:rPr>
              <a:t>Childline</a:t>
            </a:r>
            <a:r>
              <a:rPr lang="cy-GB" sz="1200" kern="1200">
                <a:solidFill>
                  <a:schemeClr val="tx1"/>
                </a:solidFill>
                <a:latin typeface="+mn-lt"/>
                <a:ea typeface="+mn-ea"/>
                <a:cs typeface="+mn-cs"/>
              </a:rPr>
              <a:t> Cymru lawer iawn o wybodaeth, cyngor a chymorth i blant a phobl ifanc y mae eu rhieni a’u gofalwyr wedi gwahanu, sydd ar gael ar-lein, dros y ffôn neu drwy gwnsela un-i-un.</a:t>
            </a:r>
            <a:endParaRPr lang="en-GB" sz="1200" kern="1200">
              <a:solidFill>
                <a:schemeClr val="tx1"/>
              </a:solidFill>
              <a:latin typeface="+mn-lt"/>
              <a:ea typeface="+mn-ea"/>
              <a:cs typeface="+mn-cs"/>
            </a:endParaRPr>
          </a:p>
          <a:p>
            <a:pPr>
              <a:lnSpc>
                <a:spcPct val="115000"/>
              </a:lnSpc>
              <a:spcAft>
                <a:spcPts val="1000"/>
              </a:spcAft>
            </a:pPr>
            <a:endParaRPr lang="en-GB" sz="1200">
              <a:effectLst/>
              <a:latin typeface="+mn-lt"/>
              <a:ea typeface="Times New Roman" panose="02020603050405020304" pitchFamily="18" charset="0"/>
              <a:cs typeface="Times New Roman" panose="02020603050405020304" pitchFamily="18" charset="0"/>
            </a:endParaRPr>
          </a:p>
          <a:p>
            <a:r>
              <a:rPr lang="cy-GB" sz="1800">
                <a:effectLst/>
                <a:latin typeface="Calibri" panose="020F0502020204030204" pitchFamily="34" charset="0"/>
                <a:ea typeface="Calibri" panose="020F0502020204030204" pitchFamily="34" charset="0"/>
                <a:cs typeface="Times New Roman" panose="02020603050405020304" pitchFamily="18" charset="0"/>
              </a:rPr>
              <a:t>Yn y modd sioe sleidiau, bydd logo pob sefydliad yn ymddangos ar glic. Eglurwch ychydig am y cymorth y mae pob sefydliad yn ei gynnig gan ddefnyddio'r wybodaeth a amlinellir uchod.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r>
              <a:rPr lang="cy-GB" sz="1800">
                <a:effectLst/>
                <a:latin typeface="Calibri" panose="020F0502020204030204" pitchFamily="34" charset="0"/>
                <a:ea typeface="Calibri" panose="020F0502020204030204" pitchFamily="34" charset="0"/>
                <a:cs typeface="Times New Roman" panose="02020603050405020304" pitchFamily="18" charset="0"/>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r>
              <a:rPr lang="cy-GB" sz="1800">
                <a:effectLst/>
                <a:latin typeface="Calibri" panose="020F0502020204030204" pitchFamily="34" charset="0"/>
                <a:ea typeface="Calibri" panose="020F0502020204030204" pitchFamily="34" charset="0"/>
                <a:cs typeface="Times New Roman" panose="02020603050405020304" pitchFamily="18" charset="0"/>
              </a:rPr>
              <a:t>Mae manylion cyswllt pob un o’r sefydliadau a restrir yn ymddangos ar sleid 27.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E4E5092-8265-4006-A364-23F104E02F61}" type="slidenum">
              <a:rPr lang="en-GB" smtClean="0"/>
              <a:t>25</a:t>
            </a:fld>
            <a:endParaRPr lang="en-GB"/>
          </a:p>
        </p:txBody>
      </p:sp>
    </p:spTree>
    <p:extLst>
      <p:ext uri="{BB962C8B-B14F-4D97-AF65-F5344CB8AC3E}">
        <p14:creationId xmlns:p14="http://schemas.microsoft.com/office/powerpoint/2010/main" val="37769313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800" b="1">
                <a:effectLst/>
                <a:latin typeface="Calibri" panose="020F0502020204030204" pitchFamily="34" charset="0"/>
                <a:ea typeface="Calibri" panose="020F0502020204030204" pitchFamily="34" charset="0"/>
                <a:cs typeface="Times New Roman" panose="02020603050405020304" pitchFamily="18" charset="0"/>
              </a:rPr>
              <a:t>Gofynnwch </a:t>
            </a:r>
            <a:r>
              <a:rPr lang="cy-GB" sz="1800">
                <a:effectLst/>
                <a:latin typeface="Calibri" panose="020F0502020204030204" pitchFamily="34" charset="0"/>
                <a:ea typeface="Calibri" panose="020F0502020204030204" pitchFamily="34" charset="0"/>
                <a:cs typeface="Times New Roman" panose="02020603050405020304" pitchFamily="18" charset="0"/>
              </a:rPr>
              <a:t>i'r dysgwyr ddychwelyd at y map meddwl a luniwyd ganddynt yn gynharach ac mewn lliw gwahanol ychwanegu at eu map meddwl trwy ysgrifennu:</a:t>
            </a:r>
          </a:p>
          <a:p>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
            </a:pPr>
            <a:r>
              <a:rPr lang="cy-GB" sz="1800">
                <a:effectLst/>
                <a:latin typeface="Calibri" panose="020F0502020204030204" pitchFamily="34" charset="0"/>
                <a:ea typeface="Calibri" panose="020F0502020204030204" pitchFamily="34" charset="0"/>
                <a:cs typeface="Times New Roman" panose="02020603050405020304" pitchFamily="18" charset="0"/>
              </a:rPr>
              <a:t>unrhyw eiriau am sut rydych chi'n meddwl y gallai Rosie fod wedi teimlo ar ôl iddi ddysgu bod ganddi'r hawl i fynegi ei barn ac i hyn gael ei gymryd o </a:t>
            </a:r>
            <a:r>
              <a:rPr lang="cy-GB" sz="1800" err="1">
                <a:effectLst/>
                <a:latin typeface="Calibri" panose="020F0502020204030204" pitchFamily="34" charset="0"/>
                <a:ea typeface="Calibri" panose="020F0502020204030204" pitchFamily="34" charset="0"/>
                <a:cs typeface="Times New Roman" panose="02020603050405020304" pitchFamily="18" charset="0"/>
              </a:rPr>
              <a:t>ddifrif</a:t>
            </a:r>
            <a:r>
              <a:rPr lang="cy-GB" sz="1800">
                <a:effectLst/>
                <a:latin typeface="Calibri" panose="020F0502020204030204" pitchFamily="34" charset="0"/>
                <a:ea typeface="Calibri" panose="020F0502020204030204" pitchFamily="34" charset="0"/>
                <a:cs typeface="Times New Roman" panose="02020603050405020304" pitchFamily="18" charset="0"/>
              </a:rPr>
              <a:t>? (Gobeithio y bydd geiriau fel gobeithiol, hapusach, cryfach a/neu rymusol yn cael eu hawgrymu. Mae’n bwysig cydnabod serch hynny y gallai hi fod yn teimlo’n drist o hyd.)</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
            </a:pPr>
            <a:r>
              <a:rPr lang="cy-GB" sz="1800">
                <a:effectLst/>
                <a:latin typeface="Calibri" panose="020F0502020204030204" pitchFamily="34" charset="0"/>
                <a:ea typeface="Calibri" panose="020F0502020204030204" pitchFamily="34" charset="0"/>
                <a:cs typeface="Times New Roman" panose="02020603050405020304" pitchFamily="18" charset="0"/>
              </a:rPr>
              <a:t>lle gallai Rosie ddod o hyd i wybodaeth a chymorth i'w helpu nawr ac yn y dyfodol (gan roi enghreifftiau penodol o sefydliadau).</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endParaRPr lang="cy-GB" sz="1800">
              <a:effectLst/>
              <a:latin typeface="Calibri" panose="020F0502020204030204" pitchFamily="34" charset="0"/>
              <a:ea typeface="Calibri" panose="020F0502020204030204" pitchFamily="34" charset="0"/>
              <a:cs typeface="Times New Roman" panose="02020603050405020304" pitchFamily="18" charset="0"/>
            </a:endParaRPr>
          </a:p>
          <a:p>
            <a:r>
              <a:rPr lang="cy-GB" sz="1800">
                <a:effectLst/>
                <a:latin typeface="Calibri" panose="020F0502020204030204" pitchFamily="34" charset="0"/>
                <a:ea typeface="Calibri" panose="020F0502020204030204" pitchFamily="34" charset="0"/>
                <a:cs typeface="Times New Roman" panose="02020603050405020304" pitchFamily="18" charset="0"/>
              </a:rPr>
              <a:t>Dylai dysgwyr grybwyll: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endParaRPr lang="cy-GB" sz="1800">
              <a:effectLst/>
              <a:latin typeface="Calibri" panose="020F0502020204030204" pitchFamily="34" charset="0"/>
              <a:ea typeface="Calibri" panose="020F0502020204030204" pitchFamily="34" charset="0"/>
              <a:cs typeface="Times New Roman" panose="02020603050405020304" pitchFamily="18" charset="0"/>
            </a:endParaRPr>
          </a:p>
          <a:p>
            <a:r>
              <a:rPr lang="cy-GB" sz="1800">
                <a:effectLst/>
                <a:latin typeface="Calibri" panose="020F0502020204030204" pitchFamily="34" charset="0"/>
                <a:ea typeface="Calibri" panose="020F0502020204030204" pitchFamily="34" charset="0"/>
                <a:cs typeface="Times New Roman" panose="02020603050405020304" pitchFamily="18" charset="0"/>
              </a:rPr>
              <a:t>Gwasanaeth Eiriolaeth Ieuenctid Cenedlaethol, Cymru (</a:t>
            </a:r>
            <a:r>
              <a:rPr lang="cy-GB" sz="1800" err="1">
                <a:effectLst/>
                <a:latin typeface="Calibri" panose="020F0502020204030204" pitchFamily="34" charset="0"/>
                <a:ea typeface="Calibri" panose="020F0502020204030204" pitchFamily="34" charset="0"/>
                <a:cs typeface="Times New Roman" panose="02020603050405020304" pitchFamily="18" charset="0"/>
              </a:rPr>
              <a:t>NYAS</a:t>
            </a:r>
            <a:r>
              <a:rPr lang="cy-GB" sz="1800">
                <a:effectLst/>
                <a:latin typeface="Calibri" panose="020F0502020204030204" pitchFamily="34" charset="0"/>
                <a:ea typeface="Calibri" panose="020F0502020204030204" pitchFamily="34" charset="0"/>
                <a:cs typeface="Times New Roman" panose="02020603050405020304" pitchFamily="18" charset="0"/>
              </a:rPr>
              <a:t> Cymru)</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r>
              <a:rPr lang="cy-GB" sz="1800">
                <a:effectLst/>
                <a:latin typeface="Calibri" panose="020F0502020204030204" pitchFamily="34" charset="0"/>
                <a:ea typeface="Calibri" panose="020F0502020204030204" pitchFamily="34" charset="0"/>
                <a:cs typeface="Times New Roman" panose="02020603050405020304" pitchFamily="18" charset="0"/>
              </a:rPr>
              <a:t>Cymdeithas Genedlaethol Canolfannau Cyswllt Plant (</a:t>
            </a:r>
            <a:r>
              <a:rPr lang="cy-GB" sz="1800" err="1">
                <a:effectLst/>
                <a:latin typeface="Calibri" panose="020F0502020204030204" pitchFamily="34" charset="0"/>
                <a:ea typeface="Calibri" panose="020F0502020204030204" pitchFamily="34" charset="0"/>
                <a:cs typeface="Times New Roman" panose="02020603050405020304" pitchFamily="18" charset="0"/>
              </a:rPr>
              <a:t>NACCC</a:t>
            </a:r>
            <a:r>
              <a:rPr lang="cy-GB" sz="1800">
                <a:effectLst/>
                <a:latin typeface="Calibri" panose="020F0502020204030204" pitchFamily="34" charset="0"/>
                <a:ea typeface="Calibri" panose="020F0502020204030204" pitchFamily="34" charset="0"/>
                <a:cs typeface="Times New Roman" panose="02020603050405020304" pitchFamily="18" charset="0"/>
              </a:rPr>
              <a:t>)</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r>
              <a:rPr lang="cy-GB" sz="1800" err="1">
                <a:effectLst/>
                <a:latin typeface="Calibri" panose="020F0502020204030204" pitchFamily="34" charset="0"/>
                <a:ea typeface="Calibri" panose="020F0502020204030204" pitchFamily="34" charset="0"/>
                <a:cs typeface="Times New Roman" panose="02020603050405020304" pitchFamily="18" charset="0"/>
              </a:rPr>
              <a:t>Cafcass</a:t>
            </a:r>
            <a:r>
              <a:rPr lang="cy-GB" sz="1800">
                <a:effectLst/>
                <a:latin typeface="Calibri" panose="020F0502020204030204" pitchFamily="34" charset="0"/>
                <a:ea typeface="Calibri" panose="020F0502020204030204" pitchFamily="34" charset="0"/>
                <a:cs typeface="Times New Roman" panose="02020603050405020304" pitchFamily="18" charset="0"/>
              </a:rPr>
              <a:t> Cymru</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r>
              <a:rPr lang="cy-GB" sz="1800" err="1">
                <a:effectLst/>
                <a:latin typeface="Calibri" panose="020F0502020204030204" pitchFamily="34" charset="0"/>
                <a:ea typeface="Calibri" panose="020F0502020204030204" pitchFamily="34" charset="0"/>
                <a:cs typeface="Times New Roman" panose="02020603050405020304" pitchFamily="18" charset="0"/>
              </a:rPr>
              <a:t>Relate</a:t>
            </a:r>
            <a:r>
              <a:rPr lang="cy-GB" sz="1800">
                <a:effectLst/>
                <a:latin typeface="Calibri" panose="020F0502020204030204" pitchFamily="34" charset="0"/>
                <a:ea typeface="Calibri" panose="020F0502020204030204" pitchFamily="34" charset="0"/>
                <a:cs typeface="Times New Roman" panose="02020603050405020304" pitchFamily="18" charset="0"/>
              </a:rPr>
              <a:t> Cymru a/neu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r>
              <a:rPr lang="cy-GB" sz="1800" err="1">
                <a:effectLst/>
                <a:latin typeface="Calibri" panose="020F0502020204030204" pitchFamily="34" charset="0"/>
                <a:ea typeface="Calibri" panose="020F0502020204030204" pitchFamily="34" charset="0"/>
                <a:cs typeface="Times New Roman" panose="02020603050405020304" pitchFamily="18" charset="0"/>
              </a:rPr>
              <a:t>Childline</a:t>
            </a:r>
            <a:r>
              <a:rPr lang="cy-GB" sz="1800">
                <a:effectLst/>
                <a:latin typeface="Calibri" panose="020F0502020204030204" pitchFamily="34" charset="0"/>
                <a:ea typeface="Calibri" panose="020F0502020204030204" pitchFamily="34" charset="0"/>
                <a:cs typeface="Times New Roman" panose="02020603050405020304" pitchFamily="18" charset="0"/>
              </a:rPr>
              <a:t> Cymru.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E4E5092-8265-4006-A364-23F104E02F61}" type="slidenum">
              <a:rPr lang="en-GB" smtClean="0"/>
              <a:t>26</a:t>
            </a:fld>
            <a:endParaRPr lang="en-GB"/>
          </a:p>
        </p:txBody>
      </p:sp>
    </p:spTree>
    <p:extLst>
      <p:ext uri="{BB962C8B-B14F-4D97-AF65-F5344CB8AC3E}">
        <p14:creationId xmlns:p14="http://schemas.microsoft.com/office/powerpoint/2010/main" val="22460926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800">
                <a:effectLst/>
                <a:latin typeface="Calibri" panose="020F0502020204030204" pitchFamily="34" charset="0"/>
                <a:ea typeface="Calibri" panose="020F0502020204030204" pitchFamily="34" charset="0"/>
                <a:cs typeface="Times New Roman" panose="02020603050405020304" pitchFamily="18" charset="0"/>
              </a:rPr>
              <a:t>Atgoffwch y dysgwyr pwy y </a:t>
            </a:r>
            <a:r>
              <a:rPr lang="cy-GB" sz="1800" err="1">
                <a:effectLst/>
                <a:latin typeface="Calibri" panose="020F0502020204030204" pitchFamily="34" charset="0"/>
                <a:ea typeface="Calibri" panose="020F0502020204030204" pitchFamily="34" charset="0"/>
                <a:cs typeface="Times New Roman" panose="02020603050405020304" pitchFamily="18" charset="0"/>
              </a:rPr>
              <a:t>gallant</a:t>
            </a:r>
            <a:r>
              <a:rPr lang="cy-GB" sz="1800">
                <a:effectLst/>
                <a:latin typeface="Calibri" panose="020F0502020204030204" pitchFamily="34" charset="0"/>
                <a:ea typeface="Calibri" panose="020F0502020204030204" pitchFamily="34" charset="0"/>
                <a:cs typeface="Times New Roman" panose="02020603050405020304" pitchFamily="18" charset="0"/>
              </a:rPr>
              <a:t> siarad â nhw yn yr ysgol, e.e. eu hathro/hathrawes, cynorthwyydd addysgu neu uwch staff yn yr ysgol (efallai y byddwch am bersonoli’r sleid hon gydag enwau staff cyswllt) neu gofynnwch i’r dysgwyr pwy maen nhw'n meddwl y dylen nhw siarad â nhw yn yr ysgol, yna rhowch fanylion unrhyw aelodau o staff nad yw'r dysgwyr wedi'u crybwyll.</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E4E5092-8265-4006-A364-23F104E02F61}" type="slidenum">
              <a:rPr lang="en-GB" smtClean="0"/>
              <a:t>27</a:t>
            </a:fld>
            <a:endParaRPr lang="en-GB"/>
          </a:p>
        </p:txBody>
      </p:sp>
    </p:spTree>
    <p:extLst>
      <p:ext uri="{BB962C8B-B14F-4D97-AF65-F5344CB8AC3E}">
        <p14:creationId xmlns:p14="http://schemas.microsoft.com/office/powerpoint/2010/main" val="25074691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800">
                <a:effectLst/>
                <a:latin typeface="Calibri" panose="020F0502020204030204" pitchFamily="34" charset="0"/>
                <a:ea typeface="Calibri" panose="020F0502020204030204" pitchFamily="34" charset="0"/>
                <a:cs typeface="Times New Roman" panose="02020603050405020304" pitchFamily="18" charset="0"/>
              </a:rPr>
              <a:t>Atgoffwch y dysgwyr â phwy y </a:t>
            </a:r>
            <a:r>
              <a:rPr lang="cy-GB" sz="1800" err="1">
                <a:effectLst/>
                <a:latin typeface="Calibri" panose="020F0502020204030204" pitchFamily="34" charset="0"/>
                <a:ea typeface="Calibri" panose="020F0502020204030204" pitchFamily="34" charset="0"/>
                <a:cs typeface="Times New Roman" panose="02020603050405020304" pitchFamily="18" charset="0"/>
              </a:rPr>
              <a:t>gallant</a:t>
            </a:r>
            <a:r>
              <a:rPr lang="cy-GB" sz="1800">
                <a:effectLst/>
                <a:latin typeface="Calibri" panose="020F0502020204030204" pitchFamily="34" charset="0"/>
                <a:ea typeface="Calibri" panose="020F0502020204030204" pitchFamily="34" charset="0"/>
                <a:cs typeface="Times New Roman" panose="02020603050405020304" pitchFamily="18" charset="0"/>
              </a:rPr>
              <a:t> siarad y tu allan i'r ysgol. Gadewch y sleid i fyny ar gyfer unrhyw ddysgwr sy'n dymuno nodi'r manylion.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endParaRPr lang="cy-GB" sz="1800" b="1">
              <a:effectLst/>
              <a:latin typeface="Calibri" panose="020F0502020204030204" pitchFamily="34" charset="0"/>
              <a:ea typeface="Calibri" panose="020F0502020204030204" pitchFamily="34" charset="0"/>
              <a:cs typeface="Times New Roman" panose="02020603050405020304" pitchFamily="18" charset="0"/>
            </a:endParaRPr>
          </a:p>
          <a:p>
            <a:r>
              <a:rPr lang="cy-GB" sz="1800" b="1">
                <a:effectLst/>
                <a:latin typeface="Calibri" panose="020F0502020204030204" pitchFamily="34" charset="0"/>
                <a:ea typeface="Calibri" panose="020F0502020204030204" pitchFamily="34" charset="0"/>
                <a:cs typeface="Times New Roman" panose="02020603050405020304" pitchFamily="18" charset="0"/>
              </a:rPr>
              <a:t>Dywedwch wrth y dysgwyr os oes unrhyw beth sydd wedi cael ei drafod heddiw yn achosi pryder iddyn nhw a bod angen cymorth arnyn nhw, </a:t>
            </a:r>
            <a:r>
              <a:rPr lang="cy-GB" sz="1800" b="1" err="1">
                <a:effectLst/>
                <a:latin typeface="Calibri" panose="020F0502020204030204" pitchFamily="34" charset="0"/>
                <a:ea typeface="Calibri" panose="020F0502020204030204" pitchFamily="34" charset="0"/>
                <a:cs typeface="Times New Roman" panose="02020603050405020304" pitchFamily="18" charset="0"/>
              </a:rPr>
              <a:t>gallant</a:t>
            </a:r>
            <a:r>
              <a:rPr lang="cy-GB" sz="1800" b="1">
                <a:effectLst/>
                <a:latin typeface="Calibri" panose="020F0502020204030204" pitchFamily="34" charset="0"/>
                <a:ea typeface="Calibri" panose="020F0502020204030204" pitchFamily="34" charset="0"/>
                <a:cs typeface="Times New Roman" panose="02020603050405020304" pitchFamily="18" charset="0"/>
              </a:rPr>
              <a:t> roi gwybod i chi neu roi nodyn yn y 'fasged hoffwn holi'.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r>
              <a:rPr lang="en-GB" sz="18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CE4E5092-8265-4006-A364-23F104E02F61}" type="slidenum">
              <a:rPr lang="en-GB" smtClean="0"/>
              <a:t>28</a:t>
            </a:fld>
            <a:endParaRPr lang="en-GB"/>
          </a:p>
        </p:txBody>
      </p:sp>
    </p:spTree>
    <p:extLst>
      <p:ext uri="{BB962C8B-B14F-4D97-AF65-F5344CB8AC3E}">
        <p14:creationId xmlns:p14="http://schemas.microsoft.com/office/powerpoint/2010/main" val="2734460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200" kern="1200">
                <a:solidFill>
                  <a:schemeClr val="tx1"/>
                </a:solidFill>
                <a:latin typeface="+mn-lt"/>
                <a:ea typeface="+mn-ea"/>
                <a:cs typeface="+mn-cs"/>
              </a:rPr>
              <a:t>Mae’r sleid hon yn nodi rhai o’r ‘datganiadau o’r hyn sy’n bwysig’ o Iechyd a Lles a’r Dyniaethau y mae’r adnoddau addysgu yn cyfeirio atyn</a:t>
            </a:r>
            <a:r>
              <a:rPr lang="cy-GB" sz="1200" kern="1200" baseline="0">
                <a:solidFill>
                  <a:schemeClr val="tx1"/>
                </a:solidFill>
                <a:latin typeface="+mn-lt"/>
                <a:ea typeface="+mn-ea"/>
                <a:cs typeface="+mn-cs"/>
              </a:rPr>
              <a:t> nhw.</a:t>
            </a:r>
            <a:endParaRPr lang="en-GB" sz="1200" kern="120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CE4E5092-8265-4006-A364-23F104E02F61}" type="slidenum">
              <a:rPr lang="en-GB" smtClean="0"/>
              <a:t>3</a:t>
            </a:fld>
            <a:endParaRPr lang="en-GB"/>
          </a:p>
        </p:txBody>
      </p:sp>
    </p:spTree>
    <p:extLst>
      <p:ext uri="{BB962C8B-B14F-4D97-AF65-F5344CB8AC3E}">
        <p14:creationId xmlns:p14="http://schemas.microsoft.com/office/powerpoint/2010/main" val="2573286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200" kern="1200">
                <a:solidFill>
                  <a:schemeClr val="tx1"/>
                </a:solidFill>
                <a:latin typeface="+mn-lt"/>
                <a:ea typeface="+mn-ea"/>
                <a:cs typeface="+mn-cs"/>
              </a:rPr>
              <a:t>Mae’r sleid hon yn nodi rhai o’r ‘camau cynnydd’ o Iechyd a Lles a’r Dyniaethau y mae’r adnoddau addysgu yn cyfeirio atynt. Yn benodol:</a:t>
            </a:r>
            <a:endParaRPr lang="en-GB" sz="1200" kern="1200">
              <a:solidFill>
                <a:schemeClr val="tx1"/>
              </a:solidFill>
              <a:latin typeface="+mn-lt"/>
              <a:ea typeface="+mn-ea"/>
              <a:cs typeface="+mn-cs"/>
            </a:endParaRPr>
          </a:p>
          <a:p>
            <a:r>
              <a:rPr lang="cy-GB" sz="1200" b="1" kern="1200">
                <a:solidFill>
                  <a:schemeClr val="tx1"/>
                </a:solidFill>
                <a:latin typeface="+mn-lt"/>
                <a:ea typeface="+mn-ea"/>
                <a:cs typeface="+mn-cs"/>
              </a:rPr>
              <a:t>Iechyd a Lles </a:t>
            </a:r>
            <a:endParaRPr lang="en-GB" sz="1200" kern="1200">
              <a:solidFill>
                <a:schemeClr val="tx1"/>
              </a:solidFill>
              <a:latin typeface="+mn-lt"/>
              <a:ea typeface="+mn-ea"/>
              <a:cs typeface="+mn-cs"/>
            </a:endParaRPr>
          </a:p>
          <a:p>
            <a:r>
              <a:rPr lang="cy-GB" sz="1200" kern="1200">
                <a:solidFill>
                  <a:schemeClr val="tx1"/>
                </a:solidFill>
                <a:latin typeface="+mn-lt"/>
                <a:ea typeface="+mn-ea"/>
                <a:cs typeface="+mn-cs"/>
              </a:rPr>
              <a:t>  </a:t>
            </a:r>
            <a:endParaRPr lang="en-GB" sz="1200" kern="1200">
              <a:solidFill>
                <a:schemeClr val="tx1"/>
              </a:solidFill>
              <a:latin typeface="+mn-lt"/>
              <a:ea typeface="+mn-ea"/>
              <a:cs typeface="+mn-cs"/>
            </a:endParaRPr>
          </a:p>
          <a:p>
            <a:r>
              <a:rPr lang="cy-GB" sz="1200" b="1" kern="1200">
                <a:solidFill>
                  <a:schemeClr val="tx1"/>
                </a:solidFill>
                <a:latin typeface="+mn-lt"/>
                <a:ea typeface="+mn-ea"/>
                <a:cs typeface="+mn-cs"/>
              </a:rPr>
              <a:t>Mae sut rydym yn prosesu ac yn ymateb i'n profiadau yn effeithio ar ein hiechyd meddwl a'n lles emosiynol. </a:t>
            </a:r>
            <a:endParaRPr lang="en-GB" sz="1200" kern="1200">
              <a:solidFill>
                <a:schemeClr val="tx1"/>
              </a:solidFill>
              <a:latin typeface="+mn-lt"/>
              <a:ea typeface="+mn-ea"/>
              <a:cs typeface="+mn-cs"/>
            </a:endParaRPr>
          </a:p>
          <a:p>
            <a:r>
              <a:rPr lang="cy-GB" sz="1200" kern="1200">
                <a:solidFill>
                  <a:schemeClr val="tx1"/>
                </a:solidFill>
                <a:latin typeface="+mn-lt"/>
                <a:ea typeface="+mn-ea"/>
                <a:cs typeface="+mn-cs"/>
              </a:rPr>
              <a:t>Mae Adnodd 1 yn trafod rhieni’n gwahanu ac yn normaleiddio emosiynau y gall plant a phobl ifanc fynd drwyddynt. Mae Adnodd 2 yn trafod ffynonellau cymorth i blant a phobl ifanc pan fydd rhieni’n gwahanu. </a:t>
            </a:r>
          </a:p>
          <a:p>
            <a:endParaRPr lang="en-GB" sz="1200" kern="1200">
              <a:solidFill>
                <a:schemeClr val="tx1"/>
              </a:solidFill>
              <a:latin typeface="+mn-lt"/>
              <a:ea typeface="+mn-ea"/>
              <a:cs typeface="+mn-cs"/>
            </a:endParaRPr>
          </a:p>
          <a:p>
            <a:r>
              <a:rPr lang="cy-GB" sz="1200" kern="1200">
                <a:solidFill>
                  <a:schemeClr val="tx1"/>
                </a:solidFill>
                <a:latin typeface="+mn-lt"/>
                <a:ea typeface="+mn-ea"/>
                <a:cs typeface="+mn-cs"/>
              </a:rPr>
              <a:t>Bydd y ddau adnodd yn helpu dysgwyr i ddeall meysydd allweddol sydd wedi’u hamlinellu yng </a:t>
            </a:r>
            <a:r>
              <a:rPr lang="cy-GB" sz="1200" b="1" kern="1200">
                <a:solidFill>
                  <a:schemeClr val="tx1"/>
                </a:solidFill>
                <a:latin typeface="+mn-lt"/>
                <a:ea typeface="+mn-ea"/>
                <a:cs typeface="+mn-cs"/>
              </a:rPr>
              <a:t>Ngham Cynnydd 2,</a:t>
            </a:r>
            <a:r>
              <a:rPr lang="cy-GB" sz="1200" kern="1200">
                <a:solidFill>
                  <a:schemeClr val="tx1"/>
                </a:solidFill>
                <a:latin typeface="+mn-lt"/>
                <a:ea typeface="+mn-ea"/>
                <a:cs typeface="+mn-cs"/>
              </a:rPr>
              <a:t> megis: </a:t>
            </a:r>
          </a:p>
          <a:p>
            <a:endParaRPr lang="en-GB" sz="1200" kern="1200">
              <a:solidFill>
                <a:schemeClr val="tx1"/>
              </a:solidFill>
              <a:latin typeface="+mn-lt"/>
              <a:ea typeface="+mn-ea"/>
              <a:cs typeface="+mn-cs"/>
            </a:endParaRPr>
          </a:p>
          <a:p>
            <a:pPr marL="171450" lvl="0" indent="-171450">
              <a:buFont typeface="Wingdings" panose="05000000000000000000" pitchFamily="2" charset="2"/>
              <a:buChar char="§"/>
            </a:pPr>
            <a:r>
              <a:rPr lang="cy-GB" sz="1200" kern="1200">
                <a:solidFill>
                  <a:schemeClr val="tx1"/>
                </a:solidFill>
                <a:latin typeface="+mn-lt"/>
                <a:ea typeface="+mn-ea"/>
                <a:cs typeface="+mn-cs"/>
              </a:rPr>
              <a:t>Galla i gydnabod a chyfleu fy nheimladau. </a:t>
            </a:r>
            <a:endParaRPr lang="en-GB" sz="1200" kern="1200">
              <a:solidFill>
                <a:schemeClr val="tx1"/>
              </a:solidFill>
              <a:latin typeface="+mn-lt"/>
              <a:ea typeface="+mn-ea"/>
              <a:cs typeface="+mn-cs"/>
            </a:endParaRPr>
          </a:p>
          <a:p>
            <a:pPr marL="171450" lvl="0" indent="-171450">
              <a:buFont typeface="Wingdings" panose="05000000000000000000" pitchFamily="2" charset="2"/>
              <a:buChar char="§"/>
            </a:pPr>
            <a:r>
              <a:rPr lang="cy-GB" sz="1200" kern="1200">
                <a:solidFill>
                  <a:schemeClr val="tx1"/>
                </a:solidFill>
                <a:latin typeface="+mn-lt"/>
                <a:ea typeface="+mn-ea"/>
                <a:cs typeface="+mn-cs"/>
              </a:rPr>
              <a:t>Rwy’n dechrau sylwi pan fydd angen help arna’ i reoli fy nheimladau. </a:t>
            </a:r>
            <a:endParaRPr lang="en-GB" sz="1200" kern="1200">
              <a:solidFill>
                <a:schemeClr val="tx1"/>
              </a:solidFill>
              <a:latin typeface="+mn-lt"/>
              <a:ea typeface="+mn-ea"/>
              <a:cs typeface="+mn-cs"/>
            </a:endParaRPr>
          </a:p>
          <a:p>
            <a:pPr marL="171450" lvl="0" indent="-171450">
              <a:buFont typeface="Wingdings" panose="05000000000000000000" pitchFamily="2" charset="2"/>
              <a:buChar char="§"/>
            </a:pPr>
            <a:r>
              <a:rPr lang="cy-GB" sz="1200" kern="1200">
                <a:solidFill>
                  <a:schemeClr val="tx1"/>
                </a:solidFill>
                <a:latin typeface="+mn-lt"/>
                <a:ea typeface="+mn-ea"/>
                <a:cs typeface="+mn-cs"/>
              </a:rPr>
              <a:t>Galla i fyfyrio ar fy mhrofiadau. </a:t>
            </a:r>
            <a:endParaRPr lang="en-GB" sz="1200" kern="1200">
              <a:solidFill>
                <a:schemeClr val="tx1"/>
              </a:solidFill>
              <a:latin typeface="+mn-lt"/>
              <a:ea typeface="+mn-ea"/>
              <a:cs typeface="+mn-cs"/>
            </a:endParaRPr>
          </a:p>
          <a:p>
            <a:pPr marL="171450" lvl="0" indent="-171450">
              <a:buFont typeface="Wingdings" panose="05000000000000000000" pitchFamily="2" charset="2"/>
              <a:buChar char="§"/>
            </a:pPr>
            <a:r>
              <a:rPr lang="cy-GB" sz="1200" kern="1200">
                <a:solidFill>
                  <a:schemeClr val="tx1"/>
                </a:solidFill>
                <a:latin typeface="+mn-lt"/>
                <a:ea typeface="+mn-ea"/>
                <a:cs typeface="+mn-cs"/>
              </a:rPr>
              <a:t>Galla i roi sylw i deimladau pobl eraill ac rwy’n dysgu meddwl pam y gallent deimlo felly.</a:t>
            </a:r>
          </a:p>
          <a:p>
            <a:pPr lvl="0"/>
            <a:endParaRPr lang="en-GB" sz="1200" kern="1200">
              <a:solidFill>
                <a:schemeClr val="tx1"/>
              </a:solidFill>
              <a:latin typeface="+mn-lt"/>
              <a:ea typeface="+mn-ea"/>
              <a:cs typeface="+mn-cs"/>
            </a:endParaRPr>
          </a:p>
          <a:p>
            <a:r>
              <a:rPr lang="cy-GB" sz="1200" kern="1200">
                <a:solidFill>
                  <a:schemeClr val="tx1"/>
                </a:solidFill>
                <a:latin typeface="+mn-lt"/>
                <a:ea typeface="+mn-ea"/>
                <a:cs typeface="+mn-cs"/>
              </a:rPr>
              <a:t>Bydd y ddau adnodd yn helpu dysgwyr i ddeall meysydd allweddol sydd wedi’u hamlinellu yng </a:t>
            </a:r>
            <a:r>
              <a:rPr lang="cy-GB" sz="1200" b="1" kern="1200">
                <a:solidFill>
                  <a:schemeClr val="tx1"/>
                </a:solidFill>
                <a:latin typeface="+mn-lt"/>
                <a:ea typeface="+mn-ea"/>
                <a:cs typeface="+mn-cs"/>
              </a:rPr>
              <a:t>Ngham Cynnydd 3,</a:t>
            </a:r>
            <a:r>
              <a:rPr lang="cy-GB" sz="1200" kern="1200">
                <a:solidFill>
                  <a:schemeClr val="tx1"/>
                </a:solidFill>
                <a:latin typeface="+mn-lt"/>
                <a:ea typeface="+mn-ea"/>
                <a:cs typeface="+mn-cs"/>
              </a:rPr>
              <a:t> megis:</a:t>
            </a:r>
          </a:p>
          <a:p>
            <a:endParaRPr lang="en-GB" sz="1200" kern="1200">
              <a:solidFill>
                <a:schemeClr val="tx1"/>
              </a:solidFill>
              <a:latin typeface="+mn-lt"/>
              <a:ea typeface="+mn-ea"/>
              <a:cs typeface="+mn-cs"/>
            </a:endParaRPr>
          </a:p>
          <a:p>
            <a:pPr marL="171450" lvl="0" indent="-171450">
              <a:buFont typeface="Wingdings" panose="05000000000000000000" pitchFamily="2" charset="2"/>
              <a:buChar char="§"/>
            </a:pPr>
            <a:r>
              <a:rPr lang="cy-GB" sz="1200" kern="1200">
                <a:solidFill>
                  <a:schemeClr val="tx1"/>
                </a:solidFill>
                <a:latin typeface="+mn-lt"/>
                <a:ea typeface="+mn-ea"/>
                <a:cs typeface="+mn-cs"/>
              </a:rPr>
              <a:t>Galla i weld manteision cyfathrebu am deimladau fel un o ystod o strategaethau a all helpu i hybu iechyd meddwl cadarnhaol a lles emosiynol. </a:t>
            </a:r>
            <a:endParaRPr lang="en-GB" sz="1200" kern="1200">
              <a:solidFill>
                <a:schemeClr val="tx1"/>
              </a:solidFill>
              <a:latin typeface="+mn-lt"/>
              <a:ea typeface="+mn-ea"/>
              <a:cs typeface="+mn-cs"/>
            </a:endParaRPr>
          </a:p>
          <a:p>
            <a:pPr marL="171450" lvl="0" indent="-171450">
              <a:buFont typeface="Wingdings" panose="05000000000000000000" pitchFamily="2" charset="2"/>
              <a:buChar char="§"/>
            </a:pPr>
            <a:r>
              <a:rPr lang="cy-GB" sz="1200" kern="1200">
                <a:solidFill>
                  <a:schemeClr val="tx1"/>
                </a:solidFill>
                <a:latin typeface="+mn-lt"/>
                <a:ea typeface="+mn-ea"/>
                <a:cs typeface="+mn-cs"/>
              </a:rPr>
              <a:t>Galla i ofyn am help pan fydd ei angen arna’ i gan bobl rwy’n ymddiried ynddynt. </a:t>
            </a:r>
            <a:endParaRPr lang="en-GB" sz="1200" kern="1200">
              <a:solidFill>
                <a:schemeClr val="tx1"/>
              </a:solidFill>
              <a:latin typeface="+mn-lt"/>
              <a:ea typeface="+mn-ea"/>
              <a:cs typeface="+mn-cs"/>
            </a:endParaRPr>
          </a:p>
          <a:p>
            <a:pPr marL="171450" lvl="0" indent="-171450">
              <a:buFont typeface="Wingdings" panose="05000000000000000000" pitchFamily="2" charset="2"/>
              <a:buChar char="§"/>
            </a:pPr>
            <a:r>
              <a:rPr lang="cy-GB" sz="1200" kern="1200">
                <a:solidFill>
                  <a:schemeClr val="tx1"/>
                </a:solidFill>
                <a:latin typeface="+mn-lt"/>
                <a:ea typeface="+mn-ea"/>
                <a:cs typeface="+mn-cs"/>
              </a:rPr>
              <a:t>Galla i fyfyrio ar y ffordd y mae digwyddiadau a phrofiadau’r gorffennol wedi effeithio ar fy meddyliau, fy nheimladau a fy ngweithredoedd. </a:t>
            </a:r>
            <a:endParaRPr lang="en-GB" sz="1200" kern="1200">
              <a:solidFill>
                <a:schemeClr val="tx1"/>
              </a:solidFill>
              <a:latin typeface="+mn-lt"/>
              <a:ea typeface="+mn-ea"/>
              <a:cs typeface="+mn-cs"/>
            </a:endParaRPr>
          </a:p>
          <a:p>
            <a:pPr marL="171450" lvl="0" indent="-171450">
              <a:buFont typeface="Wingdings" panose="05000000000000000000" pitchFamily="2" charset="2"/>
              <a:buChar char="§"/>
            </a:pPr>
            <a:r>
              <a:rPr lang="cy-GB" sz="1200" kern="1200">
                <a:solidFill>
                  <a:schemeClr val="tx1"/>
                </a:solidFill>
                <a:latin typeface="+mn-lt"/>
                <a:ea typeface="+mn-ea"/>
                <a:cs typeface="+mn-cs"/>
              </a:rPr>
              <a:t>Galla i ragweld sut y gall digwyddiadau yn y dyfodol wneud i mi ac eraill deimlo. </a:t>
            </a:r>
            <a:endParaRPr lang="en-GB" sz="1200" kern="1200">
              <a:solidFill>
                <a:schemeClr val="tx1"/>
              </a:solidFill>
              <a:latin typeface="+mn-lt"/>
              <a:ea typeface="+mn-ea"/>
              <a:cs typeface="+mn-cs"/>
            </a:endParaRPr>
          </a:p>
          <a:p>
            <a:pPr marL="171450" lvl="0" indent="-171450">
              <a:buFont typeface="Wingdings" panose="05000000000000000000" pitchFamily="2" charset="2"/>
              <a:buChar char="§"/>
            </a:pPr>
            <a:r>
              <a:rPr lang="cy-GB" sz="1200" kern="1200">
                <a:solidFill>
                  <a:schemeClr val="tx1"/>
                </a:solidFill>
                <a:latin typeface="+mn-lt"/>
                <a:ea typeface="+mn-ea"/>
                <a:cs typeface="+mn-cs"/>
              </a:rPr>
              <a:t>Galla i gydymdeimlo ag eraill. </a:t>
            </a:r>
            <a:endParaRPr lang="en-GB" sz="1200" kern="1200">
              <a:solidFill>
                <a:schemeClr val="tx1"/>
              </a:solidFill>
              <a:latin typeface="+mn-lt"/>
              <a:ea typeface="+mn-ea"/>
              <a:cs typeface="+mn-cs"/>
            </a:endParaRPr>
          </a:p>
          <a:p>
            <a:pPr marL="171450" lvl="0" indent="-171450">
              <a:buFont typeface="Wingdings" panose="05000000000000000000" pitchFamily="2" charset="2"/>
              <a:buChar char="§"/>
            </a:pPr>
            <a:r>
              <a:rPr lang="cy-GB" sz="1200" kern="1200">
                <a:solidFill>
                  <a:schemeClr val="tx1"/>
                </a:solidFill>
                <a:latin typeface="+mn-lt"/>
                <a:ea typeface="+mn-ea"/>
                <a:cs typeface="+mn-cs"/>
              </a:rPr>
              <a:t>Galla i ddeall sut a pham mae profiadau’n effeithio arna’ i ac ar eraill. </a:t>
            </a:r>
            <a:endParaRPr lang="en-GB" sz="1200" kern="1200">
              <a:solidFill>
                <a:schemeClr val="tx1"/>
              </a:solidFill>
              <a:latin typeface="+mn-lt"/>
              <a:ea typeface="+mn-ea"/>
              <a:cs typeface="+mn-cs"/>
            </a:endParaRPr>
          </a:p>
          <a:p>
            <a:r>
              <a:rPr lang="cy-GB" sz="1200" kern="1200">
                <a:solidFill>
                  <a:schemeClr val="tx1"/>
                </a:solidFill>
                <a:latin typeface="+mn-lt"/>
                <a:ea typeface="+mn-ea"/>
                <a:cs typeface="+mn-cs"/>
              </a:rPr>
              <a:t> </a:t>
            </a:r>
            <a:endParaRPr lang="en-GB" sz="1200" kern="1200">
              <a:solidFill>
                <a:schemeClr val="tx1"/>
              </a:solidFill>
              <a:latin typeface="+mn-lt"/>
              <a:ea typeface="+mn-ea"/>
              <a:cs typeface="+mn-cs"/>
            </a:endParaRPr>
          </a:p>
          <a:p>
            <a:r>
              <a:rPr lang="cy-GB" sz="1200" b="1" kern="1200">
                <a:solidFill>
                  <a:schemeClr val="tx1"/>
                </a:solidFill>
                <a:latin typeface="+mn-lt"/>
                <a:ea typeface="+mn-ea"/>
                <a:cs typeface="+mn-cs"/>
              </a:rPr>
              <a:t>Mae perthnasoedd iach yn hanfodol i’n lles </a:t>
            </a:r>
            <a:endParaRPr lang="en-GB" sz="1200" kern="1200">
              <a:solidFill>
                <a:schemeClr val="tx1"/>
              </a:solidFill>
              <a:latin typeface="+mn-lt"/>
              <a:ea typeface="+mn-ea"/>
              <a:cs typeface="+mn-cs"/>
            </a:endParaRPr>
          </a:p>
          <a:p>
            <a:r>
              <a:rPr lang="cy-GB" sz="1200" kern="1200">
                <a:solidFill>
                  <a:schemeClr val="tx1"/>
                </a:solidFill>
                <a:latin typeface="+mn-lt"/>
                <a:ea typeface="+mn-ea"/>
                <a:cs typeface="+mn-cs"/>
              </a:rPr>
              <a:t>Mae Adnodd 1 yn trafod gwahanol fathau o deuluoedd ac yn normaleiddio emosiynau y gall plant a phobl ifanc fynd drwyddynt. Mae Adnodd 2 yn trafod ffynonellau cymorth i blant a phobl ifanc a’u hawl i leisio’u barn pan fydd penderfyniadau’n cael eu gwneud ar ôl i’w rhieni a’u gofalwyr wahanu. </a:t>
            </a:r>
          </a:p>
          <a:p>
            <a:endParaRPr lang="en-GB" sz="1200" kern="1200">
              <a:solidFill>
                <a:schemeClr val="tx1"/>
              </a:solidFill>
              <a:latin typeface="+mn-lt"/>
              <a:ea typeface="+mn-ea"/>
              <a:cs typeface="+mn-cs"/>
            </a:endParaRPr>
          </a:p>
          <a:p>
            <a:r>
              <a:rPr lang="cy-GB" sz="1200" kern="1200">
                <a:solidFill>
                  <a:schemeClr val="tx1"/>
                </a:solidFill>
                <a:latin typeface="+mn-lt"/>
                <a:ea typeface="+mn-ea"/>
                <a:cs typeface="+mn-cs"/>
              </a:rPr>
              <a:t>Bydd y ddau adnodd yn helpu dysgwyr i ddeall meysydd allweddol sydd wedi’u hamlinellu yng </a:t>
            </a:r>
            <a:r>
              <a:rPr lang="cy-GB" sz="1200" b="1" kern="1200">
                <a:solidFill>
                  <a:schemeClr val="tx1"/>
                </a:solidFill>
                <a:latin typeface="+mn-lt"/>
                <a:ea typeface="+mn-ea"/>
                <a:cs typeface="+mn-cs"/>
              </a:rPr>
              <a:t>Ngham Cynnydd 2,</a:t>
            </a:r>
            <a:r>
              <a:rPr lang="cy-GB" sz="1200" kern="1200">
                <a:solidFill>
                  <a:schemeClr val="tx1"/>
                </a:solidFill>
                <a:latin typeface="+mn-lt"/>
                <a:ea typeface="+mn-ea"/>
                <a:cs typeface="+mn-cs"/>
              </a:rPr>
              <a:t> megis:</a:t>
            </a:r>
          </a:p>
          <a:p>
            <a:endParaRPr lang="en-GB" sz="1200" kern="1200">
              <a:solidFill>
                <a:schemeClr val="tx1"/>
              </a:solidFill>
              <a:latin typeface="+mn-lt"/>
              <a:ea typeface="+mn-ea"/>
              <a:cs typeface="+mn-cs"/>
            </a:endParaRPr>
          </a:p>
          <a:p>
            <a:pPr marL="171450" lvl="0" indent="-171450">
              <a:buFont typeface="Wingdings" panose="05000000000000000000" pitchFamily="2" charset="2"/>
              <a:buChar char="§"/>
            </a:pPr>
            <a:r>
              <a:rPr lang="cy-GB" sz="1200" kern="1200">
                <a:solidFill>
                  <a:schemeClr val="tx1"/>
                </a:solidFill>
                <a:latin typeface="+mn-lt"/>
                <a:ea typeface="+mn-ea"/>
                <a:cs typeface="+mn-cs"/>
              </a:rPr>
              <a:t>Galla i gydnabod bod gwahanol fathau o berthnasoedd y tu hwnt i fy nheulu a fy ffrindiau. </a:t>
            </a:r>
            <a:endParaRPr lang="en-GB" sz="1200" kern="1200">
              <a:solidFill>
                <a:schemeClr val="tx1"/>
              </a:solidFill>
              <a:latin typeface="+mn-lt"/>
              <a:ea typeface="+mn-ea"/>
              <a:cs typeface="+mn-cs"/>
            </a:endParaRPr>
          </a:p>
          <a:p>
            <a:pPr marL="171450" lvl="0" indent="-171450">
              <a:buFont typeface="Wingdings" panose="05000000000000000000" pitchFamily="2" charset="2"/>
              <a:buChar char="§"/>
            </a:pPr>
            <a:r>
              <a:rPr lang="cy-GB" sz="1200" kern="1200">
                <a:solidFill>
                  <a:schemeClr val="tx1"/>
                </a:solidFill>
                <a:latin typeface="+mn-lt"/>
                <a:ea typeface="+mn-ea"/>
                <a:cs typeface="+mn-cs"/>
              </a:rPr>
              <a:t>Galla i gyfleu fy anghenion a fy nheimladau yn fy mherthynas, a sylwi ar anghenion a theimladau pobl eraill. </a:t>
            </a:r>
            <a:endParaRPr lang="en-GB" sz="1200" kern="1200">
              <a:solidFill>
                <a:schemeClr val="tx1"/>
              </a:solidFill>
              <a:latin typeface="+mn-lt"/>
              <a:ea typeface="+mn-ea"/>
              <a:cs typeface="+mn-cs"/>
            </a:endParaRPr>
          </a:p>
          <a:p>
            <a:pPr marL="171450" lvl="0" indent="-171450">
              <a:buFont typeface="Wingdings" panose="05000000000000000000" pitchFamily="2" charset="2"/>
              <a:buChar char="§"/>
            </a:pPr>
            <a:r>
              <a:rPr lang="cy-GB" sz="1200" kern="1200">
                <a:solidFill>
                  <a:schemeClr val="tx1"/>
                </a:solidFill>
                <a:latin typeface="+mn-lt"/>
                <a:ea typeface="+mn-ea"/>
                <a:cs typeface="+mn-cs"/>
              </a:rPr>
              <a:t>Galla i ddeall bod gan bawb hawliau a, gyda chefnogaeth, galla i barchu’r hawliau hynny. </a:t>
            </a:r>
          </a:p>
          <a:p>
            <a:pPr lvl="0"/>
            <a:endParaRPr lang="en-GB" sz="1200" kern="1200">
              <a:solidFill>
                <a:schemeClr val="tx1"/>
              </a:solidFill>
              <a:latin typeface="+mn-lt"/>
              <a:ea typeface="+mn-ea"/>
              <a:cs typeface="+mn-cs"/>
            </a:endParaRPr>
          </a:p>
          <a:p>
            <a:r>
              <a:rPr lang="cy-GB" sz="1200" kern="1200">
                <a:solidFill>
                  <a:schemeClr val="tx1"/>
                </a:solidFill>
                <a:latin typeface="+mn-lt"/>
                <a:ea typeface="+mn-ea"/>
                <a:cs typeface="+mn-cs"/>
              </a:rPr>
              <a:t>Bydd y ddau adnodd yn helpu dysgwyr i ddeall meysydd allweddol sydd wedi’u hamlinellu yng </a:t>
            </a:r>
            <a:r>
              <a:rPr lang="cy-GB" sz="1200" b="1" kern="1200">
                <a:solidFill>
                  <a:schemeClr val="tx1"/>
                </a:solidFill>
                <a:latin typeface="+mn-lt"/>
                <a:ea typeface="+mn-ea"/>
                <a:cs typeface="+mn-cs"/>
              </a:rPr>
              <a:t>Ngham Cynnydd 3,</a:t>
            </a:r>
            <a:r>
              <a:rPr lang="cy-GB" sz="1200" kern="1200">
                <a:solidFill>
                  <a:schemeClr val="tx1"/>
                </a:solidFill>
                <a:latin typeface="+mn-lt"/>
                <a:ea typeface="+mn-ea"/>
                <a:cs typeface="+mn-cs"/>
              </a:rPr>
              <a:t> megis:</a:t>
            </a:r>
          </a:p>
          <a:p>
            <a:endParaRPr lang="en-GB" sz="1200" kern="1200">
              <a:solidFill>
                <a:schemeClr val="tx1"/>
              </a:solidFill>
              <a:latin typeface="+mn-lt"/>
              <a:ea typeface="+mn-ea"/>
              <a:cs typeface="+mn-cs"/>
            </a:endParaRPr>
          </a:p>
          <a:p>
            <a:pPr marL="171450" lvl="0" indent="-171450">
              <a:buFont typeface="Wingdings" panose="05000000000000000000" pitchFamily="2" charset="2"/>
              <a:buChar char="§"/>
            </a:pPr>
            <a:r>
              <a:rPr lang="cy-GB" sz="1200" kern="1200">
                <a:solidFill>
                  <a:schemeClr val="tx1"/>
                </a:solidFill>
                <a:latin typeface="+mn-lt"/>
                <a:ea typeface="+mn-ea"/>
                <a:cs typeface="+mn-cs"/>
              </a:rPr>
              <a:t>Galla i ddeall bod gwahaniaethau o fewn mathau o berthnasoedd a bod perthnasoedd yn newid dros amser. </a:t>
            </a:r>
            <a:endParaRPr lang="en-GB" sz="1200" kern="1200">
              <a:solidFill>
                <a:schemeClr val="tx1"/>
              </a:solidFill>
              <a:latin typeface="+mn-lt"/>
              <a:ea typeface="+mn-ea"/>
              <a:cs typeface="+mn-cs"/>
            </a:endParaRPr>
          </a:p>
          <a:p>
            <a:pPr marL="171450" lvl="0" indent="-171450">
              <a:buFont typeface="Wingdings" panose="05000000000000000000" pitchFamily="2" charset="2"/>
              <a:buChar char="§"/>
            </a:pPr>
            <a:r>
              <a:rPr lang="cy-GB" sz="1200" kern="1200">
                <a:solidFill>
                  <a:schemeClr val="tx1"/>
                </a:solidFill>
                <a:latin typeface="+mn-lt"/>
                <a:ea typeface="+mn-ea"/>
                <a:cs typeface="+mn-cs"/>
              </a:rPr>
              <a:t>Galla i gyfathrebu fy anghenion a theimladau, ac ymateb i anghenion a theimladau pobl eraill. </a:t>
            </a:r>
            <a:endParaRPr lang="en-GB" sz="1200" kern="1200">
              <a:solidFill>
                <a:schemeClr val="tx1"/>
              </a:solidFill>
              <a:latin typeface="+mn-lt"/>
              <a:ea typeface="+mn-ea"/>
              <a:cs typeface="+mn-cs"/>
            </a:endParaRPr>
          </a:p>
          <a:p>
            <a:pPr marL="171450" lvl="0" indent="-171450">
              <a:buFont typeface="Wingdings" panose="05000000000000000000" pitchFamily="2" charset="2"/>
              <a:buChar char="§"/>
            </a:pPr>
            <a:r>
              <a:rPr lang="cy-GB" sz="1200" kern="1200">
                <a:solidFill>
                  <a:schemeClr val="tx1"/>
                </a:solidFill>
                <a:latin typeface="+mn-lt"/>
                <a:ea typeface="+mn-ea"/>
                <a:cs typeface="+mn-cs"/>
              </a:rPr>
              <a:t>Galla i fyfyrio ar nodweddion perthnasoedd diogel a galla i geisio cymorth pan fo angen.</a:t>
            </a:r>
            <a:endParaRPr lang="en-GB" sz="1200" kern="1200">
              <a:solidFill>
                <a:schemeClr val="tx1"/>
              </a:solidFill>
              <a:latin typeface="+mn-lt"/>
              <a:ea typeface="+mn-ea"/>
              <a:cs typeface="+mn-cs"/>
            </a:endParaRPr>
          </a:p>
          <a:p>
            <a:pPr marL="171450" lvl="0" indent="-171450">
              <a:buFont typeface="Wingdings" panose="05000000000000000000" pitchFamily="2" charset="2"/>
              <a:buChar char="§"/>
            </a:pPr>
            <a:r>
              <a:rPr lang="cy-GB" sz="1200" kern="1200">
                <a:solidFill>
                  <a:schemeClr val="tx1"/>
                </a:solidFill>
                <a:latin typeface="+mn-lt"/>
                <a:ea typeface="+mn-ea"/>
                <a:cs typeface="+mn-cs"/>
              </a:rPr>
              <a:t>Galla i barchu hawliau pobl eraill ac rwy’n deall sut mae’r rhain yn effeithio arna’ i ac ar eraill. </a:t>
            </a:r>
          </a:p>
          <a:p>
            <a:pPr lvl="0"/>
            <a:endParaRPr lang="en-GB" sz="1200" kern="1200">
              <a:solidFill>
                <a:schemeClr val="tx1"/>
              </a:solidFill>
              <a:latin typeface="+mn-lt"/>
              <a:ea typeface="+mn-ea"/>
              <a:cs typeface="+mn-cs"/>
            </a:endParaRPr>
          </a:p>
          <a:p>
            <a:r>
              <a:rPr lang="cy-GB" sz="1200" b="1" kern="1200">
                <a:solidFill>
                  <a:schemeClr val="tx1"/>
                </a:solidFill>
                <a:latin typeface="+mn-lt"/>
                <a:ea typeface="+mn-ea"/>
                <a:cs typeface="+mn-cs"/>
              </a:rPr>
              <a:t>Y Dyniaethau </a:t>
            </a:r>
            <a:endParaRPr lang="en-GB" sz="1200" kern="1200">
              <a:solidFill>
                <a:schemeClr val="tx1"/>
              </a:solidFill>
              <a:latin typeface="+mn-lt"/>
              <a:ea typeface="+mn-ea"/>
              <a:cs typeface="+mn-cs"/>
            </a:endParaRPr>
          </a:p>
          <a:p>
            <a:r>
              <a:rPr lang="cy-GB" sz="1200" b="1" kern="1200">
                <a:solidFill>
                  <a:schemeClr val="tx1"/>
                </a:solidFill>
                <a:latin typeface="+mn-lt"/>
                <a:ea typeface="+mn-ea"/>
                <a:cs typeface="+mn-cs"/>
              </a:rPr>
              <a:t>Mae dinasyddion gwybodus, hunanymwybodol yn ymgysylltu â'r heriau a'r cyfleoedd sy'n wynebu dynoliaeth, ac yn gallu cymryd camau ystyriol a moesol.</a:t>
            </a:r>
            <a:endParaRPr lang="en-GB" sz="1200" kern="1200">
              <a:solidFill>
                <a:schemeClr val="tx1"/>
              </a:solidFill>
              <a:latin typeface="+mn-lt"/>
              <a:ea typeface="+mn-ea"/>
              <a:cs typeface="+mn-cs"/>
            </a:endParaRPr>
          </a:p>
          <a:p>
            <a:r>
              <a:rPr lang="cy-GB" sz="1200" kern="1200">
                <a:solidFill>
                  <a:schemeClr val="tx1"/>
                </a:solidFill>
                <a:latin typeface="+mn-lt"/>
                <a:ea typeface="+mn-ea"/>
                <a:cs typeface="+mn-cs"/>
              </a:rPr>
              <a:t>Yn Adnodd 2, mae plant a phobl ifanc yn dysgu am eu hawl i fynegi eu llais a chael eu clywed pan fydd penderfyniadau’n cael eu gwneud ar ôl i’w rhieni a’u gofalwyr wahanu. </a:t>
            </a:r>
          </a:p>
          <a:p>
            <a:endParaRPr lang="en-GB" sz="1200" kern="1200">
              <a:solidFill>
                <a:schemeClr val="tx1"/>
              </a:solidFill>
              <a:latin typeface="+mn-lt"/>
              <a:ea typeface="+mn-ea"/>
              <a:cs typeface="+mn-cs"/>
            </a:endParaRPr>
          </a:p>
          <a:p>
            <a:r>
              <a:rPr lang="cy-GB" sz="1200" kern="1200">
                <a:solidFill>
                  <a:schemeClr val="tx1"/>
                </a:solidFill>
                <a:latin typeface="+mn-lt"/>
                <a:ea typeface="+mn-ea"/>
                <a:cs typeface="+mn-cs"/>
              </a:rPr>
              <a:t>Bydd dysgwyr yn cynyddu eu dealltwriaeth yng </a:t>
            </a:r>
            <a:r>
              <a:rPr lang="cy-GB" sz="1200" b="1" kern="1200">
                <a:solidFill>
                  <a:schemeClr val="tx1"/>
                </a:solidFill>
                <a:latin typeface="+mn-lt"/>
                <a:ea typeface="+mn-ea"/>
                <a:cs typeface="+mn-cs"/>
              </a:rPr>
              <a:t>Ngham Cynnydd 2</a:t>
            </a:r>
            <a:r>
              <a:rPr lang="cy-GB" sz="1200" kern="1200">
                <a:solidFill>
                  <a:schemeClr val="tx1"/>
                </a:solidFill>
                <a:latin typeface="+mn-lt"/>
                <a:ea typeface="+mn-ea"/>
                <a:cs typeface="+mn-cs"/>
              </a:rPr>
              <a:t>, megis:</a:t>
            </a:r>
          </a:p>
          <a:p>
            <a:endParaRPr lang="en-GB" sz="1200" kern="1200">
              <a:solidFill>
                <a:schemeClr val="tx1"/>
              </a:solidFill>
              <a:latin typeface="+mn-lt"/>
              <a:ea typeface="+mn-ea"/>
              <a:cs typeface="+mn-cs"/>
            </a:endParaRPr>
          </a:p>
          <a:p>
            <a:pPr marL="171450" lvl="0" indent="-171450">
              <a:buFont typeface="Wingdings" panose="05000000000000000000" pitchFamily="2" charset="2"/>
              <a:buChar char="§"/>
            </a:pPr>
            <a:r>
              <a:rPr lang="cy-GB" sz="1200" kern="1200">
                <a:solidFill>
                  <a:schemeClr val="tx1"/>
                </a:solidFill>
                <a:latin typeface="+mn-lt"/>
                <a:ea typeface="+mn-ea"/>
                <a:cs typeface="+mn-cs"/>
              </a:rPr>
              <a:t>Rwy’n dechrau deall beth yw hawliau dynol a pham eu bod yn bwysig. </a:t>
            </a:r>
            <a:endParaRPr lang="en-GB" sz="1200" kern="1200">
              <a:solidFill>
                <a:schemeClr val="tx1"/>
              </a:solidFill>
              <a:latin typeface="+mn-lt"/>
              <a:ea typeface="+mn-ea"/>
              <a:cs typeface="+mn-cs"/>
            </a:endParaRPr>
          </a:p>
          <a:p>
            <a:pPr marL="171450" lvl="0" indent="-171450">
              <a:buFont typeface="Wingdings" panose="05000000000000000000" pitchFamily="2" charset="2"/>
              <a:buChar char="§"/>
            </a:pPr>
            <a:r>
              <a:rPr lang="cy-GB" sz="1200" kern="1200">
                <a:solidFill>
                  <a:schemeClr val="tx1"/>
                </a:solidFill>
                <a:latin typeface="+mn-lt"/>
                <a:ea typeface="+mn-ea"/>
                <a:cs typeface="+mn-cs"/>
              </a:rPr>
              <a:t>Galla i ddeall bod angen inni barchu hawliau pobl eraill.</a:t>
            </a:r>
          </a:p>
          <a:p>
            <a:pPr lvl="0"/>
            <a:endParaRPr lang="en-GB" sz="1200" kern="1200">
              <a:solidFill>
                <a:schemeClr val="tx1"/>
              </a:solidFill>
              <a:latin typeface="+mn-lt"/>
              <a:ea typeface="+mn-ea"/>
              <a:cs typeface="+mn-cs"/>
            </a:endParaRPr>
          </a:p>
          <a:p>
            <a:r>
              <a:rPr lang="cy-GB" sz="1200" kern="1200">
                <a:solidFill>
                  <a:schemeClr val="tx1"/>
                </a:solidFill>
                <a:latin typeface="+mn-lt"/>
                <a:ea typeface="+mn-ea"/>
                <a:cs typeface="+mn-cs"/>
              </a:rPr>
              <a:t>Bydd dysgwyr yn cynyddu eu dealltwriaeth yng </a:t>
            </a:r>
            <a:r>
              <a:rPr lang="cy-GB" sz="1200" b="1" kern="1200">
                <a:solidFill>
                  <a:schemeClr val="tx1"/>
                </a:solidFill>
                <a:latin typeface="+mn-lt"/>
                <a:ea typeface="+mn-ea"/>
                <a:cs typeface="+mn-cs"/>
              </a:rPr>
              <a:t>Ngham Cynnydd 3</a:t>
            </a:r>
            <a:r>
              <a:rPr lang="cy-GB" sz="1200" kern="1200">
                <a:solidFill>
                  <a:schemeClr val="tx1"/>
                </a:solidFill>
                <a:latin typeface="+mn-lt"/>
                <a:ea typeface="+mn-ea"/>
                <a:cs typeface="+mn-cs"/>
              </a:rPr>
              <a:t>, megis:</a:t>
            </a:r>
          </a:p>
          <a:p>
            <a:endParaRPr lang="en-GB" sz="1200" kern="1200">
              <a:solidFill>
                <a:schemeClr val="tx1"/>
              </a:solidFill>
              <a:latin typeface="+mn-lt"/>
              <a:ea typeface="+mn-ea"/>
              <a:cs typeface="+mn-cs"/>
            </a:endParaRPr>
          </a:p>
          <a:p>
            <a:pPr marL="171450" lvl="0" indent="-171450">
              <a:buFont typeface="Wingdings" panose="05000000000000000000" pitchFamily="2" charset="2"/>
              <a:buChar char="§"/>
            </a:pPr>
            <a:r>
              <a:rPr lang="cy-GB" sz="1200" kern="1200">
                <a:solidFill>
                  <a:schemeClr val="tx1"/>
                </a:solidFill>
                <a:latin typeface="+mn-lt"/>
                <a:ea typeface="+mn-ea"/>
                <a:cs typeface="+mn-cs"/>
              </a:rPr>
              <a:t>Galla i ddeall bod anghyfiawnder ac anghydraddoldeb yn bodoli mewn cymdeithasau. Hefyd, galla i ddeall beth yw hawliau dynol a pham maen nhw'n bwysig i mi ac i bobl eraill. </a:t>
            </a:r>
            <a:endParaRPr lang="en-GB" sz="1200" kern="1200">
              <a:solidFill>
                <a:schemeClr val="tx1"/>
              </a:solidFill>
              <a:latin typeface="+mn-lt"/>
              <a:ea typeface="+mn-ea"/>
              <a:cs typeface="+mn-cs"/>
            </a:endParaRPr>
          </a:p>
          <a:p>
            <a:pPr marL="171450" indent="-171450">
              <a:buFont typeface="Wingdings" panose="05000000000000000000" pitchFamily="2" charset="2"/>
              <a:buChar char="§"/>
            </a:pPr>
            <a:r>
              <a:rPr lang="cy-GB" sz="1200" kern="1200">
                <a:solidFill>
                  <a:schemeClr val="tx1"/>
                </a:solidFill>
                <a:latin typeface="+mn-lt"/>
                <a:ea typeface="+mn-ea"/>
                <a:cs typeface="+mn-cs"/>
              </a:rPr>
              <a:t>Galla i egluro pwy sy’n gyfrifol am gynnal hawliau yn fy ardal leol ac yng Nghymru, yn ogystal ag yn y byd ehangach. Galla i hefyd ddeall bod rhai pobl yn cael eu hamddifadu o'u hawliau.</a:t>
            </a:r>
            <a:endParaRPr lang="en-GB" sz="1200" kern="120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CE4E5092-8265-4006-A364-23F104E02F61}" type="slidenum">
              <a:rPr lang="en-GB" smtClean="0"/>
              <a:t>4</a:t>
            </a:fld>
            <a:endParaRPr lang="en-GB"/>
          </a:p>
        </p:txBody>
      </p:sp>
    </p:spTree>
    <p:extLst>
      <p:ext uri="{BB962C8B-B14F-4D97-AF65-F5344CB8AC3E}">
        <p14:creationId xmlns:p14="http://schemas.microsoft.com/office/powerpoint/2010/main" val="3311150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800">
                <a:effectLst/>
                <a:latin typeface="Calibri" panose="020F0502020204030204" pitchFamily="34" charset="0"/>
                <a:ea typeface="Calibri" panose="020F0502020204030204" pitchFamily="34" charset="0"/>
                <a:cs typeface="Times New Roman" panose="02020603050405020304" pitchFamily="18" charset="0"/>
              </a:rPr>
              <a:t>Mae'r sleid hon yn rhoi rhai manylion am </a:t>
            </a:r>
            <a:r>
              <a:rPr lang="cy-GB" sz="1800" err="1">
                <a:effectLst/>
                <a:latin typeface="Calibri" panose="020F0502020204030204" pitchFamily="34" charset="0"/>
                <a:ea typeface="Calibri" panose="020F0502020204030204" pitchFamily="34" charset="0"/>
                <a:cs typeface="Times New Roman" panose="02020603050405020304" pitchFamily="18" charset="0"/>
              </a:rPr>
              <a:t>CCUHP</a:t>
            </a:r>
            <a:r>
              <a:rPr lang="cy-GB" sz="1800">
                <a:effectLst/>
                <a:latin typeface="Calibri" panose="020F0502020204030204" pitchFamily="34" charset="0"/>
                <a:ea typeface="Calibri" panose="020F0502020204030204" pitchFamily="34" charset="0"/>
                <a:cs typeface="Times New Roman" panose="02020603050405020304" pitchFamily="18" charset="0"/>
              </a:rPr>
              <a:t>. </a:t>
            </a:r>
          </a:p>
          <a:p>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r>
              <a:rPr lang="cy-GB" sz="1800">
                <a:effectLst/>
                <a:latin typeface="Calibri" panose="020F0502020204030204" pitchFamily="34" charset="0"/>
                <a:ea typeface="Calibri" panose="020F0502020204030204" pitchFamily="34" charset="0"/>
                <a:cs typeface="Times New Roman" panose="02020603050405020304" pitchFamily="18" charset="0"/>
              </a:rPr>
              <a:t>Ymdrinnir â hyn yn sleid 14 yn y sleidiau isod sy'n wynebu'r dysgwr.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endParaRPr lang="cy-GB" sz="1800">
              <a:effectLst/>
              <a:latin typeface="Calibri" panose="020F0502020204030204" pitchFamily="34" charset="0"/>
              <a:ea typeface="Calibri" panose="020F0502020204030204" pitchFamily="34" charset="0"/>
              <a:cs typeface="Times New Roman" panose="02020603050405020304" pitchFamily="18" charset="0"/>
            </a:endParaRPr>
          </a:p>
          <a:p>
            <a:r>
              <a:rPr lang="cy-GB" sz="1800">
                <a:effectLst/>
                <a:latin typeface="Calibri" panose="020F0502020204030204" pitchFamily="34" charset="0"/>
                <a:ea typeface="Calibri" panose="020F0502020204030204" pitchFamily="34" charset="0"/>
                <a:cs typeface="Times New Roman" panose="02020603050405020304" pitchFamily="18" charset="0"/>
              </a:rPr>
              <a:t>I gael rhagor o wybodaeth am </a:t>
            </a:r>
            <a:r>
              <a:rPr lang="cy-GB" sz="1800" err="1">
                <a:effectLst/>
                <a:latin typeface="Calibri" panose="020F0502020204030204" pitchFamily="34" charset="0"/>
                <a:ea typeface="Calibri" panose="020F0502020204030204" pitchFamily="34" charset="0"/>
                <a:cs typeface="Times New Roman" panose="02020603050405020304" pitchFamily="18" charset="0"/>
              </a:rPr>
              <a:t>CCUHP</a:t>
            </a:r>
            <a:r>
              <a:rPr lang="cy-GB" sz="1800">
                <a:effectLst/>
                <a:latin typeface="Calibri" panose="020F0502020204030204" pitchFamily="34" charset="0"/>
                <a:ea typeface="Calibri" panose="020F0502020204030204" pitchFamily="34" charset="0"/>
                <a:cs typeface="Times New Roman" panose="02020603050405020304" pitchFamily="18" charset="0"/>
              </a:rPr>
              <a:t> gweler: </a:t>
            </a:r>
            <a:r>
              <a:rPr lang="en-GB"/>
              <a:t>www.unicef.org.uk/what-we-do/un-convention-child-rights/.  </a:t>
            </a:r>
          </a:p>
          <a:p>
            <a:endParaRPr lang="en-GB"/>
          </a:p>
          <a:p>
            <a:endParaRPr lang="en-GB"/>
          </a:p>
        </p:txBody>
      </p:sp>
      <p:sp>
        <p:nvSpPr>
          <p:cNvPr id="4" name="Slide Number Placeholder 3"/>
          <p:cNvSpPr>
            <a:spLocks noGrp="1"/>
          </p:cNvSpPr>
          <p:nvPr>
            <p:ph type="sldNum" sz="quarter" idx="5"/>
          </p:nvPr>
        </p:nvSpPr>
        <p:spPr/>
        <p:txBody>
          <a:bodyPr/>
          <a:lstStyle/>
          <a:p>
            <a:fld id="{CE4E5092-8265-4006-A364-23F104E02F61}" type="slidenum">
              <a:rPr lang="en-GB" smtClean="0"/>
              <a:t>5</a:t>
            </a:fld>
            <a:endParaRPr lang="en-GB"/>
          </a:p>
        </p:txBody>
      </p:sp>
    </p:spTree>
    <p:extLst>
      <p:ext uri="{BB962C8B-B14F-4D97-AF65-F5344CB8AC3E}">
        <p14:creationId xmlns:p14="http://schemas.microsoft.com/office/powerpoint/2010/main" val="238739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800">
                <a:effectLst/>
                <a:latin typeface="Calibri" panose="020F0502020204030204" pitchFamily="34" charset="0"/>
                <a:ea typeface="Calibri" panose="020F0502020204030204" pitchFamily="34" charset="0"/>
                <a:cs typeface="Times New Roman" panose="02020603050405020304" pitchFamily="18" charset="0"/>
              </a:rPr>
              <a:t>Mae'r sleid hon yn rhoi rhai ystadegau ar nifer y plant a phobl ifanc y mae eu rhieni a'u gofalwyr yn gwahanu bob blwyddyn a hawliau plant a phobl ifanc i gael eu clywed yn y broses o wneud penderfyniadau ar ôl i'w rhieni wahanu.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endParaRPr lang="cy-GB" sz="1800">
              <a:effectLst/>
              <a:latin typeface="Calibri" panose="020F0502020204030204" pitchFamily="34" charset="0"/>
              <a:ea typeface="Calibri" panose="020F0502020204030204" pitchFamily="34" charset="0"/>
              <a:cs typeface="Times New Roman" panose="02020603050405020304" pitchFamily="18" charset="0"/>
            </a:endParaRPr>
          </a:p>
          <a:p>
            <a:r>
              <a:rPr lang="cy-GB" sz="1800">
                <a:effectLst/>
                <a:latin typeface="Calibri" panose="020F0502020204030204" pitchFamily="34" charset="0"/>
                <a:ea typeface="Calibri" panose="020F0502020204030204" pitchFamily="34" charset="0"/>
                <a:cs typeface="Times New Roman" panose="02020603050405020304" pitchFamily="18" charset="0"/>
              </a:rPr>
              <a:t>Ymdrinnir â hyn yn sleidiau 14–15 yn y sleidiau isod sy’n wynebu’r dysgwr.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cy-GB" sz="1800">
                <a:effectLst/>
                <a:latin typeface="Calibri" panose="020F0502020204030204" pitchFamily="34" charset="0"/>
                <a:ea typeface="Calibri" panose="020F0502020204030204" pitchFamily="34" charset="0"/>
                <a:cs typeface="Times New Roman" panose="02020603050405020304" pitchFamily="18" charset="0"/>
              </a:rPr>
              <a:t>I gael rhagor o wybodaeth am gynrychioli plant mewn achosion llys teulu, gweler: </a:t>
            </a:r>
            <a:r>
              <a:rPr lang="en-GB"/>
              <a:t>https://www.nyas.net/services/legal-services/ </a:t>
            </a:r>
          </a:p>
          <a:p>
            <a:pPr marL="0" marR="0" lvl="0" indent="0" algn="l" defTabSz="914400" rtl="0" eaLnBrk="1" fontAlgn="auto" latinLnBrk="0" hangingPunct="1">
              <a:lnSpc>
                <a:spcPct val="100000"/>
              </a:lnSpc>
              <a:spcBef>
                <a:spcPts val="0"/>
              </a:spcBef>
              <a:spcAft>
                <a:spcPts val="0"/>
              </a:spcAft>
              <a:buClrTx/>
              <a:buSzTx/>
              <a:buFontTx/>
              <a:buNone/>
              <a:tabLst/>
              <a:defRPr/>
            </a:pPr>
            <a:r>
              <a:rPr lang="cy-GB" sz="1800">
                <a:effectLst/>
                <a:latin typeface="Calibri" panose="020F0502020204030204" pitchFamily="34" charset="0"/>
                <a:ea typeface="Calibri" panose="020F0502020204030204" pitchFamily="34" charset="0"/>
                <a:cs typeface="Times New Roman" panose="02020603050405020304" pitchFamily="18" charset="0"/>
              </a:rPr>
              <a:t>I gael rhagor o wybodaeth am ymgynghori â phlant mewn cyfryngu gweler: </a:t>
            </a:r>
            <a:r>
              <a:rPr lang="en-GB"/>
              <a:t>: https://www.familymediationcouncil.org.uk/mediation-isnt-only-for-the-adults/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fld id="{CE4E5092-8265-4006-A364-23F104E02F61}" type="slidenum">
              <a:rPr lang="en-GB" smtClean="0"/>
              <a:t>6</a:t>
            </a:fld>
            <a:endParaRPr lang="en-GB"/>
          </a:p>
        </p:txBody>
      </p:sp>
    </p:spTree>
    <p:extLst>
      <p:ext uri="{BB962C8B-B14F-4D97-AF65-F5344CB8AC3E}">
        <p14:creationId xmlns:p14="http://schemas.microsoft.com/office/powerpoint/2010/main" val="26763733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800">
                <a:effectLst/>
                <a:latin typeface="Calibri" panose="020F0502020204030204" pitchFamily="34" charset="0"/>
                <a:ea typeface="Calibri" panose="020F0502020204030204" pitchFamily="34" charset="0"/>
                <a:cs typeface="Times New Roman" panose="02020603050405020304" pitchFamily="18" charset="0"/>
              </a:rPr>
              <a:t>Mae'r sleid hon yn rhoi rhai ystadegau ar nifer y plant a phobl ifanc y mae ei rieni wedi gwahanu bob blwyddyn a hawliau plant a phobl ifanc i gael eu clywed yn y broses o wneud penderfyniadau ar ôl i'w rhieni wahanu.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endParaRPr lang="cy-GB" sz="1800">
              <a:effectLst/>
              <a:latin typeface="Calibri" panose="020F0502020204030204" pitchFamily="34" charset="0"/>
              <a:ea typeface="Calibri" panose="020F0502020204030204" pitchFamily="34" charset="0"/>
              <a:cs typeface="Times New Roman" panose="02020603050405020304" pitchFamily="18" charset="0"/>
            </a:endParaRPr>
          </a:p>
          <a:p>
            <a:r>
              <a:rPr lang="cy-GB" sz="1800">
                <a:effectLst/>
                <a:latin typeface="Calibri" panose="020F0502020204030204" pitchFamily="34" charset="0"/>
                <a:ea typeface="Calibri" panose="020F0502020204030204" pitchFamily="34" charset="0"/>
                <a:cs typeface="Times New Roman" panose="02020603050405020304" pitchFamily="18" charset="0"/>
              </a:rPr>
              <a:t>Ymdrinnir â hyn yn sleidiau 14–15 yn y sleidiau isod sy’n wynebu’r dysgwr.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y-GB" sz="1800">
                <a:effectLst/>
                <a:latin typeface="Calibri" panose="020F0502020204030204" pitchFamily="34" charset="0"/>
                <a:ea typeface="Calibri" panose="020F0502020204030204" pitchFamily="34" charset="0"/>
                <a:cs typeface="Times New Roman" panose="02020603050405020304" pitchFamily="18" charset="0"/>
              </a:rPr>
              <a:t>Am nifer y plant a phobl ifanc y mae eu rhieni'n gwahanu gweler Adroddiad The </a:t>
            </a:r>
            <a:r>
              <a:rPr lang="cy-GB" sz="1800" err="1">
                <a:effectLst/>
                <a:latin typeface="Calibri" panose="020F0502020204030204" pitchFamily="34" charset="0"/>
                <a:ea typeface="Calibri" panose="020F0502020204030204" pitchFamily="34" charset="0"/>
                <a:cs typeface="Times New Roman" panose="02020603050405020304" pitchFamily="18" charset="0"/>
              </a:rPr>
              <a:t>Family</a:t>
            </a:r>
            <a:r>
              <a:rPr lang="cy-GB" sz="1800">
                <a:effectLst/>
                <a:latin typeface="Calibri" panose="020F0502020204030204" pitchFamily="34" charset="0"/>
                <a:ea typeface="Calibri" panose="020F0502020204030204" pitchFamily="34" charset="0"/>
                <a:cs typeface="Times New Roman" panose="02020603050405020304" pitchFamily="18" charset="0"/>
              </a:rPr>
              <a:t> Solutions Group </a:t>
            </a:r>
            <a:r>
              <a:rPr lang="cy-GB" sz="1800" err="1">
                <a:effectLst/>
                <a:latin typeface="Calibri" panose="020F0502020204030204" pitchFamily="34" charset="0"/>
                <a:ea typeface="Calibri" panose="020F0502020204030204" pitchFamily="34" charset="0"/>
                <a:cs typeface="Times New Roman" panose="02020603050405020304" pitchFamily="18" charset="0"/>
              </a:rPr>
              <a:t>Report</a:t>
            </a:r>
            <a:r>
              <a:rPr lang="cy-GB" sz="1800">
                <a:effectLst/>
                <a:latin typeface="Calibri" panose="020F0502020204030204" pitchFamily="34" charset="0"/>
                <a:ea typeface="Calibri" panose="020F0502020204030204" pitchFamily="34" charset="0"/>
                <a:cs typeface="Times New Roman" panose="02020603050405020304" pitchFamily="18" charset="0"/>
              </a:rPr>
              <a:t>, Tachwedd 2020 ar dudalen 19, sydd ar gael yn: </a:t>
            </a:r>
            <a:r>
              <a:rPr lang="en-US" sz="1200">
                <a:effectLst/>
                <a:latin typeface="+mn-lt"/>
                <a:ea typeface="Times New Roman" panose="02020603050405020304" pitchFamily="18" charset="0"/>
                <a:cs typeface="Times New Roman" panose="02020603050405020304" pitchFamily="18" charset="0"/>
              </a:rPr>
              <a:t>www.judiciary.uk/wp-content/uploads/2020/11/FamilySolutionsGroupReport_WhatAboutMe_12November2020.pdf-final.pdf</a:t>
            </a:r>
            <a:endParaRPr lang="en-GB" sz="1200">
              <a:effectLst/>
              <a:latin typeface="+mn-lt"/>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y-GB" sz="1800">
                <a:effectLst/>
                <a:latin typeface="Calibri" panose="020F0502020204030204" pitchFamily="34" charset="0"/>
                <a:ea typeface="Calibri" panose="020F0502020204030204" pitchFamily="34" charset="0"/>
                <a:cs typeface="Times New Roman" panose="02020603050405020304" pitchFamily="18" charset="0"/>
              </a:rPr>
              <a:t>Am ffigurau ar deuluoedd un rhiant yng Nghymru gweler: </a:t>
            </a:r>
            <a:r>
              <a:rPr lang="en-GB" sz="1200">
                <a:latin typeface="+mn-lt"/>
              </a:rPr>
              <a:t> </a:t>
            </a:r>
            <a:r>
              <a:rPr lang="en-US" sz="1200" u="sng">
                <a:solidFill>
                  <a:srgbClr val="0000FF"/>
                </a:solidFill>
                <a:effectLst/>
                <a:latin typeface="+mn-lt"/>
                <a:ea typeface="Times New Roman" panose="02020603050405020304" pitchFamily="18" charset="0"/>
                <a:cs typeface="Times New Roman" panose="02020603050405020304" pitchFamily="18" charset="0"/>
                <a:hlinkClick r:id="rId3"/>
              </a:rPr>
              <a:t>https://www.ons.gov.uk/peoplepopulationandcommunity/birthsdeathsandmarriages/families/datasets/householdsbytypeofhouseholdandfamilyregionsofenglandandukconstituentcountries</a:t>
            </a:r>
            <a:r>
              <a:rPr lang="en-US" sz="1200">
                <a:effectLst/>
                <a:latin typeface="+mn-lt"/>
                <a:ea typeface="Times New Roman" panose="02020603050405020304" pitchFamily="18" charset="0"/>
                <a:cs typeface="Times New Roman" panose="02020603050405020304" pitchFamily="18" charset="0"/>
              </a:rPr>
              <a:t> (Tabl 7, Cymru).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effectLst/>
              <a:latin typeface="+mn-lt"/>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y-GB" sz="1800">
                <a:effectLst/>
                <a:latin typeface="Calibri" panose="020F0502020204030204" pitchFamily="34" charset="0"/>
                <a:ea typeface="Calibri" panose="020F0502020204030204" pitchFamily="34" charset="0"/>
                <a:cs typeface="Times New Roman" panose="02020603050405020304" pitchFamily="18" charset="0"/>
              </a:rPr>
              <a:t>Am Astudiaeth Carfan y Mileniwm gweler</a:t>
            </a:r>
            <a:r>
              <a:rPr lang="en-GB" sz="1200">
                <a:effectLst/>
                <a:latin typeface="+mn-lt"/>
                <a:ea typeface="Times New Roman" panose="02020603050405020304" pitchFamily="18" charset="0"/>
                <a:cs typeface="Times New Roman" panose="02020603050405020304" pitchFamily="18" charset="0"/>
              </a:rPr>
              <a:t>: https://cls.ucl.ac.uk/wp-content/uploads/2017/07/Millennium-Cohort-Study-Initial-findings-from-the-Age-11-survey-Full-report-WEB-VERSION.pdf.  </a:t>
            </a:r>
            <a:endParaRPr lang="en-GB" sz="120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y-GB" sz="1800">
                <a:effectLst/>
                <a:latin typeface="Calibri" panose="020F0502020204030204" pitchFamily="34" charset="0"/>
                <a:ea typeface="Calibri" panose="020F0502020204030204" pitchFamily="34" charset="0"/>
                <a:cs typeface="Times New Roman" panose="02020603050405020304" pitchFamily="18" charset="0"/>
              </a:rPr>
              <a:t>Am ymchwil ar ganlyniadau plant pan ymgynghorir â nhw pan fydd rhieni a gofalwyr yn gwahanu gweler</a:t>
            </a:r>
            <a:r>
              <a:rPr lang="en-GB" sz="1200">
                <a:latin typeface="+mn-lt"/>
              </a:rPr>
              <a:t>: www.justice.gov.uk/downloads/family-mediation-task-force-report.pdf, page 40.</a:t>
            </a:r>
          </a:p>
        </p:txBody>
      </p:sp>
      <p:sp>
        <p:nvSpPr>
          <p:cNvPr id="4" name="Slide Number Placeholder 3"/>
          <p:cNvSpPr>
            <a:spLocks noGrp="1"/>
          </p:cNvSpPr>
          <p:nvPr>
            <p:ph type="sldNum" sz="quarter" idx="5"/>
          </p:nvPr>
        </p:nvSpPr>
        <p:spPr/>
        <p:txBody>
          <a:bodyPr/>
          <a:lstStyle/>
          <a:p>
            <a:fld id="{CE4E5092-8265-4006-A364-23F104E02F61}" type="slidenum">
              <a:rPr lang="en-GB" smtClean="0"/>
              <a:t>7</a:t>
            </a:fld>
            <a:endParaRPr lang="en-GB"/>
          </a:p>
        </p:txBody>
      </p:sp>
    </p:spTree>
    <p:extLst>
      <p:ext uri="{BB962C8B-B14F-4D97-AF65-F5344CB8AC3E}">
        <p14:creationId xmlns:p14="http://schemas.microsoft.com/office/powerpoint/2010/main" val="11622439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800">
                <a:effectLst/>
                <a:latin typeface="Calibri" panose="020F0502020204030204" pitchFamily="34" charset="0"/>
                <a:ea typeface="Calibri" panose="020F0502020204030204" pitchFamily="34" charset="0"/>
                <a:cs typeface="Times New Roman" panose="02020603050405020304" pitchFamily="18" charset="0"/>
              </a:rPr>
              <a:t>Mae’r sleid hon yn rhoi rhai manylion am ‘hen’ system ysgaru seiliedig ar fai yng Nghymru a Lloegr a’r ysgariad ‘dim bai’ newydd a gyflwynwyd ym mis Ebrill 2022.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endParaRPr lang="cy-GB" sz="1800">
              <a:effectLst/>
              <a:latin typeface="Calibri" panose="020F0502020204030204" pitchFamily="34" charset="0"/>
              <a:ea typeface="Calibri" panose="020F0502020204030204" pitchFamily="34" charset="0"/>
              <a:cs typeface="Times New Roman" panose="02020603050405020304" pitchFamily="18" charset="0"/>
            </a:endParaRPr>
          </a:p>
          <a:p>
            <a:r>
              <a:rPr lang="cy-GB" sz="1800">
                <a:effectLst/>
                <a:latin typeface="Calibri" panose="020F0502020204030204" pitchFamily="34" charset="0"/>
                <a:ea typeface="Calibri" panose="020F0502020204030204" pitchFamily="34" charset="0"/>
                <a:cs typeface="Times New Roman" panose="02020603050405020304" pitchFamily="18" charset="0"/>
              </a:rPr>
              <a:t>Ymdrinnir â'r gyfraith 'newydd' yn sleid 17 yn y sleidiau isod sy'n wynebu'r dysgwr. Amlinellir manylion pellach y prosesau dan sylw a sut y gellir cynnwys lleisiau plant pan fydd rhieni a gofalwyr yn gwahanu ar sleidiau 18–22.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E4E5092-8265-4006-A364-23F104E02F61}" type="slidenum">
              <a:rPr lang="en-GB" smtClean="0"/>
              <a:t>8</a:t>
            </a:fld>
            <a:endParaRPr lang="en-GB"/>
          </a:p>
        </p:txBody>
      </p:sp>
    </p:spTree>
    <p:extLst>
      <p:ext uri="{BB962C8B-B14F-4D97-AF65-F5344CB8AC3E}">
        <p14:creationId xmlns:p14="http://schemas.microsoft.com/office/powerpoint/2010/main" val="23553676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200" kern="1200">
                <a:solidFill>
                  <a:schemeClr val="tx1"/>
                </a:solidFill>
                <a:latin typeface="+mn-lt"/>
                <a:ea typeface="+mn-ea"/>
                <a:cs typeface="+mn-cs"/>
              </a:rPr>
              <a:t>Mae'r adnodd wedi'i gynllunio i'w addysgu dros 45 munud. Os bydd gennych amser ar gyfer sesiwn addysgu 60 munud rydyn ni’n awgrymu ychwanegu amser at y gweithgareddau canlynol fel bod yr amseroedd diwygiedig fel a ganlyn: </a:t>
            </a:r>
            <a:endParaRPr lang="en-GB" sz="1200" kern="1200">
              <a:solidFill>
                <a:schemeClr val="tx1"/>
              </a:solidFill>
              <a:latin typeface="+mn-lt"/>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endParaRPr lang="en-GB" sz="1200" b="1" kern="1400" spc="25">
              <a:solidFill>
                <a:srgbClr val="62A9AA"/>
              </a:solidFill>
              <a:effectLst/>
              <a:latin typeface="+mn-lt"/>
              <a:ea typeface="Times New Roman" panose="02020603050405020304" pitchFamily="18" charset="0"/>
              <a:cs typeface="Calibri Light" panose="020F0302020204030204" pitchFamily="34" charset="0"/>
            </a:endParaRPr>
          </a:p>
          <a:p>
            <a:r>
              <a:rPr lang="cy-GB" sz="1800">
                <a:effectLst/>
                <a:latin typeface="Calibri" panose="020F0502020204030204" pitchFamily="34" charset="0"/>
                <a:ea typeface="Calibri" panose="020F0502020204030204" pitchFamily="34" charset="0"/>
                <a:cs typeface="Times New Roman" panose="02020603050405020304" pitchFamily="18" charset="0"/>
              </a:rPr>
              <a:t>Cyflwyniad (dim newid – 5 munud)</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r>
              <a:rPr lang="cy-GB" sz="1800">
                <a:effectLst/>
                <a:latin typeface="Calibri" panose="020F0502020204030204" pitchFamily="34" charset="0"/>
                <a:ea typeface="Calibri" panose="020F0502020204030204" pitchFamily="34" charset="0"/>
                <a:cs typeface="Times New Roman" panose="02020603050405020304" pitchFamily="18" charset="0"/>
              </a:rPr>
              <a:t>Gweithgaredd sylfaenol - 10 munud</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r>
              <a:rPr lang="cy-GB" sz="1800">
                <a:effectLst/>
                <a:latin typeface="Calibri" panose="020F0502020204030204" pitchFamily="34" charset="0"/>
                <a:ea typeface="Calibri" panose="020F0502020204030204" pitchFamily="34" charset="0"/>
                <a:cs typeface="Times New Roman" panose="02020603050405020304" pitchFamily="18" charset="0"/>
              </a:rPr>
              <a:t>Cyflwyniad i </a:t>
            </a:r>
            <a:r>
              <a:rPr lang="cy-GB" sz="1800" err="1">
                <a:effectLst/>
                <a:latin typeface="Calibri" panose="020F0502020204030204" pitchFamily="34" charset="0"/>
                <a:ea typeface="Calibri" panose="020F0502020204030204" pitchFamily="34" charset="0"/>
                <a:cs typeface="Times New Roman" panose="02020603050405020304" pitchFamily="18" charset="0"/>
              </a:rPr>
              <a:t>CCUHP</a:t>
            </a:r>
            <a:r>
              <a:rPr lang="cy-GB" sz="1800">
                <a:effectLst/>
                <a:latin typeface="Calibri" panose="020F0502020204030204" pitchFamily="34" charset="0"/>
                <a:ea typeface="Calibri" panose="020F0502020204030204" pitchFamily="34" charset="0"/>
                <a:cs typeface="Times New Roman" panose="02020603050405020304" pitchFamily="18" charset="0"/>
              </a:rPr>
              <a:t> – 8 munud</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r>
              <a:rPr lang="cy-GB" sz="1800">
                <a:effectLst/>
                <a:latin typeface="Calibri" panose="020F0502020204030204" pitchFamily="34" charset="0"/>
                <a:ea typeface="Calibri" panose="020F0502020204030204" pitchFamily="34" charset="0"/>
                <a:cs typeface="Times New Roman" panose="02020603050405020304" pitchFamily="18" charset="0"/>
              </a:rPr>
              <a:t>Gyda phwy gall Rosie siarad am gefnogaeth? – 5 munud</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r>
              <a:rPr lang="cy-GB" sz="1800">
                <a:effectLst/>
                <a:latin typeface="Calibri" panose="020F0502020204030204" pitchFamily="34" charset="0"/>
                <a:ea typeface="Calibri" panose="020F0502020204030204" pitchFamily="34" charset="0"/>
                <a:cs typeface="Times New Roman" panose="02020603050405020304" pitchFamily="18" charset="0"/>
              </a:rPr>
              <a:t>Prosesau a chwis cyflym - 18 munud</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r>
              <a:rPr lang="cy-GB" sz="1800">
                <a:effectLst/>
                <a:latin typeface="Calibri" panose="020F0502020204030204" pitchFamily="34" charset="0"/>
                <a:ea typeface="Calibri" panose="020F0502020204030204" pitchFamily="34" charset="0"/>
                <a:cs typeface="Times New Roman" panose="02020603050405020304" pitchFamily="18" charset="0"/>
              </a:rPr>
              <a:t>Ffynonellau cymorth - 7 munud</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r>
              <a:rPr lang="cy-GB" sz="1800">
                <a:effectLst/>
                <a:latin typeface="Calibri" panose="020F0502020204030204" pitchFamily="34" charset="0"/>
                <a:ea typeface="Calibri" panose="020F0502020204030204" pitchFamily="34" charset="0"/>
                <a:cs typeface="Times New Roman" panose="02020603050405020304" pitchFamily="18" charset="0"/>
              </a:rPr>
              <a:t>Asesiad diweddbwynt – 7 munud</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0" algn="l" rtl="0" eaLnBrk="1" fontAlgn="t" latinLnBrk="0" hangingPunct="1">
              <a:spcBef>
                <a:spcPts val="0"/>
              </a:spcBef>
              <a:spcAft>
                <a:spcPts val="0"/>
              </a:spcAft>
            </a:pPr>
            <a:endParaRPr lang="en-GB" sz="1200" b="0" i="0" u="none" strike="noStrike">
              <a:effectLst/>
              <a:latin typeface="+mn-lt"/>
            </a:endParaRPr>
          </a:p>
          <a:p>
            <a:endParaRPr lang="en-GB"/>
          </a:p>
        </p:txBody>
      </p:sp>
      <p:sp>
        <p:nvSpPr>
          <p:cNvPr id="4" name="Slide Number Placeholder 3"/>
          <p:cNvSpPr>
            <a:spLocks noGrp="1"/>
          </p:cNvSpPr>
          <p:nvPr>
            <p:ph type="sldNum" sz="quarter" idx="5"/>
          </p:nvPr>
        </p:nvSpPr>
        <p:spPr/>
        <p:txBody>
          <a:bodyPr/>
          <a:lstStyle/>
          <a:p>
            <a:fld id="{CE4E5092-8265-4006-A364-23F104E02F61}" type="slidenum">
              <a:rPr lang="en-GB" smtClean="0"/>
              <a:t>9</a:t>
            </a:fld>
            <a:endParaRPr lang="en-GB"/>
          </a:p>
        </p:txBody>
      </p:sp>
    </p:spTree>
    <p:extLst>
      <p:ext uri="{BB962C8B-B14F-4D97-AF65-F5344CB8AC3E}">
        <p14:creationId xmlns:p14="http://schemas.microsoft.com/office/powerpoint/2010/main" val="3655300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28672B67-855F-4019-8DF2-051AA4914584}" type="datetimeFigureOut">
              <a:rPr lang="en-GB" smtClean="0"/>
              <a:t>04/11/2022</a:t>
            </a:fld>
            <a:endParaRPr lang="en-GB"/>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GB"/>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E92AB6BF-0C71-499E-884B-BF11537C049A}" type="slidenum">
              <a:rPr lang="en-GB" smtClean="0"/>
              <a:t>‹#›</a:t>
            </a:fld>
            <a:endParaRPr lang="en-GB"/>
          </a:p>
        </p:txBody>
      </p:sp>
    </p:spTree>
    <p:extLst>
      <p:ext uri="{BB962C8B-B14F-4D97-AF65-F5344CB8AC3E}">
        <p14:creationId xmlns:p14="http://schemas.microsoft.com/office/powerpoint/2010/main" val="2552185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672B67-855F-4019-8DF2-051AA4914584}" type="datetimeFigureOut">
              <a:rPr lang="en-GB" smtClean="0"/>
              <a:t>04/11/2022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2AB6BF-0C71-499E-884B-BF11537C049A}" type="slidenum">
              <a:rPr lang="en-GB" smtClean="0"/>
              <a:t>‹#›</a:t>
            </a:fld>
            <a:endParaRPr lang="en-GB"/>
          </a:p>
        </p:txBody>
      </p:sp>
    </p:spTree>
    <p:extLst>
      <p:ext uri="{BB962C8B-B14F-4D97-AF65-F5344CB8AC3E}">
        <p14:creationId xmlns:p14="http://schemas.microsoft.com/office/powerpoint/2010/main" val="2052851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28672B67-855F-4019-8DF2-051AA4914584}" type="datetimeFigureOut">
              <a:rPr lang="en-GB" smtClean="0"/>
              <a:t>04/11/2022</a:t>
            </a:fld>
            <a:endParaRPr lang="en-GB"/>
          </a:p>
        </p:txBody>
      </p:sp>
      <p:sp>
        <p:nvSpPr>
          <p:cNvPr id="5" name="Footer Placeholder 4"/>
          <p:cNvSpPr>
            <a:spLocks noGrp="1"/>
          </p:cNvSpPr>
          <p:nvPr>
            <p:ph type="ftr" sz="quarter" idx="11"/>
          </p:nvPr>
        </p:nvSpPr>
        <p:spPr>
          <a:xfrm>
            <a:off x="774923" y="5951811"/>
            <a:ext cx="7896279" cy="365125"/>
          </a:xfrm>
        </p:spPr>
        <p:txBody>
          <a:bodyPr/>
          <a:lstStyle/>
          <a:p>
            <a:endParaRPr lang="en-GB"/>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E92AB6BF-0C71-499E-884B-BF11537C049A}" type="slidenum">
              <a:rPr lang="en-GB" smtClean="0"/>
              <a:t>‹#›</a:t>
            </a:fld>
            <a:endParaRPr lang="en-GB"/>
          </a:p>
        </p:txBody>
      </p:sp>
    </p:spTree>
    <p:extLst>
      <p:ext uri="{BB962C8B-B14F-4D97-AF65-F5344CB8AC3E}">
        <p14:creationId xmlns:p14="http://schemas.microsoft.com/office/powerpoint/2010/main" val="10048607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Rectangle 6"/>
          <p:cNvSpPr/>
          <p:nvPr/>
        </p:nvSpPr>
        <p:spPr>
          <a:xfrm>
            <a:off x="0" y="1776599"/>
            <a:ext cx="12192000" cy="38650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287096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672B67-855F-4019-8DF2-051AA4914584}" type="datetimeFigureOut">
              <a:rPr lang="en-GB" smtClean="0"/>
              <a:t>04/11/2022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10558300" y="5956137"/>
            <a:ext cx="1052508" cy="365125"/>
          </a:xfrm>
        </p:spPr>
        <p:txBody>
          <a:bodyPr/>
          <a:lstStyle/>
          <a:p>
            <a:fld id="{E92AB6BF-0C71-499E-884B-BF11537C049A}" type="slidenum">
              <a:rPr lang="en-GB" smtClean="0"/>
              <a:t>‹#›</a:t>
            </a:fld>
            <a:endParaRPr lang="en-GB"/>
          </a:p>
        </p:txBody>
      </p:sp>
    </p:spTree>
    <p:extLst>
      <p:ext uri="{BB962C8B-B14F-4D97-AF65-F5344CB8AC3E}">
        <p14:creationId xmlns:p14="http://schemas.microsoft.com/office/powerpoint/2010/main" val="4082863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28672B67-855F-4019-8DF2-051AA4914584}" type="datetimeFigureOut">
              <a:rPr lang="en-GB" smtClean="0"/>
              <a:t>04/11/2022</a:t>
            </a:fld>
            <a:endParaRPr lang="en-GB"/>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E92AB6BF-0C71-499E-884B-BF11537C049A}" type="slidenum">
              <a:rPr lang="en-GB" smtClean="0"/>
              <a:t>‹#›</a:t>
            </a:fld>
            <a:endParaRPr lang="en-GB"/>
          </a:p>
        </p:txBody>
      </p:sp>
    </p:spTree>
    <p:extLst>
      <p:ext uri="{BB962C8B-B14F-4D97-AF65-F5344CB8AC3E}">
        <p14:creationId xmlns:p14="http://schemas.microsoft.com/office/powerpoint/2010/main" val="2005424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8672B67-855F-4019-8DF2-051AA4914584}" type="datetimeFigureOut">
              <a:rPr lang="en-GB" smtClean="0"/>
              <a:t>04/11/2022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2AB6BF-0C71-499E-884B-BF11537C049A}" type="slidenum">
              <a:rPr lang="en-GB" smtClean="0"/>
              <a:t>‹#›</a:t>
            </a:fld>
            <a:endParaRPr lang="en-GB"/>
          </a:p>
        </p:txBody>
      </p:sp>
    </p:spTree>
    <p:extLst>
      <p:ext uri="{BB962C8B-B14F-4D97-AF65-F5344CB8AC3E}">
        <p14:creationId xmlns:p14="http://schemas.microsoft.com/office/powerpoint/2010/main" val="1174110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8672B67-855F-4019-8DF2-051AA4914584}" type="datetimeFigureOut">
              <a:rPr lang="en-GB" smtClean="0"/>
              <a:t>04/11/2022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92AB6BF-0C71-499E-884B-BF11537C049A}" type="slidenum">
              <a:rPr lang="en-GB" smtClean="0"/>
              <a:t>‹#›</a:t>
            </a:fld>
            <a:endParaRPr lang="en-GB"/>
          </a:p>
        </p:txBody>
      </p:sp>
    </p:spTree>
    <p:extLst>
      <p:ext uri="{BB962C8B-B14F-4D97-AF65-F5344CB8AC3E}">
        <p14:creationId xmlns:p14="http://schemas.microsoft.com/office/powerpoint/2010/main" val="4025411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28672B67-855F-4019-8DF2-051AA4914584}" type="datetimeFigureOut">
              <a:rPr lang="en-GB" smtClean="0"/>
              <a:t>04/11/2022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92AB6BF-0C71-499E-884B-BF11537C049A}" type="slidenum">
              <a:rPr lang="en-GB" smtClean="0"/>
              <a:t>‹#›</a:t>
            </a:fld>
            <a:endParaRPr lang="en-GB"/>
          </a:p>
        </p:txBody>
      </p:sp>
    </p:spTree>
    <p:extLst>
      <p:ext uri="{BB962C8B-B14F-4D97-AF65-F5344CB8AC3E}">
        <p14:creationId xmlns:p14="http://schemas.microsoft.com/office/powerpoint/2010/main" val="299370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672B67-855F-4019-8DF2-051AA4914584}" type="datetimeFigureOut">
              <a:rPr lang="en-GB" smtClean="0"/>
              <a:t>04/11/2022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92AB6BF-0C71-499E-884B-BF11537C049A}" type="slidenum">
              <a:rPr lang="en-GB" smtClean="0"/>
              <a:t>‹#›</a:t>
            </a:fld>
            <a:endParaRPr lang="en-GB"/>
          </a:p>
        </p:txBody>
      </p:sp>
    </p:spTree>
    <p:extLst>
      <p:ext uri="{BB962C8B-B14F-4D97-AF65-F5344CB8AC3E}">
        <p14:creationId xmlns:p14="http://schemas.microsoft.com/office/powerpoint/2010/main" val="1154000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28672B67-855F-4019-8DF2-051AA4914584}" type="datetimeFigureOut">
              <a:rPr lang="en-GB" smtClean="0"/>
              <a:t>04/11/2022</a:t>
            </a:fld>
            <a:endParaRPr lang="en-GB"/>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E92AB6BF-0C71-499E-884B-BF11537C049A}" type="slidenum">
              <a:rPr lang="en-GB" smtClean="0"/>
              <a:t>‹#›</a:t>
            </a:fld>
            <a:endParaRPr lang="en-GB"/>
          </a:p>
        </p:txBody>
      </p:sp>
    </p:spTree>
    <p:extLst>
      <p:ext uri="{BB962C8B-B14F-4D97-AF65-F5344CB8AC3E}">
        <p14:creationId xmlns:p14="http://schemas.microsoft.com/office/powerpoint/2010/main" val="3588595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8672B67-855F-4019-8DF2-051AA4914584}" type="datetimeFigureOut">
              <a:rPr lang="en-GB" smtClean="0"/>
              <a:t>04/11/2022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2AB6BF-0C71-499E-884B-BF11537C049A}" type="slidenum">
              <a:rPr lang="en-GB" smtClean="0"/>
              <a:t>‹#›</a:t>
            </a:fld>
            <a:endParaRPr lang="en-GB"/>
          </a:p>
        </p:txBody>
      </p:sp>
    </p:spTree>
    <p:extLst>
      <p:ext uri="{BB962C8B-B14F-4D97-AF65-F5344CB8AC3E}">
        <p14:creationId xmlns:p14="http://schemas.microsoft.com/office/powerpoint/2010/main" val="1283336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28672B67-855F-4019-8DF2-051AA4914584}" type="datetimeFigureOut">
              <a:rPr lang="en-GB" smtClean="0"/>
              <a:t>04/11/2022</a:t>
            </a:fld>
            <a:endParaRPr lang="en-GB"/>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GB"/>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E92AB6BF-0C71-499E-884B-BF11537C049A}" type="slidenum">
              <a:rPr lang="en-GB" smtClean="0"/>
              <a:t>‹#›</a:t>
            </a:fld>
            <a:endParaRPr lang="en-GB"/>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073325627"/>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sv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svg"/><Relationship Id="rId9" Type="http://schemas.openxmlformats.org/officeDocument/2006/relationships/image" Target="../media/image11.sv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2.png"/><Relationship Id="rId7"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hyperlink" Target="https://gov.wales/cafcass-cymru/family-separation" TargetMode="External"/><Relationship Id="rId3" Type="http://schemas.openxmlformats.org/officeDocument/2006/relationships/hyperlink" Target="https://www.nyas.net/nyas-cymru/" TargetMode="External"/><Relationship Id="rId7" Type="http://schemas.openxmlformats.org/officeDocument/2006/relationships/hyperlink" Target="https://www.childcomwales.org.uk/" TargetMode="External"/><Relationship Id="rId12" Type="http://schemas.openxmlformats.org/officeDocument/2006/relationships/hyperlink" Target="https://www.exchange-counselling.com/primary/"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s://naccc.org.uk/" TargetMode="External"/><Relationship Id="rId11" Type="http://schemas.openxmlformats.org/officeDocument/2006/relationships/hyperlink" Target="https://www.relate.org.uk/cymru/children-and-young-peoples-counselling" TargetMode="External"/><Relationship Id="rId5" Type="http://schemas.openxmlformats.org/officeDocument/2006/relationships/hyperlink" Target="tel:08001111" TargetMode="External"/><Relationship Id="rId10" Type="http://schemas.openxmlformats.org/officeDocument/2006/relationships/hyperlink" Target="https://www.childline.org.uk/get-support/contacting-childline/contacting-childline-in-welsh/" TargetMode="External"/><Relationship Id="rId4" Type="http://schemas.openxmlformats.org/officeDocument/2006/relationships/hyperlink" Target="http://www.nyas.net/nyas-cymru/" TargetMode="External"/><Relationship Id="rId9" Type="http://schemas.openxmlformats.org/officeDocument/2006/relationships/hyperlink" Target="https://www.childline.org.uk/info-advice/home-families/family-relationships/divorce-separation/"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hwb.gov.wales/curriculum-for-wales/health-and-well-being/statements-of-what-matters/"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hyperlink" Target="https://hwb.gov.wales/curriculum-for-wales/humanities/statements-of-what-matter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hwb.gov.wales/curriculum-for-wales/health-and-well-being/statements-of-what-matters/"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hyperlink" Target="https://hwb.gov.wales/curriculum-for-wales/humanities/statements-of-what-matters/"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13D141AD-4889-4D01-9B1E-5F9448303719}"/>
              </a:ext>
            </a:extLst>
          </p:cNvPr>
          <p:cNvSpPr>
            <a:spLocks noGrp="1"/>
          </p:cNvSpPr>
          <p:nvPr>
            <p:ph type="title" idx="4294967295"/>
          </p:nvPr>
        </p:nvSpPr>
        <p:spPr>
          <a:xfrm>
            <a:off x="581192" y="-1189554"/>
            <a:ext cx="11029616" cy="1189554"/>
          </a:xfrm>
        </p:spPr>
        <p:txBody>
          <a:bodyPr vert="horz" lIns="91440" tIns="45720" rIns="91440" bIns="45720" rtlCol="0" anchor="b">
            <a:normAutofit/>
          </a:bodyPr>
          <a:lstStyle/>
          <a:p>
            <a:r>
              <a:rPr lang="en-GB"/>
              <a:t>Opening slide</a:t>
            </a:r>
          </a:p>
        </p:txBody>
      </p:sp>
      <p:sp>
        <p:nvSpPr>
          <p:cNvPr id="7" name="Rectangle 6">
            <a:extLst>
              <a:ext uri="{FF2B5EF4-FFF2-40B4-BE49-F238E27FC236}">
                <a16:creationId xmlns:a16="http://schemas.microsoft.com/office/drawing/2014/main" id="{419A4C6C-0451-4BE1-880A-25DCD26A258F}"/>
              </a:ext>
              <a:ext uri="{C183D7F6-B498-43B3-948B-1728B52AA6E4}">
                <adec:decorative xmlns:adec="http://schemas.microsoft.com/office/drawing/2017/decorative" val="1"/>
              </a:ext>
            </a:extLst>
          </p:cNvPr>
          <p:cNvSpPr/>
          <p:nvPr/>
        </p:nvSpPr>
        <p:spPr>
          <a:xfrm>
            <a:off x="81024" y="6093"/>
            <a:ext cx="12029952" cy="14796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73FD4CFE-0087-4EE6-B1F3-BD0F4FD89A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164151" y="300145"/>
            <a:ext cx="2785640" cy="95254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Logo Gwasanaeth Eiriolaeth Ieuenctid Cenedlaethol Cymru (NYAS Cymru)">
            <a:extLst>
              <a:ext uri="{FF2B5EF4-FFF2-40B4-BE49-F238E27FC236}">
                <a16:creationId xmlns:a16="http://schemas.microsoft.com/office/drawing/2014/main" id="{1133A670-C9D1-4803-9940-D11B144F44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5057575" y="122982"/>
            <a:ext cx="1732362" cy="130687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Logo Cymraeg Cymdeithas Genedlaethol y Canolfannau Cyswllt i Blant (NACCC) ">
            <a:extLst>
              <a:ext uri="{FF2B5EF4-FFF2-40B4-BE49-F238E27FC236}">
                <a16:creationId xmlns:a16="http://schemas.microsoft.com/office/drawing/2014/main" id="{FCEC00DA-72D6-4797-89AD-6369B4B0FE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9507867" y="122982"/>
            <a:ext cx="2339648" cy="110568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descr="Box containing the title: Rosie’s story:  What happens if families change? &#10;Resource 2 &#10;">
            <a:extLst>
              <a:ext uri="{FF2B5EF4-FFF2-40B4-BE49-F238E27FC236}">
                <a16:creationId xmlns:a16="http://schemas.microsoft.com/office/drawing/2014/main" id="{21E9D96A-B2F5-47DA-80A5-4CA0AF24A761}"/>
              </a:ext>
            </a:extLst>
          </p:cNvPr>
          <p:cNvSpPr txBox="1"/>
          <p:nvPr/>
        </p:nvSpPr>
        <p:spPr>
          <a:xfrm>
            <a:off x="0" y="1666079"/>
            <a:ext cx="11847515" cy="3477875"/>
          </a:xfrm>
          <a:prstGeom prst="rect">
            <a:avLst/>
          </a:prstGeom>
          <a:noFill/>
        </p:spPr>
        <p:txBody>
          <a:bodyPr wrap="square">
            <a:spAutoFit/>
          </a:bodyPr>
          <a:lstStyle/>
          <a:p>
            <a:pPr algn="ctr" rtl="0"/>
            <a:endParaRPr lang="en-GB" sz="4400" i="1" dirty="0">
              <a:solidFill>
                <a:schemeClr val="bg1"/>
              </a:solidFill>
            </a:endParaRPr>
          </a:p>
          <a:p>
            <a:pPr algn="ctr" rtl="0"/>
            <a:endParaRPr lang="en-GB" sz="4400" i="1" dirty="0">
              <a:solidFill>
                <a:schemeClr val="bg1"/>
              </a:solidFill>
              <a:effectLst/>
              <a:ea typeface="Calibri" panose="020F0502020204030204" pitchFamily="34" charset="0"/>
              <a:cs typeface="Times New Roman" panose="02020603050405020304" pitchFamily="18" charset="0"/>
            </a:endParaRPr>
          </a:p>
          <a:p>
            <a:pPr algn="ctr" rtl="0"/>
            <a:r>
              <a:rPr lang="cy-GB" sz="4400">
                <a:solidFill>
                  <a:schemeClr val="bg1"/>
                </a:solidFill>
                <a:effectLst/>
                <a:ea typeface="Calibri" panose="020F0502020204030204" pitchFamily="34" charset="0"/>
                <a:cs typeface="Times New Roman" panose="02020603050405020304" pitchFamily="18" charset="0"/>
              </a:rPr>
              <a:t>Stori Rosie:  Beth fydd yn digwydd os bydd teuluoedd yn newid?</a:t>
            </a:r>
          </a:p>
          <a:p>
            <a:pPr algn="ctr" rtl="0"/>
            <a:r>
              <a:rPr lang="cy-GB" sz="4400" dirty="0">
                <a:solidFill>
                  <a:schemeClr val="bg1"/>
                </a:solidFill>
                <a:ea typeface="Calibri" panose="020F0502020204030204" pitchFamily="34" charset="0"/>
                <a:cs typeface="Times New Roman" panose="02020603050405020304" pitchFamily="18" charset="0"/>
              </a:rPr>
              <a:t>Adnodd 2</a:t>
            </a:r>
            <a:endParaRPr lang="en-GB" sz="4400" dirty="0">
              <a:solidFill>
                <a:schemeClr val="bg1"/>
              </a:solidFill>
            </a:endParaRPr>
          </a:p>
        </p:txBody>
      </p:sp>
      <p:pic>
        <p:nvPicPr>
          <p:cNvPr id="2" name="Picture 1" descr="'Part Funded by Welsh government' logo.">
            <a:extLst>
              <a:ext uri="{FF2B5EF4-FFF2-40B4-BE49-F238E27FC236}">
                <a16:creationId xmlns:a16="http://schemas.microsoft.com/office/drawing/2014/main" id="{E0BB38E2-DB3F-427C-A626-A992519F15DF}"/>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377139" y="5699907"/>
            <a:ext cx="3312000" cy="1109870"/>
          </a:xfrm>
          <a:prstGeom prst="rect">
            <a:avLst/>
          </a:prstGeom>
        </p:spPr>
      </p:pic>
    </p:spTree>
    <p:extLst>
      <p:ext uri="{BB962C8B-B14F-4D97-AF65-F5344CB8AC3E}">
        <p14:creationId xmlns:p14="http://schemas.microsoft.com/office/powerpoint/2010/main" val="10823840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988" y="631766"/>
            <a:ext cx="11374109" cy="1141471"/>
          </a:xfrm>
        </p:spPr>
        <p:txBody>
          <a:bodyPr anchor="ctr">
            <a:noAutofit/>
          </a:bodyPr>
          <a:lstStyle/>
          <a:p>
            <a:pPr algn="ctr"/>
            <a:r>
              <a:rPr lang="cy-GB" sz="3200" b="1"/>
              <a:t>RHEOLAU SYLFAENOL</a:t>
            </a:r>
            <a:endParaRPr lang="en-GB" sz="3200" b="1"/>
          </a:p>
        </p:txBody>
      </p:sp>
      <p:sp>
        <p:nvSpPr>
          <p:cNvPr id="5" name="TextBox 4"/>
          <p:cNvSpPr txBox="1"/>
          <p:nvPr/>
        </p:nvSpPr>
        <p:spPr>
          <a:xfrm>
            <a:off x="501495" y="2052457"/>
            <a:ext cx="5436009" cy="4821513"/>
          </a:xfrm>
          <a:prstGeom prst="rect">
            <a:avLst/>
          </a:prstGeom>
          <a:noFill/>
          <a:ln w="38100">
            <a:solidFill>
              <a:srgbClr val="62A9AA"/>
            </a:solidFill>
          </a:ln>
        </p:spPr>
        <p:txBody>
          <a:bodyPr wrap="square" rtlCol="0">
            <a:spAutoFit/>
          </a:bodyPr>
          <a:lstStyle/>
          <a:p>
            <a:pPr rtl="0">
              <a:lnSpc>
                <a:spcPct val="109000"/>
              </a:lnSpc>
            </a:pPr>
            <a:r>
              <a:rPr lang="cy-GB" sz="2800" b="1">
                <a:solidFill>
                  <a:srgbClr val="62A9AA"/>
                </a:solidFill>
              </a:rPr>
              <a:t>Byddwn ni’n gwneud y canlynol:</a:t>
            </a:r>
          </a:p>
          <a:p>
            <a:pPr marL="342900" lvl="0" indent="-342900" rtl="0">
              <a:lnSpc>
                <a:spcPct val="115000"/>
              </a:lnSpc>
              <a:buClr>
                <a:srgbClr val="62A9AA"/>
              </a:buClr>
              <a:buSzPts val="1200"/>
              <a:buFont typeface="Wingdings 2" panose="05020102010507070707" pitchFamily="18" charset="2"/>
              <a:buChar char=""/>
              <a:tabLst>
                <a:tab pos="457200" algn="l"/>
              </a:tabLst>
            </a:pPr>
            <a:r>
              <a:rPr lang="cy-GB" sz="2400">
                <a:ea typeface="Times New Roman" panose="02020603050405020304" pitchFamily="18" charset="0"/>
                <a:cs typeface="Arial" panose="020B0604020202020204" pitchFamily="34" charset="0"/>
              </a:rPr>
              <a:t>bod yn garedig ac yn dosturiol tuag at ein gilydd</a:t>
            </a:r>
          </a:p>
          <a:p>
            <a:pPr marL="342900" lvl="0" indent="-342900" rtl="0">
              <a:lnSpc>
                <a:spcPct val="115000"/>
              </a:lnSpc>
              <a:buClr>
                <a:srgbClr val="62A9AA"/>
              </a:buClr>
              <a:buSzPts val="1200"/>
              <a:buFont typeface="Wingdings 2" panose="05020102010507070707" pitchFamily="18" charset="2"/>
              <a:buChar char=""/>
              <a:tabLst>
                <a:tab pos="457200" algn="l"/>
              </a:tabLst>
            </a:pPr>
            <a:r>
              <a:rPr lang="cy-GB" sz="2400">
                <a:effectLst/>
                <a:ea typeface="Times New Roman" panose="02020603050405020304" pitchFamily="18" charset="0"/>
                <a:cs typeface="Arial" panose="020B0604020202020204" pitchFamily="34" charset="0"/>
              </a:rPr>
              <a:t>siarad am ‘rywun dwi’n nabod…’ yn hytrach na defnyddio enw person</a:t>
            </a:r>
          </a:p>
          <a:p>
            <a:pPr marL="342900" lvl="0" indent="-342900" rtl="0">
              <a:lnSpc>
                <a:spcPct val="115000"/>
              </a:lnSpc>
              <a:buClr>
                <a:srgbClr val="62A9AA"/>
              </a:buClr>
              <a:buSzPts val="1200"/>
              <a:buFont typeface="Wingdings 2" panose="05020102010507070707" pitchFamily="18" charset="2"/>
              <a:buChar char=""/>
              <a:tabLst>
                <a:tab pos="457200" algn="l"/>
              </a:tabLst>
            </a:pPr>
            <a:r>
              <a:rPr lang="cy-GB" sz="2400">
                <a:effectLst/>
                <a:ea typeface="Times New Roman" panose="02020603050405020304" pitchFamily="18" charset="0"/>
                <a:cs typeface="Arial" panose="020B0604020202020204" pitchFamily="34" charset="0"/>
              </a:rPr>
              <a:t>cael yr hawl i beidio ateb</a:t>
            </a:r>
            <a:endParaRPr lang="en-GB" sz="2400">
              <a:effectLst/>
              <a:ea typeface="Times New Roman" panose="02020603050405020304" pitchFamily="18" charset="0"/>
              <a:cs typeface="Times New Roman" panose="02020603050405020304" pitchFamily="18" charset="0"/>
            </a:endParaRPr>
          </a:p>
          <a:p>
            <a:pPr marL="342900" lvl="0" indent="-342900" rtl="0">
              <a:lnSpc>
                <a:spcPct val="115000"/>
              </a:lnSpc>
              <a:buClr>
                <a:srgbClr val="62A9AA"/>
              </a:buClr>
              <a:buSzPts val="1200"/>
              <a:buFont typeface="Wingdings 2" panose="05020102010507070707" pitchFamily="18" charset="2"/>
              <a:buChar char=""/>
              <a:tabLst>
                <a:tab pos="457200" algn="l"/>
              </a:tabLst>
            </a:pPr>
            <a:r>
              <a:rPr lang="cy-GB" sz="2400">
                <a:effectLst/>
                <a:ea typeface="Times New Roman" panose="02020603050405020304" pitchFamily="18" charset="0"/>
                <a:cs typeface="Arial" panose="020B0604020202020204" pitchFamily="34" charset="0"/>
              </a:rPr>
              <a:t>gwneud sylwadau ar yr hyn sy’n cael ei ddweud, nid pwy sydd wedi ei ddweud</a:t>
            </a:r>
            <a:endParaRPr lang="en-GB" sz="2400">
              <a:effectLst/>
              <a:ea typeface="Times New Roman" panose="02020603050405020304" pitchFamily="18" charset="0"/>
              <a:cs typeface="Times New Roman" panose="02020603050405020304" pitchFamily="18" charset="0"/>
            </a:endParaRPr>
          </a:p>
          <a:p>
            <a:pPr marL="342900" lvl="0" indent="-342900" rtl="0">
              <a:lnSpc>
                <a:spcPct val="115000"/>
              </a:lnSpc>
              <a:buClr>
                <a:srgbClr val="62A9AA"/>
              </a:buClr>
              <a:buSzPts val="1200"/>
              <a:buFont typeface="Wingdings 2" panose="05020102010507070707" pitchFamily="18" charset="2"/>
              <a:buChar char=""/>
              <a:tabLst>
                <a:tab pos="457200" algn="l"/>
              </a:tabLst>
            </a:pPr>
            <a:r>
              <a:rPr lang="cy-GB" sz="2400">
                <a:effectLst/>
                <a:ea typeface="Times New Roman" panose="02020603050405020304" pitchFamily="18" charset="0"/>
                <a:cs typeface="Arial" panose="020B0604020202020204" pitchFamily="34" charset="0"/>
              </a:rPr>
              <a:t>ceisio cymorth yn yr ysgol/annog ffrindiau i geisio cymorth os oes angen.</a:t>
            </a:r>
            <a:endParaRPr lang="en-GB" sz="2400">
              <a:effectLst/>
              <a:ea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FE90C2EF-C315-A17F-E947-68F3C4FC8F66}"/>
              </a:ext>
            </a:extLst>
          </p:cNvPr>
          <p:cNvSpPr txBox="1"/>
          <p:nvPr/>
        </p:nvSpPr>
        <p:spPr>
          <a:xfrm>
            <a:off x="6254498" y="2052457"/>
            <a:ext cx="5436009" cy="4821513"/>
          </a:xfrm>
          <a:prstGeom prst="rect">
            <a:avLst/>
          </a:prstGeom>
          <a:noFill/>
          <a:ln w="38100">
            <a:solidFill>
              <a:srgbClr val="62A9AA"/>
            </a:solidFill>
          </a:ln>
        </p:spPr>
        <p:txBody>
          <a:bodyPr wrap="square" rtlCol="0">
            <a:spAutoFit/>
          </a:bodyPr>
          <a:lstStyle/>
          <a:p>
            <a:pPr rtl="0">
              <a:lnSpc>
                <a:spcPct val="109000"/>
              </a:lnSpc>
            </a:pPr>
            <a:r>
              <a:rPr lang="cy-GB" sz="2800" b="1">
                <a:solidFill>
                  <a:srgbClr val="62A9AA"/>
                </a:solidFill>
              </a:rPr>
              <a:t>Fyddwn ni ddim yn gwneud y canlynol:</a:t>
            </a:r>
          </a:p>
          <a:p>
            <a:pPr marL="342900" lvl="0" indent="-342900" rtl="0">
              <a:lnSpc>
                <a:spcPct val="115000"/>
              </a:lnSpc>
              <a:buClr>
                <a:srgbClr val="62A9AA"/>
              </a:buClr>
              <a:buSzPts val="1200"/>
              <a:buFont typeface="Wingdings 2" panose="05020102010507070707" pitchFamily="18" charset="2"/>
              <a:buChar char=""/>
              <a:tabLst>
                <a:tab pos="457200" algn="l"/>
              </a:tabLst>
            </a:pPr>
            <a:r>
              <a:rPr lang="cy-GB" sz="2400">
                <a:effectLst/>
                <a:ea typeface="Times New Roman" panose="02020603050405020304" pitchFamily="18" charset="0"/>
                <a:cs typeface="Arial" panose="020B0604020202020204" pitchFamily="34" charset="0"/>
              </a:rPr>
              <a:t>datgelu gwybodaeth am stori ein teulu </a:t>
            </a:r>
          </a:p>
          <a:p>
            <a:pPr marL="342900" lvl="0" indent="-342900" rtl="0">
              <a:lnSpc>
                <a:spcPct val="115000"/>
              </a:lnSpc>
              <a:buClr>
                <a:srgbClr val="62A9AA"/>
              </a:buClr>
              <a:buSzPts val="1200"/>
              <a:buFont typeface="Wingdings 2" panose="05020102010507070707" pitchFamily="18" charset="2"/>
              <a:buChar char=""/>
              <a:tabLst>
                <a:tab pos="457200" algn="l"/>
              </a:tabLst>
            </a:pPr>
            <a:r>
              <a:rPr lang="cy-GB" sz="2400">
                <a:ea typeface="Times New Roman" panose="02020603050405020304" pitchFamily="18" charset="0"/>
                <a:cs typeface="Arial" panose="020B0604020202020204" pitchFamily="34" charset="0"/>
              </a:rPr>
              <a:t>dweud wrth unrhyw un arall am stori pobl eraill</a:t>
            </a:r>
            <a:endParaRPr lang="en-GB" sz="2400">
              <a:effectLst/>
              <a:ea typeface="Times New Roman" panose="02020603050405020304" pitchFamily="18" charset="0"/>
              <a:cs typeface="Times New Roman" panose="02020603050405020304" pitchFamily="18" charset="0"/>
            </a:endParaRPr>
          </a:p>
          <a:p>
            <a:pPr marL="342900" lvl="0" indent="-342900" rtl="0">
              <a:lnSpc>
                <a:spcPct val="115000"/>
              </a:lnSpc>
              <a:buClr>
                <a:srgbClr val="62A9AA"/>
              </a:buClr>
              <a:buSzPts val="1200"/>
              <a:buFont typeface="Wingdings 2" panose="05020102010507070707" pitchFamily="18" charset="2"/>
              <a:buChar char=""/>
              <a:tabLst>
                <a:tab pos="457200" algn="l"/>
              </a:tabLst>
            </a:pPr>
            <a:r>
              <a:rPr lang="cy-GB" sz="2400">
                <a:effectLst/>
                <a:ea typeface="Times New Roman" panose="02020603050405020304" pitchFamily="18" charset="0"/>
                <a:cs typeface="Arial" panose="020B0604020202020204" pitchFamily="34" charset="0"/>
              </a:rPr>
              <a:t>barnu eraill </a:t>
            </a:r>
            <a:endParaRPr lang="en-GB" sz="2400">
              <a:effectLst/>
              <a:ea typeface="Times New Roman" panose="02020603050405020304" pitchFamily="18" charset="0"/>
              <a:cs typeface="Times New Roman" panose="02020603050405020304" pitchFamily="18" charset="0"/>
            </a:endParaRPr>
          </a:p>
          <a:p>
            <a:pPr marL="342900" lvl="0" indent="-342900" rtl="0">
              <a:lnSpc>
                <a:spcPct val="115000"/>
              </a:lnSpc>
              <a:buClr>
                <a:srgbClr val="62A9AA"/>
              </a:buClr>
              <a:buSzPts val="1200"/>
              <a:buFont typeface="Wingdings 2" panose="05020102010507070707" pitchFamily="18" charset="2"/>
              <a:buChar char=""/>
              <a:tabLst>
                <a:tab pos="457200" algn="l"/>
              </a:tabLst>
            </a:pPr>
            <a:r>
              <a:rPr lang="cy-GB" sz="2400">
                <a:effectLst/>
                <a:ea typeface="Times New Roman" panose="02020603050405020304" pitchFamily="18" charset="0"/>
                <a:cs typeface="Arial" panose="020B0604020202020204" pitchFamily="34" charset="0"/>
              </a:rPr>
              <a:t>rhoi unrhyw un mewn sefyllfa lletchwith</a:t>
            </a:r>
            <a:endParaRPr lang="en-GB" sz="2400">
              <a:effectLst/>
              <a:ea typeface="Times New Roman" panose="02020603050405020304" pitchFamily="18" charset="0"/>
              <a:cs typeface="Times New Roman" panose="02020603050405020304" pitchFamily="18" charset="0"/>
            </a:endParaRPr>
          </a:p>
          <a:p>
            <a:pPr marL="342900" lvl="0" indent="-342900" rtl="0">
              <a:lnSpc>
                <a:spcPct val="115000"/>
              </a:lnSpc>
              <a:buClr>
                <a:srgbClr val="62A9AA"/>
              </a:buClr>
              <a:buSzPts val="1200"/>
              <a:buFont typeface="Wingdings 2" panose="05020102010507070707" pitchFamily="18" charset="2"/>
              <a:buChar char=""/>
              <a:tabLst>
                <a:tab pos="457200" algn="l"/>
              </a:tabLst>
            </a:pPr>
            <a:r>
              <a:rPr lang="cy-GB" sz="2400">
                <a:effectLst/>
                <a:ea typeface="Times New Roman" panose="02020603050405020304" pitchFamily="18" charset="0"/>
                <a:cs typeface="Arial" panose="020B0604020202020204" pitchFamily="34" charset="0"/>
              </a:rPr>
              <a:t>gofyn cwestiynau personol na cheisio codi cywilydd ar rywun.</a:t>
            </a:r>
            <a:endParaRPr lang="en-GB" sz="2400">
              <a:ea typeface="Times New Roman" panose="02020603050405020304" pitchFamily="18" charset="0"/>
              <a:cs typeface="Arial" panose="020B0604020202020204" pitchFamily="34" charset="0"/>
            </a:endParaRPr>
          </a:p>
          <a:p>
            <a:pPr marL="342900" lvl="0" indent="-342900" rtl="0">
              <a:lnSpc>
                <a:spcPct val="115000"/>
              </a:lnSpc>
              <a:buClr>
                <a:srgbClr val="62A9AA"/>
              </a:buClr>
              <a:buSzPts val="1200"/>
              <a:buFont typeface="Wingdings 2" panose="05020102010507070707" pitchFamily="18" charset="2"/>
              <a:buChar char=""/>
              <a:tabLst>
                <a:tab pos="457200" algn="l"/>
              </a:tabLst>
            </a:pPr>
            <a:endParaRPr lang="en-GB" sz="200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463343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94C5CF-A7FF-447F-8FB6-8A560C73A2CD}"/>
              </a:ext>
            </a:extLst>
          </p:cNvPr>
          <p:cNvSpPr>
            <a:spLocks noGrp="1"/>
          </p:cNvSpPr>
          <p:nvPr>
            <p:ph type="title"/>
          </p:nvPr>
        </p:nvSpPr>
        <p:spPr>
          <a:xfrm>
            <a:off x="581192" y="702156"/>
            <a:ext cx="11029616" cy="1013800"/>
          </a:xfrm>
        </p:spPr>
        <p:txBody>
          <a:bodyPr>
            <a:noAutofit/>
          </a:bodyPr>
          <a:lstStyle/>
          <a:p>
            <a:pPr algn="ctr"/>
            <a:r>
              <a:rPr lang="cy-GB" b="1">
                <a:solidFill>
                  <a:srgbClr val="FFFFFF"/>
                </a:solidFill>
                <a:effectLst/>
                <a:ea typeface="Calibri" panose="020F0502020204030204" pitchFamily="34" charset="0"/>
                <a:cs typeface="Times New Roman" panose="02020603050405020304" pitchFamily="18" charset="0"/>
              </a:rPr>
              <a:t>Stori Rosie  Beth fydd yn digwydd os bydd teuluoedd yn newid? </a:t>
            </a:r>
            <a:r>
              <a:rPr lang="cy-GB" b="1">
                <a:solidFill>
                  <a:srgbClr val="FFFFFF"/>
                </a:solidFill>
              </a:rPr>
              <a:t>Adnodd 2 – Amcan dysgu </a:t>
            </a:r>
            <a:endParaRPr lang="en-GB" b="1"/>
          </a:p>
        </p:txBody>
      </p:sp>
      <p:sp>
        <p:nvSpPr>
          <p:cNvPr id="9" name="Rectangle 8">
            <a:extLst>
              <a:ext uri="{FF2B5EF4-FFF2-40B4-BE49-F238E27FC236}">
                <a16:creationId xmlns:a16="http://schemas.microsoft.com/office/drawing/2014/main" id="{E83CCD68-169B-401E-9352-6930D4A6E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2180496"/>
            <a:ext cx="3703320"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26A677A8-EA5D-4777-B2CB-F201C995075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717532" y="3137783"/>
            <a:ext cx="3260177" cy="2106393"/>
          </a:xfrm>
          <a:prstGeom prst="rect">
            <a:avLst/>
          </a:prstGeom>
        </p:spPr>
      </p:pic>
      <p:sp>
        <p:nvSpPr>
          <p:cNvPr id="3" name="Content Placeholder 2"/>
          <p:cNvSpPr>
            <a:spLocks noGrp="1"/>
          </p:cNvSpPr>
          <p:nvPr>
            <p:ph idx="1"/>
          </p:nvPr>
        </p:nvSpPr>
        <p:spPr>
          <a:xfrm>
            <a:off x="4505325" y="2180496"/>
            <a:ext cx="7105481" cy="4045683"/>
          </a:xfrm>
          <a:ln w="38100">
            <a:solidFill>
              <a:srgbClr val="9B9B9B"/>
            </a:solidFill>
          </a:ln>
        </p:spPr>
        <p:txBody>
          <a:bodyPr>
            <a:normAutofit/>
          </a:bodyPr>
          <a:lstStyle/>
          <a:p>
            <a:pPr marL="0" indent="0" rtl="0">
              <a:buNone/>
            </a:pPr>
            <a:r>
              <a:rPr lang="cy-GB" sz="2600" b="1">
                <a:solidFill>
                  <a:srgbClr val="62A9AA"/>
                </a:solidFill>
              </a:rPr>
              <a:t>Amcan dysgu</a:t>
            </a:r>
            <a:endParaRPr lang="cy-GB" sz="2600" i="1">
              <a:solidFill>
                <a:srgbClr val="62A9AA"/>
              </a:solidFill>
            </a:endParaRPr>
          </a:p>
          <a:p>
            <a:pPr marL="0" indent="0">
              <a:buNone/>
            </a:pPr>
            <a:r>
              <a:rPr lang="cy-GB" sz="2600" b="1">
                <a:solidFill>
                  <a:srgbClr val="62A9AA"/>
                </a:solidFill>
              </a:rPr>
              <a:t>Bydd dysgwyr yn dysgu: </a:t>
            </a:r>
            <a:endParaRPr lang="cy-GB" sz="2600" i="1">
              <a:solidFill>
                <a:srgbClr val="62A9AA"/>
              </a:solidFill>
            </a:endParaRPr>
          </a:p>
          <a:p>
            <a:pPr>
              <a:buClr>
                <a:srgbClr val="62A9AA"/>
              </a:buClr>
            </a:pPr>
            <a:r>
              <a:rPr lang="cy-GB" sz="2200">
                <a:effectLst/>
                <a:ea typeface="Times New Roman" panose="02020603050405020304" pitchFamily="18" charset="0"/>
                <a:cs typeface="Times New Roman" panose="02020603050405020304" pitchFamily="18" charset="0"/>
              </a:rPr>
              <a:t>am yr hawliau sydd gan blant a phobl ifanc os yw rhieni a gofalwyr yn gwahanu a’r math o gymorth y gallai fod ei angen arnynt.</a:t>
            </a:r>
          </a:p>
        </p:txBody>
      </p:sp>
    </p:spTree>
    <p:extLst>
      <p:ext uri="{BB962C8B-B14F-4D97-AF65-F5344CB8AC3E}">
        <p14:creationId xmlns:p14="http://schemas.microsoft.com/office/powerpoint/2010/main" val="39214840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94C5CF-A7FF-447F-8FB6-8A560C73A2CD}"/>
              </a:ext>
            </a:extLst>
          </p:cNvPr>
          <p:cNvSpPr>
            <a:spLocks noGrp="1"/>
          </p:cNvSpPr>
          <p:nvPr>
            <p:ph type="title"/>
          </p:nvPr>
        </p:nvSpPr>
        <p:spPr>
          <a:xfrm>
            <a:off x="581192" y="702156"/>
            <a:ext cx="11029616" cy="1013800"/>
          </a:xfrm>
        </p:spPr>
        <p:txBody>
          <a:bodyPr>
            <a:noAutofit/>
          </a:bodyPr>
          <a:lstStyle/>
          <a:p>
            <a:pPr algn="ctr"/>
            <a:r>
              <a:rPr lang="cy-GB" b="1">
                <a:solidFill>
                  <a:srgbClr val="FFFFFF"/>
                </a:solidFill>
                <a:effectLst/>
                <a:ea typeface="Calibri" panose="020F0502020204030204" pitchFamily="34" charset="0"/>
                <a:cs typeface="Times New Roman" panose="02020603050405020304" pitchFamily="18" charset="0"/>
              </a:rPr>
              <a:t>Stori Rosie Beth fydd yn digwydd os bydd teuluoedd yn newid? </a:t>
            </a:r>
            <a:r>
              <a:rPr lang="cy-GB" b="1">
                <a:solidFill>
                  <a:srgbClr val="FFFFFF"/>
                </a:solidFill>
              </a:rPr>
              <a:t>Adnodd 2 – Amcan dysgu </a:t>
            </a:r>
            <a:endParaRPr lang="en-GB" b="1"/>
          </a:p>
        </p:txBody>
      </p:sp>
      <p:sp>
        <p:nvSpPr>
          <p:cNvPr id="9" name="Rectangle 8">
            <a:extLst>
              <a:ext uri="{FF2B5EF4-FFF2-40B4-BE49-F238E27FC236}">
                <a16:creationId xmlns:a16="http://schemas.microsoft.com/office/drawing/2014/main" id="{E83CCD68-169B-401E-9352-6930D4A6E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2180496"/>
            <a:ext cx="3703320"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26A677A8-EA5D-4777-B2CB-F201C995075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717532" y="3137783"/>
            <a:ext cx="3260177" cy="2106393"/>
          </a:xfrm>
          <a:prstGeom prst="rect">
            <a:avLst/>
          </a:prstGeom>
        </p:spPr>
      </p:pic>
      <p:sp>
        <p:nvSpPr>
          <p:cNvPr id="3" name="Content Placeholder 2"/>
          <p:cNvSpPr>
            <a:spLocks noGrp="1"/>
          </p:cNvSpPr>
          <p:nvPr>
            <p:ph idx="1"/>
          </p:nvPr>
        </p:nvSpPr>
        <p:spPr>
          <a:xfrm>
            <a:off x="4505325" y="2180496"/>
            <a:ext cx="7105481" cy="4045683"/>
          </a:xfrm>
          <a:ln w="38100">
            <a:solidFill>
              <a:srgbClr val="9B9B9B"/>
            </a:solidFill>
          </a:ln>
        </p:spPr>
        <p:txBody>
          <a:bodyPr>
            <a:normAutofit fontScale="92500" lnSpcReduction="20000"/>
          </a:bodyPr>
          <a:lstStyle/>
          <a:p>
            <a:pPr marL="0" indent="0" rtl="0">
              <a:buNone/>
            </a:pPr>
            <a:r>
              <a:rPr lang="cy-GB" sz="3200" b="1">
                <a:solidFill>
                  <a:srgbClr val="62A9AA"/>
                </a:solidFill>
              </a:rPr>
              <a:t>Canlyniadau Dysgu - </a:t>
            </a:r>
            <a:r>
              <a:rPr lang="cy-GB" sz="2800" b="1">
                <a:solidFill>
                  <a:srgbClr val="62A9AA"/>
                </a:solidFill>
              </a:rPr>
              <a:t>Bydd dysgwyr yn gallu:</a:t>
            </a:r>
            <a:endParaRPr lang="en-GB" sz="3200" b="1">
              <a:solidFill>
                <a:srgbClr val="62A9AA"/>
              </a:solidFill>
            </a:endParaRPr>
          </a:p>
          <a:p>
            <a:pPr>
              <a:spcBef>
                <a:spcPts val="0"/>
              </a:spcBef>
              <a:buClr>
                <a:srgbClr val="62A9AA"/>
              </a:buClr>
              <a:buSzPct val="100000"/>
              <a:buFont typeface="Wingdings" panose="05000000000000000000" pitchFamily="2" charset="2"/>
              <a:buChar char="§"/>
            </a:pPr>
            <a:r>
              <a:rPr lang="cy-GB" sz="2800">
                <a:effectLst/>
                <a:latin typeface="Calibri" panose="020F0502020204030204" pitchFamily="34" charset="0"/>
                <a:ea typeface="Calibri" panose="020F0502020204030204" pitchFamily="34" charset="0"/>
                <a:cs typeface="Times New Roman" panose="02020603050405020304" pitchFamily="18" charset="0"/>
              </a:rPr>
              <a:t>esbonio hawliau plant a phobl ifanc o dan Erthygl 12, CCUHP pan fydd rhieni a gofalwyr yn gwahanu</a:t>
            </a:r>
          </a:p>
          <a:p>
            <a:pPr>
              <a:spcBef>
                <a:spcPts val="0"/>
              </a:spcBef>
              <a:buClr>
                <a:srgbClr val="62A9AA"/>
              </a:buClr>
              <a:buSzPct val="100000"/>
              <a:buFont typeface="Wingdings" panose="05000000000000000000" pitchFamily="2" charset="2"/>
              <a:buChar char="§"/>
            </a:pPr>
            <a:r>
              <a:rPr lang="cy-GB" sz="2800">
                <a:effectLst/>
                <a:latin typeface="Calibri" panose="020F0502020204030204" pitchFamily="34" charset="0"/>
                <a:ea typeface="Calibri" panose="020F0502020204030204" pitchFamily="34" charset="0"/>
                <a:cs typeface="Times New Roman" panose="02020603050405020304" pitchFamily="18" charset="0"/>
              </a:rPr>
              <a:t>nodi’r gwahanol ffyrdd y gellir gwneud trefniadau ar gyfer plant a phobl ifanc a sut y gellir ymgynghori â phlant a phobl ifanc os yw rhieni a gofalwyr yn gwahanu</a:t>
            </a:r>
            <a:endParaRPr lang="en-GB" sz="2800"/>
          </a:p>
          <a:p>
            <a:pPr>
              <a:spcBef>
                <a:spcPts val="0"/>
              </a:spcBef>
              <a:buClr>
                <a:srgbClr val="62A9AA"/>
              </a:buClr>
              <a:buSzPct val="100000"/>
              <a:buFont typeface="Wingdings" panose="05000000000000000000" pitchFamily="2" charset="2"/>
              <a:buChar char="§"/>
            </a:pPr>
            <a:r>
              <a:rPr lang="cy-GB" sz="2800">
                <a:effectLst/>
                <a:latin typeface="Calibri" panose="020F0502020204030204" pitchFamily="34" charset="0"/>
                <a:ea typeface="Calibri" panose="020F0502020204030204" pitchFamily="34" charset="0"/>
                <a:cs typeface="Times New Roman" panose="02020603050405020304" pitchFamily="18" charset="0"/>
              </a:rPr>
              <a:t>nodi ffynonellau cymorth ar gyfer y plant a phobl ifanc hyn ac egluro sut i gael gafael arnynt</a:t>
            </a:r>
            <a:r>
              <a:rPr lang="en-GB" sz="2800"/>
              <a:t>.</a:t>
            </a:r>
          </a:p>
        </p:txBody>
      </p:sp>
    </p:spTree>
    <p:extLst>
      <p:ext uri="{BB962C8B-B14F-4D97-AF65-F5344CB8AC3E}">
        <p14:creationId xmlns:p14="http://schemas.microsoft.com/office/powerpoint/2010/main" val="9416180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elwedd o Rosie gyda'i mam a'i thad. Mae ei rhieni yn wyn. Mae gan ei mam wallt coch fel Rosie ac mae gan ei thad wallt du.">
            <a:extLst>
              <a:ext uri="{FF2B5EF4-FFF2-40B4-BE49-F238E27FC236}">
                <a16:creationId xmlns:a16="http://schemas.microsoft.com/office/drawing/2014/main" id="{B4FB431B-490D-480D-9396-4981BFB2AD5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551121" y="2734799"/>
            <a:ext cx="4191182" cy="3595376"/>
          </a:xfrm>
          <a:prstGeom prst="rect">
            <a:avLst/>
          </a:prstGeom>
          <a:noFill/>
        </p:spPr>
      </p:pic>
      <p:sp>
        <p:nvSpPr>
          <p:cNvPr id="2" name="Title 1"/>
          <p:cNvSpPr>
            <a:spLocks noGrp="1"/>
          </p:cNvSpPr>
          <p:nvPr>
            <p:ph type="title"/>
          </p:nvPr>
        </p:nvSpPr>
        <p:spPr>
          <a:xfrm>
            <a:off x="247486" y="115411"/>
            <a:ext cx="11154291" cy="1445375"/>
          </a:xfrm>
        </p:spPr>
        <p:txBody>
          <a:bodyPr>
            <a:normAutofit/>
          </a:bodyPr>
          <a:lstStyle/>
          <a:p>
            <a:pPr algn="ctr"/>
            <a:r>
              <a:rPr lang="cy-GB" sz="2700" b="1"/>
              <a:t>	 GWEITHGAREDD GWAELODLIN – CEFNOGAETH I BLANT</a:t>
            </a:r>
          </a:p>
        </p:txBody>
      </p:sp>
      <p:sp>
        <p:nvSpPr>
          <p:cNvPr id="5" name="TextBox 4">
            <a:extLst>
              <a:ext uri="{FF2B5EF4-FFF2-40B4-BE49-F238E27FC236}">
                <a16:creationId xmlns:a16="http://schemas.microsoft.com/office/drawing/2014/main" id="{81959A3A-2409-48DD-BA4E-94613230C0B0}"/>
              </a:ext>
            </a:extLst>
          </p:cNvPr>
          <p:cNvSpPr txBox="1"/>
          <p:nvPr/>
        </p:nvSpPr>
        <p:spPr>
          <a:xfrm>
            <a:off x="449697" y="1964268"/>
            <a:ext cx="6874480" cy="830997"/>
          </a:xfrm>
          <a:prstGeom prst="rect">
            <a:avLst/>
          </a:prstGeom>
          <a:noFill/>
        </p:spPr>
        <p:txBody>
          <a:bodyPr wrap="square" rtlCol="0">
            <a:spAutoFit/>
          </a:bodyPr>
          <a:lstStyle/>
          <a:p>
            <a:r>
              <a:rPr lang="cy-GB" sz="2400" b="1">
                <a:solidFill>
                  <a:srgbClr val="62A9AA"/>
                </a:solidFill>
                <a:effectLst/>
                <a:ea typeface="Times New Roman" panose="02020603050405020304" pitchFamily="18" charset="0"/>
                <a:cs typeface="Arial" panose="020B0604020202020204" pitchFamily="34" charset="0"/>
              </a:rPr>
              <a:t>Tynnwch gylch gyda’r gair ‘Rosie’ yn y canol. O amgylch y tu allan, ysgrifennwch: </a:t>
            </a:r>
            <a:endParaRPr lang="cy-GB"/>
          </a:p>
        </p:txBody>
      </p:sp>
      <p:sp>
        <p:nvSpPr>
          <p:cNvPr id="7" name="Cloud Callout 3">
            <a:extLst>
              <a:ext uri="{FF2B5EF4-FFF2-40B4-BE49-F238E27FC236}">
                <a16:creationId xmlns:a16="http://schemas.microsoft.com/office/drawing/2014/main" id="{3F17924C-FE0B-46F2-9CC4-E6618583842F}"/>
              </a:ext>
            </a:extLst>
          </p:cNvPr>
          <p:cNvSpPr/>
          <p:nvPr/>
        </p:nvSpPr>
        <p:spPr>
          <a:xfrm>
            <a:off x="449697" y="2865763"/>
            <a:ext cx="6874480" cy="3464412"/>
          </a:xfrm>
          <a:prstGeom prst="cloudCallout">
            <a:avLst>
              <a:gd name="adj1" fmla="val 49484"/>
              <a:gd name="adj2" fmla="val 60240"/>
            </a:avLst>
          </a:prstGeom>
          <a:solidFill>
            <a:schemeClr val="bg1"/>
          </a:solidFill>
          <a:ln w="38100">
            <a:solidFill>
              <a:srgbClr val="62A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361950"/>
            <a:endParaRPr lang="en-GB" sz="2000" b="1" i="1">
              <a:solidFill>
                <a:srgbClr val="62A9AA"/>
              </a:solidFill>
              <a:effectLst/>
              <a:ea typeface="Times New Roman" panose="02020603050405020304" pitchFamily="18" charset="0"/>
              <a:cs typeface="Arial" panose="020B0604020202020204" pitchFamily="34" charset="0"/>
            </a:endParaRPr>
          </a:p>
          <a:p>
            <a:pPr marL="342900" lvl="0" indent="-342900">
              <a:buClr>
                <a:srgbClr val="62A9AA"/>
              </a:buClr>
              <a:buFont typeface="Wingdings" panose="05000000000000000000" pitchFamily="2" charset="2"/>
              <a:buChar char="§"/>
            </a:pPr>
            <a:r>
              <a:rPr lang="cy-GB" sz="2200">
                <a:solidFill>
                  <a:schemeClr val="tx1"/>
                </a:solidFill>
                <a:ea typeface="Times New Roman" panose="02020603050405020304" pitchFamily="18" charset="0"/>
                <a:cs typeface="Arial" panose="020B0604020202020204" pitchFamily="34" charset="0"/>
              </a:rPr>
              <a:t>cwestiynau y credwch y gallai fod wedi bod gan Rosie pan wahanodd ei mam a'i thad am y tro cyntaf</a:t>
            </a:r>
          </a:p>
          <a:p>
            <a:pPr marL="342900" lvl="0" indent="-342900">
              <a:buClr>
                <a:srgbClr val="62A9AA"/>
              </a:buClr>
              <a:buFont typeface="Wingdings" panose="05000000000000000000" pitchFamily="2" charset="2"/>
              <a:buChar char="§"/>
            </a:pPr>
            <a:r>
              <a:rPr lang="cy-GB" sz="2200">
                <a:solidFill>
                  <a:schemeClr val="tx1"/>
                </a:solidFill>
                <a:ea typeface="Times New Roman" panose="02020603050405020304" pitchFamily="18" charset="0"/>
                <a:cs typeface="Arial" panose="020B0604020202020204" pitchFamily="34" charset="0"/>
              </a:rPr>
              <a:t>cymorth y credwch y gallai fod ei angen ar Rosie ac efallai bod yna enghreifftiau o gymorth rydych yn gwybod amdanynt sydd ar gael iddi.</a:t>
            </a:r>
            <a:endParaRPr lang="cy-GB" sz="2200">
              <a:solidFill>
                <a:schemeClr val="tx1"/>
              </a:solidFill>
              <a:effectLst/>
              <a:ea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D163A022-217E-790E-3F3E-8FCFAFCF1786}"/>
              </a:ext>
            </a:extLst>
          </p:cNvPr>
          <p:cNvSpPr txBox="1"/>
          <p:nvPr/>
        </p:nvSpPr>
        <p:spPr>
          <a:xfrm>
            <a:off x="8437418" y="2971800"/>
            <a:ext cx="184731" cy="369332"/>
          </a:xfrm>
          <a:prstGeom prst="rect">
            <a:avLst/>
          </a:prstGeom>
          <a:noFill/>
        </p:spPr>
        <p:txBody>
          <a:bodyPr wrap="none" rtlCol="0">
            <a:spAutoFit/>
          </a:bodyPr>
          <a:lstStyle/>
          <a:p>
            <a:endParaRPr lang="en-GB"/>
          </a:p>
        </p:txBody>
      </p:sp>
      <p:sp>
        <p:nvSpPr>
          <p:cNvPr id="6" name="TextBox 5">
            <a:extLst>
              <a:ext uri="{FF2B5EF4-FFF2-40B4-BE49-F238E27FC236}">
                <a16:creationId xmlns:a16="http://schemas.microsoft.com/office/drawing/2014/main" id="{06468C93-6CCA-5350-C9FD-C44A86881EC3}"/>
              </a:ext>
            </a:extLst>
          </p:cNvPr>
          <p:cNvSpPr txBox="1"/>
          <p:nvPr/>
        </p:nvSpPr>
        <p:spPr>
          <a:xfrm>
            <a:off x="8849093" y="2863635"/>
            <a:ext cx="1479470" cy="523220"/>
          </a:xfrm>
          <a:prstGeom prst="rect">
            <a:avLst/>
          </a:prstGeom>
          <a:solidFill>
            <a:srgbClr val="C3C3C3"/>
          </a:solidFill>
        </p:spPr>
        <p:txBody>
          <a:bodyPr wrap="square" rtlCol="0">
            <a:spAutoFit/>
          </a:bodyPr>
          <a:lstStyle/>
          <a:p>
            <a:pPr algn="ctr"/>
            <a:r>
              <a:rPr lang="cy-GB" sz="1400" b="1">
                <a:effectLst/>
                <a:latin typeface="Segoe Print" panose="02000600000000000000" pitchFamily="2" charset="0"/>
                <a:ea typeface="Calibri" panose="020F0502020204030204" pitchFamily="34" charset="0"/>
                <a:cs typeface="Times New Roman" panose="02020603050405020304" pitchFamily="18" charset="0"/>
              </a:rPr>
              <a:t>Mam a Thad Rosie </a:t>
            </a:r>
            <a:endParaRPr lang="en-GB" sz="1400" b="1">
              <a:effectLst/>
              <a:latin typeface="Segoe Print" panose="020006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221492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94C5CF-A7FF-447F-8FB6-8A560C73A2CD}"/>
              </a:ext>
            </a:extLst>
          </p:cNvPr>
          <p:cNvSpPr>
            <a:spLocks noGrp="1"/>
          </p:cNvSpPr>
          <p:nvPr>
            <p:ph type="title"/>
          </p:nvPr>
        </p:nvSpPr>
        <p:spPr>
          <a:xfrm>
            <a:off x="581192" y="702156"/>
            <a:ext cx="11029616" cy="851436"/>
          </a:xfrm>
        </p:spPr>
        <p:txBody>
          <a:bodyPr>
            <a:normAutofit/>
          </a:bodyPr>
          <a:lstStyle/>
          <a:p>
            <a:pPr algn="ctr"/>
            <a:r>
              <a:rPr lang="cy-GB" sz="3200" b="1"/>
              <a:t>CYFLWYNIAD I </a:t>
            </a:r>
            <a:r>
              <a:rPr lang="cy-GB" sz="3200" b="1" err="1"/>
              <a:t>CCUHP</a:t>
            </a:r>
            <a:endParaRPr lang="cy-GB" sz="3200"/>
          </a:p>
        </p:txBody>
      </p:sp>
      <p:sp>
        <p:nvSpPr>
          <p:cNvPr id="3" name="Content Placeholder 2"/>
          <p:cNvSpPr>
            <a:spLocks noGrp="1"/>
          </p:cNvSpPr>
          <p:nvPr>
            <p:ph idx="1"/>
          </p:nvPr>
        </p:nvSpPr>
        <p:spPr>
          <a:xfrm>
            <a:off x="457248" y="2275836"/>
            <a:ext cx="5638752" cy="3885478"/>
          </a:xfrm>
          <a:ln w="38100">
            <a:solidFill>
              <a:schemeClr val="accent1">
                <a:lumMod val="75000"/>
                <a:lumOff val="25000"/>
              </a:schemeClr>
            </a:solidFill>
          </a:ln>
        </p:spPr>
        <p:txBody>
          <a:bodyPr>
            <a:noAutofit/>
          </a:bodyPr>
          <a:lstStyle/>
          <a:p>
            <a:pPr marL="0" indent="0">
              <a:buNone/>
            </a:pPr>
            <a:endParaRPr lang="cy-GB" sz="2400" b="1" u="sng"/>
          </a:p>
          <a:p>
            <a:pPr marL="0" indent="0">
              <a:buNone/>
            </a:pPr>
            <a:endParaRPr lang="cy-GB" sz="2100" b="1" u="sng"/>
          </a:p>
          <a:p>
            <a:pPr marL="0" indent="0">
              <a:buNone/>
            </a:pPr>
            <a:r>
              <a:rPr lang="cy-GB" sz="2400" b="1">
                <a:solidFill>
                  <a:srgbClr val="62A9AA"/>
                </a:solidFill>
              </a:rPr>
              <a:t>Y Confensiwn</a:t>
            </a:r>
          </a:p>
          <a:p>
            <a:pPr>
              <a:spcBef>
                <a:spcPts val="0"/>
              </a:spcBef>
              <a:spcAft>
                <a:spcPts val="0"/>
              </a:spcAft>
              <a:buClr>
                <a:srgbClr val="62A9AA"/>
              </a:buClr>
              <a:buFont typeface="Wingdings" panose="05000000000000000000" pitchFamily="2" charset="2"/>
              <a:buChar char="§"/>
            </a:pPr>
            <a:r>
              <a:rPr lang="cy-GB" sz="2000"/>
              <a:t>Mae Confensiwn y Cenhedloedd Unedig ar Hawliau’r Plentyn 1989 (</a:t>
            </a:r>
            <a:r>
              <a:rPr lang="cy-GB" sz="2000" err="1"/>
              <a:t>CCUHP</a:t>
            </a:r>
            <a:r>
              <a:rPr lang="cy-GB" sz="2000"/>
              <a:t>) yn gytundeb pwysig gan wledydd sydd wedi addo amddiffyn hawliau plant.</a:t>
            </a:r>
          </a:p>
          <a:p>
            <a:pPr>
              <a:spcBef>
                <a:spcPts val="0"/>
              </a:spcBef>
              <a:spcAft>
                <a:spcPts val="0"/>
              </a:spcAft>
              <a:buClr>
                <a:srgbClr val="62A9AA"/>
              </a:buClr>
              <a:buFont typeface="Wingdings" panose="05000000000000000000" pitchFamily="2" charset="2"/>
              <a:buChar char="§"/>
            </a:pPr>
            <a:r>
              <a:rPr lang="cy-GB" sz="2000"/>
              <a:t>Mae </a:t>
            </a:r>
            <a:r>
              <a:rPr lang="cy-GB" sz="2000" err="1"/>
              <a:t>CCUHP</a:t>
            </a:r>
            <a:r>
              <a:rPr lang="cy-GB" sz="2000"/>
              <a:t> yn esbonio’r hawliau sydd gan blant a sut mae’n rhaid i lywodraethau sicrhau bod yr hawliau’n cael eu cynnal.</a:t>
            </a:r>
          </a:p>
          <a:p>
            <a:pPr>
              <a:spcBef>
                <a:spcPts val="0"/>
              </a:spcBef>
              <a:spcAft>
                <a:spcPts val="0"/>
              </a:spcAft>
              <a:buClr>
                <a:srgbClr val="62A9AA"/>
              </a:buClr>
              <a:buFont typeface="Wingdings" panose="05000000000000000000" pitchFamily="2" charset="2"/>
              <a:buChar char="§"/>
            </a:pPr>
            <a:r>
              <a:rPr lang="cy-GB" sz="2000"/>
              <a:t>Mae Erthygl 12 o </a:t>
            </a:r>
            <a:r>
              <a:rPr lang="cy-GB" sz="2000" err="1"/>
              <a:t>CCUHP</a:t>
            </a:r>
            <a:r>
              <a:rPr lang="cy-GB" sz="2000"/>
              <a:t> yn rhoi’r hawl i blant roi eu barn ar faterion sy’n effeithio arnynt a rhaid i oedolion gymryd y farn honno o </a:t>
            </a:r>
            <a:r>
              <a:rPr lang="cy-GB" sz="2000" err="1"/>
              <a:t>ddifrif</a:t>
            </a:r>
            <a:r>
              <a:rPr lang="cy-GB" sz="2000"/>
              <a:t>..</a:t>
            </a:r>
            <a:endParaRPr lang="cy-GB" sz="2200"/>
          </a:p>
          <a:p>
            <a:pPr>
              <a:buClr>
                <a:srgbClr val="62A9AA"/>
              </a:buClr>
            </a:pPr>
            <a:endParaRPr lang="cy-GB" sz="2400"/>
          </a:p>
          <a:p>
            <a:pPr marL="0" indent="0">
              <a:buNone/>
            </a:pPr>
            <a:endParaRPr lang="cy-GB" sz="2400"/>
          </a:p>
        </p:txBody>
      </p:sp>
      <p:pic>
        <p:nvPicPr>
          <p:cNvPr id="7" name="Picture 6">
            <a:extLst>
              <a:ext uri="{FF2B5EF4-FFF2-40B4-BE49-F238E27FC236}">
                <a16:creationId xmlns:a16="http://schemas.microsoft.com/office/drawing/2014/main" id="{A3763BB4-E5A6-4624-AADE-6A4E37D11B0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434855" y="2524434"/>
            <a:ext cx="5175953" cy="3344172"/>
          </a:xfrm>
          <a:prstGeom prst="rect">
            <a:avLst/>
          </a:prstGeom>
        </p:spPr>
      </p:pic>
    </p:spTree>
    <p:extLst>
      <p:ext uri="{BB962C8B-B14F-4D97-AF65-F5344CB8AC3E}">
        <p14:creationId xmlns:p14="http://schemas.microsoft.com/office/powerpoint/2010/main" val="9656241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94C5CF-A7FF-447F-8FB6-8A560C73A2CD}"/>
              </a:ext>
            </a:extLst>
          </p:cNvPr>
          <p:cNvSpPr>
            <a:spLocks noGrp="1"/>
          </p:cNvSpPr>
          <p:nvPr>
            <p:ph type="title"/>
          </p:nvPr>
        </p:nvSpPr>
        <p:spPr>
          <a:xfrm>
            <a:off x="581192" y="702156"/>
            <a:ext cx="11029616" cy="1013800"/>
          </a:xfrm>
        </p:spPr>
        <p:txBody>
          <a:bodyPr anchor="ctr">
            <a:normAutofit/>
          </a:bodyPr>
          <a:lstStyle/>
          <a:p>
            <a:pPr algn="ctr"/>
            <a:r>
              <a:rPr lang="cy-GB" sz="3200" b="1"/>
              <a:t>ERTHYGL 12: </a:t>
            </a:r>
            <a:r>
              <a:rPr lang="cy-GB" sz="3200" b="1" err="1"/>
              <a:t>CCUHP</a:t>
            </a:r>
            <a:endParaRPr lang="cy-GB" sz="3200" b="1"/>
          </a:p>
        </p:txBody>
      </p:sp>
      <p:pic>
        <p:nvPicPr>
          <p:cNvPr id="5" name="Picture 4" descr="Delwedd o gorn siarad."/>
          <p:cNvPicPr>
            <a:picLocks noChangeAspect="1"/>
          </p:cNvPicPr>
          <p:nvPr/>
        </p:nvPicPr>
        <p:blipFill rotWithShape="1">
          <a:blip r:embed="rId3" cstate="print">
            <a:extLst>
              <a:ext uri="{28A0092B-C50C-407E-A947-70E740481C1C}">
                <a14:useLocalDpi xmlns:a14="http://schemas.microsoft.com/office/drawing/2010/main" val="0"/>
              </a:ext>
            </a:extLst>
          </a:blip>
          <a:srcRect t="42829" r="-1" b="18640"/>
          <a:stretch/>
        </p:blipFill>
        <p:spPr>
          <a:xfrm>
            <a:off x="794385" y="2807651"/>
            <a:ext cx="4962525" cy="2791372"/>
          </a:xfrm>
          <a:prstGeom prst="rect">
            <a:avLst/>
          </a:prstGeom>
          <a:ln w="38100">
            <a:solidFill>
              <a:srgbClr val="9B9B9B"/>
            </a:solidFill>
          </a:ln>
        </p:spPr>
      </p:pic>
      <p:sp>
        <p:nvSpPr>
          <p:cNvPr id="3" name="Content Placeholder 2"/>
          <p:cNvSpPr>
            <a:spLocks noGrp="1"/>
          </p:cNvSpPr>
          <p:nvPr>
            <p:ph idx="1"/>
          </p:nvPr>
        </p:nvSpPr>
        <p:spPr>
          <a:xfrm>
            <a:off x="6335805" y="2180496"/>
            <a:ext cx="5275001" cy="4045683"/>
          </a:xfrm>
          <a:ln w="38100">
            <a:solidFill>
              <a:srgbClr val="969FA7"/>
            </a:solidFill>
          </a:ln>
        </p:spPr>
        <p:txBody>
          <a:bodyPr>
            <a:normAutofit/>
          </a:bodyPr>
          <a:lstStyle/>
          <a:p>
            <a:pPr marL="0" indent="0">
              <a:buNone/>
            </a:pPr>
            <a:r>
              <a:rPr lang="cy-GB" sz="2400" b="1">
                <a:solidFill>
                  <a:srgbClr val="62A9AA"/>
                </a:solidFill>
              </a:rPr>
              <a:t>ERTHYGL 12</a:t>
            </a:r>
          </a:p>
          <a:p>
            <a:pPr marL="0" indent="0">
              <a:buNone/>
            </a:pPr>
            <a:r>
              <a:rPr lang="cy-GB" sz="2400"/>
              <a:t>Mae gen ti’r _________ i roi dy ___________ ac i __________ i _________, a’i gymryd __________. </a:t>
            </a:r>
          </a:p>
          <a:p>
            <a:pPr marL="0" indent="0">
              <a:buNone/>
            </a:pPr>
            <a:endParaRPr lang="cy-GB" sz="2400"/>
          </a:p>
          <a:p>
            <a:pPr marL="0" indent="0">
              <a:buNone/>
            </a:pPr>
            <a:endParaRPr lang="cy-GB" sz="2400"/>
          </a:p>
          <a:p>
            <a:pPr marL="0" indent="0">
              <a:buNone/>
            </a:pPr>
            <a:r>
              <a:rPr lang="cy-GB" sz="2400"/>
              <a:t>oedolion, farn, o </a:t>
            </a:r>
            <a:r>
              <a:rPr lang="cy-GB" sz="2400" err="1"/>
              <a:t>ddifrif</a:t>
            </a:r>
            <a:r>
              <a:rPr lang="cy-GB" sz="2400"/>
              <a:t>, hawl, wrando</a:t>
            </a:r>
          </a:p>
        </p:txBody>
      </p:sp>
      <p:pic>
        <p:nvPicPr>
          <p:cNvPr id="7" name="Graphic 6" descr="Marc cwestiwn i ddynodi ymarfer">
            <a:extLst>
              <a:ext uri="{FF2B5EF4-FFF2-40B4-BE49-F238E27FC236}">
                <a16:creationId xmlns:a16="http://schemas.microsoft.com/office/drawing/2014/main" id="{6B392845-4C3E-4655-BCCE-151B013079B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0936885" y="6327290"/>
            <a:ext cx="354705" cy="360000"/>
          </a:xfrm>
          <a:prstGeom prst="rect">
            <a:avLst/>
          </a:prstGeom>
        </p:spPr>
      </p:pic>
      <p:pic>
        <p:nvPicPr>
          <p:cNvPr id="2" name="Picture 1" descr="Eicon plws i ddynodi ymarfer">
            <a:extLst>
              <a:ext uri="{FF2B5EF4-FFF2-40B4-BE49-F238E27FC236}">
                <a16:creationId xmlns:a16="http://schemas.microsoft.com/office/drawing/2014/main" id="{449D6E5E-4448-481F-AA9A-93DAE0CF3248}"/>
              </a:ext>
            </a:extLst>
          </p:cNvPr>
          <p:cNvPicPr>
            <a:picLocks noChangeAspect="1"/>
          </p:cNvPicPr>
          <p:nvPr/>
        </p:nvPicPr>
        <p:blipFill>
          <a:blip r:embed="rId6"/>
          <a:stretch>
            <a:fillRect/>
          </a:stretch>
        </p:blipFill>
        <p:spPr>
          <a:xfrm>
            <a:off x="11291590" y="6327290"/>
            <a:ext cx="360000" cy="363429"/>
          </a:xfrm>
          <a:prstGeom prst="rect">
            <a:avLst/>
          </a:prstGeom>
        </p:spPr>
      </p:pic>
    </p:spTree>
    <p:extLst>
      <p:ext uri="{BB962C8B-B14F-4D97-AF65-F5344CB8AC3E}">
        <p14:creationId xmlns:p14="http://schemas.microsoft.com/office/powerpoint/2010/main" val="534651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2AB3E-E43F-49EB-B15E-3D1B17120BEE}"/>
              </a:ext>
            </a:extLst>
          </p:cNvPr>
          <p:cNvSpPr>
            <a:spLocks noGrp="1"/>
          </p:cNvSpPr>
          <p:nvPr>
            <p:ph type="title"/>
          </p:nvPr>
        </p:nvSpPr>
        <p:spPr/>
        <p:txBody>
          <a:bodyPr anchor="ctr">
            <a:normAutofit/>
          </a:bodyPr>
          <a:lstStyle/>
          <a:p>
            <a:pPr algn="ctr"/>
            <a:r>
              <a:rPr lang="cy-GB" sz="3200" b="1"/>
              <a:t>GYDA PHWY ALL ROSIE SIARAD AM GEFNOGAETH?</a:t>
            </a:r>
          </a:p>
        </p:txBody>
      </p:sp>
      <p:grpSp>
        <p:nvGrpSpPr>
          <p:cNvPr id="31" name="Group 30" descr="Delwedd cartŵn o'r cymeriad Rosie, 9 oed, y mae'r gwersi'n seiliedig arno. Mae hi'n wyn gyda gwallt coch hir ac yn gwisgo crys t gwyn, legins pinc ac esgidiau gwyn.">
            <a:extLst>
              <a:ext uri="{FF2B5EF4-FFF2-40B4-BE49-F238E27FC236}">
                <a16:creationId xmlns:a16="http://schemas.microsoft.com/office/drawing/2014/main" id="{B906A654-22BF-4396-A40B-CE64B055CECD}"/>
              </a:ext>
            </a:extLst>
          </p:cNvPr>
          <p:cNvGrpSpPr/>
          <p:nvPr/>
        </p:nvGrpSpPr>
        <p:grpSpPr>
          <a:xfrm>
            <a:off x="3424580" y="2881331"/>
            <a:ext cx="1300606" cy="3517564"/>
            <a:chOff x="5224924" y="2609879"/>
            <a:chExt cx="1300606" cy="3517564"/>
          </a:xfrm>
        </p:grpSpPr>
        <p:sp>
          <p:nvSpPr>
            <p:cNvPr id="28" name="TextBox 27">
              <a:extLst>
                <a:ext uri="{FF2B5EF4-FFF2-40B4-BE49-F238E27FC236}">
                  <a16:creationId xmlns:a16="http://schemas.microsoft.com/office/drawing/2014/main" id="{E870A901-FD7B-4F2E-98BC-D6C10D813518}"/>
                </a:ext>
              </a:extLst>
            </p:cNvPr>
            <p:cNvSpPr txBox="1"/>
            <p:nvPr/>
          </p:nvSpPr>
          <p:spPr>
            <a:xfrm>
              <a:off x="5401699" y="5819666"/>
              <a:ext cx="947056" cy="307777"/>
            </a:xfrm>
            <a:prstGeom prst="rect">
              <a:avLst/>
            </a:prstGeom>
            <a:solidFill>
              <a:srgbClr val="969FA7"/>
            </a:solidFill>
          </p:spPr>
          <p:txBody>
            <a:bodyPr wrap="square" rtlCol="0">
              <a:spAutoFit/>
            </a:bodyPr>
            <a:lstStyle/>
            <a:p>
              <a:pPr algn="ctr"/>
              <a:r>
                <a:rPr lang="en-GB" sz="1400" b="1">
                  <a:solidFill>
                    <a:schemeClr val="bg1"/>
                  </a:solidFill>
                  <a:latin typeface="Segoe Print" panose="02000600000000000000" pitchFamily="2" charset="0"/>
                </a:rPr>
                <a:t>Rosie</a:t>
              </a:r>
            </a:p>
          </p:txBody>
        </p:sp>
        <p:pic>
          <p:nvPicPr>
            <p:cNvPr id="29" name="Picture 28">
              <a:extLst>
                <a:ext uri="{FF2B5EF4-FFF2-40B4-BE49-F238E27FC236}">
                  <a16:creationId xmlns:a16="http://schemas.microsoft.com/office/drawing/2014/main" id="{057ECE97-0D43-49DF-AF29-73E86E0476FB}"/>
                </a:ext>
              </a:extLst>
            </p:cNvPr>
            <p:cNvPicPr>
              <a:picLocks noChangeAspect="1"/>
            </p:cNvPicPr>
            <p:nvPr/>
          </p:nvPicPr>
          <p:blipFill>
            <a:blip r:embed="rId3"/>
            <a:stretch>
              <a:fillRect/>
            </a:stretch>
          </p:blipFill>
          <p:spPr>
            <a:xfrm>
              <a:off x="5224924" y="2609879"/>
              <a:ext cx="1300606" cy="3015040"/>
            </a:xfrm>
            <a:prstGeom prst="rect">
              <a:avLst/>
            </a:prstGeom>
            <a:ln w="38100">
              <a:solidFill>
                <a:srgbClr val="969FA7"/>
              </a:solidFill>
            </a:ln>
          </p:spPr>
        </p:pic>
      </p:grpSp>
      <p:grpSp>
        <p:nvGrpSpPr>
          <p:cNvPr id="33" name="Group 32" descr="Delwedd cartŵn o'r cymeriad Billy, 9 oed, ffrind Rosie o'r ysgol. Mae'n wyn gyda gwallt brown byr ac yn gwisgo crys t gwyn, siorts oren a trainers coch.">
            <a:extLst>
              <a:ext uri="{FF2B5EF4-FFF2-40B4-BE49-F238E27FC236}">
                <a16:creationId xmlns:a16="http://schemas.microsoft.com/office/drawing/2014/main" id="{AEC6804C-73C7-455B-B980-E900DD5DCE50}"/>
              </a:ext>
            </a:extLst>
          </p:cNvPr>
          <p:cNvGrpSpPr/>
          <p:nvPr/>
        </p:nvGrpSpPr>
        <p:grpSpPr>
          <a:xfrm>
            <a:off x="8482646" y="2529449"/>
            <a:ext cx="1573535" cy="3834134"/>
            <a:chOff x="7075149" y="2591004"/>
            <a:chExt cx="1573535" cy="3834134"/>
          </a:xfrm>
        </p:grpSpPr>
        <p:pic>
          <p:nvPicPr>
            <p:cNvPr id="10" name="Picture 9">
              <a:extLst>
                <a:ext uri="{FF2B5EF4-FFF2-40B4-BE49-F238E27FC236}">
                  <a16:creationId xmlns:a16="http://schemas.microsoft.com/office/drawing/2014/main" id="{ADF3D625-7097-467B-A0CB-DD30C03332F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5" r="3021"/>
            <a:stretch/>
          </p:blipFill>
          <p:spPr>
            <a:xfrm>
              <a:off x="7075149" y="2591004"/>
              <a:ext cx="1573535" cy="2952977"/>
            </a:xfrm>
            <a:prstGeom prst="rect">
              <a:avLst/>
            </a:prstGeom>
            <a:ln w="38100">
              <a:solidFill>
                <a:srgbClr val="969FA7"/>
              </a:solidFill>
            </a:ln>
          </p:spPr>
        </p:pic>
        <p:sp>
          <p:nvSpPr>
            <p:cNvPr id="20" name="TextBox 19">
              <a:extLst>
                <a:ext uri="{FF2B5EF4-FFF2-40B4-BE49-F238E27FC236}">
                  <a16:creationId xmlns:a16="http://schemas.microsoft.com/office/drawing/2014/main" id="{7585CCA9-F47E-48E5-875B-408C369E9EA0}"/>
                </a:ext>
              </a:extLst>
            </p:cNvPr>
            <p:cNvSpPr txBox="1"/>
            <p:nvPr/>
          </p:nvSpPr>
          <p:spPr>
            <a:xfrm>
              <a:off x="7388388" y="5686474"/>
              <a:ext cx="947056" cy="738664"/>
            </a:xfrm>
            <a:prstGeom prst="rect">
              <a:avLst/>
            </a:prstGeom>
            <a:solidFill>
              <a:srgbClr val="969FA7"/>
            </a:solidFill>
          </p:spPr>
          <p:txBody>
            <a:bodyPr wrap="square" rtlCol="0">
              <a:spAutoFit/>
            </a:bodyPr>
            <a:lstStyle/>
            <a:p>
              <a:pPr algn="ctr"/>
              <a:r>
                <a:rPr lang="cy-GB" sz="1400" b="1">
                  <a:solidFill>
                    <a:schemeClr val="bg1"/>
                  </a:solidFill>
                  <a:latin typeface="Segoe Print" panose="02000600000000000000" pitchFamily="2" charset="0"/>
                </a:rPr>
                <a:t>Ffrind Rosie, Billy</a:t>
              </a:r>
            </a:p>
          </p:txBody>
        </p:sp>
      </p:grpSp>
      <p:grpSp>
        <p:nvGrpSpPr>
          <p:cNvPr id="13" name="Group 12" descr="Delwedd cartŵn o'r cymeriad Mr Green, athro Rosie. Mae Mr. Green yn wyn, yn dal gyda gwallt du. Oddi tano mae disgrifiad sy'n darllen 'Athro Rosie, Mr Green'.">
            <a:extLst>
              <a:ext uri="{FF2B5EF4-FFF2-40B4-BE49-F238E27FC236}">
                <a16:creationId xmlns:a16="http://schemas.microsoft.com/office/drawing/2014/main" id="{BC1B71DC-FF88-4CF9-B3EB-4B785AB0E135}"/>
              </a:ext>
            </a:extLst>
          </p:cNvPr>
          <p:cNvGrpSpPr/>
          <p:nvPr/>
        </p:nvGrpSpPr>
        <p:grpSpPr>
          <a:xfrm>
            <a:off x="10317852" y="1980179"/>
            <a:ext cx="1292956" cy="4418716"/>
            <a:chOff x="9292179" y="1959277"/>
            <a:chExt cx="1292956" cy="4418716"/>
          </a:xfrm>
        </p:grpSpPr>
        <p:pic>
          <p:nvPicPr>
            <p:cNvPr id="8" name="Picture 7" descr="Cartoon image of the character Mr Green, Rosie's teacher. Mr. Green is white, tall with black hair. ">
              <a:extLst>
                <a:ext uri="{FF2B5EF4-FFF2-40B4-BE49-F238E27FC236}">
                  <a16:creationId xmlns:a16="http://schemas.microsoft.com/office/drawing/2014/main" id="{A5E32789-0C2A-467B-92EF-9FC8D7A746D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9292179" y="1959277"/>
              <a:ext cx="1292956" cy="3505504"/>
            </a:xfrm>
            <a:prstGeom prst="rect">
              <a:avLst/>
            </a:prstGeom>
            <a:ln w="38100">
              <a:solidFill>
                <a:srgbClr val="9B9B9B"/>
              </a:solidFill>
            </a:ln>
          </p:spPr>
        </p:pic>
        <p:sp>
          <p:nvSpPr>
            <p:cNvPr id="18" name="TextBox 17">
              <a:extLst>
                <a:ext uri="{FF2B5EF4-FFF2-40B4-BE49-F238E27FC236}">
                  <a16:creationId xmlns:a16="http://schemas.microsoft.com/office/drawing/2014/main" id="{F3076857-CFA9-4B68-8C55-EEC153725835}"/>
                </a:ext>
              </a:extLst>
            </p:cNvPr>
            <p:cNvSpPr txBox="1"/>
            <p:nvPr/>
          </p:nvSpPr>
          <p:spPr>
            <a:xfrm>
              <a:off x="9345246" y="5639329"/>
              <a:ext cx="1186822" cy="738664"/>
            </a:xfrm>
            <a:prstGeom prst="rect">
              <a:avLst/>
            </a:prstGeom>
            <a:solidFill>
              <a:srgbClr val="969FA7"/>
            </a:solidFill>
          </p:spPr>
          <p:txBody>
            <a:bodyPr wrap="square" rtlCol="0">
              <a:spAutoFit/>
            </a:bodyPr>
            <a:lstStyle/>
            <a:p>
              <a:pPr algn="ctr"/>
              <a:r>
                <a:rPr lang="cy-GB" sz="1400" b="1">
                  <a:solidFill>
                    <a:schemeClr val="bg1"/>
                  </a:solidFill>
                  <a:latin typeface="Segoe Print" panose="02000600000000000000" pitchFamily="2" charset="0"/>
                </a:rPr>
                <a:t>Athro Rosie, Mr Green</a:t>
              </a:r>
            </a:p>
          </p:txBody>
        </p:sp>
      </p:grpSp>
      <p:pic>
        <p:nvPicPr>
          <p:cNvPr id="7" name="Picture 6" descr="Marc cwestiwn i ddynodi ymarfer">
            <a:extLst>
              <a:ext uri="{FF2B5EF4-FFF2-40B4-BE49-F238E27FC236}">
                <a16:creationId xmlns:a16="http://schemas.microsoft.com/office/drawing/2014/main" id="{DF4A7053-2670-4708-B055-C7802890FE67}"/>
              </a:ext>
            </a:extLst>
          </p:cNvPr>
          <p:cNvPicPr>
            <a:picLocks noChangeAspect="1"/>
          </p:cNvPicPr>
          <p:nvPr/>
        </p:nvPicPr>
        <p:blipFill>
          <a:blip r:embed="rId6"/>
          <a:stretch>
            <a:fillRect/>
          </a:stretch>
        </p:blipFill>
        <p:spPr>
          <a:xfrm>
            <a:off x="11257209" y="6498305"/>
            <a:ext cx="353599" cy="359695"/>
          </a:xfrm>
          <a:prstGeom prst="rect">
            <a:avLst/>
          </a:prstGeom>
        </p:spPr>
      </p:pic>
      <p:pic>
        <p:nvPicPr>
          <p:cNvPr id="5" name="Picture 4" descr="Eicon plws i ddynodi ymarfer">
            <a:extLst>
              <a:ext uri="{FF2B5EF4-FFF2-40B4-BE49-F238E27FC236}">
                <a16:creationId xmlns:a16="http://schemas.microsoft.com/office/drawing/2014/main" id="{99033879-66F9-477F-9B9C-C6AE943C4F63}"/>
              </a:ext>
            </a:extLst>
          </p:cNvPr>
          <p:cNvPicPr>
            <a:picLocks noChangeAspect="1"/>
          </p:cNvPicPr>
          <p:nvPr/>
        </p:nvPicPr>
        <p:blipFill>
          <a:blip r:embed="rId7"/>
          <a:stretch>
            <a:fillRect/>
          </a:stretch>
        </p:blipFill>
        <p:spPr>
          <a:xfrm>
            <a:off x="11610808" y="6481986"/>
            <a:ext cx="359695" cy="365792"/>
          </a:xfrm>
          <a:prstGeom prst="rect">
            <a:avLst/>
          </a:prstGeom>
        </p:spPr>
      </p:pic>
      <p:grpSp>
        <p:nvGrpSpPr>
          <p:cNvPr id="25" name="Group 24">
            <a:extLst>
              <a:ext uri="{FF2B5EF4-FFF2-40B4-BE49-F238E27FC236}">
                <a16:creationId xmlns:a16="http://schemas.microsoft.com/office/drawing/2014/main" id="{CAF35B96-F782-F74F-7F3C-4B9137CBE194}"/>
              </a:ext>
            </a:extLst>
          </p:cNvPr>
          <p:cNvGrpSpPr/>
          <p:nvPr/>
        </p:nvGrpSpPr>
        <p:grpSpPr>
          <a:xfrm>
            <a:off x="290965" y="2098582"/>
            <a:ext cx="2956816" cy="4389500"/>
            <a:chOff x="290965" y="2098582"/>
            <a:chExt cx="2956816" cy="4389500"/>
          </a:xfrm>
        </p:grpSpPr>
        <p:pic>
          <p:nvPicPr>
            <p:cNvPr id="11" name="Picture 10" descr="A cartoon image of Rosie's dad. He is white with black hair, flecked with grey. ">
              <a:extLst>
                <a:ext uri="{FF2B5EF4-FFF2-40B4-BE49-F238E27FC236}">
                  <a16:creationId xmlns:a16="http://schemas.microsoft.com/office/drawing/2014/main" id="{6A86FC3A-5ACD-4931-9B7F-B0E8778970B1}"/>
                </a:ext>
              </a:extLst>
            </p:cNvPr>
            <p:cNvPicPr>
              <a:picLocks noChangeAspect="1"/>
            </p:cNvPicPr>
            <p:nvPr/>
          </p:nvPicPr>
          <p:blipFill>
            <a:blip r:embed="rId8"/>
            <a:stretch>
              <a:fillRect/>
            </a:stretch>
          </p:blipFill>
          <p:spPr>
            <a:xfrm>
              <a:off x="1754132" y="2098582"/>
              <a:ext cx="1493649" cy="4389500"/>
            </a:xfrm>
            <a:prstGeom prst="rect">
              <a:avLst/>
            </a:prstGeom>
          </p:spPr>
        </p:pic>
        <p:pic>
          <p:nvPicPr>
            <p:cNvPr id="9" name="Picture 8" descr="A cartoon image of Rosie's mum.  She is white, with red hair and has big hoop earrings.  ">
              <a:extLst>
                <a:ext uri="{FF2B5EF4-FFF2-40B4-BE49-F238E27FC236}">
                  <a16:creationId xmlns:a16="http://schemas.microsoft.com/office/drawing/2014/main" id="{768DFA05-F0B1-47A3-912C-A5C4340A396A}"/>
                </a:ext>
              </a:extLst>
            </p:cNvPr>
            <p:cNvPicPr>
              <a:picLocks noChangeAspect="1"/>
            </p:cNvPicPr>
            <p:nvPr/>
          </p:nvPicPr>
          <p:blipFill>
            <a:blip r:embed="rId9"/>
            <a:stretch>
              <a:fillRect/>
            </a:stretch>
          </p:blipFill>
          <p:spPr>
            <a:xfrm>
              <a:off x="290965" y="2098582"/>
              <a:ext cx="1286367" cy="4383404"/>
            </a:xfrm>
            <a:prstGeom prst="rect">
              <a:avLst/>
            </a:prstGeom>
          </p:spPr>
        </p:pic>
        <p:sp>
          <p:nvSpPr>
            <p:cNvPr id="3" name="TextBox 2">
              <a:extLst>
                <a:ext uri="{FF2B5EF4-FFF2-40B4-BE49-F238E27FC236}">
                  <a16:creationId xmlns:a16="http://schemas.microsoft.com/office/drawing/2014/main" id="{7C771BEB-34E9-14A2-F751-D110CF95C728}"/>
                </a:ext>
              </a:extLst>
            </p:cNvPr>
            <p:cNvSpPr txBox="1"/>
            <p:nvPr/>
          </p:nvSpPr>
          <p:spPr>
            <a:xfrm>
              <a:off x="477983" y="5896371"/>
              <a:ext cx="922576" cy="523220"/>
            </a:xfrm>
            <a:prstGeom prst="rect">
              <a:avLst/>
            </a:prstGeom>
            <a:solidFill>
              <a:srgbClr val="969FA7"/>
            </a:solidFill>
          </p:spPr>
          <p:txBody>
            <a:bodyPr wrap="square" rtlCol="0">
              <a:spAutoFit/>
            </a:bodyPr>
            <a:lstStyle/>
            <a:p>
              <a:pPr algn="ctr"/>
              <a:r>
                <a:rPr lang="cy-GB" sz="1400" b="1">
                  <a:solidFill>
                    <a:schemeClr val="bg1"/>
                  </a:solidFill>
                  <a:effectLst/>
                  <a:latin typeface="Segoe Print" panose="02000600000000000000" pitchFamily="2" charset="0"/>
                  <a:ea typeface="Calibri" panose="020F0502020204030204" pitchFamily="34" charset="0"/>
                  <a:cs typeface="Times New Roman" panose="02020603050405020304" pitchFamily="18" charset="0"/>
                </a:rPr>
                <a:t>Mam Rosie </a:t>
              </a:r>
              <a:endParaRPr lang="en-GB">
                <a:solidFill>
                  <a:schemeClr val="bg1"/>
                </a:solidFill>
              </a:endParaRPr>
            </a:p>
          </p:txBody>
        </p:sp>
        <p:sp>
          <p:nvSpPr>
            <p:cNvPr id="4" name="TextBox 3">
              <a:extLst>
                <a:ext uri="{FF2B5EF4-FFF2-40B4-BE49-F238E27FC236}">
                  <a16:creationId xmlns:a16="http://schemas.microsoft.com/office/drawing/2014/main" id="{7F4094D1-A637-0906-1010-EB61CB0DFEB6}"/>
                </a:ext>
              </a:extLst>
            </p:cNvPr>
            <p:cNvSpPr txBox="1"/>
            <p:nvPr/>
          </p:nvSpPr>
          <p:spPr>
            <a:xfrm>
              <a:off x="2028538" y="5896371"/>
              <a:ext cx="998454" cy="523220"/>
            </a:xfrm>
            <a:prstGeom prst="rect">
              <a:avLst/>
            </a:prstGeom>
            <a:solidFill>
              <a:srgbClr val="969FA7"/>
            </a:solidFill>
          </p:spPr>
          <p:txBody>
            <a:bodyPr wrap="square" rtlCol="0">
              <a:spAutoFit/>
            </a:bodyPr>
            <a:lstStyle/>
            <a:p>
              <a:pPr algn="ctr"/>
              <a:r>
                <a:rPr lang="cy-GB" sz="1400" b="1">
                  <a:solidFill>
                    <a:schemeClr val="bg1"/>
                  </a:solidFill>
                  <a:effectLst/>
                  <a:latin typeface="Segoe Print" panose="02000600000000000000" pitchFamily="2" charset="0"/>
                  <a:ea typeface="Calibri" panose="020F0502020204030204" pitchFamily="34" charset="0"/>
                  <a:cs typeface="Times New Roman" panose="02020603050405020304" pitchFamily="18" charset="0"/>
                </a:rPr>
                <a:t>Tad Rosie</a:t>
              </a:r>
              <a:endParaRPr lang="en-GB"/>
            </a:p>
          </p:txBody>
        </p:sp>
      </p:grpSp>
      <p:grpSp>
        <p:nvGrpSpPr>
          <p:cNvPr id="15" name="Group 14">
            <a:extLst>
              <a:ext uri="{FF2B5EF4-FFF2-40B4-BE49-F238E27FC236}">
                <a16:creationId xmlns:a16="http://schemas.microsoft.com/office/drawing/2014/main" id="{576BFECF-FC75-D160-B813-C4C653417AE4}"/>
              </a:ext>
            </a:extLst>
          </p:cNvPr>
          <p:cNvGrpSpPr/>
          <p:nvPr/>
        </p:nvGrpSpPr>
        <p:grpSpPr>
          <a:xfrm>
            <a:off x="4884695" y="3173761"/>
            <a:ext cx="3438442" cy="1664352"/>
            <a:chOff x="4884695" y="3173761"/>
            <a:chExt cx="3438442" cy="1664352"/>
          </a:xfrm>
        </p:grpSpPr>
        <p:pic>
          <p:nvPicPr>
            <p:cNvPr id="19" name="Picture 18" descr="Delwedd cartŵn o frawd Rosie, Jack, 13 oed, gyda gwallt du a'i chwaer Chloe, 15 oed, â gwallt coch.">
              <a:extLst>
                <a:ext uri="{FF2B5EF4-FFF2-40B4-BE49-F238E27FC236}">
                  <a16:creationId xmlns:a16="http://schemas.microsoft.com/office/drawing/2014/main" id="{40E7A179-1C61-47B8-B868-FC7FF7AE58DE}"/>
                </a:ext>
              </a:extLst>
            </p:cNvPr>
            <p:cNvPicPr>
              <a:picLocks noChangeAspect="1"/>
            </p:cNvPicPr>
            <p:nvPr/>
          </p:nvPicPr>
          <p:blipFill>
            <a:blip r:embed="rId10"/>
            <a:stretch>
              <a:fillRect/>
            </a:stretch>
          </p:blipFill>
          <p:spPr>
            <a:xfrm>
              <a:off x="4884695" y="3173761"/>
              <a:ext cx="3438442" cy="1664352"/>
            </a:xfrm>
            <a:prstGeom prst="rect">
              <a:avLst/>
            </a:prstGeom>
          </p:spPr>
        </p:pic>
        <p:sp>
          <p:nvSpPr>
            <p:cNvPr id="12" name="TextBox 11">
              <a:extLst>
                <a:ext uri="{FF2B5EF4-FFF2-40B4-BE49-F238E27FC236}">
                  <a16:creationId xmlns:a16="http://schemas.microsoft.com/office/drawing/2014/main" id="{F1E4AFA9-D67A-1EE7-9D23-E98491B55880}"/>
                </a:ext>
              </a:extLst>
            </p:cNvPr>
            <p:cNvSpPr txBox="1"/>
            <p:nvPr/>
          </p:nvSpPr>
          <p:spPr>
            <a:xfrm>
              <a:off x="4986857" y="3234080"/>
              <a:ext cx="748925" cy="1543713"/>
            </a:xfrm>
            <a:prstGeom prst="rect">
              <a:avLst/>
            </a:prstGeom>
            <a:solidFill>
              <a:srgbClr val="969FA7"/>
            </a:solidFill>
          </p:spPr>
          <p:txBody>
            <a:bodyPr wrap="square" rtlCol="0">
              <a:spAutoFit/>
            </a:bodyPr>
            <a:lstStyle/>
            <a:p>
              <a:endParaRPr lang="en-GB"/>
            </a:p>
          </p:txBody>
        </p:sp>
      </p:grpSp>
      <p:sp>
        <p:nvSpPr>
          <p:cNvPr id="17" name="TextBox 16">
            <a:extLst>
              <a:ext uri="{FF2B5EF4-FFF2-40B4-BE49-F238E27FC236}">
                <a16:creationId xmlns:a16="http://schemas.microsoft.com/office/drawing/2014/main" id="{E42FE1A7-239F-F0DA-8168-4331D9EA67B4}"/>
              </a:ext>
            </a:extLst>
          </p:cNvPr>
          <p:cNvSpPr txBox="1"/>
          <p:nvPr/>
        </p:nvSpPr>
        <p:spPr>
          <a:xfrm>
            <a:off x="4884695" y="3244334"/>
            <a:ext cx="944605" cy="1169551"/>
          </a:xfrm>
          <a:prstGeom prst="rect">
            <a:avLst/>
          </a:prstGeom>
          <a:noFill/>
        </p:spPr>
        <p:txBody>
          <a:bodyPr wrap="square">
            <a:spAutoFit/>
          </a:bodyPr>
          <a:lstStyle/>
          <a:p>
            <a:r>
              <a:rPr lang="cy-GB" sz="1400" b="1">
                <a:solidFill>
                  <a:schemeClr val="bg1"/>
                </a:solidFill>
                <a:effectLst/>
                <a:latin typeface="Segoe Print" panose="02000600000000000000" pitchFamily="2" charset="0"/>
                <a:ea typeface="Calibri" panose="020F0502020204030204" pitchFamily="34" charset="0"/>
                <a:cs typeface="Times New Roman" panose="02020603050405020304" pitchFamily="18" charset="0"/>
              </a:rPr>
              <a:t>Brawd Rosie, Jack, a’i chwaer, Chloe </a:t>
            </a:r>
            <a:endParaRPr lang="en-GB" sz="1400" b="1">
              <a:solidFill>
                <a:schemeClr val="bg1"/>
              </a:solidFill>
              <a:effectLst/>
              <a:latin typeface="Segoe Print" panose="020006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50729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94C5CF-A7FF-447F-8FB6-8A560C73A2CD}"/>
              </a:ext>
            </a:extLst>
          </p:cNvPr>
          <p:cNvSpPr>
            <a:spLocks noGrp="1"/>
          </p:cNvSpPr>
          <p:nvPr>
            <p:ph type="title"/>
          </p:nvPr>
        </p:nvSpPr>
        <p:spPr>
          <a:xfrm>
            <a:off x="581192" y="658614"/>
            <a:ext cx="11029616" cy="851436"/>
          </a:xfrm>
        </p:spPr>
        <p:txBody>
          <a:bodyPr>
            <a:normAutofit fontScale="90000"/>
          </a:bodyPr>
          <a:lstStyle/>
          <a:p>
            <a:pPr algn="ctr"/>
            <a:r>
              <a:rPr lang="cy-GB" sz="3200" b="1"/>
              <a:t>BETH YW’R BROSES PAN MAE RHIENI A GOFALWYR YN GWAHANU?</a:t>
            </a:r>
          </a:p>
        </p:txBody>
      </p:sp>
      <p:sp>
        <p:nvSpPr>
          <p:cNvPr id="3" name="Content Placeholder 2"/>
          <p:cNvSpPr>
            <a:spLocks noGrp="1"/>
          </p:cNvSpPr>
          <p:nvPr>
            <p:ph idx="1"/>
          </p:nvPr>
        </p:nvSpPr>
        <p:spPr>
          <a:xfrm>
            <a:off x="524445" y="2275835"/>
            <a:ext cx="11175719" cy="3569794"/>
          </a:xfrm>
          <a:ln w="38100">
            <a:solidFill>
              <a:schemeClr val="accent1">
                <a:lumMod val="75000"/>
                <a:lumOff val="25000"/>
              </a:schemeClr>
            </a:solidFill>
          </a:ln>
        </p:spPr>
        <p:txBody>
          <a:bodyPr>
            <a:noAutofit/>
          </a:bodyPr>
          <a:lstStyle/>
          <a:p>
            <a:pPr>
              <a:spcBef>
                <a:spcPts val="480"/>
              </a:spcBef>
              <a:buClr>
                <a:srgbClr val="62A9AA"/>
              </a:buClr>
              <a:buSzPct val="100000"/>
            </a:pPr>
            <a:r>
              <a:rPr lang="cy-GB" sz="2000"/>
              <a:t>Os nad yw cwpl yn briod, nid oes angen iddynt wneud cais i'r llys teulu i ddod â'u perthynas i ben.</a:t>
            </a:r>
          </a:p>
          <a:p>
            <a:pPr>
              <a:spcBef>
                <a:spcPts val="480"/>
              </a:spcBef>
              <a:buClr>
                <a:srgbClr val="62A9AA"/>
              </a:buClr>
              <a:buSzPct val="100000"/>
            </a:pPr>
            <a:r>
              <a:rPr lang="cy-GB" sz="2000"/>
              <a:t>Os yw cwpl yn briod, mae angen iddynt wneud cais i’r llys teulu am ‘ysgariad’ i ddod â’u perthynas i ben ond nid oes angen i unrhyw un fynychu’r llys yn bersonol.</a:t>
            </a:r>
          </a:p>
          <a:p>
            <a:pPr>
              <a:spcBef>
                <a:spcPts val="480"/>
              </a:spcBef>
              <a:buClr>
                <a:srgbClr val="62A9AA"/>
              </a:buClr>
              <a:buSzPct val="100000"/>
            </a:pPr>
            <a:r>
              <a:rPr lang="cy-GB" sz="2000"/>
              <a:t>Y sawl sy’n gwneud cais am ysgariad yw’r Ymgeisydd. Y person arall yw'r Atebydd.</a:t>
            </a:r>
          </a:p>
          <a:p>
            <a:pPr marL="0" indent="0">
              <a:spcBef>
                <a:spcPts val="480"/>
              </a:spcBef>
              <a:buClr>
                <a:srgbClr val="62A9AA"/>
              </a:buClr>
              <a:buSzPct val="100000"/>
              <a:buNone/>
            </a:pPr>
            <a:r>
              <a:rPr lang="cy-GB" sz="2000"/>
              <a:t>O fis Ebrill 2022, mae Deddf Ysgaru, Diddymu a Gwahanu 2020 wedi bod mewn grym. Ers hynny:</a:t>
            </a:r>
          </a:p>
          <a:p>
            <a:pPr>
              <a:spcBef>
                <a:spcPts val="480"/>
              </a:spcBef>
              <a:buClr>
                <a:srgbClr val="62A9AA"/>
              </a:buClr>
              <a:buSzPct val="100000"/>
            </a:pPr>
            <a:r>
              <a:rPr lang="cy-GB" sz="2000"/>
              <a:t>Nid oes angen i’r Ymgeisydd ddangos mai bai’r Atebydd oedd hi.</a:t>
            </a:r>
          </a:p>
          <a:p>
            <a:pPr>
              <a:spcBef>
                <a:spcPts val="480"/>
              </a:spcBef>
              <a:buClr>
                <a:srgbClr val="62A9AA"/>
              </a:buClr>
              <a:buSzPct val="100000"/>
            </a:pPr>
            <a:r>
              <a:rPr lang="cy-GB" sz="2000"/>
              <a:t>Ni all yr Atebydd ddweud wrth y llys teulu eu bod yn gwrthwynebu'r ysgariad.</a:t>
            </a:r>
            <a:endParaRPr lang="cy-GB" sz="2400">
              <a:solidFill>
                <a:srgbClr val="62A9AA"/>
              </a:solidFill>
            </a:endParaRPr>
          </a:p>
        </p:txBody>
      </p:sp>
      <p:pic>
        <p:nvPicPr>
          <p:cNvPr id="6" name="Picture 5">
            <a:extLst>
              <a:ext uri="{FF2B5EF4-FFF2-40B4-BE49-F238E27FC236}">
                <a16:creationId xmlns:a16="http://schemas.microsoft.com/office/drawing/2014/main" id="{5AA50F8E-F93B-4608-BB8A-7548281F9AA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577129" y="4373610"/>
            <a:ext cx="1033679" cy="1406224"/>
          </a:xfrm>
          <a:prstGeom prst="rect">
            <a:avLst/>
          </a:prstGeom>
          <a:ln w="38100">
            <a:noFill/>
          </a:ln>
        </p:spPr>
      </p:pic>
    </p:spTree>
    <p:extLst>
      <p:ext uri="{BB962C8B-B14F-4D97-AF65-F5344CB8AC3E}">
        <p14:creationId xmlns:p14="http://schemas.microsoft.com/office/powerpoint/2010/main" val="16699210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486" y="115411"/>
            <a:ext cx="11154291" cy="1445375"/>
          </a:xfrm>
        </p:spPr>
        <p:txBody>
          <a:bodyPr>
            <a:normAutofit/>
          </a:bodyPr>
          <a:lstStyle/>
          <a:p>
            <a:pPr algn="ctr"/>
            <a:r>
              <a:rPr lang="cy-GB" sz="3200" b="1"/>
              <a:t>	 STORI Rosie</a:t>
            </a:r>
          </a:p>
        </p:txBody>
      </p:sp>
      <p:sp>
        <p:nvSpPr>
          <p:cNvPr id="4" name="TextBox 3">
            <a:extLst>
              <a:ext uri="{FF2B5EF4-FFF2-40B4-BE49-F238E27FC236}">
                <a16:creationId xmlns:a16="http://schemas.microsoft.com/office/drawing/2014/main" id="{38EB43DC-D03F-EE3F-6799-65B35EA9EB8C}"/>
              </a:ext>
            </a:extLst>
          </p:cNvPr>
          <p:cNvSpPr txBox="1"/>
          <p:nvPr/>
        </p:nvSpPr>
        <p:spPr>
          <a:xfrm>
            <a:off x="1008992" y="1956900"/>
            <a:ext cx="8082456" cy="4154984"/>
          </a:xfrm>
          <a:prstGeom prst="rect">
            <a:avLst/>
          </a:prstGeom>
          <a:noFill/>
          <a:ln w="38100">
            <a:solidFill>
              <a:srgbClr val="9B9B9B"/>
            </a:solidFill>
          </a:ln>
        </p:spPr>
        <p:txBody>
          <a:bodyPr wrap="square" rtlCol="0">
            <a:spAutoFit/>
          </a:bodyPr>
          <a:lstStyle/>
          <a:p>
            <a:pPr marL="0" indent="0">
              <a:buNone/>
            </a:pPr>
            <a:r>
              <a:rPr lang="cy-GB" sz="2200"/>
              <a:t>Mae Rosie yn 9 oed. Mae'n byw gyda'i mam, ei brawd Jack, 13 oed, ei chwaer Chloe 15 oed a'u ci Max. Eglurwch pan wahanodd rhieni Rosie flwyddyn yn ôl ei bod wedi bod yn anodd i Rosie a’i brawd a’i chwaer i gyntaf. Cyflwynodd eu tad ei gariad newydd yn weddol gyflym a oedd wedi cynhyrfu a drysu Rosie, felly roedd hi wedi bod yn gyndyn i'w weld. Cytunodd mam a thad Rosie y byddai Rosie yn gweld ei thad mewn canolfan gyswllt nes bod pethau wedi setlo. Gan na allai rhieni Rosie gytuno ar y trefniadau ar gyfer pryd y dylai’r plant dreulio amser gyda phob rhiant, gwnaeth tad Rosie gais i’r llys teulu am orchymyn llys a nawr mae’r tri phlentyn yn gweld eu tad gyda’i gilydd, gan aros draw gydag ef, ei bartner newydd, Min, a mab Min, </a:t>
            </a:r>
            <a:r>
              <a:rPr lang="cy-GB" sz="2200" err="1"/>
              <a:t>Jonny</a:t>
            </a:r>
            <a:r>
              <a:rPr lang="cy-GB" sz="2200"/>
              <a:t>. Mae Rosie yn teimlo'n well am y sefyllfa nawr.</a:t>
            </a:r>
            <a:endParaRPr lang="cy-GB"/>
          </a:p>
        </p:txBody>
      </p:sp>
      <p:pic>
        <p:nvPicPr>
          <p:cNvPr id="6" name="Picture 5">
            <a:extLst>
              <a:ext uri="{FF2B5EF4-FFF2-40B4-BE49-F238E27FC236}">
                <a16:creationId xmlns:a16="http://schemas.microsoft.com/office/drawing/2014/main" id="{50B217AC-C64C-CD54-6E33-B4A7E1118C74}"/>
              </a:ext>
            </a:extLst>
          </p:cNvPr>
          <p:cNvPicPr>
            <a:picLocks noChangeAspect="1"/>
          </p:cNvPicPr>
          <p:nvPr/>
        </p:nvPicPr>
        <p:blipFill>
          <a:blip r:embed="rId3"/>
          <a:stretch>
            <a:fillRect/>
          </a:stretch>
        </p:blipFill>
        <p:spPr>
          <a:xfrm>
            <a:off x="10017865" y="2223723"/>
            <a:ext cx="1383912" cy="3621338"/>
          </a:xfrm>
          <a:prstGeom prst="rect">
            <a:avLst/>
          </a:prstGeom>
        </p:spPr>
      </p:pic>
    </p:spTree>
    <p:extLst>
      <p:ext uri="{BB962C8B-B14F-4D97-AF65-F5344CB8AC3E}">
        <p14:creationId xmlns:p14="http://schemas.microsoft.com/office/powerpoint/2010/main" val="41078888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94C5CF-A7FF-447F-8FB6-8A560C73A2CD}"/>
              </a:ext>
            </a:extLst>
          </p:cNvPr>
          <p:cNvSpPr>
            <a:spLocks noGrp="1"/>
          </p:cNvSpPr>
          <p:nvPr>
            <p:ph type="title"/>
          </p:nvPr>
        </p:nvSpPr>
        <p:spPr>
          <a:xfrm>
            <a:off x="581192" y="753323"/>
            <a:ext cx="11029616" cy="1013800"/>
          </a:xfrm>
        </p:spPr>
        <p:txBody>
          <a:bodyPr anchor="ctr">
            <a:normAutofit fontScale="90000"/>
          </a:bodyPr>
          <a:lstStyle/>
          <a:p>
            <a:pPr algn="ctr"/>
            <a:r>
              <a:rPr lang="cy-GB" sz="3200" b="1"/>
              <a:t>SUT CYTUNIR AR Y TREFNIADAU AR GYFER Y PLANT?</a:t>
            </a:r>
          </a:p>
        </p:txBody>
      </p:sp>
      <p:sp>
        <p:nvSpPr>
          <p:cNvPr id="9" name="Rectangle 8">
            <a:extLst>
              <a:ext uri="{FF2B5EF4-FFF2-40B4-BE49-F238E27FC236}">
                <a16:creationId xmlns:a16="http://schemas.microsoft.com/office/drawing/2014/main" id="{E83CCD68-169B-401E-9352-6930D4A6E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2180496"/>
            <a:ext cx="3703320"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Delwedd cartŵn o Rosie yn dal llaw ei mam ac yn cerdded tuag at y ganolfan gyswllt.">
            <a:extLst>
              <a:ext uri="{FF2B5EF4-FFF2-40B4-BE49-F238E27FC236}">
                <a16:creationId xmlns:a16="http://schemas.microsoft.com/office/drawing/2014/main" id="{26A677A8-EA5D-4777-B2CB-F201C995075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243866" y="2592635"/>
            <a:ext cx="2108656" cy="3239910"/>
          </a:xfrm>
          <a:prstGeom prst="rect">
            <a:avLst/>
          </a:prstGeom>
          <a:ln w="38100">
            <a:solidFill>
              <a:srgbClr val="9B9B9B"/>
            </a:solidFill>
          </a:ln>
        </p:spPr>
      </p:pic>
      <p:sp>
        <p:nvSpPr>
          <p:cNvPr id="3" name="Content Placeholder 2"/>
          <p:cNvSpPr>
            <a:spLocks noGrp="1"/>
          </p:cNvSpPr>
          <p:nvPr>
            <p:ph idx="1"/>
          </p:nvPr>
        </p:nvSpPr>
        <p:spPr>
          <a:xfrm>
            <a:off x="4505325" y="2180496"/>
            <a:ext cx="7105481" cy="4045683"/>
          </a:xfrm>
          <a:ln w="38100">
            <a:solidFill>
              <a:srgbClr val="9B9B9B"/>
            </a:solidFill>
          </a:ln>
        </p:spPr>
        <p:txBody>
          <a:bodyPr>
            <a:normAutofit/>
          </a:bodyPr>
          <a:lstStyle/>
          <a:p>
            <a:pPr marL="0" indent="0">
              <a:buNone/>
            </a:pPr>
            <a:r>
              <a:rPr lang="cy-GB" sz="2400" b="1">
                <a:solidFill>
                  <a:srgbClr val="62A9AA"/>
                </a:solidFill>
              </a:rPr>
              <a:t>Gwneud trefniadau ar gyfer y plant</a:t>
            </a:r>
          </a:p>
          <a:p>
            <a:pPr>
              <a:buClr>
                <a:srgbClr val="62A9AA"/>
              </a:buClr>
            </a:pPr>
            <a:r>
              <a:rPr lang="cy-GB" sz="2000"/>
              <a:t>Mae’r rhan fwyaf o rieni a gofalwyr yn cytuno ar drefniadau rhyngddynt eu hunain – mae’r llys teulu yn annog hyn pan fo’n ddiogel gwneud hynny.</a:t>
            </a:r>
          </a:p>
          <a:p>
            <a:pPr>
              <a:buClr>
                <a:srgbClr val="62A9AA"/>
              </a:buClr>
            </a:pPr>
            <a:r>
              <a:rPr lang="cy-GB" sz="2000"/>
              <a:t>Weithiau mae plant yn mynychu canolfan gyswllt, lle diogel a chyfeillgar i blant dreulio amser gyda'r rhiant nad ydynt yn byw gydag ef. Fel arfer dim ond am gyfnod byr yw hyn, yna bydd plant yn symud i dreulio amser gyda'r rhiant hwnnw i ffwrdd o'r ganolfan gyswllt.</a:t>
            </a:r>
          </a:p>
        </p:txBody>
      </p:sp>
    </p:spTree>
    <p:extLst>
      <p:ext uri="{BB962C8B-B14F-4D97-AF65-F5344CB8AC3E}">
        <p14:creationId xmlns:p14="http://schemas.microsoft.com/office/powerpoint/2010/main" val="3564710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pPr algn="ctr"/>
            <a:r>
              <a:rPr lang="cy-GB" sz="3200" b="1"/>
              <a:t>SLEID I ATHRAWON – PARATOI I ADDYSGU</a:t>
            </a:r>
            <a:endParaRPr lang="en-GB" sz="3200" b="1"/>
          </a:p>
        </p:txBody>
      </p:sp>
      <p:sp>
        <p:nvSpPr>
          <p:cNvPr id="5" name="TextBox 4"/>
          <p:cNvSpPr txBox="1"/>
          <p:nvPr/>
        </p:nvSpPr>
        <p:spPr>
          <a:xfrm>
            <a:off x="575894" y="2100392"/>
            <a:ext cx="5154345" cy="4678204"/>
          </a:xfrm>
          <a:prstGeom prst="rect">
            <a:avLst/>
          </a:prstGeom>
          <a:noFill/>
          <a:ln w="38100">
            <a:solidFill>
              <a:srgbClr val="62A9AA"/>
            </a:solidFill>
          </a:ln>
        </p:spPr>
        <p:txBody>
          <a:bodyPr wrap="square" lIns="91440" tIns="45720" rIns="91440" bIns="45720" rtlCol="0" anchor="t">
            <a:spAutoFit/>
          </a:bodyPr>
          <a:lstStyle/>
          <a:p>
            <a:pPr rtl="0"/>
            <a:r>
              <a:rPr lang="cy-GB" b="1">
                <a:solidFill>
                  <a:srgbClr val="62A9AA"/>
                </a:solidFill>
              </a:rPr>
              <a:t>Paratoi i addysgu a defnyddio'r sleidiau hyn</a:t>
            </a:r>
          </a:p>
          <a:p>
            <a:pPr rtl="0">
              <a:buClr>
                <a:srgbClr val="62A9AA"/>
              </a:buClr>
              <a:buFont typeface="Wingdings" panose="05000000000000000000" pitchFamily="2" charset="2"/>
              <a:buChar char="§"/>
            </a:pPr>
            <a:r>
              <a:rPr lang="en-GB" sz="2000"/>
              <a:t> </a:t>
            </a:r>
            <a:r>
              <a:rPr lang="cy-GB" sz="2000"/>
              <a:t>Mae’r sleidiau o dan y pennawd ‘sleid athro’ yn cynorthwyo’r athro/athrawes i sefydlu a rhedeg y dysgu.</a:t>
            </a:r>
          </a:p>
          <a:p>
            <a:pPr rtl="0">
              <a:buClr>
                <a:srgbClr val="62A9AA"/>
              </a:buClr>
              <a:buFont typeface="Wingdings" panose="05000000000000000000" pitchFamily="2" charset="2"/>
              <a:buChar char="§"/>
            </a:pPr>
            <a:r>
              <a:rPr lang="cy-GB" sz="2000"/>
              <a:t>Mae Sleid 10 ymlaen ar gyfer y dysgwr sy'n cael ei addysgu.</a:t>
            </a:r>
            <a:endParaRPr lang="en-GB" sz="2000"/>
          </a:p>
          <a:p>
            <a:pPr>
              <a:buClr>
                <a:srgbClr val="62A9AA"/>
              </a:buClr>
              <a:buFont typeface="Wingdings" panose="05000000000000000000" pitchFamily="2" charset="2"/>
              <a:buChar char="§"/>
            </a:pPr>
            <a:r>
              <a:rPr lang="en-GB" sz="2000"/>
              <a:t> </a:t>
            </a:r>
            <a:r>
              <a:rPr lang="cy-GB" sz="2000"/>
              <a:t>Darllenwch y Canllawiau i Athrawon (Adnodd 1) ar gyfer ‘Stori Rosie’ cyn addysgu. </a:t>
            </a:r>
            <a:endParaRPr lang="en-GB" sz="2000"/>
          </a:p>
          <a:p>
            <a:pPr rtl="0">
              <a:buClr>
                <a:srgbClr val="62A9AA"/>
              </a:buClr>
              <a:buFont typeface="Wingdings" panose="05000000000000000000" pitchFamily="2" charset="2"/>
              <a:buChar char="§"/>
            </a:pPr>
            <a:r>
              <a:rPr lang="en-GB" sz="2000"/>
              <a:t> </a:t>
            </a:r>
            <a:r>
              <a:rPr lang="cy-GB" sz="2000"/>
              <a:t>Sicrhewch fod gennych y sleidiau yn y modd cyflwynydd - mae nodiadau ar gael o dan bob sleid i gynorthwyo'r addysgu</a:t>
            </a:r>
          </a:p>
          <a:p>
            <a:pPr rtl="0">
              <a:buClr>
                <a:srgbClr val="62A9AA"/>
              </a:buClr>
              <a:buFont typeface="Wingdings" panose="05000000000000000000" pitchFamily="2" charset="2"/>
              <a:buChar char="§"/>
            </a:pPr>
            <a:r>
              <a:rPr lang="cy-GB" sz="2000"/>
              <a:t>Cefnogaeth:        ac ymestyn: </a:t>
            </a:r>
          </a:p>
          <a:p>
            <a:pPr rtl="0"/>
            <a:r>
              <a:rPr lang="cy-GB" sz="2000"/>
              <a:t>Mae gweithgareddau yn cael eu hawgrymu lle bo’n briodol (eiconau ar gornel dde isaf y sleidiau).</a:t>
            </a:r>
          </a:p>
        </p:txBody>
      </p:sp>
      <p:pic>
        <p:nvPicPr>
          <p:cNvPr id="16" name="Graphic 15" descr="Marc cwestiwn i ddynodi ymarfer">
            <a:extLst>
              <a:ext uri="{FF2B5EF4-FFF2-40B4-BE49-F238E27FC236}">
                <a16:creationId xmlns:a16="http://schemas.microsoft.com/office/drawing/2014/main" id="{CD181D46-BFC3-4E44-8577-CD9D2E401DE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2154414" y="5388498"/>
            <a:ext cx="360000" cy="360000"/>
          </a:xfrm>
          <a:prstGeom prst="rect">
            <a:avLst/>
          </a:prstGeom>
        </p:spPr>
      </p:pic>
      <p:pic>
        <p:nvPicPr>
          <p:cNvPr id="4" name="Picture 3" descr="Eicon plws i ddynodi ymarfer">
            <a:extLst>
              <a:ext uri="{FF2B5EF4-FFF2-40B4-BE49-F238E27FC236}">
                <a16:creationId xmlns:a16="http://schemas.microsoft.com/office/drawing/2014/main" id="{44DA73B1-97C3-412E-9237-CC574402D9A2}"/>
              </a:ext>
            </a:extLst>
          </p:cNvPr>
          <p:cNvPicPr>
            <a:picLocks noChangeAspect="1"/>
          </p:cNvPicPr>
          <p:nvPr/>
        </p:nvPicPr>
        <p:blipFill>
          <a:blip r:embed="rId5"/>
          <a:stretch>
            <a:fillRect/>
          </a:stretch>
        </p:blipFill>
        <p:spPr>
          <a:xfrm>
            <a:off x="4188227" y="5388498"/>
            <a:ext cx="360000" cy="360000"/>
          </a:xfrm>
          <a:prstGeom prst="rect">
            <a:avLst/>
          </a:prstGeom>
        </p:spPr>
      </p:pic>
      <p:sp>
        <p:nvSpPr>
          <p:cNvPr id="6" name="TextBox 5"/>
          <p:cNvSpPr txBox="1"/>
          <p:nvPr/>
        </p:nvSpPr>
        <p:spPr>
          <a:xfrm>
            <a:off x="6198781" y="2126512"/>
            <a:ext cx="4322572" cy="3051220"/>
          </a:xfrm>
          <a:prstGeom prst="rect">
            <a:avLst/>
          </a:prstGeom>
          <a:noFill/>
          <a:ln w="38100">
            <a:solidFill>
              <a:srgbClr val="969FA7"/>
            </a:solidFill>
          </a:ln>
        </p:spPr>
        <p:txBody>
          <a:bodyPr wrap="square" lIns="91440" tIns="45720" rIns="91440" bIns="45720" rtlCol="0" anchor="t">
            <a:spAutoFit/>
          </a:bodyPr>
          <a:lstStyle/>
          <a:p>
            <a:pPr rtl="0"/>
            <a:r>
              <a:rPr lang="cy-GB" sz="2000" b="1">
                <a:solidFill>
                  <a:srgbClr val="62A9AA"/>
                </a:solidFill>
              </a:rPr>
              <a:t>Adnoddau</a:t>
            </a:r>
          </a:p>
          <a:p>
            <a:pPr rtl="0">
              <a:buClr>
                <a:srgbClr val="62A9AA"/>
              </a:buClr>
              <a:buFont typeface="Wingdings" panose="05000000000000000000" pitchFamily="2" charset="2"/>
              <a:buChar char="§"/>
            </a:pPr>
            <a:r>
              <a:rPr lang="cy-GB" sz="2000"/>
              <a:t> Nodiadau post-it.</a:t>
            </a:r>
          </a:p>
          <a:p>
            <a:pPr rtl="0">
              <a:buClr>
                <a:srgbClr val="62A9AA"/>
              </a:buClr>
              <a:buFont typeface="Wingdings" panose="05000000000000000000" pitchFamily="2" charset="2"/>
              <a:buChar char="§"/>
            </a:pPr>
            <a:r>
              <a:rPr lang="cy-GB" sz="2000"/>
              <a:t> Blwch gofyn cwestiynau i ddysgwyr ofyn cwestiynau’n gyfrinachol.</a:t>
            </a:r>
          </a:p>
          <a:p>
            <a:pPr>
              <a:lnSpc>
                <a:spcPct val="114000"/>
              </a:lnSpc>
              <a:buClr>
                <a:srgbClr val="62A9AA"/>
              </a:buClr>
              <a:buFont typeface="Wingdings" panose="05000000000000000000" pitchFamily="2" charset="2"/>
              <a:buChar char="§"/>
            </a:pPr>
            <a:r>
              <a:rPr lang="cy-GB" sz="2000"/>
              <a:t> Taflen ar gyfer y ‘cwis cyflym’ os ydych yn ei defnyddio.</a:t>
            </a:r>
          </a:p>
          <a:p>
            <a:pPr>
              <a:lnSpc>
                <a:spcPct val="114000"/>
              </a:lnSpc>
              <a:buClr>
                <a:srgbClr val="62A9AA"/>
              </a:buClr>
              <a:buFont typeface="Wingdings" panose="05000000000000000000" pitchFamily="2" charset="2"/>
              <a:buChar char="§"/>
            </a:pPr>
            <a:r>
              <a:rPr lang="cy-GB" sz="2000"/>
              <a:t> Heblaw am yr uchod, nid oes angen adnoddau addysgu ychwanegol i addysgu'r sesiwn ddysgu hon.</a:t>
            </a:r>
            <a:endParaRPr lang="cy-GB"/>
          </a:p>
        </p:txBody>
      </p:sp>
      <p:pic>
        <p:nvPicPr>
          <p:cNvPr id="12" name="Graphic 11" descr="Clipfwrdd gyda rhestr, wedi'i thicio.">
            <a:extLst>
              <a:ext uri="{FF2B5EF4-FFF2-40B4-BE49-F238E27FC236}">
                <a16:creationId xmlns:a16="http://schemas.microsoft.com/office/drawing/2014/main" id="{80CA8C00-6620-4AAD-8852-F614646A59B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927771" y="2100392"/>
            <a:ext cx="644506" cy="644506"/>
          </a:xfrm>
          <a:prstGeom prst="rect">
            <a:avLst/>
          </a:prstGeom>
        </p:spPr>
      </p:pic>
      <p:sp>
        <p:nvSpPr>
          <p:cNvPr id="8" name="TextBox 7"/>
          <p:cNvSpPr txBox="1"/>
          <p:nvPr/>
        </p:nvSpPr>
        <p:spPr>
          <a:xfrm>
            <a:off x="6198781" y="5178157"/>
            <a:ext cx="4320000" cy="1292662"/>
          </a:xfrm>
          <a:prstGeom prst="rect">
            <a:avLst/>
          </a:prstGeom>
          <a:noFill/>
          <a:ln w="38100">
            <a:solidFill>
              <a:srgbClr val="969FA7"/>
            </a:solidFill>
          </a:ln>
        </p:spPr>
        <p:txBody>
          <a:bodyPr wrap="square" lIns="91440" tIns="45720" rIns="91440" bIns="45720" rtlCol="0" anchor="t">
            <a:spAutoFit/>
          </a:bodyPr>
          <a:lstStyle/>
          <a:p>
            <a:pPr rtl="0"/>
            <a:r>
              <a:rPr lang="cy-GB" sz="2000" b="1">
                <a:solidFill>
                  <a:srgbClr val="62A9AA"/>
                </a:solidFill>
              </a:rPr>
              <a:t>Amseru</a:t>
            </a:r>
          </a:p>
          <a:p>
            <a:pPr marL="174625" indent="-174625" rtl="0">
              <a:buClr>
                <a:srgbClr val="62A9AA"/>
              </a:buClr>
              <a:buFont typeface="Wingdings" panose="05000000000000000000" pitchFamily="2" charset="2"/>
              <a:buChar char="§"/>
            </a:pPr>
            <a:r>
              <a:rPr lang="cy-GB" sz="2000"/>
              <a:t>Bydd y dysgu yn digwydd dros </a:t>
            </a:r>
          </a:p>
          <a:p>
            <a:pPr rtl="0"/>
            <a:r>
              <a:rPr lang="cy-GB" sz="2000"/>
              <a:t> 45 munud.</a:t>
            </a:r>
            <a:endParaRPr lang="en-GB"/>
          </a:p>
          <a:p>
            <a:endParaRPr lang="en-GB"/>
          </a:p>
        </p:txBody>
      </p:sp>
      <p:pic>
        <p:nvPicPr>
          <p:cNvPr id="7" name="Graphic 6" descr="Awrwydr ar 30%.">
            <a:extLst>
              <a:ext uri="{FF2B5EF4-FFF2-40B4-BE49-F238E27FC236}">
                <a16:creationId xmlns:a16="http://schemas.microsoft.com/office/drawing/2014/main" id="{96BF11D3-5437-486C-B693-D93FE0E19C56}"/>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906407" y="5378693"/>
            <a:ext cx="614946" cy="614946"/>
          </a:xfrm>
          <a:prstGeom prst="rect">
            <a:avLst/>
          </a:prstGeom>
        </p:spPr>
      </p:pic>
    </p:spTree>
    <p:extLst>
      <p:ext uri="{BB962C8B-B14F-4D97-AF65-F5344CB8AC3E}">
        <p14:creationId xmlns:p14="http://schemas.microsoft.com/office/powerpoint/2010/main" val="34117588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94C5CF-A7FF-447F-8FB6-8A560C73A2CD}"/>
              </a:ext>
            </a:extLst>
          </p:cNvPr>
          <p:cNvSpPr>
            <a:spLocks noGrp="1"/>
          </p:cNvSpPr>
          <p:nvPr>
            <p:ph type="title"/>
          </p:nvPr>
        </p:nvSpPr>
        <p:spPr>
          <a:xfrm>
            <a:off x="581192" y="702156"/>
            <a:ext cx="11029616" cy="1013800"/>
          </a:xfrm>
        </p:spPr>
        <p:txBody>
          <a:bodyPr anchor="ctr">
            <a:normAutofit/>
          </a:bodyPr>
          <a:lstStyle/>
          <a:p>
            <a:pPr algn="ctr"/>
            <a:r>
              <a:rPr lang="cy-GB" sz="3200" b="1"/>
              <a:t>CYFRYNGU </a:t>
            </a:r>
          </a:p>
        </p:txBody>
      </p:sp>
      <p:sp>
        <p:nvSpPr>
          <p:cNvPr id="9" name="Rectangle 8">
            <a:extLst>
              <a:ext uri="{FF2B5EF4-FFF2-40B4-BE49-F238E27FC236}">
                <a16:creationId xmlns:a16="http://schemas.microsoft.com/office/drawing/2014/main" id="{E83CCD68-169B-401E-9352-6930D4A6E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2180496"/>
            <a:ext cx="3703320"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26A677A8-EA5D-4777-B2CB-F201C995075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71310" y="2735558"/>
            <a:ext cx="3053767" cy="2935557"/>
          </a:xfrm>
          <a:prstGeom prst="rect">
            <a:avLst/>
          </a:prstGeom>
          <a:ln w="38100">
            <a:solidFill>
              <a:srgbClr val="9B9B9B"/>
            </a:solidFill>
          </a:ln>
        </p:spPr>
      </p:pic>
      <p:sp>
        <p:nvSpPr>
          <p:cNvPr id="3" name="Content Placeholder 2"/>
          <p:cNvSpPr>
            <a:spLocks noGrp="1"/>
          </p:cNvSpPr>
          <p:nvPr>
            <p:ph idx="1"/>
          </p:nvPr>
        </p:nvSpPr>
        <p:spPr>
          <a:xfrm>
            <a:off x="4505325" y="2180496"/>
            <a:ext cx="7105481" cy="4045683"/>
          </a:xfrm>
          <a:ln w="38100">
            <a:solidFill>
              <a:srgbClr val="9B9B9B"/>
            </a:solidFill>
          </a:ln>
        </p:spPr>
        <p:txBody>
          <a:bodyPr>
            <a:normAutofit/>
          </a:bodyPr>
          <a:lstStyle/>
          <a:p>
            <a:pPr marL="0" indent="0">
              <a:buNone/>
            </a:pPr>
            <a:r>
              <a:rPr lang="cy-GB" sz="2400" b="1">
                <a:solidFill>
                  <a:srgbClr val="62A9AA"/>
                </a:solidFill>
              </a:rPr>
              <a:t>Cyfryngu</a:t>
            </a:r>
            <a:r>
              <a:rPr lang="cy-GB" sz="2400" b="1" i="0" u="none" strike="noStrike">
                <a:solidFill>
                  <a:srgbClr val="62A9AA"/>
                </a:solidFill>
                <a:effectLst/>
              </a:rPr>
              <a:t> </a:t>
            </a:r>
            <a:endParaRPr lang="cy-GB" sz="2400" b="1">
              <a:solidFill>
                <a:srgbClr val="62A9AA"/>
              </a:solidFill>
            </a:endParaRPr>
          </a:p>
          <a:p>
            <a:pPr>
              <a:buClr>
                <a:srgbClr val="62A9AA"/>
              </a:buClr>
            </a:pPr>
            <a:r>
              <a:rPr lang="cy-GB" sz="2000"/>
              <a:t>Os na all rhieni a gofalwyr gytuno rhyngddynt eu hunain, </a:t>
            </a:r>
            <a:r>
              <a:rPr lang="cy-GB" sz="2000" err="1"/>
              <a:t>gallant</a:t>
            </a:r>
            <a:r>
              <a:rPr lang="cy-GB" sz="2000"/>
              <a:t> ddewis cyfarfod â ‘chyfryngwr’ i’w helpu i ddod i gytundeb yn lle mynd i’r llys teulu.</a:t>
            </a:r>
          </a:p>
          <a:p>
            <a:pPr>
              <a:buClr>
                <a:srgbClr val="62A9AA"/>
              </a:buClr>
            </a:pPr>
            <a:r>
              <a:rPr lang="cy-GB" sz="2000"/>
              <a:t>Cyfryngwr yw rhywun sy’n helpu rhieni a gofalwyr sydd wedi gwahanu i gytuno ar y pethau sydd angen eu datrys.</a:t>
            </a:r>
          </a:p>
          <a:p>
            <a:pPr>
              <a:buClr>
                <a:srgbClr val="62A9AA"/>
              </a:buClr>
            </a:pPr>
            <a:r>
              <a:rPr lang="cy-GB" sz="2000"/>
              <a:t>Nid yw'r cyfryngwr yn cymryd ochr.</a:t>
            </a:r>
          </a:p>
        </p:txBody>
      </p:sp>
    </p:spTree>
    <p:extLst>
      <p:ext uri="{BB962C8B-B14F-4D97-AF65-F5344CB8AC3E}">
        <p14:creationId xmlns:p14="http://schemas.microsoft.com/office/powerpoint/2010/main" val="12822141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94C5CF-A7FF-447F-8FB6-8A560C73A2CD}"/>
              </a:ext>
            </a:extLst>
          </p:cNvPr>
          <p:cNvSpPr>
            <a:spLocks noGrp="1"/>
          </p:cNvSpPr>
          <p:nvPr>
            <p:ph type="title"/>
          </p:nvPr>
        </p:nvSpPr>
        <p:spPr>
          <a:xfrm>
            <a:off x="581192" y="702156"/>
            <a:ext cx="11029616" cy="1013800"/>
          </a:xfrm>
        </p:spPr>
        <p:txBody>
          <a:bodyPr anchor="ctr">
            <a:normAutofit/>
          </a:bodyPr>
          <a:lstStyle/>
          <a:p>
            <a:pPr algn="ctr"/>
            <a:r>
              <a:rPr lang="cy-GB" sz="3200" b="1"/>
              <a:t>CWRDD Â’R CYFRYNGWR</a:t>
            </a:r>
          </a:p>
        </p:txBody>
      </p:sp>
      <p:sp>
        <p:nvSpPr>
          <p:cNvPr id="9" name="Rectangle 8">
            <a:extLst>
              <a:ext uri="{FF2B5EF4-FFF2-40B4-BE49-F238E27FC236}">
                <a16:creationId xmlns:a16="http://schemas.microsoft.com/office/drawing/2014/main" id="{E83CCD68-169B-401E-9352-6930D4A6E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2180496"/>
            <a:ext cx="3703320"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26A677A8-EA5D-4777-B2CB-F201C995075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71310" y="2735558"/>
            <a:ext cx="3053767" cy="2935557"/>
          </a:xfrm>
          <a:prstGeom prst="rect">
            <a:avLst/>
          </a:prstGeom>
          <a:ln w="38100">
            <a:solidFill>
              <a:srgbClr val="9B9B9B"/>
            </a:solidFill>
          </a:ln>
        </p:spPr>
      </p:pic>
      <p:sp>
        <p:nvSpPr>
          <p:cNvPr id="3" name="Content Placeholder 2"/>
          <p:cNvSpPr>
            <a:spLocks noGrp="1"/>
          </p:cNvSpPr>
          <p:nvPr>
            <p:ph idx="1"/>
          </p:nvPr>
        </p:nvSpPr>
        <p:spPr>
          <a:xfrm>
            <a:off x="4505325" y="2180496"/>
            <a:ext cx="7105481" cy="4045683"/>
          </a:xfrm>
          <a:ln w="38100">
            <a:solidFill>
              <a:srgbClr val="9B9B9B"/>
            </a:solidFill>
          </a:ln>
        </p:spPr>
        <p:txBody>
          <a:bodyPr>
            <a:normAutofit lnSpcReduction="10000"/>
          </a:bodyPr>
          <a:lstStyle/>
          <a:p>
            <a:pPr marL="0" indent="0">
              <a:buNone/>
            </a:pPr>
            <a:r>
              <a:rPr lang="cy-GB" sz="2400" b="1" i="0" u="none" strike="noStrike">
                <a:solidFill>
                  <a:srgbClr val="62A9AA"/>
                </a:solidFill>
                <a:effectLst/>
              </a:rPr>
              <a:t>Cyfryngu sy’n cynnwys plant </a:t>
            </a:r>
            <a:endParaRPr lang="cy-GB" sz="2400" b="1">
              <a:solidFill>
                <a:srgbClr val="62A9AA"/>
              </a:solidFill>
            </a:endParaRPr>
          </a:p>
          <a:p>
            <a:pPr>
              <a:buClr>
                <a:srgbClr val="62A9AA"/>
              </a:buClr>
            </a:pPr>
            <a:r>
              <a:rPr lang="cy-GB" sz="2000"/>
              <a:t>Os bydd plant yn cyfarfod â’r cyfryngwr, gelwir hyn yn ‘gyfryngu sy’n cynnwys plant’.</a:t>
            </a:r>
          </a:p>
          <a:p>
            <a:pPr>
              <a:buClr>
                <a:srgbClr val="62A9AA"/>
              </a:buClr>
            </a:pPr>
            <a:r>
              <a:rPr lang="cy-GB" sz="2000"/>
              <a:t>Mae cyfryngwyr yn cyfarfod â phlant sydd tua 9 oed neu hŷn.</a:t>
            </a:r>
          </a:p>
          <a:p>
            <a:pPr>
              <a:buClr>
                <a:srgbClr val="62A9AA"/>
              </a:buClr>
            </a:pPr>
            <a:r>
              <a:rPr lang="cy-GB" sz="2000"/>
              <a:t>Mae cyfryngu sy’n cynnwys plant yn rhoi’r cyfle i blant a phobl ifanc gwrdd a siarad (ar eu pennau eu hunain neu gyda’u brodyr a chwiorydd) â’r cyfryngwr sy’n helpu eu rhieni a’u gofalwyr i roi trefn ar bethau.</a:t>
            </a:r>
          </a:p>
          <a:p>
            <a:pPr>
              <a:buClr>
                <a:srgbClr val="62A9AA"/>
              </a:buClr>
            </a:pPr>
            <a:r>
              <a:rPr lang="cy-GB" sz="2000"/>
              <a:t>Yna mae’r cyfryngwr yn dweud wrth y rhieni a’r gofalwyr beth mae’r person ifanc eisiau i’r cyfryngwr ei ddweud i helpu’r rhieni a’r gofalwyr i wneud penderfyniadau.</a:t>
            </a:r>
          </a:p>
        </p:txBody>
      </p:sp>
    </p:spTree>
    <p:extLst>
      <p:ext uri="{BB962C8B-B14F-4D97-AF65-F5344CB8AC3E}">
        <p14:creationId xmlns:p14="http://schemas.microsoft.com/office/powerpoint/2010/main" val="24114862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94C5CF-A7FF-447F-8FB6-8A560C73A2CD}"/>
              </a:ext>
            </a:extLst>
          </p:cNvPr>
          <p:cNvSpPr>
            <a:spLocks noGrp="1"/>
          </p:cNvSpPr>
          <p:nvPr>
            <p:ph type="title"/>
          </p:nvPr>
        </p:nvSpPr>
        <p:spPr>
          <a:xfrm>
            <a:off x="581192" y="702156"/>
            <a:ext cx="11029616" cy="1013800"/>
          </a:xfrm>
        </p:spPr>
        <p:txBody>
          <a:bodyPr anchor="ctr">
            <a:normAutofit/>
          </a:bodyPr>
          <a:lstStyle/>
          <a:p>
            <a:pPr algn="ctr"/>
            <a:r>
              <a:rPr lang="cy-GB" sz="3200" b="1"/>
              <a:t>Cwrdd Â chynghorydd y llys teulu</a:t>
            </a:r>
          </a:p>
        </p:txBody>
      </p:sp>
      <p:sp>
        <p:nvSpPr>
          <p:cNvPr id="9" name="Rectangle 8">
            <a:extLst>
              <a:ext uri="{FF2B5EF4-FFF2-40B4-BE49-F238E27FC236}">
                <a16:creationId xmlns:a16="http://schemas.microsoft.com/office/drawing/2014/main" id="{E83CCD68-169B-401E-9352-6930D4A6E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2180496"/>
            <a:ext cx="3703320"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Delwedd cartŵn o chwaer Rosie, Chloe, yn siarad â Chynghorydd Llys Teulu yr FCA, Rhodri Edwards. Mae'r ddau yn eistedd. Mae Rhodri yn wyn ac mae ganddo wallt llwyd. Mae'n gwisgo cortyn gwddf gyda'i enw arno.">
            <a:extLst>
              <a:ext uri="{FF2B5EF4-FFF2-40B4-BE49-F238E27FC236}">
                <a16:creationId xmlns:a16="http://schemas.microsoft.com/office/drawing/2014/main" id="{26A677A8-EA5D-4777-B2CB-F201C995075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93793" y="3153470"/>
            <a:ext cx="3261758" cy="2134386"/>
          </a:xfrm>
          <a:prstGeom prst="rect">
            <a:avLst/>
          </a:prstGeom>
          <a:ln w="38100">
            <a:solidFill>
              <a:srgbClr val="9B9B9B"/>
            </a:solidFill>
          </a:ln>
        </p:spPr>
      </p:pic>
      <p:sp>
        <p:nvSpPr>
          <p:cNvPr id="3" name="Content Placeholder 2"/>
          <p:cNvSpPr>
            <a:spLocks noGrp="1"/>
          </p:cNvSpPr>
          <p:nvPr>
            <p:ph idx="1"/>
          </p:nvPr>
        </p:nvSpPr>
        <p:spPr>
          <a:xfrm>
            <a:off x="4505325" y="2180496"/>
            <a:ext cx="7105481" cy="4045683"/>
          </a:xfrm>
          <a:ln w="38100">
            <a:solidFill>
              <a:srgbClr val="9B9B9B"/>
            </a:solidFill>
          </a:ln>
        </p:spPr>
        <p:txBody>
          <a:bodyPr>
            <a:normAutofit/>
          </a:bodyPr>
          <a:lstStyle/>
          <a:p>
            <a:pPr marL="0" indent="0">
              <a:buNone/>
            </a:pPr>
            <a:r>
              <a:rPr lang="cy-GB" sz="2400" b="1">
                <a:solidFill>
                  <a:srgbClr val="62A9AA"/>
                </a:solidFill>
              </a:rPr>
              <a:t>Cynghorydd y Llys Teulu (</a:t>
            </a:r>
            <a:r>
              <a:rPr lang="cy-GB" sz="2400" b="1" err="1">
                <a:solidFill>
                  <a:srgbClr val="62A9AA"/>
                </a:solidFill>
              </a:rPr>
              <a:t>FCA</a:t>
            </a:r>
            <a:r>
              <a:rPr lang="cy-GB" sz="2400" b="1">
                <a:solidFill>
                  <a:srgbClr val="62A9AA"/>
                </a:solidFill>
              </a:rPr>
              <a:t>) </a:t>
            </a:r>
          </a:p>
          <a:p>
            <a:pPr>
              <a:buClr>
                <a:srgbClr val="62A9AA"/>
              </a:buClr>
            </a:pPr>
            <a:r>
              <a:rPr lang="cy-GB" sz="2000" b="0" i="0">
                <a:solidFill>
                  <a:srgbClr val="0A0A0A"/>
                </a:solidFill>
                <a:effectLst/>
              </a:rPr>
              <a:t>Weithiau gall y llys teulu ofyn i </a:t>
            </a:r>
            <a:r>
              <a:rPr lang="cy-GB" sz="2000" b="0" i="0" err="1">
                <a:solidFill>
                  <a:srgbClr val="0A0A0A"/>
                </a:solidFill>
                <a:effectLst/>
              </a:rPr>
              <a:t>FCA</a:t>
            </a:r>
            <a:r>
              <a:rPr lang="cy-GB" sz="2000" b="0" i="0">
                <a:solidFill>
                  <a:srgbClr val="0A0A0A"/>
                </a:solidFill>
                <a:effectLst/>
              </a:rPr>
              <a:t> gwrdd â phlentyn neu berson ifanc i siarad am ei ddymuniadau a’i deimladau ac i wneud yn siŵr bod y llys teulu yn clywed yr hyn sydd ganddo i’w ddweud.</a:t>
            </a:r>
          </a:p>
          <a:p>
            <a:pPr>
              <a:buClr>
                <a:srgbClr val="62A9AA"/>
              </a:buClr>
            </a:pPr>
            <a:r>
              <a:rPr lang="cy-GB" sz="2000" b="0" i="0">
                <a:solidFill>
                  <a:srgbClr val="0A0A0A"/>
                </a:solidFill>
                <a:effectLst/>
              </a:rPr>
              <a:t>Bydd yr </a:t>
            </a:r>
            <a:r>
              <a:rPr lang="cy-GB" sz="2000" b="0" i="0" err="1">
                <a:solidFill>
                  <a:srgbClr val="0A0A0A"/>
                </a:solidFill>
                <a:effectLst/>
              </a:rPr>
              <a:t>FCA</a:t>
            </a:r>
            <a:r>
              <a:rPr lang="cy-GB" sz="2000" b="0" i="0">
                <a:solidFill>
                  <a:srgbClr val="0A0A0A"/>
                </a:solidFill>
                <a:effectLst/>
              </a:rPr>
              <a:t> hefyd fel arfer yn cyfarfod â’r rhieni a’r gofalwyr ac yna’n rhoi eu barn i’r llys teulu am yr hyn sydd orau i’r plentyn.</a:t>
            </a:r>
          </a:p>
          <a:p>
            <a:pPr>
              <a:buClr>
                <a:srgbClr val="62A9AA"/>
              </a:buClr>
            </a:pPr>
            <a:r>
              <a:rPr lang="cy-GB" sz="2000" b="0" i="0">
                <a:solidFill>
                  <a:srgbClr val="0A0A0A"/>
                </a:solidFill>
                <a:effectLst/>
              </a:rPr>
              <a:t>Nid oes angen i </a:t>
            </a:r>
            <a:r>
              <a:rPr lang="cy-GB" sz="2000" b="0" i="0" err="1">
                <a:solidFill>
                  <a:srgbClr val="0A0A0A"/>
                </a:solidFill>
                <a:effectLst/>
              </a:rPr>
              <a:t>FCAs</a:t>
            </a:r>
            <a:r>
              <a:rPr lang="cy-GB" sz="2000" b="0" i="0">
                <a:solidFill>
                  <a:srgbClr val="0A0A0A"/>
                </a:solidFill>
                <a:effectLst/>
              </a:rPr>
              <a:t> gwrdd â phob plentyn a pherson ifanc oherwydd weithiau gall teuluoedd gytuno eu hunain ar yr hyn sydd orau.</a:t>
            </a:r>
            <a:endParaRPr lang="cy-GB" sz="1800"/>
          </a:p>
        </p:txBody>
      </p:sp>
    </p:spTree>
    <p:extLst>
      <p:ext uri="{BB962C8B-B14F-4D97-AF65-F5344CB8AC3E}">
        <p14:creationId xmlns:p14="http://schemas.microsoft.com/office/powerpoint/2010/main" val="23297957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94C5CF-A7FF-447F-8FB6-8A560C73A2CD}"/>
              </a:ext>
            </a:extLst>
          </p:cNvPr>
          <p:cNvSpPr>
            <a:spLocks noGrp="1"/>
          </p:cNvSpPr>
          <p:nvPr>
            <p:ph type="title"/>
          </p:nvPr>
        </p:nvSpPr>
        <p:spPr>
          <a:xfrm>
            <a:off x="581192" y="702156"/>
            <a:ext cx="11029616" cy="1013800"/>
          </a:xfrm>
        </p:spPr>
        <p:txBody>
          <a:bodyPr anchor="ctr">
            <a:normAutofit/>
          </a:bodyPr>
          <a:lstStyle/>
          <a:p>
            <a:pPr algn="ctr"/>
            <a:r>
              <a:rPr lang="cy-GB" sz="3200" b="1"/>
              <a:t>PENDERFYNIADAU A WNEIR YN Y LLYS TEULU</a:t>
            </a:r>
          </a:p>
        </p:txBody>
      </p:sp>
      <p:sp>
        <p:nvSpPr>
          <p:cNvPr id="9" name="Rectangle 8">
            <a:extLst>
              <a:ext uri="{FF2B5EF4-FFF2-40B4-BE49-F238E27FC236}">
                <a16:creationId xmlns:a16="http://schemas.microsoft.com/office/drawing/2014/main" id="{E83CCD68-169B-401E-9352-6930D4A6E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2180496"/>
            <a:ext cx="3703320"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elwedd cartŵn o farnwr mewn ystafell llys. Mae'r barnwr yn wyn gyda gwallt llwyd a mwstash llwyd. Mae'n gwisgo sbectol. Mae delwedd 'mantol cyfiawnder' y tu ôl iddo i'r dde iddo.">
            <a:extLst>
              <a:ext uri="{FF2B5EF4-FFF2-40B4-BE49-F238E27FC236}">
                <a16:creationId xmlns:a16="http://schemas.microsoft.com/office/drawing/2014/main" id="{AD849C47-D736-4512-B02C-5566368F9DE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10336" y="3033337"/>
            <a:ext cx="3175715" cy="2340000"/>
          </a:xfrm>
          <a:prstGeom prst="rect">
            <a:avLst/>
          </a:prstGeom>
          <a:ln w="38100">
            <a:solidFill>
              <a:srgbClr val="9B9B9B"/>
            </a:solidFill>
          </a:ln>
        </p:spPr>
      </p:pic>
      <p:sp>
        <p:nvSpPr>
          <p:cNvPr id="3" name="Content Placeholder 2"/>
          <p:cNvSpPr>
            <a:spLocks noGrp="1"/>
          </p:cNvSpPr>
          <p:nvPr>
            <p:ph idx="1"/>
          </p:nvPr>
        </p:nvSpPr>
        <p:spPr>
          <a:xfrm>
            <a:off x="4505325" y="2180496"/>
            <a:ext cx="7105481" cy="4045683"/>
          </a:xfrm>
          <a:ln w="38100">
            <a:solidFill>
              <a:srgbClr val="9B9B9B"/>
            </a:solidFill>
          </a:ln>
        </p:spPr>
        <p:txBody>
          <a:bodyPr>
            <a:normAutofit lnSpcReduction="10000"/>
          </a:bodyPr>
          <a:lstStyle/>
          <a:p>
            <a:pPr marL="0" indent="0">
              <a:buNone/>
            </a:pPr>
            <a:r>
              <a:rPr lang="cy-GB" sz="2400" b="1">
                <a:solidFill>
                  <a:srgbClr val="62A9AA"/>
                </a:solidFill>
              </a:rPr>
              <a:t>Penderfyniadau a wneir yn y llys teulu </a:t>
            </a:r>
          </a:p>
          <a:p>
            <a:pPr>
              <a:buClr>
                <a:srgbClr val="62A9AA"/>
              </a:buClr>
            </a:pPr>
            <a:r>
              <a:rPr lang="cy-GB" sz="2000"/>
              <a:t>Os na all rhieni a gofalwyr gytuno, bydd </a:t>
            </a:r>
            <a:r>
              <a:rPr lang="cy-GB" sz="2000" err="1"/>
              <a:t>rhai’n</a:t>
            </a:r>
            <a:r>
              <a:rPr lang="cy-GB" sz="2000"/>
              <a:t> mynd i’r llys teulu lle bydd person sy’n cael ei adnabod fel barnwr yn gwneud penderfyniad ynglŷn â’r hyn sydd orau i’r plant.</a:t>
            </a:r>
          </a:p>
          <a:p>
            <a:pPr>
              <a:buClr>
                <a:srgbClr val="62A9AA"/>
              </a:buClr>
            </a:pPr>
            <a:r>
              <a:rPr lang="cy-GB" sz="2000"/>
              <a:t>Bydd y barnwr, y rhieni a’r gofalwyr ac unrhyw gyfreithwyr sy’n cynrychioli’r rhieni a gofalwyr yn darllen argymhellion yr </a:t>
            </a:r>
            <a:r>
              <a:rPr lang="cy-GB" sz="2000" err="1"/>
              <a:t>FCA</a:t>
            </a:r>
            <a:r>
              <a:rPr lang="cy-GB" sz="2000"/>
              <a:t> ac fel arfer yn cytuno ar drefniadau plant ar y sail hon.</a:t>
            </a:r>
          </a:p>
          <a:p>
            <a:pPr>
              <a:buClr>
                <a:srgbClr val="62A9AA"/>
              </a:buClr>
            </a:pPr>
            <a:r>
              <a:rPr lang="cy-GB" sz="2000"/>
              <a:t>Mae’r rhan fwyaf o rieni a gofalwyr yn cytuno, ond os na allant, y barnwr fydd yn penderfynu.</a:t>
            </a:r>
          </a:p>
          <a:p>
            <a:pPr>
              <a:buClr>
                <a:srgbClr val="62A9AA"/>
              </a:buClr>
            </a:pPr>
            <a:r>
              <a:rPr lang="cy-GB" sz="2000"/>
              <a:t>Ni fydd y plant yn mynd i’r llys teulu oni bai eu bod yn penderfynu eu bod am weld y barnwr.</a:t>
            </a:r>
          </a:p>
        </p:txBody>
      </p:sp>
    </p:spTree>
    <p:extLst>
      <p:ext uri="{BB962C8B-B14F-4D97-AF65-F5344CB8AC3E}">
        <p14:creationId xmlns:p14="http://schemas.microsoft.com/office/powerpoint/2010/main" val="40788022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914" y="636757"/>
            <a:ext cx="11306174" cy="1171406"/>
          </a:xfrm>
        </p:spPr>
        <p:txBody>
          <a:bodyPr anchor="ctr">
            <a:noAutofit/>
          </a:bodyPr>
          <a:lstStyle/>
          <a:p>
            <a:pPr algn="ctr"/>
            <a:r>
              <a:rPr lang="cy-GB" sz="3200" b="1"/>
              <a:t>CWIS CYFLYM </a:t>
            </a:r>
          </a:p>
        </p:txBody>
      </p:sp>
      <p:sp>
        <p:nvSpPr>
          <p:cNvPr id="3" name="Rectangle 2">
            <a:extLst>
              <a:ext uri="{FF2B5EF4-FFF2-40B4-BE49-F238E27FC236}">
                <a16:creationId xmlns:a16="http://schemas.microsoft.com/office/drawing/2014/main" id="{EDBFEE98-8B8B-4E8C-9725-EFD8E1D83A13}"/>
              </a:ext>
            </a:extLst>
          </p:cNvPr>
          <p:cNvSpPr/>
          <p:nvPr/>
        </p:nvSpPr>
        <p:spPr>
          <a:xfrm>
            <a:off x="3048000" y="2690336"/>
            <a:ext cx="6096000" cy="1477328"/>
          </a:xfrm>
          <a:prstGeom prst="rect">
            <a:avLst/>
          </a:prstGeom>
        </p:spPr>
        <p:txBody>
          <a:bodyPr>
            <a:spAutoFit/>
          </a:bodyPr>
          <a:lstStyle/>
          <a:p>
            <a:r>
              <a:rPr lang="en-GB">
                <a:solidFill>
                  <a:srgbClr val="FFFFFF"/>
                </a:solidFill>
              </a:rPr>
              <a:t>1. Relationship built mostly on FRIENDSHIP</a:t>
            </a:r>
            <a:br>
              <a:rPr lang="en-GB">
                <a:solidFill>
                  <a:srgbClr val="FFFFFF"/>
                </a:solidFill>
              </a:rPr>
            </a:br>
            <a:r>
              <a:rPr lang="en-GB">
                <a:solidFill>
                  <a:srgbClr val="FFFFFF"/>
                </a:solidFill>
              </a:rPr>
              <a:t>2. BOTH PARTNERS SHOULD EXPECT IT TO BE PERFECT – IF IT’S NOT MOVE ON</a:t>
            </a:r>
            <a:br>
              <a:rPr lang="en-GB">
                <a:solidFill>
                  <a:srgbClr val="FFFFFF"/>
                </a:solidFill>
              </a:rPr>
            </a:br>
            <a:r>
              <a:rPr lang="en-GB">
                <a:solidFill>
                  <a:srgbClr val="FFFFFF"/>
                </a:solidFill>
              </a:rPr>
              <a:t>3. CONFLICT DEALT WITH AT AN EARLY STAGE</a:t>
            </a:r>
            <a:br>
              <a:rPr lang="en-GB">
                <a:solidFill>
                  <a:srgbClr val="FFFFFF"/>
                </a:solidFill>
              </a:rPr>
            </a:br>
            <a:r>
              <a:rPr lang="en-GB">
                <a:solidFill>
                  <a:srgbClr val="FFFFFF"/>
                </a:solidFill>
              </a:rPr>
              <a:t>4. </a:t>
            </a:r>
            <a:endParaRPr lang="en-GB"/>
          </a:p>
        </p:txBody>
      </p:sp>
      <p:sp>
        <p:nvSpPr>
          <p:cNvPr id="8" name="Rectangle 7">
            <a:extLst>
              <a:ext uri="{FF2B5EF4-FFF2-40B4-BE49-F238E27FC236}">
                <a16:creationId xmlns:a16="http://schemas.microsoft.com/office/drawing/2014/main" id="{B4930517-B2AC-4390-BE3C-92B3DDF9254C}"/>
              </a:ext>
            </a:extLst>
          </p:cNvPr>
          <p:cNvSpPr/>
          <p:nvPr/>
        </p:nvSpPr>
        <p:spPr>
          <a:xfrm>
            <a:off x="5563402" y="1886552"/>
            <a:ext cx="6140917" cy="1477328"/>
          </a:xfrm>
          <a:prstGeom prst="rect">
            <a:avLst/>
          </a:prstGeom>
        </p:spPr>
        <p:txBody>
          <a:bodyPr wrap="square">
            <a:spAutoFit/>
          </a:bodyPr>
          <a:lstStyle/>
          <a:p>
            <a:r>
              <a:rPr lang="en-GB">
                <a:solidFill>
                  <a:schemeClr val="bg1"/>
                </a:solidFill>
              </a:rPr>
              <a:t>1. 	UNHEALTHY: Attraction is important but friendship is crucial </a:t>
            </a:r>
          </a:p>
          <a:p>
            <a:r>
              <a:rPr lang="en-GB">
                <a:solidFill>
                  <a:schemeClr val="bg1"/>
                </a:solidFill>
              </a:rPr>
              <a:t>2. UNHEALTHY: All relationships go through ups and downs</a:t>
            </a:r>
          </a:p>
          <a:p>
            <a:r>
              <a:rPr lang="en-GB">
                <a:solidFill>
                  <a:schemeClr val="bg1"/>
                </a:solidFill>
              </a:rPr>
              <a:t>3. HEALTHY: Respectfully dealing with issues as they arise keeps relationships on track</a:t>
            </a:r>
          </a:p>
        </p:txBody>
      </p:sp>
      <p:sp>
        <p:nvSpPr>
          <p:cNvPr id="9" name="Rectangle 8">
            <a:extLst>
              <a:ext uri="{FF2B5EF4-FFF2-40B4-BE49-F238E27FC236}">
                <a16:creationId xmlns:a16="http://schemas.microsoft.com/office/drawing/2014/main" id="{9DE816FF-AC90-4790-8395-913ABE30CA25}"/>
              </a:ext>
            </a:extLst>
          </p:cNvPr>
          <p:cNvSpPr/>
          <p:nvPr/>
        </p:nvSpPr>
        <p:spPr>
          <a:xfrm>
            <a:off x="6096000" y="1886552"/>
            <a:ext cx="5508624" cy="4575208"/>
          </a:xfrm>
          <a:prstGeom prst="rect">
            <a:avLst/>
          </a:prstGeom>
          <a:solidFill>
            <a:schemeClr val="bg1"/>
          </a:solidFill>
          <a:ln w="38100">
            <a:solidFill>
              <a:srgbClr val="62A9AA"/>
            </a:solidFill>
          </a:ln>
        </p:spPr>
        <p:txBody>
          <a:bodyPr wrap="square" lIns="36000" rIns="36000" anchor="t">
            <a:noAutofit/>
          </a:bodyPr>
          <a:lstStyle/>
          <a:p>
            <a:pPr marL="514350" indent="-514350">
              <a:buFont typeface="+mj-lt"/>
              <a:buAutoNum type="arabicPeriod"/>
            </a:pPr>
            <a:r>
              <a:rPr lang="cy-GB" sz="2200"/>
              <a:t>Nac oes, o fis Ebrill 2022 nid oes angen i chi feio’r person arall i gael ysgariad.</a:t>
            </a:r>
          </a:p>
          <a:p>
            <a:pPr marL="514350" indent="-514350">
              <a:buFont typeface="+mj-lt"/>
              <a:buAutoNum type="arabicPeriod"/>
            </a:pPr>
            <a:r>
              <a:rPr lang="cy-GB" sz="2200"/>
              <a:t>Canolfan gyswllt.</a:t>
            </a:r>
          </a:p>
          <a:p>
            <a:pPr marL="514350" indent="-514350">
              <a:buFont typeface="+mj-lt"/>
              <a:buAutoNum type="arabicPeriod"/>
            </a:pPr>
            <a:r>
              <a:rPr lang="cy-GB" sz="2200"/>
              <a:t>Cyfryngwr.</a:t>
            </a:r>
          </a:p>
          <a:p>
            <a:pPr marL="514350" indent="-514350">
              <a:buFont typeface="+mj-lt"/>
              <a:buAutoNum type="arabicPeriod"/>
            </a:pPr>
            <a:r>
              <a:rPr lang="cy-GB" sz="2200"/>
              <a:t>Cynghorydd Llys Teulu (</a:t>
            </a:r>
            <a:r>
              <a:rPr lang="cy-GB" sz="2200" err="1"/>
              <a:t>FCA</a:t>
            </a:r>
            <a:r>
              <a:rPr lang="cy-GB" sz="2200"/>
              <a:t>).</a:t>
            </a:r>
          </a:p>
          <a:p>
            <a:pPr marL="514350" indent="-514350">
              <a:buFont typeface="+mj-lt"/>
              <a:buAutoNum type="arabicPeriod"/>
            </a:pPr>
            <a:r>
              <a:rPr lang="cy-GB" sz="2200"/>
              <a:t>Nac oes, mae’r </a:t>
            </a:r>
            <a:r>
              <a:rPr lang="cy-GB" sz="2200" err="1"/>
              <a:t>FCA</a:t>
            </a:r>
            <a:r>
              <a:rPr lang="cy-GB" sz="2200"/>
              <a:t> yn dweud wrth y llys teulu beth yw barn y plant, er y gall y plentyn ofyn am gael siarad â’r barnwr os yw’n dymuno gwneud hynny.</a:t>
            </a:r>
          </a:p>
          <a:p>
            <a:pPr marL="514350" indent="-514350">
              <a:buFont typeface="+mj-lt"/>
              <a:buAutoNum type="arabicPeriod"/>
            </a:pPr>
            <a:r>
              <a:rPr lang="cy-GB" sz="2200" err="1"/>
              <a:t>Gallant</a:t>
            </a:r>
            <a:r>
              <a:rPr lang="cy-GB" sz="2200"/>
              <a:t>, os yw'r llys yn cytuno, mewn achosion prin </a:t>
            </a:r>
            <a:r>
              <a:rPr lang="cy-GB" sz="2200" err="1"/>
              <a:t>gallant</a:t>
            </a:r>
            <a:r>
              <a:rPr lang="cy-GB" sz="2200"/>
              <a:t> wneud cais a chael eu cynrychioli ar wahân.</a:t>
            </a:r>
            <a:endParaRPr lang="cy-GB" sz="2400"/>
          </a:p>
        </p:txBody>
      </p:sp>
      <p:sp>
        <p:nvSpPr>
          <p:cNvPr id="12" name="Rectangle 11">
            <a:extLst>
              <a:ext uri="{FF2B5EF4-FFF2-40B4-BE49-F238E27FC236}">
                <a16:creationId xmlns:a16="http://schemas.microsoft.com/office/drawing/2014/main" id="{18C619C6-E1D4-41E7-A293-8E27D6C70B4A}"/>
              </a:ext>
            </a:extLst>
          </p:cNvPr>
          <p:cNvSpPr/>
          <p:nvPr/>
        </p:nvSpPr>
        <p:spPr>
          <a:xfrm>
            <a:off x="442912" y="1886552"/>
            <a:ext cx="5508625" cy="4575208"/>
          </a:xfrm>
          <a:prstGeom prst="rect">
            <a:avLst/>
          </a:prstGeom>
          <a:solidFill>
            <a:schemeClr val="bg1"/>
          </a:solidFill>
          <a:ln w="38100">
            <a:solidFill>
              <a:srgbClr val="62A9AA"/>
            </a:solidFill>
          </a:ln>
        </p:spPr>
        <p:txBody>
          <a:bodyPr wrap="square" lIns="36000" rIns="36000" anchor="ctr">
            <a:noAutofit/>
          </a:bodyPr>
          <a:lstStyle/>
          <a:p>
            <a:pPr marL="514350" indent="-514350">
              <a:buAutoNum type="arabicPeriod"/>
            </a:pPr>
            <a:r>
              <a:rPr lang="cy-GB" sz="2300"/>
              <a:t>Ar ôl Ebrill 2022, a oes rhaid i barau ddweud ‘fai’ pwy oedd cael ysgariad?</a:t>
            </a:r>
          </a:p>
          <a:p>
            <a:pPr marL="514350" indent="-514350">
              <a:buAutoNum type="arabicPeriod"/>
            </a:pPr>
            <a:r>
              <a:rPr lang="cy-GB" sz="2300"/>
              <a:t>Ble gwelodd Rosie ei thad ar y dechrau?</a:t>
            </a:r>
          </a:p>
          <a:p>
            <a:pPr marL="514350" indent="-514350">
              <a:buAutoNum type="arabicPeriod"/>
            </a:pPr>
            <a:r>
              <a:rPr lang="cy-GB" sz="2300"/>
              <a:t>Beth yw enw’r person sy’n helpu rhieni a gofalwyr i ddod i gytundeb heb fynd i’r llys teulu?</a:t>
            </a:r>
          </a:p>
          <a:p>
            <a:pPr marL="514350" indent="-514350">
              <a:buAutoNum type="arabicPeriod"/>
            </a:pPr>
            <a:r>
              <a:rPr lang="cy-GB" sz="2300"/>
              <a:t>Beth yw enw’r person sy’n drafftio adroddiadau ar gyfer y llys teulu?</a:t>
            </a:r>
          </a:p>
          <a:p>
            <a:pPr marL="514350" indent="-514350">
              <a:buAutoNum type="arabicPeriod"/>
            </a:pPr>
            <a:r>
              <a:rPr lang="cy-GB" sz="2300"/>
              <a:t>Oes rhaid i blant fynd i’r llys teulu os yw eu rhieni a’u gofalwyr yn gwneud cais i’r llys teulu?</a:t>
            </a:r>
          </a:p>
          <a:p>
            <a:pPr marL="514350" indent="-514350">
              <a:buAutoNum type="arabicPeriod"/>
            </a:pPr>
            <a:r>
              <a:rPr lang="cy-GB" sz="2300"/>
              <a:t>A all plant wneud eu cais eu hunain i'r llys teulu?</a:t>
            </a:r>
            <a:endParaRPr lang="cy-GB" sz="2400"/>
          </a:p>
        </p:txBody>
      </p:sp>
    </p:spTree>
    <p:extLst>
      <p:ext uri="{BB962C8B-B14F-4D97-AF65-F5344CB8AC3E}">
        <p14:creationId xmlns:p14="http://schemas.microsoft.com/office/powerpoint/2010/main" val="2354266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94C5CF-A7FF-447F-8FB6-8A560C73A2CD}"/>
              </a:ext>
            </a:extLst>
          </p:cNvPr>
          <p:cNvSpPr>
            <a:spLocks noGrp="1"/>
          </p:cNvSpPr>
          <p:nvPr>
            <p:ph type="title"/>
          </p:nvPr>
        </p:nvSpPr>
        <p:spPr>
          <a:xfrm>
            <a:off x="581192" y="702156"/>
            <a:ext cx="11029616" cy="851436"/>
          </a:xfrm>
        </p:spPr>
        <p:txBody>
          <a:bodyPr>
            <a:normAutofit fontScale="90000"/>
          </a:bodyPr>
          <a:lstStyle/>
          <a:p>
            <a:pPr algn="ctr"/>
            <a:r>
              <a:rPr lang="cy-GB" sz="3200" b="1"/>
              <a:t>FFYNONELLAU CEFNOGAETH I BLANT A PHOBL IFANC</a:t>
            </a:r>
            <a:endParaRPr lang="cy-GB" sz="3200"/>
          </a:p>
        </p:txBody>
      </p:sp>
      <p:pic>
        <p:nvPicPr>
          <p:cNvPr id="7" name="Content Placeholder 1" descr="Logo Gwasanaeth Eiriolaeth Ieuenctid Cenedlaethol, Cymru.">
            <a:extLst>
              <a:ext uri="{FF2B5EF4-FFF2-40B4-BE49-F238E27FC236}">
                <a16:creationId xmlns:a16="http://schemas.microsoft.com/office/drawing/2014/main" id="{E16AD48A-BA56-480A-9685-778E5594789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63380" y="2144182"/>
            <a:ext cx="2380662" cy="1795938"/>
          </a:xfrm>
          <a:prstGeom prst="rect">
            <a:avLst/>
          </a:prstGeom>
          <a:ln w="38100">
            <a:solidFill>
              <a:srgbClr val="969FA7"/>
            </a:solidFill>
          </a:ln>
        </p:spPr>
      </p:pic>
      <p:pic>
        <p:nvPicPr>
          <p:cNvPr id="10" name="Content Placeholder 1" descr="Logo Cafcass Cymru.">
            <a:extLst>
              <a:ext uri="{FF2B5EF4-FFF2-40B4-BE49-F238E27FC236}">
                <a16:creationId xmlns:a16="http://schemas.microsoft.com/office/drawing/2014/main" id="{5B0D9EE7-74D9-45FF-B3B5-A0D945DF508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63380" y="4841185"/>
            <a:ext cx="1748717" cy="1755123"/>
          </a:xfrm>
          <a:prstGeom prst="rect">
            <a:avLst/>
          </a:prstGeom>
          <a:ln w="38100">
            <a:solidFill>
              <a:srgbClr val="969FA7"/>
            </a:solidFill>
          </a:ln>
        </p:spPr>
      </p:pic>
      <p:pic>
        <p:nvPicPr>
          <p:cNvPr id="6" name="Content Placeholder 1" descr="Logo Relate Cymru. ">
            <a:extLst>
              <a:ext uri="{FF2B5EF4-FFF2-40B4-BE49-F238E27FC236}">
                <a16:creationId xmlns:a16="http://schemas.microsoft.com/office/drawing/2014/main" id="{8C89FC24-56A5-4A4F-81E6-0B73E23A652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642150" y="4841185"/>
            <a:ext cx="2740457" cy="1477697"/>
          </a:xfrm>
          <a:prstGeom prst="rect">
            <a:avLst/>
          </a:prstGeom>
          <a:ln w="38100">
            <a:solidFill>
              <a:srgbClr val="969FA7"/>
            </a:solidFill>
          </a:ln>
        </p:spPr>
      </p:pic>
      <p:pic>
        <p:nvPicPr>
          <p:cNvPr id="3" name="Picture 2" descr="Logo Cymraeg Cymdeithas Genedlaethol y Canolfannau Cyswllt i Blant &#10;">
            <a:extLst>
              <a:ext uri="{FF2B5EF4-FFF2-40B4-BE49-F238E27FC236}">
                <a16:creationId xmlns:a16="http://schemas.microsoft.com/office/drawing/2014/main" id="{E8D071B2-C8FB-054F-9909-569EFF6583BF}"/>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4784982" y="2144182"/>
            <a:ext cx="2695190" cy="1487899"/>
          </a:xfrm>
          <a:prstGeom prst="rect">
            <a:avLst/>
          </a:prstGeom>
          <a:ln w="38100">
            <a:solidFill>
              <a:schemeClr val="bg1">
                <a:lumMod val="65000"/>
              </a:schemeClr>
            </a:solidFill>
          </a:ln>
        </p:spPr>
      </p:pic>
      <p:pic>
        <p:nvPicPr>
          <p:cNvPr id="2" name="Content Placeholder 1" descr="Logo Childline Cymru.">
            <a:extLst>
              <a:ext uri="{FF2B5EF4-FFF2-40B4-BE49-F238E27FC236}">
                <a16:creationId xmlns:a16="http://schemas.microsoft.com/office/drawing/2014/main" id="{F59B3E96-6BF0-4AA5-9C02-7B78E4ECA706}"/>
              </a:ext>
            </a:extLst>
          </p:cNvPr>
          <p:cNvPicPr>
            <a:picLocks noGrp="1" noChangeAspect="1"/>
          </p:cNvPicPr>
          <p:nvPr>
            <p:ph idx="1"/>
          </p:nvPr>
        </p:nvPicPr>
        <p:blipFill>
          <a:blip r:embed="rId7">
            <a:extLst>
              <a:ext uri="{28A0092B-C50C-407E-A947-70E740481C1C}">
                <a14:useLocalDpi xmlns:a14="http://schemas.microsoft.com/office/drawing/2010/main" val="0"/>
              </a:ext>
            </a:extLst>
          </a:blip>
          <a:srcRect/>
          <a:stretch/>
        </p:blipFill>
        <p:spPr>
          <a:xfrm>
            <a:off x="8407763" y="4841186"/>
            <a:ext cx="3525754" cy="1477696"/>
          </a:xfrm>
          <a:prstGeom prst="rect">
            <a:avLst/>
          </a:prstGeom>
          <a:ln w="38100">
            <a:solidFill>
              <a:srgbClr val="969FA7"/>
            </a:solidFill>
          </a:ln>
        </p:spPr>
      </p:pic>
      <p:pic>
        <p:nvPicPr>
          <p:cNvPr id="11" name="Picture 10" descr="Logo Comisiynydd Plant Cymru.">
            <a:extLst>
              <a:ext uri="{FF2B5EF4-FFF2-40B4-BE49-F238E27FC236}">
                <a16:creationId xmlns:a16="http://schemas.microsoft.com/office/drawing/2014/main" id="{D81E9B91-8CD1-4E75-A6DD-F51BC3F30727}"/>
              </a:ext>
            </a:extLst>
          </p:cNvPr>
          <p:cNvPicPr>
            <a:picLocks noChangeAspect="1"/>
          </p:cNvPicPr>
          <p:nvPr/>
        </p:nvPicPr>
        <p:blipFill>
          <a:blip r:embed="rId8"/>
          <a:stretch>
            <a:fillRect/>
          </a:stretch>
        </p:blipFill>
        <p:spPr>
          <a:xfrm>
            <a:off x="8821112" y="2144182"/>
            <a:ext cx="2990850" cy="1752600"/>
          </a:xfrm>
          <a:prstGeom prst="rect">
            <a:avLst/>
          </a:prstGeom>
          <a:ln w="38100">
            <a:solidFill>
              <a:srgbClr val="969FA7"/>
            </a:solidFill>
          </a:ln>
        </p:spPr>
      </p:pic>
    </p:spTree>
    <p:extLst>
      <p:ext uri="{BB962C8B-B14F-4D97-AF65-F5344CB8AC3E}">
        <p14:creationId xmlns:p14="http://schemas.microsoft.com/office/powerpoint/2010/main" val="1194570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486" y="115411"/>
            <a:ext cx="11154291" cy="1445375"/>
          </a:xfrm>
        </p:spPr>
        <p:txBody>
          <a:bodyPr>
            <a:normAutofit/>
          </a:bodyPr>
          <a:lstStyle/>
          <a:p>
            <a:pPr algn="ctr"/>
            <a:r>
              <a:rPr lang="cy-GB" sz="3200" b="1"/>
              <a:t>	 GWEITHGAREDD ASESIAD DIWEDDBWYNT</a:t>
            </a:r>
          </a:p>
        </p:txBody>
      </p:sp>
      <p:sp>
        <p:nvSpPr>
          <p:cNvPr id="5" name="TextBox 4">
            <a:extLst>
              <a:ext uri="{FF2B5EF4-FFF2-40B4-BE49-F238E27FC236}">
                <a16:creationId xmlns:a16="http://schemas.microsoft.com/office/drawing/2014/main" id="{81959A3A-2409-48DD-BA4E-94613230C0B0}"/>
              </a:ext>
            </a:extLst>
          </p:cNvPr>
          <p:cNvSpPr txBox="1"/>
          <p:nvPr/>
        </p:nvSpPr>
        <p:spPr>
          <a:xfrm>
            <a:off x="449697" y="1885245"/>
            <a:ext cx="6874480" cy="1107996"/>
          </a:xfrm>
          <a:prstGeom prst="rect">
            <a:avLst/>
          </a:prstGeom>
          <a:noFill/>
        </p:spPr>
        <p:txBody>
          <a:bodyPr wrap="square" rtlCol="0">
            <a:spAutoFit/>
          </a:bodyPr>
          <a:lstStyle/>
          <a:p>
            <a:r>
              <a:rPr lang="cy-GB" sz="2200" b="1">
                <a:solidFill>
                  <a:srgbClr val="62A9AA"/>
                </a:solidFill>
                <a:effectLst/>
                <a:ea typeface="Times New Roman" panose="02020603050405020304" pitchFamily="18" charset="0"/>
                <a:cs typeface="Arial" panose="020B0604020202020204" pitchFamily="34" charset="0"/>
              </a:rPr>
              <a:t>Dychwelwch at y map meddwl a luniwyd gennych yn gynharach ac mewn lliw gwahanol ychwanegwch at eich map meddwl trwy ysgrifennu:</a:t>
            </a:r>
            <a:endParaRPr lang="cy-GB"/>
          </a:p>
        </p:txBody>
      </p:sp>
      <p:sp>
        <p:nvSpPr>
          <p:cNvPr id="7" name="Cloud Callout 3">
            <a:extLst>
              <a:ext uri="{FF2B5EF4-FFF2-40B4-BE49-F238E27FC236}">
                <a16:creationId xmlns:a16="http://schemas.microsoft.com/office/drawing/2014/main" id="{3F17924C-FE0B-46F2-9CC4-E6618583842F}"/>
              </a:ext>
            </a:extLst>
          </p:cNvPr>
          <p:cNvSpPr/>
          <p:nvPr/>
        </p:nvSpPr>
        <p:spPr>
          <a:xfrm>
            <a:off x="143575" y="3020144"/>
            <a:ext cx="7337304" cy="3722445"/>
          </a:xfrm>
          <a:prstGeom prst="cloudCallout">
            <a:avLst>
              <a:gd name="adj1" fmla="val 49484"/>
              <a:gd name="adj2" fmla="val 60240"/>
            </a:avLst>
          </a:prstGeom>
          <a:solidFill>
            <a:schemeClr val="bg1"/>
          </a:solidFill>
          <a:ln w="38100">
            <a:solidFill>
              <a:srgbClr val="62A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69875" defTabSz="487363">
              <a:buClr>
                <a:srgbClr val="62A9AA"/>
              </a:buClr>
              <a:buSzPct val="100000"/>
              <a:buFont typeface="Wingdings" panose="05000000000000000000" pitchFamily="2" charset="2"/>
              <a:buChar char="§"/>
            </a:pPr>
            <a:r>
              <a:rPr lang="cy-GB" sz="2150">
                <a:solidFill>
                  <a:schemeClr val="tx1"/>
                </a:solidFill>
                <a:ea typeface="Times New Roman" panose="02020603050405020304" pitchFamily="18" charset="0"/>
                <a:cs typeface="Times New Roman" panose="02020603050405020304" pitchFamily="18" charset="0"/>
              </a:rPr>
              <a:t> unrhyw eiriau am sut rydych chi'n meddwl y gallai Rosie fod wedi teimlo ar ôl iddi ddysgu bod ganddi'r hawl i fynegi ei barn ac i hyn gael ei gymryd o </a:t>
            </a:r>
            <a:r>
              <a:rPr lang="cy-GB" sz="2150" err="1">
                <a:solidFill>
                  <a:schemeClr val="tx1"/>
                </a:solidFill>
                <a:ea typeface="Times New Roman" panose="02020603050405020304" pitchFamily="18" charset="0"/>
                <a:cs typeface="Times New Roman" panose="02020603050405020304" pitchFamily="18" charset="0"/>
              </a:rPr>
              <a:t>ddifrif</a:t>
            </a:r>
            <a:r>
              <a:rPr lang="cy-GB" sz="2150">
                <a:solidFill>
                  <a:schemeClr val="tx1"/>
                </a:solidFill>
              </a:rPr>
              <a:t>.</a:t>
            </a:r>
          </a:p>
          <a:p>
            <a:pPr indent="269875">
              <a:buClr>
                <a:srgbClr val="62A9AA"/>
              </a:buClr>
              <a:buSzPct val="100000"/>
              <a:buFont typeface="Wingdings" panose="05000000000000000000" pitchFamily="2" charset="2"/>
              <a:buChar char="§"/>
            </a:pPr>
            <a:r>
              <a:rPr lang="cy-GB" sz="2150">
                <a:solidFill>
                  <a:schemeClr val="tx1"/>
                </a:solidFill>
              </a:rPr>
              <a:t> lle gallai Rosie ddod o hyd i wybodaeth a chymorth i'w helpu nawr ac yn y dyfodol </a:t>
            </a:r>
            <a:r>
              <a:rPr lang="cy-GB" sz="2150">
                <a:solidFill>
                  <a:schemeClr val="tx1"/>
                </a:solidFill>
                <a:effectLst/>
                <a:ea typeface="Times New Roman" panose="02020603050405020304" pitchFamily="18" charset="0"/>
                <a:cs typeface="Times New Roman" panose="02020603050405020304" pitchFamily="18" charset="0"/>
              </a:rPr>
              <a:t>(rhowch esiamplau o sefydliadau).</a:t>
            </a:r>
            <a:endParaRPr lang="cy-GB" sz="2150">
              <a:solidFill>
                <a:schemeClr val="tx1"/>
              </a:solidFill>
            </a:endParaRPr>
          </a:p>
        </p:txBody>
      </p:sp>
      <p:pic>
        <p:nvPicPr>
          <p:cNvPr id="3" name="Picture 2" descr="Delwedd o Rosie gyda'i mam a'i thad. Mae ei rhieni yn wyn. Mae gan ei mam wallt coch fel Rosie ac mae gan ei thad wallt du.">
            <a:extLst>
              <a:ext uri="{FF2B5EF4-FFF2-40B4-BE49-F238E27FC236}">
                <a16:creationId xmlns:a16="http://schemas.microsoft.com/office/drawing/2014/main" id="{B4FB431B-490D-480D-9396-4981BFB2AD5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551121" y="2734799"/>
            <a:ext cx="4191182" cy="3595376"/>
          </a:xfrm>
          <a:prstGeom prst="rect">
            <a:avLst/>
          </a:prstGeom>
          <a:noFill/>
        </p:spPr>
      </p:pic>
      <p:sp>
        <p:nvSpPr>
          <p:cNvPr id="4" name="TextBox 3">
            <a:extLst>
              <a:ext uri="{FF2B5EF4-FFF2-40B4-BE49-F238E27FC236}">
                <a16:creationId xmlns:a16="http://schemas.microsoft.com/office/drawing/2014/main" id="{6FFF7CD8-56C6-BA59-3758-925F124FB48A}"/>
              </a:ext>
            </a:extLst>
          </p:cNvPr>
          <p:cNvSpPr txBox="1"/>
          <p:nvPr/>
        </p:nvSpPr>
        <p:spPr>
          <a:xfrm>
            <a:off x="8915400" y="2857500"/>
            <a:ext cx="1392382" cy="523220"/>
          </a:xfrm>
          <a:prstGeom prst="rect">
            <a:avLst/>
          </a:prstGeom>
          <a:solidFill>
            <a:srgbClr val="C3C3C3"/>
          </a:solidFill>
        </p:spPr>
        <p:txBody>
          <a:bodyPr wrap="square" rtlCol="0">
            <a:spAutoFit/>
          </a:bodyPr>
          <a:lstStyle/>
          <a:p>
            <a:pPr algn="ctr"/>
            <a:r>
              <a:rPr lang="cy-GB" sz="1400" b="1">
                <a:effectLst/>
                <a:latin typeface="Segoe Print" panose="02000600000000000000" pitchFamily="2" charset="0"/>
                <a:ea typeface="Calibri" panose="020F0502020204030204" pitchFamily="34" charset="0"/>
                <a:cs typeface="Times New Roman" panose="02020603050405020304" pitchFamily="18" charset="0"/>
              </a:rPr>
              <a:t>Mam a Thad Rosie </a:t>
            </a:r>
            <a:endParaRPr lang="en-GB" sz="1400" b="1">
              <a:latin typeface="Segoe Print" panose="02000600000000000000" pitchFamily="2" charset="0"/>
            </a:endParaRPr>
          </a:p>
        </p:txBody>
      </p:sp>
    </p:spTree>
    <p:extLst>
      <p:ext uri="{BB962C8B-B14F-4D97-AF65-F5344CB8AC3E}">
        <p14:creationId xmlns:p14="http://schemas.microsoft.com/office/powerpoint/2010/main" val="34375341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988" y="631766"/>
            <a:ext cx="11374109" cy="1141471"/>
          </a:xfrm>
        </p:spPr>
        <p:txBody>
          <a:bodyPr anchor="ctr">
            <a:noAutofit/>
          </a:bodyPr>
          <a:lstStyle/>
          <a:p>
            <a:pPr algn="ctr"/>
            <a:r>
              <a:rPr lang="cy-GB" sz="3200" b="1">
                <a:latin typeface="+mn-lt"/>
              </a:rPr>
              <a:t>Cymorth a chefnogaeth bellach yn yr ysgol</a:t>
            </a:r>
            <a:endParaRPr lang="en-GB" sz="3200" b="1"/>
          </a:p>
        </p:txBody>
      </p:sp>
      <p:sp>
        <p:nvSpPr>
          <p:cNvPr id="5" name="TextBox 4"/>
          <p:cNvSpPr txBox="1"/>
          <p:nvPr/>
        </p:nvSpPr>
        <p:spPr>
          <a:xfrm>
            <a:off x="500537" y="2092815"/>
            <a:ext cx="11189010" cy="3724096"/>
          </a:xfrm>
          <a:prstGeom prst="rect">
            <a:avLst/>
          </a:prstGeom>
          <a:noFill/>
          <a:ln w="38100">
            <a:solidFill>
              <a:srgbClr val="62A9AA"/>
            </a:solidFill>
          </a:ln>
        </p:spPr>
        <p:txBody>
          <a:bodyPr wrap="square" rtlCol="0">
            <a:spAutoFit/>
          </a:bodyPr>
          <a:lstStyle/>
          <a:p>
            <a:pPr rtl="0"/>
            <a:r>
              <a:rPr lang="cy-GB" sz="2400" b="1">
                <a:solidFill>
                  <a:srgbClr val="62A9AA"/>
                </a:solidFill>
              </a:rPr>
              <a:t>Am ragor o gymorth a chefnogaeth yn yr ysgol, cysylltwch â’r bobl ganlynol: </a:t>
            </a:r>
          </a:p>
          <a:p>
            <a:pPr marL="571500" indent="-571500" rtl="0">
              <a:buClr>
                <a:srgbClr val="62A9AA"/>
              </a:buClr>
              <a:buFont typeface="Wingdings" panose="05000000000000000000" pitchFamily="2" charset="2"/>
              <a:buChar char="§"/>
            </a:pPr>
            <a:endParaRPr lang="en-GB" sz="2000"/>
          </a:p>
          <a:p>
            <a:pPr marL="571500" indent="-571500" rtl="0">
              <a:buClr>
                <a:srgbClr val="62A9AA"/>
              </a:buClr>
              <a:buFont typeface="Wingdings" panose="05000000000000000000" pitchFamily="2" charset="2"/>
              <a:buChar char="§"/>
            </a:pPr>
            <a:r>
              <a:rPr lang="cy-GB" sz="2000"/>
              <a:t>eich athro/cynorthwyydd addysgu</a:t>
            </a:r>
          </a:p>
          <a:p>
            <a:pPr marL="571500" indent="-571500" rtl="0">
              <a:buClr>
                <a:srgbClr val="62A9AA"/>
              </a:buClr>
              <a:buFont typeface="Wingdings" panose="05000000000000000000" pitchFamily="2" charset="2"/>
              <a:buChar char="§"/>
            </a:pPr>
            <a:r>
              <a:rPr lang="cy-GB" sz="2000"/>
              <a:t>uwch staff yn yr ysgol</a:t>
            </a:r>
          </a:p>
          <a:p>
            <a:pPr marL="571500" indent="-571500" rtl="0">
              <a:buClr>
                <a:srgbClr val="62A9AA"/>
              </a:buClr>
              <a:buFont typeface="Wingdings" panose="05000000000000000000" pitchFamily="2" charset="2"/>
              <a:buChar char="§"/>
            </a:pPr>
            <a:endParaRPr lang="cy-GB" sz="2000"/>
          </a:p>
          <a:p>
            <a:pPr marL="571500" indent="-571500" rtl="0">
              <a:buClr>
                <a:srgbClr val="62A9AA"/>
              </a:buClr>
              <a:buFont typeface="Wingdings" panose="05000000000000000000" pitchFamily="2" charset="2"/>
              <a:buChar char="§"/>
            </a:pPr>
            <a:endParaRPr lang="cy-GB" sz="2000"/>
          </a:p>
          <a:p>
            <a:pPr rtl="0">
              <a:buClr>
                <a:srgbClr val="62A9AA"/>
              </a:buClr>
            </a:pPr>
            <a:endParaRPr lang="cy-GB" sz="2000"/>
          </a:p>
          <a:p>
            <a:pPr marL="571500" indent="-571500" rtl="0">
              <a:buClr>
                <a:srgbClr val="62A9AA"/>
              </a:buClr>
              <a:buFont typeface="Wingdings" panose="05000000000000000000" pitchFamily="2" charset="2"/>
              <a:buChar char="§"/>
            </a:pPr>
            <a:endParaRPr lang="cy-GB" sz="2000"/>
          </a:p>
          <a:p>
            <a:pPr rtl="0"/>
            <a:endParaRPr lang="en-GB" sz="2800">
              <a:solidFill>
                <a:srgbClr val="62A9AA"/>
              </a:solidFill>
            </a:endParaRPr>
          </a:p>
          <a:p>
            <a:pPr rtl="0"/>
            <a:br>
              <a:rPr lang="en-GB" sz="2000" b="1" i="0">
                <a:solidFill>
                  <a:srgbClr val="62A9AA"/>
                </a:solidFill>
                <a:effectLst/>
              </a:rPr>
            </a:br>
            <a:r>
              <a:rPr lang="cy-GB" sz="2400">
                <a:solidFill>
                  <a:srgbClr val="62A9AA"/>
                </a:solidFill>
              </a:rPr>
              <a:t> </a:t>
            </a:r>
            <a:r>
              <a:rPr lang="cy-GB" sz="2400">
                <a:solidFill>
                  <a:schemeClr val="accent2">
                    <a:lumMod val="75000"/>
                  </a:schemeClr>
                </a:solidFill>
              </a:rPr>
              <a:t> </a:t>
            </a:r>
          </a:p>
        </p:txBody>
      </p:sp>
    </p:spTree>
    <p:extLst>
      <p:ext uri="{BB962C8B-B14F-4D97-AF65-F5344CB8AC3E}">
        <p14:creationId xmlns:p14="http://schemas.microsoft.com/office/powerpoint/2010/main" val="21699245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988" y="631766"/>
            <a:ext cx="11374109" cy="1141471"/>
          </a:xfrm>
        </p:spPr>
        <p:txBody>
          <a:bodyPr anchor="ctr">
            <a:noAutofit/>
          </a:bodyPr>
          <a:lstStyle/>
          <a:p>
            <a:pPr algn="ctr"/>
            <a:r>
              <a:rPr lang="cy-GB" sz="3200" b="1">
                <a:latin typeface="+mn-lt"/>
              </a:rPr>
              <a:t>Cymorth a chefnogaeth bellach y tu allan i'r ysgol</a:t>
            </a:r>
            <a:endParaRPr lang="en-GB" sz="3200" b="1"/>
          </a:p>
        </p:txBody>
      </p:sp>
      <p:sp>
        <p:nvSpPr>
          <p:cNvPr id="5" name="TextBox 4"/>
          <p:cNvSpPr txBox="1"/>
          <p:nvPr/>
        </p:nvSpPr>
        <p:spPr>
          <a:xfrm>
            <a:off x="500537" y="2092815"/>
            <a:ext cx="11189010" cy="4645502"/>
          </a:xfrm>
          <a:prstGeom prst="rect">
            <a:avLst/>
          </a:prstGeom>
          <a:noFill/>
          <a:ln w="38100">
            <a:solidFill>
              <a:srgbClr val="62A9AA"/>
            </a:solidFill>
          </a:ln>
        </p:spPr>
        <p:txBody>
          <a:bodyPr wrap="square" rtlCol="0">
            <a:spAutoFit/>
          </a:bodyPr>
          <a:lstStyle/>
          <a:p>
            <a:r>
              <a:rPr lang="cy-GB" sz="2400" b="1">
                <a:solidFill>
                  <a:srgbClr val="62A9AA"/>
                </a:solidFill>
              </a:rPr>
              <a:t>Am ragor o gymorth a chefnogaeth y tu allan i’r ysgol, cysylltwch â: </a:t>
            </a:r>
          </a:p>
          <a:p>
            <a:pPr marL="457200" indent="-457200">
              <a:lnSpc>
                <a:spcPct val="114000"/>
              </a:lnSpc>
              <a:buClr>
                <a:srgbClr val="62A9AA"/>
              </a:buClr>
              <a:buFont typeface="Wingdings" panose="05000000000000000000" pitchFamily="2" charset="2"/>
              <a:buChar char="§"/>
            </a:pPr>
            <a:r>
              <a:rPr lang="cy-GB" sz="2000"/>
              <a:t>Gwasanaeth Eiriolaeth Ieuenctid Cenedlaethol, Cymru: </a:t>
            </a:r>
            <a:r>
              <a:rPr lang="cy-GB" sz="2000" b="1" u="sng">
                <a:solidFill>
                  <a:srgbClr val="62A9AA"/>
                </a:solidFill>
                <a:effectLst/>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https://</a:t>
            </a:r>
            <a:r>
              <a:rPr lang="cy-GB" sz="2000" b="1" u="sng">
                <a:solidFill>
                  <a:srgbClr val="62A9AA"/>
                </a:solidFill>
                <a:effectLst/>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www.nyas.net/nyas-cymru/</a:t>
            </a:r>
            <a:r>
              <a:rPr lang="cy-GB" sz="2000" b="1">
                <a:solidFill>
                  <a:srgbClr val="62A9AA"/>
                </a:solidFill>
                <a:effectLst/>
                <a:ea typeface="Times New Roman" panose="02020603050405020304" pitchFamily="18" charset="0"/>
                <a:cs typeface="Times New Roman" panose="02020603050405020304" pitchFamily="18" charset="0"/>
              </a:rPr>
              <a:t> </a:t>
            </a:r>
            <a:r>
              <a:rPr lang="cy-GB" sz="2000"/>
              <a:t>(Ffôn: </a:t>
            </a:r>
            <a:r>
              <a:rPr lang="cy-GB" sz="2000" b="0" i="0" u="none" strike="noStrike">
                <a:effectLst/>
                <a:hlinkClick r:id="rId5">
                  <a:extLst>
                    <a:ext uri="{A12FA001-AC4F-418D-AE19-62706E023703}">
                      <ahyp:hlinkClr xmlns:ahyp="http://schemas.microsoft.com/office/drawing/2018/hyperlinkcolor" val="tx"/>
                    </a:ext>
                  </a:extLst>
                </a:hlinkClick>
              </a:rPr>
              <a:t>0808 8081001</a:t>
            </a:r>
            <a:r>
              <a:rPr lang="cy-GB" sz="2000"/>
              <a:t>)</a:t>
            </a:r>
          </a:p>
          <a:p>
            <a:pPr marL="457200" indent="-457200">
              <a:lnSpc>
                <a:spcPct val="114000"/>
              </a:lnSpc>
              <a:buClr>
                <a:srgbClr val="62A9AA"/>
              </a:buClr>
              <a:buFont typeface="Wingdings" panose="05000000000000000000" pitchFamily="2" charset="2"/>
              <a:buChar char="§"/>
            </a:pPr>
            <a:r>
              <a:rPr lang="cy-GB" sz="2000"/>
              <a:t>Cymdeithas Genedlaethol y Canolfannau Cyswllt i Blant: </a:t>
            </a:r>
            <a:r>
              <a:rPr lang="cy-GB" sz="2000" b="1">
                <a:solidFill>
                  <a:srgbClr val="62A9AA"/>
                </a:solidFill>
                <a:hlinkClick r:id="rId6">
                  <a:extLst>
                    <a:ext uri="{A12FA001-AC4F-418D-AE19-62706E023703}">
                      <ahyp:hlinkClr xmlns:ahyp="http://schemas.microsoft.com/office/drawing/2018/hyperlinkcolor" val="tx"/>
                    </a:ext>
                  </a:extLst>
                </a:hlinkClick>
              </a:rPr>
              <a:t>https://naccc.org.uk</a:t>
            </a:r>
            <a:r>
              <a:rPr lang="cy-GB" sz="2000" b="1">
                <a:solidFill>
                  <a:srgbClr val="62A9AA"/>
                </a:solidFill>
              </a:rPr>
              <a:t> </a:t>
            </a:r>
            <a:r>
              <a:rPr lang="cy-GB" sz="2000"/>
              <a:t>(Ffôn : </a:t>
            </a:r>
            <a:r>
              <a:rPr lang="cy-GB" sz="2000" b="0" i="0" u="none" strike="noStrike">
                <a:effectLst/>
                <a:hlinkClick r:id="rId5">
                  <a:extLst>
                    <a:ext uri="{A12FA001-AC4F-418D-AE19-62706E023703}">
                      <ahyp:hlinkClr xmlns:ahyp="http://schemas.microsoft.com/office/drawing/2018/hyperlinkcolor" val="tx"/>
                    </a:ext>
                  </a:extLst>
                </a:hlinkClick>
              </a:rPr>
              <a:t>01159 484557</a:t>
            </a:r>
            <a:r>
              <a:rPr lang="cy-GB" sz="2000"/>
              <a:t>)</a:t>
            </a:r>
          </a:p>
          <a:p>
            <a:pPr marL="457200" indent="-457200">
              <a:lnSpc>
                <a:spcPct val="114000"/>
              </a:lnSpc>
              <a:buClr>
                <a:srgbClr val="62A9AA"/>
              </a:buClr>
              <a:buFont typeface="Wingdings" panose="05000000000000000000" pitchFamily="2" charset="2"/>
              <a:buChar char="§"/>
            </a:pPr>
            <a:r>
              <a:rPr lang="cy-GB" sz="2000"/>
              <a:t>Comisiynydd Plant Cymru: </a:t>
            </a:r>
            <a:r>
              <a:rPr lang="cy-GB" sz="2000" b="1">
                <a:solidFill>
                  <a:srgbClr val="62A9AA"/>
                </a:solidFill>
                <a:hlinkClick r:id="rId7">
                  <a:extLst>
                    <a:ext uri="{A12FA001-AC4F-418D-AE19-62706E023703}">
                      <ahyp:hlinkClr xmlns:ahyp="http://schemas.microsoft.com/office/drawing/2018/hyperlinkcolor" val="tx"/>
                    </a:ext>
                  </a:extLst>
                </a:hlinkClick>
              </a:rPr>
              <a:t>https://www.childcomwales.org.uk</a:t>
            </a:r>
            <a:r>
              <a:rPr lang="cy-GB" sz="2000" b="1">
                <a:solidFill>
                  <a:srgbClr val="62A9AA"/>
                </a:solidFill>
              </a:rPr>
              <a:t> </a:t>
            </a:r>
            <a:r>
              <a:rPr lang="cy-GB" sz="2000"/>
              <a:t>(Ffôn : </a:t>
            </a:r>
            <a:r>
              <a:rPr lang="cy-GB" sz="2000" i="0" u="sng">
                <a:effectLst/>
              </a:rPr>
              <a:t>0808 801 1000</a:t>
            </a:r>
            <a:r>
              <a:rPr lang="cy-GB" sz="2000" i="0">
                <a:effectLst/>
              </a:rPr>
              <a:t>)</a:t>
            </a:r>
            <a:endParaRPr lang="cy-GB" sz="2000"/>
          </a:p>
          <a:p>
            <a:pPr marL="457200" indent="-457200">
              <a:lnSpc>
                <a:spcPct val="114000"/>
              </a:lnSpc>
              <a:buClr>
                <a:srgbClr val="62A9AA"/>
              </a:buClr>
              <a:buFont typeface="Wingdings" panose="05000000000000000000" pitchFamily="2" charset="2"/>
              <a:buChar char="§"/>
            </a:pPr>
            <a:r>
              <a:rPr lang="cy-GB" sz="2000" err="1"/>
              <a:t>Cafcass</a:t>
            </a:r>
            <a:r>
              <a:rPr lang="cy-GB" sz="2000"/>
              <a:t> Cymru: </a:t>
            </a:r>
            <a:r>
              <a:rPr lang="cy-GB" sz="2000" b="1" u="sng">
                <a:solidFill>
                  <a:srgbClr val="62A9AA"/>
                </a:solidFill>
                <a:effectLst/>
                <a:ea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val="tx"/>
                    </a:ext>
                  </a:extLst>
                </a:hlinkClick>
              </a:rPr>
              <a:t>https://gov.wales/cafcass-cymru/family-separation</a:t>
            </a:r>
            <a:r>
              <a:rPr lang="cy-GB" sz="2000" b="1" u="sng">
                <a:solidFill>
                  <a:srgbClr val="62A9AA"/>
                </a:solidFill>
                <a:effectLst/>
                <a:ea typeface="Times New Roman" panose="02020603050405020304" pitchFamily="18" charset="0"/>
                <a:cs typeface="Times New Roman" panose="02020603050405020304" pitchFamily="18" charset="0"/>
              </a:rPr>
              <a:t> </a:t>
            </a:r>
            <a:r>
              <a:rPr lang="cy-GB" sz="2000"/>
              <a:t>(Ffôn : </a:t>
            </a:r>
            <a:r>
              <a:rPr lang="cy-GB" sz="2000" i="0" u="sng">
                <a:effectLst/>
              </a:rPr>
              <a:t>0300 456 4000</a:t>
            </a:r>
            <a:r>
              <a:rPr lang="cy-GB" sz="2000" i="0">
                <a:effectLst/>
              </a:rPr>
              <a:t>)</a:t>
            </a:r>
            <a:endParaRPr lang="cy-GB" sz="2000"/>
          </a:p>
          <a:p>
            <a:pPr marL="457200" indent="-457200">
              <a:lnSpc>
                <a:spcPct val="114000"/>
              </a:lnSpc>
              <a:buClr>
                <a:srgbClr val="62A9AA"/>
              </a:buClr>
              <a:buFont typeface="Wingdings" panose="05000000000000000000" pitchFamily="2" charset="2"/>
              <a:buChar char="§"/>
            </a:pPr>
            <a:r>
              <a:rPr lang="cy-GB" sz="2000" err="1"/>
              <a:t>Childline</a:t>
            </a:r>
            <a:r>
              <a:rPr lang="cy-GB" sz="2000"/>
              <a:t> Cymru: </a:t>
            </a:r>
            <a:r>
              <a:rPr lang="cy-GB" sz="2000" b="1">
                <a:solidFill>
                  <a:srgbClr val="62A9AA"/>
                </a:solidFill>
                <a:hlinkClick r:id="rId9">
                  <a:extLst>
                    <a:ext uri="{A12FA001-AC4F-418D-AE19-62706E023703}">
                      <ahyp:hlinkClr xmlns:ahyp="http://schemas.microsoft.com/office/drawing/2018/hyperlinkcolor" val="tx"/>
                    </a:ext>
                  </a:extLst>
                </a:hlinkClick>
              </a:rPr>
              <a:t>https://www.childline.org.uk/info-advice/home-families/family-relationships/divorce-separation/</a:t>
            </a:r>
            <a:r>
              <a:rPr lang="cy-GB" sz="2000"/>
              <a:t> </a:t>
            </a:r>
            <a:r>
              <a:rPr lang="cy-GB" sz="2000">
                <a:effectLst/>
                <a:ea typeface="Times New Roman" panose="02020603050405020304" pitchFamily="18" charset="0"/>
                <a:cs typeface="Times New Roman" panose="02020603050405020304" pitchFamily="18" charset="0"/>
              </a:rPr>
              <a:t>neu ar gyfer y fersiwn Gymraeg: </a:t>
            </a:r>
            <a:r>
              <a:rPr lang="cy-GB" sz="2000" b="1">
                <a:solidFill>
                  <a:srgbClr val="62A9AA"/>
                </a:solidFill>
                <a:ea typeface="Times New Roman" panose="02020603050405020304" pitchFamily="18" charset="0"/>
                <a:cs typeface="Times New Roman" panose="02020603050405020304" pitchFamily="18" charset="0"/>
                <a:hlinkClick r:id="rId10">
                  <a:extLst>
                    <a:ext uri="{A12FA001-AC4F-418D-AE19-62706E023703}">
                      <ahyp:hlinkClr xmlns:ahyp="http://schemas.microsoft.com/office/drawing/2018/hyperlinkcolor" val="tx"/>
                    </a:ext>
                  </a:extLst>
                </a:hlinkClick>
              </a:rPr>
              <a:t>https://www.childline.org.uk/get-support/contacting-childline/contacting-childline-in-welsh/</a:t>
            </a:r>
            <a:r>
              <a:rPr lang="cy-GB" sz="2000">
                <a:effectLst/>
                <a:ea typeface="Times New Roman" panose="02020603050405020304" pitchFamily="18" charset="0"/>
                <a:cs typeface="Times New Roman" panose="02020603050405020304" pitchFamily="18" charset="0"/>
              </a:rPr>
              <a:t> </a:t>
            </a:r>
            <a:r>
              <a:rPr lang="cy-GB" sz="2000"/>
              <a:t>(Ffôn : </a:t>
            </a:r>
            <a:r>
              <a:rPr lang="cy-GB" sz="2000" b="0" i="0" u="none" strike="noStrike">
                <a:effectLst/>
                <a:hlinkClick r:id="rId5">
                  <a:extLst>
                    <a:ext uri="{A12FA001-AC4F-418D-AE19-62706E023703}">
                      <ahyp:hlinkClr xmlns:ahyp="http://schemas.microsoft.com/office/drawing/2018/hyperlinkcolor" val="tx"/>
                    </a:ext>
                  </a:extLst>
                </a:hlinkClick>
              </a:rPr>
              <a:t>0800 1111</a:t>
            </a:r>
            <a:r>
              <a:rPr lang="cy-GB" sz="2000"/>
              <a:t>)</a:t>
            </a:r>
          </a:p>
          <a:p>
            <a:pPr marL="457200" indent="-457200">
              <a:lnSpc>
                <a:spcPct val="114000"/>
              </a:lnSpc>
              <a:buClr>
                <a:srgbClr val="62A9AA"/>
              </a:buClr>
              <a:buFont typeface="Wingdings" panose="05000000000000000000" pitchFamily="2" charset="2"/>
              <a:buChar char="§"/>
            </a:pPr>
            <a:r>
              <a:rPr lang="cy-GB" sz="2000" err="1"/>
              <a:t>Relate</a:t>
            </a:r>
            <a:r>
              <a:rPr lang="cy-GB" sz="2000"/>
              <a:t> Cymru: </a:t>
            </a:r>
            <a:r>
              <a:rPr lang="cy-GB" sz="2000" b="1" u="sng">
                <a:solidFill>
                  <a:srgbClr val="62A9AA"/>
                </a:solidFill>
                <a:effectLst/>
                <a:ea typeface="Times New Roman" panose="02020603050405020304" pitchFamily="18" charset="0"/>
                <a:cs typeface="Times New Roman" panose="02020603050405020304" pitchFamily="18" charset="0"/>
                <a:hlinkClick r:id="rId11">
                  <a:extLst>
                    <a:ext uri="{A12FA001-AC4F-418D-AE19-62706E023703}">
                      <ahyp:hlinkClr xmlns:ahyp="http://schemas.microsoft.com/office/drawing/2018/hyperlinkcolor" val="tx"/>
                    </a:ext>
                  </a:extLst>
                </a:hlinkClick>
              </a:rPr>
              <a:t>https://www.relate.org.uk/cymru/children-and-young-peoples-counselling</a:t>
            </a:r>
            <a:r>
              <a:rPr lang="cy-GB" sz="2000" b="1" u="sng">
                <a:solidFill>
                  <a:srgbClr val="62A9AA"/>
                </a:solidFill>
                <a:effectLst/>
                <a:ea typeface="Times New Roman" panose="02020603050405020304" pitchFamily="18" charset="0"/>
                <a:cs typeface="Times New Roman" panose="02020603050405020304" pitchFamily="18" charset="0"/>
              </a:rPr>
              <a:t> </a:t>
            </a:r>
            <a:r>
              <a:rPr lang="cy-GB" sz="2000"/>
              <a:t>(Ffôn : </a:t>
            </a:r>
            <a:r>
              <a:rPr lang="cy-GB" sz="2000" b="0" i="0" u="sng" strike="noStrike">
                <a:effectLst/>
              </a:rPr>
              <a:t>03000030396</a:t>
            </a:r>
            <a:r>
              <a:rPr lang="cy-GB" sz="2000"/>
              <a:t>)</a:t>
            </a:r>
          </a:p>
          <a:p>
            <a:pPr marL="457200" indent="-457200">
              <a:lnSpc>
                <a:spcPct val="114000"/>
              </a:lnSpc>
              <a:buClr>
                <a:srgbClr val="62A9AA"/>
              </a:buClr>
              <a:buFont typeface="Wingdings" panose="05000000000000000000" pitchFamily="2" charset="2"/>
              <a:buChar char="§"/>
            </a:pPr>
            <a:r>
              <a:rPr lang="cy-GB" sz="2000"/>
              <a:t>The Exchange: </a:t>
            </a:r>
            <a:r>
              <a:rPr lang="en-GB" sz="2000" b="1" u="sng">
                <a:solidFill>
                  <a:srgbClr val="62A9AA"/>
                </a:solidFill>
                <a:hlinkClick r:id="rId12">
                  <a:extLst>
                    <a:ext uri="{A12FA001-AC4F-418D-AE19-62706E023703}">
                      <ahyp:hlinkClr xmlns:ahyp="http://schemas.microsoft.com/office/drawing/2018/hyperlinkcolor" val="tx"/>
                    </a:ext>
                  </a:extLst>
                </a:hlinkClick>
              </a:rPr>
              <a:t>https://www.exchange-counselling.com/primary/</a:t>
            </a:r>
            <a:r>
              <a:rPr lang="en-GB" sz="2000" b="1" u="sng">
                <a:solidFill>
                  <a:srgbClr val="62A9AA"/>
                </a:solidFill>
              </a:rPr>
              <a:t> </a:t>
            </a:r>
            <a:r>
              <a:rPr lang="cy-GB" sz="2000"/>
              <a:t>(Ffôn : 0330 2020283)</a:t>
            </a:r>
            <a:endParaRPr lang="cy-GB" sz="2400">
              <a:solidFill>
                <a:schemeClr val="accent2">
                  <a:lumMod val="75000"/>
                </a:schemeClr>
              </a:solidFill>
            </a:endParaRPr>
          </a:p>
        </p:txBody>
      </p:sp>
    </p:spTree>
    <p:extLst>
      <p:ext uri="{BB962C8B-B14F-4D97-AF65-F5344CB8AC3E}">
        <p14:creationId xmlns:p14="http://schemas.microsoft.com/office/powerpoint/2010/main" val="2371677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pPr algn="ctr"/>
            <a:r>
              <a:rPr lang="cy-GB" sz="3200" b="1"/>
              <a:t>SLEID I ATHRAWON - datganiadau o’r hyn sy’n bwysig </a:t>
            </a:r>
            <a:endParaRPr lang="en-GB" sz="3200" b="1"/>
          </a:p>
        </p:txBody>
      </p:sp>
      <p:sp>
        <p:nvSpPr>
          <p:cNvPr id="5" name="TextBox 4"/>
          <p:cNvSpPr txBox="1"/>
          <p:nvPr/>
        </p:nvSpPr>
        <p:spPr>
          <a:xfrm>
            <a:off x="1052882" y="2100392"/>
            <a:ext cx="4713933" cy="4579715"/>
          </a:xfrm>
          <a:prstGeom prst="rect">
            <a:avLst/>
          </a:prstGeom>
          <a:noFill/>
          <a:ln w="38100">
            <a:solidFill>
              <a:srgbClr val="969FA7"/>
            </a:solidFill>
          </a:ln>
        </p:spPr>
        <p:txBody>
          <a:bodyPr wrap="square" lIns="91440" tIns="45720" rIns="91440" bIns="45720" rtlCol="0" anchor="t">
            <a:spAutoFit/>
          </a:bodyPr>
          <a:lstStyle/>
          <a:p>
            <a:pPr rtl="0">
              <a:lnSpc>
                <a:spcPct val="114000"/>
              </a:lnSpc>
            </a:pPr>
            <a:r>
              <a:rPr lang="cy-GB" sz="2000">
                <a:effectLst/>
              </a:rPr>
              <a:t>Yn Adnodd 1 a 2, mae trafod pryd mae rhieni a gofalwyr yn gwahanu a normaleiddio’r ystod o emosiynau y gall plant a phobl ifanc fynd drwyddynt pan fydd rhieni a gofalwyr yn gwahanu yn cwmpasu nifer o ‘ddatganiadau o’r hyn sy’n bwysig’. Er enghraifft, o </a:t>
            </a:r>
            <a:r>
              <a:rPr lang="cy-GB" sz="2000" b="1" u="sng">
                <a:solidFill>
                  <a:srgbClr val="62A9AA"/>
                </a:solidFill>
                <a:effectLst/>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Iechyd a Lles</a:t>
            </a:r>
            <a:r>
              <a:rPr lang="cy-GB" sz="2000">
                <a:effectLst/>
                <a:ea typeface="Times New Roman" panose="02020603050405020304" pitchFamily="18" charset="0"/>
                <a:cs typeface="Arial" panose="020B0604020202020204" pitchFamily="34" charset="0"/>
              </a:rPr>
              <a:t> :</a:t>
            </a:r>
            <a:r>
              <a:rPr lang="cy-GB" sz="2000">
                <a:effectLst/>
                <a:ea typeface="Calibri" panose="020F0502020204030204" pitchFamily="34" charset="0"/>
                <a:cs typeface="Arial" panose="020B0604020202020204" pitchFamily="34" charset="0"/>
              </a:rPr>
              <a:t> </a:t>
            </a:r>
            <a:endParaRPr lang="en-GB" sz="2000">
              <a:effectLst/>
              <a:ea typeface="Times New Roman" panose="02020603050405020304" pitchFamily="18" charset="0"/>
              <a:cs typeface="Times New Roman" panose="02020603050405020304" pitchFamily="18" charset="0"/>
            </a:endParaRPr>
          </a:p>
          <a:p>
            <a:pPr marL="285750" indent="-285750" rtl="0">
              <a:lnSpc>
                <a:spcPct val="114000"/>
              </a:lnSpc>
              <a:buClr>
                <a:srgbClr val="62A9AA"/>
              </a:buClr>
              <a:buFont typeface="Wingdings" panose="05000000000000000000" pitchFamily="2" charset="2"/>
              <a:buChar char="§"/>
            </a:pPr>
            <a:r>
              <a:rPr lang="cy-GB" sz="2000" spc="-25">
                <a:effectLst/>
                <a:ea typeface="Times New Roman" panose="02020603050405020304" pitchFamily="18" charset="0"/>
                <a:cs typeface="Arial" panose="020B0604020202020204" pitchFamily="34" charset="0"/>
              </a:rPr>
              <a:t>Mae sut rydym yn prosesu ac yn ymateb i'n profiadau yn effeithio ar ein hiechyd meddwl a'n lles emosiynol.</a:t>
            </a:r>
          </a:p>
          <a:p>
            <a:pPr marL="285750" indent="-285750" rtl="0">
              <a:lnSpc>
                <a:spcPct val="114000"/>
              </a:lnSpc>
              <a:buClr>
                <a:srgbClr val="62A9AA"/>
              </a:buClr>
              <a:buFont typeface="Wingdings" panose="05000000000000000000" pitchFamily="2" charset="2"/>
              <a:buChar char="§"/>
            </a:pPr>
            <a:r>
              <a:rPr lang="cy-GB" sz="2000" spc="-25">
                <a:effectLst/>
                <a:ea typeface="Times New Roman" panose="02020603050405020304" pitchFamily="18" charset="0"/>
                <a:cs typeface="Arial" panose="020B0604020202020204" pitchFamily="34" charset="0"/>
              </a:rPr>
              <a:t>Mae perthnasoedd iach yn hanfodol i’n lles.</a:t>
            </a:r>
            <a:endParaRPr lang="en-GB" sz="2000">
              <a:effectLst/>
              <a:ea typeface="Times New Roman" panose="02020603050405020304" pitchFamily="18" charset="0"/>
              <a:cs typeface="Times New Roman" panose="02020603050405020304" pitchFamily="18" charset="0"/>
            </a:endParaRPr>
          </a:p>
          <a:p>
            <a:pPr rtl="0"/>
            <a:endParaRPr lang="en-GB" sz="2000"/>
          </a:p>
        </p:txBody>
      </p:sp>
      <p:sp>
        <p:nvSpPr>
          <p:cNvPr id="6" name="TextBox 5"/>
          <p:cNvSpPr txBox="1"/>
          <p:nvPr/>
        </p:nvSpPr>
        <p:spPr>
          <a:xfrm>
            <a:off x="6201352" y="2100392"/>
            <a:ext cx="4937765" cy="4627036"/>
          </a:xfrm>
          <a:prstGeom prst="rect">
            <a:avLst/>
          </a:prstGeom>
          <a:noFill/>
          <a:ln w="38100">
            <a:solidFill>
              <a:srgbClr val="969FA7"/>
            </a:solidFill>
          </a:ln>
        </p:spPr>
        <p:txBody>
          <a:bodyPr wrap="square" rtlCol="0">
            <a:spAutoFit/>
          </a:bodyPr>
          <a:lstStyle/>
          <a:p>
            <a:pPr>
              <a:lnSpc>
                <a:spcPct val="114000"/>
              </a:lnSpc>
            </a:pPr>
            <a:r>
              <a:rPr lang="cy-GB" sz="2000">
                <a:effectLst/>
                <a:ea typeface="Times New Roman" panose="02020603050405020304" pitchFamily="18" charset="0"/>
              </a:rPr>
              <a:t>Yn Adnodd 2, mae plant a phobl ifanc sy’n dysgu am eu hawl i fynegi eu barn o dan </a:t>
            </a:r>
            <a:r>
              <a:rPr lang="cy-GB" sz="2000" err="1">
                <a:effectLst/>
                <a:ea typeface="Times New Roman" panose="02020603050405020304" pitchFamily="18" charset="0"/>
              </a:rPr>
              <a:t>CCUHP</a:t>
            </a:r>
            <a:r>
              <a:rPr lang="cy-GB" sz="2000">
                <a:effectLst/>
                <a:ea typeface="Times New Roman" panose="02020603050405020304" pitchFamily="18" charset="0"/>
              </a:rPr>
              <a:t>, Erthygl 12 pan fydd penderfyniadau’n cael eu gwneud ar ôl i’w rhieni a’u gofalwyr wahanu yn cwmpasu nifer o ‘ddatganiadau o’r hyn sy’n bwysig’ fel yr un hwn o’r </a:t>
            </a:r>
            <a:r>
              <a:rPr lang="en-US" sz="2000" b="1" u="sng">
                <a:solidFill>
                  <a:srgbClr val="62A9AA"/>
                </a:solidFill>
                <a:effectLst/>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Dyniaethau</a:t>
            </a:r>
            <a:r>
              <a:rPr lang="en-GB" sz="2000">
                <a:effectLst/>
                <a:ea typeface="Calibri" panose="020F0502020204030204" pitchFamily="34" charset="0"/>
                <a:cs typeface="Gill Sans MT" panose="020B0502020104020203" pitchFamily="34" charset="0"/>
              </a:rPr>
              <a:t>:</a:t>
            </a:r>
          </a:p>
          <a:p>
            <a:pPr marL="285750" lvl="0" indent="-285750" rtl="0">
              <a:lnSpc>
                <a:spcPct val="114000"/>
              </a:lnSpc>
              <a:buClr>
                <a:srgbClr val="62A9AA"/>
              </a:buClr>
              <a:buFont typeface="Wingdings" panose="05000000000000000000" pitchFamily="2" charset="2"/>
              <a:buChar char="§"/>
            </a:pPr>
            <a:r>
              <a:rPr lang="cy-GB" sz="2000" spc="-25">
                <a:effectLst/>
                <a:ea typeface="Times New Roman" panose="02020603050405020304" pitchFamily="18" charset="0"/>
                <a:cs typeface="Arial" panose="020B0604020202020204" pitchFamily="34" charset="0"/>
              </a:rPr>
              <a:t>Mae dinasyddion gwybodus, hunanymwybodol yn ymgysylltu â'r heriau a'r cyfleoedd sy'n wynebu dynoliaeth, ac yn gallu cymryd camau ystyriol a moesol.</a:t>
            </a:r>
          </a:p>
          <a:p>
            <a:pPr marL="285750" lvl="0" indent="-285750">
              <a:lnSpc>
                <a:spcPct val="114000"/>
              </a:lnSpc>
              <a:buClr>
                <a:srgbClr val="62A9AA"/>
              </a:buClr>
              <a:buFont typeface="Wingdings" panose="05000000000000000000" pitchFamily="2" charset="2"/>
              <a:buChar char="§"/>
            </a:pPr>
            <a:endParaRPr lang="en-US" sz="2000" spc="-25">
              <a:ea typeface="Times New Roman" panose="02020603050405020304" pitchFamily="18" charset="0"/>
              <a:cs typeface="Arial" panose="020B0604020202020204" pitchFamily="34" charset="0"/>
            </a:endParaRPr>
          </a:p>
          <a:p>
            <a:pPr lvl="0">
              <a:lnSpc>
                <a:spcPct val="114000"/>
              </a:lnSpc>
              <a:buClr>
                <a:srgbClr val="62A9AA"/>
              </a:buClr>
            </a:pPr>
            <a:endParaRPr lang="en-US" sz="2000" spc="-25">
              <a:effectLst/>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935072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pPr algn="ctr"/>
            <a:r>
              <a:rPr lang="cy-GB" sz="3200" b="1"/>
              <a:t>SLEID I ATHRAWON – Camau cynnydd </a:t>
            </a:r>
            <a:endParaRPr lang="en-GB" sz="3200" b="1"/>
          </a:p>
        </p:txBody>
      </p:sp>
      <p:sp>
        <p:nvSpPr>
          <p:cNvPr id="5" name="TextBox 4"/>
          <p:cNvSpPr txBox="1"/>
          <p:nvPr/>
        </p:nvSpPr>
        <p:spPr>
          <a:xfrm>
            <a:off x="575894" y="2100392"/>
            <a:ext cx="5520106" cy="4276171"/>
          </a:xfrm>
          <a:prstGeom prst="rect">
            <a:avLst/>
          </a:prstGeom>
          <a:noFill/>
          <a:ln w="38100">
            <a:solidFill>
              <a:srgbClr val="969FA7"/>
            </a:solidFill>
          </a:ln>
        </p:spPr>
        <p:txBody>
          <a:bodyPr wrap="square" lIns="91440" tIns="45720" rIns="91440" bIns="45720" rtlCol="0" anchor="t">
            <a:spAutoFit/>
          </a:bodyPr>
          <a:lstStyle/>
          <a:p>
            <a:pPr rtl="0">
              <a:lnSpc>
                <a:spcPct val="114000"/>
              </a:lnSpc>
            </a:pPr>
            <a:r>
              <a:rPr lang="cy-GB" sz="2000">
                <a:effectLst/>
                <a:ea typeface="Times New Roman" panose="02020603050405020304" pitchFamily="18" charset="0"/>
              </a:rPr>
              <a:t>Mae Adnodd 1 yn trafod rhieni’n gwahanu ac yn normaleiddio emosiynau y gall plant a phobl ifanc fynd drwyddynt. Mae Adnodd 2 yn trafod ffynonellau cymorth i blant a phobl ifanc pan fydd rhieni’n gwahanu. </a:t>
            </a:r>
            <a:r>
              <a:rPr lang="cy-GB" sz="2000">
                <a:effectLst/>
                <a:ea typeface="Times New Roman" panose="02020603050405020304" pitchFamily="18" charset="0"/>
                <a:cs typeface="Arial" panose="020B0604020202020204" pitchFamily="34" charset="0"/>
              </a:rPr>
              <a:t>Bydd y ddau adnodd yn helpu dysgwyr i ddeall y meysydd allweddol sydd wedi’u hamlinellu yng nghamau Cynnydd 2 a 3. </a:t>
            </a:r>
            <a:r>
              <a:rPr lang="cy-GB" sz="2000">
                <a:effectLst/>
              </a:rPr>
              <a:t>Er enghraifft, o </a:t>
            </a:r>
            <a:r>
              <a:rPr lang="cy-GB" sz="2000">
                <a:effectLst/>
                <a:ea typeface="Times New Roman" panose="02020603050405020304" pitchFamily="18" charset="0"/>
                <a:cs typeface="Arial" panose="020B0604020202020204" pitchFamily="34" charset="0"/>
              </a:rPr>
              <a:t> </a:t>
            </a:r>
            <a:r>
              <a:rPr lang="cy-GB" sz="2000" b="1" u="sng">
                <a:solidFill>
                  <a:srgbClr val="62A9AA"/>
                </a:solidFill>
                <a:effectLst/>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Iechyd a Lles</a:t>
            </a:r>
            <a:r>
              <a:rPr lang="cy-GB" sz="2000">
                <a:effectLst/>
                <a:ea typeface="Times New Roman" panose="02020603050405020304" pitchFamily="18" charset="0"/>
                <a:cs typeface="Arial" panose="020B0604020202020204" pitchFamily="34" charset="0"/>
              </a:rPr>
              <a:t>:</a:t>
            </a:r>
            <a:r>
              <a:rPr lang="cy-GB" sz="2000">
                <a:effectLst/>
                <a:ea typeface="Calibri" panose="020F0502020204030204" pitchFamily="34" charset="0"/>
                <a:cs typeface="Arial" panose="020B0604020202020204" pitchFamily="34" charset="0"/>
              </a:rPr>
              <a:t> </a:t>
            </a:r>
            <a:endParaRPr lang="en-GB" sz="2000">
              <a:effectLst/>
              <a:ea typeface="Times New Roman" panose="02020603050405020304" pitchFamily="18" charset="0"/>
              <a:cs typeface="Times New Roman" panose="02020603050405020304" pitchFamily="18" charset="0"/>
            </a:endParaRPr>
          </a:p>
          <a:p>
            <a:pPr marL="285750" indent="-285750" rtl="0">
              <a:lnSpc>
                <a:spcPct val="114000"/>
              </a:lnSpc>
              <a:buClr>
                <a:srgbClr val="62A9AA"/>
              </a:buClr>
              <a:buFont typeface="Wingdings" panose="05000000000000000000" pitchFamily="2" charset="2"/>
              <a:buChar char="§"/>
            </a:pPr>
            <a:r>
              <a:rPr lang="cy-GB" sz="2000" spc="-25">
                <a:effectLst/>
                <a:ea typeface="Times New Roman" panose="02020603050405020304" pitchFamily="18" charset="0"/>
                <a:cs typeface="Arial" panose="020B0604020202020204" pitchFamily="34" charset="0"/>
              </a:rPr>
              <a:t>Mae sut rydym yn prosesu ac yn ymateb i'n profiadau yn effeithio ar ein hiechyd meddwl a'n lles emosiynol.</a:t>
            </a:r>
          </a:p>
          <a:p>
            <a:pPr marL="285750" indent="-285750" rtl="0">
              <a:lnSpc>
                <a:spcPct val="114000"/>
              </a:lnSpc>
              <a:buClr>
                <a:srgbClr val="62A9AA"/>
              </a:buClr>
              <a:buFont typeface="Wingdings" panose="05000000000000000000" pitchFamily="2" charset="2"/>
              <a:buChar char="§"/>
            </a:pPr>
            <a:r>
              <a:rPr lang="cy-GB" sz="2000" spc="-25">
                <a:effectLst/>
                <a:ea typeface="Times New Roman" panose="02020603050405020304" pitchFamily="18" charset="0"/>
                <a:cs typeface="Arial" panose="020B0604020202020204" pitchFamily="34" charset="0"/>
              </a:rPr>
              <a:t>Mae perthnasoedd iach yn hanfodol i’n lles.</a:t>
            </a:r>
            <a:endParaRPr lang="en-GB" sz="2000"/>
          </a:p>
        </p:txBody>
      </p:sp>
      <p:sp>
        <p:nvSpPr>
          <p:cNvPr id="7" name="TextBox 6">
            <a:extLst>
              <a:ext uri="{FF2B5EF4-FFF2-40B4-BE49-F238E27FC236}">
                <a16:creationId xmlns:a16="http://schemas.microsoft.com/office/drawing/2014/main" id="{2CD6AAD6-195E-4EF3-8E64-4B78EBDD5AD7}"/>
              </a:ext>
            </a:extLst>
          </p:cNvPr>
          <p:cNvSpPr txBox="1"/>
          <p:nvPr/>
        </p:nvSpPr>
        <p:spPr>
          <a:xfrm>
            <a:off x="6522723" y="2100392"/>
            <a:ext cx="5093386" cy="4228850"/>
          </a:xfrm>
          <a:prstGeom prst="rect">
            <a:avLst/>
          </a:prstGeom>
          <a:noFill/>
          <a:ln w="38100">
            <a:solidFill>
              <a:srgbClr val="969FA7"/>
            </a:solidFill>
          </a:ln>
        </p:spPr>
        <p:txBody>
          <a:bodyPr wrap="square" lIns="91440" tIns="45720" rIns="91440" bIns="45720" rtlCol="0" anchor="t">
            <a:spAutoFit/>
          </a:bodyPr>
          <a:lstStyle/>
          <a:p>
            <a:pPr lvl="0">
              <a:lnSpc>
                <a:spcPct val="114000"/>
              </a:lnSpc>
            </a:pPr>
            <a:r>
              <a:rPr lang="cy-GB" sz="2000">
                <a:effectLst/>
              </a:rPr>
              <a:t>Yn Adnodd 2, mae plant a phobl ifanc yn dysgu am eu hawl i fynegi eu llais a chael eu clywed pan fydd penderfyniadau’n cael eu gwneud ar ôl i’w rhieni a’u gofalwyr wahanu. Bydd dysgwyr yn cynyddu eu dealltwriaeth yng nghamau Cynnydd 2 a 3 fel hwn o’r</a:t>
            </a:r>
            <a:r>
              <a:rPr lang="cy-GB" sz="2000">
                <a:effectLst/>
                <a:ea typeface="Times New Roman" panose="02020603050405020304" pitchFamily="18" charset="0"/>
                <a:cs typeface="Arial" panose="020B0604020202020204" pitchFamily="34" charset="0"/>
              </a:rPr>
              <a:t> </a:t>
            </a:r>
            <a:r>
              <a:rPr lang="en-US" sz="2000" b="1" u="sng">
                <a:solidFill>
                  <a:srgbClr val="62A9AA"/>
                </a:solidFill>
                <a:effectLst/>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Dyniaethau</a:t>
            </a:r>
            <a:r>
              <a:rPr lang="en-GB" sz="2000">
                <a:effectLst/>
                <a:ea typeface="Times New Roman" panose="02020603050405020304" pitchFamily="18" charset="0"/>
                <a:cs typeface="Arial" panose="020B0604020202020204" pitchFamily="34" charset="0"/>
              </a:rPr>
              <a:t>:</a:t>
            </a:r>
            <a:r>
              <a:rPr lang="en-GB" sz="2000">
                <a:effectLst/>
                <a:ea typeface="Calibri" panose="020F0502020204030204" pitchFamily="34" charset="0"/>
                <a:cs typeface="Arial" panose="020B0604020202020204" pitchFamily="34" charset="0"/>
              </a:rPr>
              <a:t> </a:t>
            </a:r>
            <a:endParaRPr lang="en-GB" sz="2000">
              <a:effectLst/>
              <a:ea typeface="Calibri" panose="020F0502020204030204" pitchFamily="34" charset="0"/>
              <a:cs typeface="Gill Sans MT" panose="020B0502020104020203" pitchFamily="34" charset="0"/>
            </a:endParaRPr>
          </a:p>
          <a:p>
            <a:pPr marL="285750" lvl="0" indent="-285750" rtl="0">
              <a:lnSpc>
                <a:spcPct val="114000"/>
              </a:lnSpc>
              <a:buClr>
                <a:srgbClr val="62A9AA"/>
              </a:buClr>
              <a:buFont typeface="Wingdings" panose="05000000000000000000" pitchFamily="2" charset="2"/>
              <a:buChar char="§"/>
            </a:pPr>
            <a:r>
              <a:rPr lang="cy-GB" sz="2000" spc="-25">
                <a:effectLst/>
                <a:ea typeface="Times New Roman" panose="02020603050405020304" pitchFamily="18" charset="0"/>
                <a:cs typeface="Arial" panose="020B0604020202020204" pitchFamily="34" charset="0"/>
              </a:rPr>
              <a:t>Mae dinasyddion gwybodus, hunanymwybodol yn ymgysylltu â'r heriau a'r cyfleoedd sy'n wynebu dynoliaeth, ac yn gallu cymryd camau ystyriol a moesol.</a:t>
            </a:r>
          </a:p>
          <a:p>
            <a:pPr marL="285750" lvl="0" indent="-285750">
              <a:lnSpc>
                <a:spcPct val="114000"/>
              </a:lnSpc>
              <a:buClr>
                <a:srgbClr val="62A9AA"/>
              </a:buClr>
              <a:buFont typeface="Wingdings" panose="05000000000000000000" pitchFamily="2" charset="2"/>
              <a:buChar char="§"/>
            </a:pPr>
            <a:endParaRPr lang="en-US" sz="2000" spc="-25">
              <a:effectLst/>
              <a:ea typeface="Times New Roman" panose="02020603050405020304" pitchFamily="18" charset="0"/>
              <a:cs typeface="Arial" panose="020B0604020202020204" pitchFamily="34" charset="0"/>
            </a:endParaRPr>
          </a:p>
          <a:p>
            <a:endParaRPr lang="en-GB"/>
          </a:p>
        </p:txBody>
      </p:sp>
    </p:spTree>
    <p:extLst>
      <p:ext uri="{BB962C8B-B14F-4D97-AF65-F5344CB8AC3E}">
        <p14:creationId xmlns:p14="http://schemas.microsoft.com/office/powerpoint/2010/main" val="2517847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pPr algn="ctr"/>
            <a:r>
              <a:rPr lang="cy-GB" sz="3200" b="1"/>
              <a:t>SLEID I ATHRAWON - </a:t>
            </a:r>
            <a:r>
              <a:rPr lang="cy-GB" sz="3200" b="1" err="1"/>
              <a:t>CCUHP</a:t>
            </a:r>
            <a:endParaRPr lang="cy-GB" sz="3200" b="1"/>
          </a:p>
        </p:txBody>
      </p:sp>
      <p:sp>
        <p:nvSpPr>
          <p:cNvPr id="4" name="Content Placeholder 3">
            <a:extLst>
              <a:ext uri="{FF2B5EF4-FFF2-40B4-BE49-F238E27FC236}">
                <a16:creationId xmlns:a16="http://schemas.microsoft.com/office/drawing/2014/main" id="{0BB2F396-74BA-402E-962F-8FEC634D5975}"/>
              </a:ext>
            </a:extLst>
          </p:cNvPr>
          <p:cNvSpPr>
            <a:spLocks noGrp="1"/>
          </p:cNvSpPr>
          <p:nvPr>
            <p:ph idx="1"/>
          </p:nvPr>
        </p:nvSpPr>
        <p:spPr>
          <a:xfrm>
            <a:off x="581192" y="2180496"/>
            <a:ext cx="11029615" cy="3975348"/>
          </a:xfrm>
          <a:ln w="38100">
            <a:solidFill>
              <a:srgbClr val="62A9AA"/>
            </a:solidFill>
          </a:ln>
        </p:spPr>
        <p:txBody>
          <a:bodyPr>
            <a:normAutofit fontScale="92500" lnSpcReduction="10000"/>
          </a:bodyPr>
          <a:lstStyle/>
          <a:p>
            <a:pPr>
              <a:buClr>
                <a:srgbClr val="62A9AA"/>
              </a:buClr>
              <a:buFont typeface="Wingdings" panose="05000000000000000000" pitchFamily="2" charset="2"/>
              <a:buChar char="§"/>
            </a:pPr>
            <a:r>
              <a:rPr lang="cy-GB" sz="1900" b="1">
                <a:solidFill>
                  <a:srgbClr val="62A9AA"/>
                </a:solidFill>
              </a:rPr>
              <a:t>Confensiwn y Cenhedloedd Unedig ar Hawliau’r Plentyn 1989 (</a:t>
            </a:r>
            <a:r>
              <a:rPr lang="cy-GB" sz="1900" b="1" err="1">
                <a:solidFill>
                  <a:srgbClr val="62A9AA"/>
                </a:solidFill>
              </a:rPr>
              <a:t>CCUHP</a:t>
            </a:r>
            <a:r>
              <a:rPr lang="cy-GB" sz="1900" b="1">
                <a:solidFill>
                  <a:srgbClr val="62A9AA"/>
                </a:solidFill>
              </a:rPr>
              <a:t>) </a:t>
            </a:r>
            <a:r>
              <a:rPr lang="cy-GB" sz="1900">
                <a:solidFill>
                  <a:schemeClr val="tx1"/>
                </a:solidFill>
              </a:rPr>
              <a:t>yw’r “safon aur” fyd-eang ar gyfer hawliau plant ac mae’n nodi hawliau sylfaenol pob plentyn. Dyma’r cytundeb hawliau dynol a gadarnhawyd fwyaf eang mewn hanes ac mae’n nodi hawliau sifil, gwleidyddol, economaidd a diwylliannol pob plentyn. Mae gwledydd sydd wedi cadarnhau </a:t>
            </a:r>
            <a:r>
              <a:rPr lang="cy-GB" sz="1900" err="1">
                <a:solidFill>
                  <a:schemeClr val="tx1"/>
                </a:solidFill>
              </a:rPr>
              <a:t>CCUHP</a:t>
            </a:r>
            <a:r>
              <a:rPr lang="cy-GB" sz="1900">
                <a:solidFill>
                  <a:schemeClr val="tx1"/>
                </a:solidFill>
              </a:rPr>
              <a:t> yn cytuno i ddiogelu’r hawliau a sicrhau bod oedolion a phlant yn gwybod amdanynt.</a:t>
            </a:r>
          </a:p>
          <a:p>
            <a:pPr>
              <a:buClr>
                <a:srgbClr val="62A9AA"/>
              </a:buClr>
              <a:buFont typeface="Wingdings" panose="05000000000000000000" pitchFamily="2" charset="2"/>
              <a:buChar char="§"/>
            </a:pPr>
            <a:r>
              <a:rPr lang="cy-GB" sz="1900" b="1">
                <a:solidFill>
                  <a:srgbClr val="62A9AA"/>
                </a:solidFill>
              </a:rPr>
              <a:t>Y Confensiwn:</a:t>
            </a:r>
          </a:p>
          <a:p>
            <a:pPr lvl="1">
              <a:buClr>
                <a:srgbClr val="62A9AA"/>
              </a:buClr>
              <a:buFont typeface="Wingdings" panose="05000000000000000000" pitchFamily="2" charset="2"/>
              <a:buChar char="§"/>
            </a:pPr>
            <a:r>
              <a:rPr lang="cy-GB" sz="1900">
                <a:solidFill>
                  <a:schemeClr val="tx1"/>
                </a:solidFill>
              </a:rPr>
              <a:t>wedi'i lofnodi gan 196 o wledydd ac mae pob un ohonynt heblaw UDA wedi'i gadarnhau. (Cafodd ei gadarnhau yn y DU ym 1991.)</a:t>
            </a:r>
          </a:p>
          <a:p>
            <a:pPr lvl="1">
              <a:buClr>
                <a:srgbClr val="62A9AA"/>
              </a:buClr>
              <a:buFont typeface="Wingdings" panose="05000000000000000000" pitchFamily="2" charset="2"/>
              <a:buChar char="§"/>
            </a:pPr>
            <a:r>
              <a:rPr lang="cy-GB" sz="1900">
                <a:solidFill>
                  <a:schemeClr val="tx1"/>
                </a:solidFill>
              </a:rPr>
              <a:t>yn meddu ar 4 egwyddor arweiniol (peidio â gwahaniaethu;  budd gorau’r plentyn; yr hawl i fywyd, goroesiad a datblygiad; a hawl plant i fynegi eu barn yn rhydd ac i gael eu clywed) sy’n berthnasol i bawb dan 18 oed.</a:t>
            </a:r>
          </a:p>
          <a:p>
            <a:pPr lvl="1">
              <a:buClr>
                <a:srgbClr val="62A9AA"/>
              </a:buClr>
              <a:buFont typeface="Wingdings" panose="05000000000000000000" pitchFamily="2" charset="2"/>
              <a:buChar char="§"/>
            </a:pPr>
            <a:r>
              <a:rPr lang="cy-GB" sz="1900">
                <a:solidFill>
                  <a:schemeClr val="tx1"/>
                </a:solidFill>
              </a:rPr>
              <a:t>yn cynnwys 54 Erthygl sy’n cynnwys amddiffyn hawliau plant i fywyd; gofal iechyd; addysg; amddiffyniad rhag gwahaniaethu, niwed neu </a:t>
            </a:r>
            <a:r>
              <a:rPr lang="cy-GB" sz="1900" err="1">
                <a:solidFill>
                  <a:schemeClr val="tx1"/>
                </a:solidFill>
              </a:rPr>
              <a:t>gamfanteisio</a:t>
            </a:r>
            <a:r>
              <a:rPr lang="cy-GB" sz="1900">
                <a:solidFill>
                  <a:schemeClr val="tx1"/>
                </a:solidFill>
              </a:rPr>
              <a:t> (gan gynnwys trais, cam-drin, esgeulustod, herwgipio, llafur plant a milwyr sy’n blant) a byw gyda’u teulu (lle bo’n bosibl).</a:t>
            </a:r>
          </a:p>
        </p:txBody>
      </p:sp>
    </p:spTree>
    <p:extLst>
      <p:ext uri="{BB962C8B-B14F-4D97-AF65-F5344CB8AC3E}">
        <p14:creationId xmlns:p14="http://schemas.microsoft.com/office/powerpoint/2010/main" val="661798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pPr algn="ctr"/>
            <a:r>
              <a:rPr lang="cy-GB" sz="3200" b="1"/>
              <a:t>SLEID I ATHRAWON – HAWLIAU ERTHYGL 12 PLANT A PHOBL IFANC</a:t>
            </a:r>
          </a:p>
        </p:txBody>
      </p:sp>
      <p:sp>
        <p:nvSpPr>
          <p:cNvPr id="4" name="Content Placeholder 3">
            <a:extLst>
              <a:ext uri="{FF2B5EF4-FFF2-40B4-BE49-F238E27FC236}">
                <a16:creationId xmlns:a16="http://schemas.microsoft.com/office/drawing/2014/main" id="{0BB2F396-74BA-402E-962F-8FEC634D5975}"/>
              </a:ext>
            </a:extLst>
          </p:cNvPr>
          <p:cNvSpPr>
            <a:spLocks noGrp="1"/>
          </p:cNvSpPr>
          <p:nvPr>
            <p:ph idx="1"/>
          </p:nvPr>
        </p:nvSpPr>
        <p:spPr>
          <a:ln w="38100">
            <a:solidFill>
              <a:srgbClr val="62A9AA"/>
            </a:solidFill>
          </a:ln>
        </p:spPr>
        <p:txBody>
          <a:bodyPr>
            <a:normAutofit fontScale="92500" lnSpcReduction="20000"/>
          </a:bodyPr>
          <a:lstStyle/>
          <a:p>
            <a:pPr>
              <a:lnSpc>
                <a:spcPct val="124000"/>
              </a:lnSpc>
              <a:spcBef>
                <a:spcPts val="0"/>
              </a:spcBef>
              <a:spcAft>
                <a:spcPts val="0"/>
              </a:spcAft>
              <a:buClr>
                <a:srgbClr val="62A9AA"/>
              </a:buClr>
              <a:buFont typeface="Wingdings" panose="05000000000000000000" pitchFamily="2" charset="2"/>
              <a:buChar char="§"/>
            </a:pPr>
            <a:r>
              <a:rPr lang="cy-GB" sz="2000" b="1">
                <a:solidFill>
                  <a:srgbClr val="62A9AA"/>
                </a:solidFill>
              </a:rPr>
              <a:t>Mae Erthygl 12 Confensiwn y Cenhedloedd Unedig ar Hawliau’r Plentyn 1989 (</a:t>
            </a:r>
            <a:r>
              <a:rPr lang="cy-GB" sz="2000" b="1" err="1">
                <a:solidFill>
                  <a:srgbClr val="62A9AA"/>
                </a:solidFill>
              </a:rPr>
              <a:t>CCUHP</a:t>
            </a:r>
            <a:r>
              <a:rPr lang="cy-GB" sz="2000" b="1">
                <a:solidFill>
                  <a:srgbClr val="62A9AA"/>
                </a:solidFill>
              </a:rPr>
              <a:t>) </a:t>
            </a:r>
            <a:r>
              <a:rPr lang="cy-GB" sz="2000">
                <a:solidFill>
                  <a:schemeClr val="tx1"/>
                </a:solidFill>
              </a:rPr>
              <a:t>yn rhoi’r hawl i </a:t>
            </a:r>
            <a:r>
              <a:rPr lang="cy-GB" sz="2000" b="1" u="sng">
                <a:solidFill>
                  <a:schemeClr val="tx1"/>
                </a:solidFill>
              </a:rPr>
              <a:t>bob</a:t>
            </a:r>
            <a:r>
              <a:rPr lang="cy-GB" sz="2000">
                <a:solidFill>
                  <a:schemeClr val="tx1"/>
                </a:solidFill>
              </a:rPr>
              <a:t> plentyn gael lleisio ei barn a bod oedolion yn gwrando ar eu barn ac yn cael ei chymryd o </a:t>
            </a:r>
            <a:r>
              <a:rPr lang="cy-GB" sz="2000" err="1">
                <a:solidFill>
                  <a:schemeClr val="tx1"/>
                </a:solidFill>
              </a:rPr>
              <a:t>ddifrif</a:t>
            </a:r>
            <a:r>
              <a:rPr lang="cy-GB" sz="2000">
                <a:solidFill>
                  <a:schemeClr val="tx1"/>
                </a:solidFill>
              </a:rPr>
              <a:t>. </a:t>
            </a:r>
          </a:p>
          <a:p>
            <a:pPr>
              <a:lnSpc>
                <a:spcPct val="124000"/>
              </a:lnSpc>
              <a:spcBef>
                <a:spcPts val="0"/>
              </a:spcBef>
              <a:spcAft>
                <a:spcPts val="0"/>
              </a:spcAft>
              <a:buClr>
                <a:srgbClr val="62A9AA"/>
              </a:buClr>
              <a:buFont typeface="Wingdings" panose="05000000000000000000" pitchFamily="2" charset="2"/>
              <a:buChar char="§"/>
            </a:pPr>
            <a:r>
              <a:rPr lang="cy-GB" sz="2000">
                <a:solidFill>
                  <a:schemeClr val="tx1"/>
                </a:solidFill>
              </a:rPr>
              <a:t>Mae hyn yn cynnwys yr hawl i wybodaeth, ymgynghoriad a chynrychiolaeth (os oes angen) pan fydd eu rhieni a'u gofalwyr yn gwahanu. Mae'r hawliau hyn yn gyffredinol ac yn annibynnol.</a:t>
            </a:r>
          </a:p>
          <a:p>
            <a:pPr>
              <a:lnSpc>
                <a:spcPct val="124000"/>
              </a:lnSpc>
              <a:spcBef>
                <a:spcPts val="0"/>
              </a:spcBef>
              <a:spcAft>
                <a:spcPts val="0"/>
              </a:spcAft>
              <a:buClr>
                <a:srgbClr val="62A9AA"/>
              </a:buClr>
              <a:buFont typeface="Wingdings" panose="05000000000000000000" pitchFamily="2" charset="2"/>
              <a:buChar char="§"/>
            </a:pPr>
            <a:r>
              <a:rPr lang="cy-GB" sz="2000">
                <a:solidFill>
                  <a:schemeClr val="tx1"/>
                </a:solidFill>
              </a:rPr>
              <a:t>Mewn lleiafrif o achosion, gall fod yn briodol i’r plentyn wneud ei gais ei hun i’r llys teulu. Mae cymorth cyfreithiol (h.y. cyllid) ar gael ar gyfer hyn a gall cyfreithiwr neu eiriolwr o’r Gwasanaeth Eiriolaeth Ieuenctid Cenedlaethol, Cymru (</a:t>
            </a:r>
            <a:r>
              <a:rPr lang="cy-GB" sz="2000" err="1">
                <a:solidFill>
                  <a:schemeClr val="tx1"/>
                </a:solidFill>
              </a:rPr>
              <a:t>NYAS</a:t>
            </a:r>
            <a:r>
              <a:rPr lang="cy-GB" sz="2000">
                <a:solidFill>
                  <a:schemeClr val="tx1"/>
                </a:solidFill>
              </a:rPr>
              <a:t>, Cymru – gweler sleid 24) wneud cais ar ran y plentyn a’i gynrychioli yn y llys teulu os oes angen.</a:t>
            </a:r>
          </a:p>
          <a:p>
            <a:pPr>
              <a:lnSpc>
                <a:spcPct val="124000"/>
              </a:lnSpc>
              <a:spcBef>
                <a:spcPts val="0"/>
              </a:spcBef>
              <a:spcAft>
                <a:spcPts val="0"/>
              </a:spcAft>
              <a:buClr>
                <a:srgbClr val="62A9AA"/>
              </a:buClr>
              <a:buFont typeface="Wingdings" panose="05000000000000000000" pitchFamily="2" charset="2"/>
              <a:buChar char="§"/>
            </a:pPr>
            <a:r>
              <a:rPr lang="cy-GB" sz="2000">
                <a:solidFill>
                  <a:schemeClr val="tx1"/>
                </a:solidFill>
              </a:rPr>
              <a:t>Mae gan blant hawl hefyd i siarad â'r cyfryngwr os yw eu rhieni a'u gofalwyr yn cael eu cyfryngu. Gelwir y broses hon yn ‘gyfryngu sy’n cynnwys plant’.</a:t>
            </a:r>
          </a:p>
        </p:txBody>
      </p:sp>
    </p:spTree>
    <p:extLst>
      <p:ext uri="{BB962C8B-B14F-4D97-AF65-F5344CB8AC3E}">
        <p14:creationId xmlns:p14="http://schemas.microsoft.com/office/powerpoint/2010/main" val="856802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pPr algn="ctr"/>
            <a:r>
              <a:rPr lang="cy-GB" sz="3200" b="1"/>
              <a:t>SLEID I ATHRAWON – HAWLIAU ERTHYGL 12 (PARHAD)</a:t>
            </a:r>
          </a:p>
        </p:txBody>
      </p:sp>
      <p:sp>
        <p:nvSpPr>
          <p:cNvPr id="4" name="Content Placeholder 3">
            <a:extLst>
              <a:ext uri="{FF2B5EF4-FFF2-40B4-BE49-F238E27FC236}">
                <a16:creationId xmlns:a16="http://schemas.microsoft.com/office/drawing/2014/main" id="{0BB2F396-74BA-402E-962F-8FEC634D5975}"/>
              </a:ext>
            </a:extLst>
          </p:cNvPr>
          <p:cNvSpPr>
            <a:spLocks noGrp="1"/>
          </p:cNvSpPr>
          <p:nvPr>
            <p:ph idx="1"/>
          </p:nvPr>
        </p:nvSpPr>
        <p:spPr>
          <a:xfrm>
            <a:off x="581192" y="2180496"/>
            <a:ext cx="11029615" cy="3975348"/>
          </a:xfrm>
          <a:ln w="38100">
            <a:solidFill>
              <a:srgbClr val="62A9AA"/>
            </a:solidFill>
          </a:ln>
        </p:spPr>
        <p:txBody>
          <a:bodyPr>
            <a:noAutofit/>
          </a:bodyPr>
          <a:lstStyle/>
          <a:p>
            <a:pPr>
              <a:lnSpc>
                <a:spcPct val="114000"/>
              </a:lnSpc>
              <a:spcBef>
                <a:spcPts val="0"/>
              </a:spcBef>
              <a:spcAft>
                <a:spcPts val="0"/>
              </a:spcAft>
              <a:buClr>
                <a:srgbClr val="62A9AA"/>
              </a:buClr>
              <a:buFont typeface="Wingdings" panose="05000000000000000000" pitchFamily="2" charset="2"/>
              <a:buChar char="§"/>
            </a:pPr>
            <a:r>
              <a:rPr lang="cy-GB" sz="2000">
                <a:solidFill>
                  <a:schemeClr val="tx1"/>
                </a:solidFill>
              </a:rPr>
              <a:t>Nid yw hawliau Erthygl 12 yn golygu mai plant a phobl ifanc sy’n gwneud y penderfyniadau – yr oedolion cyfrifol (eu rhieni fel arfer) sy’n gwneud, ond mae gan blant a phobl ifanc yr hawl i gael lleisio eu barn. Bydd y pwysau a roddir ar y safbwyntiau hynny yn dibynnu ar oedran ac aeddfedrwydd y plentyn.</a:t>
            </a:r>
          </a:p>
          <a:p>
            <a:pPr>
              <a:lnSpc>
                <a:spcPct val="114000"/>
              </a:lnSpc>
              <a:spcBef>
                <a:spcPts val="0"/>
              </a:spcBef>
              <a:spcAft>
                <a:spcPts val="0"/>
              </a:spcAft>
              <a:buClr>
                <a:srgbClr val="62A9AA"/>
              </a:buClr>
              <a:buFont typeface="Wingdings" panose="05000000000000000000" pitchFamily="2" charset="2"/>
              <a:buChar char="§"/>
            </a:pPr>
            <a:r>
              <a:rPr lang="cy-GB" sz="2000">
                <a:solidFill>
                  <a:schemeClr val="tx1"/>
                </a:solidFill>
              </a:rPr>
              <a:t>Mae rhieni tua 280,000 o blant a phobl ifanc yn gwahanu bob blwyddyn.</a:t>
            </a:r>
          </a:p>
          <a:p>
            <a:pPr>
              <a:lnSpc>
                <a:spcPct val="114000"/>
              </a:lnSpc>
              <a:spcBef>
                <a:spcPts val="0"/>
              </a:spcBef>
              <a:spcAft>
                <a:spcPts val="0"/>
              </a:spcAft>
              <a:buClr>
                <a:srgbClr val="62A9AA"/>
              </a:buClr>
              <a:buFont typeface="Wingdings" panose="05000000000000000000" pitchFamily="2" charset="2"/>
              <a:buChar char="§"/>
            </a:pPr>
            <a:r>
              <a:rPr lang="cy-GB" sz="2000">
                <a:solidFill>
                  <a:schemeClr val="tx1"/>
                </a:solidFill>
              </a:rPr>
              <a:t>Roedd tua 87,000 o blant dibynnol yn byw ar aelwydydd un rhiant yng Nghymru yn 2021.</a:t>
            </a:r>
          </a:p>
          <a:p>
            <a:pPr>
              <a:lnSpc>
                <a:spcPct val="114000"/>
              </a:lnSpc>
              <a:spcBef>
                <a:spcPts val="0"/>
              </a:spcBef>
              <a:spcAft>
                <a:spcPts val="0"/>
              </a:spcAft>
              <a:buClr>
                <a:srgbClr val="62A9AA"/>
              </a:buClr>
              <a:buFont typeface="Wingdings" panose="05000000000000000000" pitchFamily="2" charset="2"/>
              <a:buChar char="§"/>
            </a:pPr>
            <a:r>
              <a:rPr lang="cy-GB" sz="2000">
                <a:solidFill>
                  <a:schemeClr val="tx1"/>
                </a:solidFill>
              </a:rPr>
              <a:t>Mae tystiolaeth o Astudiaeth Carfan y Mileniwm yn dangos nad oedd 39% o blant yn byw yn yr un cartref â’r ddau riant erbyn eu bod yn 11 oed.</a:t>
            </a:r>
          </a:p>
          <a:p>
            <a:pPr>
              <a:lnSpc>
                <a:spcPct val="114000"/>
              </a:lnSpc>
              <a:spcBef>
                <a:spcPts val="0"/>
              </a:spcBef>
              <a:spcAft>
                <a:spcPts val="0"/>
              </a:spcAft>
              <a:buClr>
                <a:srgbClr val="62A9AA"/>
              </a:buClr>
              <a:buFont typeface="Wingdings" panose="05000000000000000000" pitchFamily="2" charset="2"/>
              <a:buChar char="§"/>
            </a:pPr>
            <a:r>
              <a:rPr lang="cy-GB" sz="2000">
                <a:solidFill>
                  <a:schemeClr val="tx1"/>
                </a:solidFill>
              </a:rPr>
              <a:t>Mae ymchwil yn dangos bod plant yn ymdopi'n well pan ymgynghorir â hwy ynghylch trefniadau ar eu cyfer pan fydd rhieni'n gwahanu a'r trefniadau a wneir yn para'n hwy, ac eto anaml yr ymgynghorir â hwy.</a:t>
            </a:r>
            <a:endParaRPr lang="cy-GB" sz="2000"/>
          </a:p>
        </p:txBody>
      </p:sp>
    </p:spTree>
    <p:extLst>
      <p:ext uri="{BB962C8B-B14F-4D97-AF65-F5344CB8AC3E}">
        <p14:creationId xmlns:p14="http://schemas.microsoft.com/office/powerpoint/2010/main" val="666772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pPr algn="ctr"/>
            <a:r>
              <a:rPr lang="cy-GB" sz="3200" b="1"/>
              <a:t>SLEID I ATHRAWON – DEDDFWRIAETH YSGARU</a:t>
            </a:r>
          </a:p>
        </p:txBody>
      </p:sp>
      <p:sp>
        <p:nvSpPr>
          <p:cNvPr id="4" name="Content Placeholder 3">
            <a:extLst>
              <a:ext uri="{FF2B5EF4-FFF2-40B4-BE49-F238E27FC236}">
                <a16:creationId xmlns:a16="http://schemas.microsoft.com/office/drawing/2014/main" id="{0BB2F396-74BA-402E-962F-8FEC634D5975}"/>
              </a:ext>
            </a:extLst>
          </p:cNvPr>
          <p:cNvSpPr>
            <a:spLocks noGrp="1"/>
          </p:cNvSpPr>
          <p:nvPr>
            <p:ph idx="1"/>
          </p:nvPr>
        </p:nvSpPr>
        <p:spPr>
          <a:xfrm>
            <a:off x="581192" y="2091690"/>
            <a:ext cx="11029615" cy="4626102"/>
          </a:xfrm>
          <a:ln w="38100">
            <a:solidFill>
              <a:srgbClr val="62A9AA"/>
            </a:solidFill>
          </a:ln>
        </p:spPr>
        <p:txBody>
          <a:bodyPr>
            <a:normAutofit fontScale="92500" lnSpcReduction="20000"/>
          </a:bodyPr>
          <a:lstStyle/>
          <a:p>
            <a:pPr marL="0" marR="0" lvl="0" indent="0" algn="l" defTabSz="914400" rtl="0" eaLnBrk="1" fontAlgn="auto" latinLnBrk="0" hangingPunct="1">
              <a:lnSpc>
                <a:spcPct val="100000"/>
              </a:lnSpc>
              <a:spcBef>
                <a:spcPts val="0"/>
              </a:spcBef>
              <a:spcAft>
                <a:spcPts val="0"/>
              </a:spcAft>
              <a:buClr>
                <a:srgbClr val="62A9AA"/>
              </a:buClr>
              <a:buSzTx/>
              <a:buNone/>
              <a:tabLst/>
              <a:defRPr/>
            </a:pPr>
            <a:r>
              <a:rPr lang="cy-GB" sz="2000" b="0" i="0">
                <a:solidFill>
                  <a:srgbClr val="323132"/>
                </a:solidFill>
                <a:effectLst/>
              </a:rPr>
              <a:t>Roedd </a:t>
            </a:r>
            <a:r>
              <a:rPr lang="cy-GB" sz="2000" b="1">
                <a:solidFill>
                  <a:srgbClr val="62A9AA"/>
                </a:solidFill>
                <a:latin typeface="+mn-lt"/>
              </a:rPr>
              <a:t>Deddf Achosion Priodasol 1973 </a:t>
            </a:r>
            <a:r>
              <a:rPr lang="cy-GB" sz="2000" b="0" i="0">
                <a:solidFill>
                  <a:srgbClr val="323132"/>
                </a:solidFill>
                <a:effectLst/>
              </a:rPr>
              <a:t>(‘</a:t>
            </a:r>
            <a:r>
              <a:rPr lang="cy-GB" sz="2000" b="1" i="0">
                <a:solidFill>
                  <a:srgbClr val="62A9AA"/>
                </a:solidFill>
                <a:effectLst/>
              </a:rPr>
              <a:t>yr hen gyfraith</a:t>
            </a:r>
            <a:r>
              <a:rPr lang="cy-GB" sz="2000" b="0" i="0">
                <a:solidFill>
                  <a:srgbClr val="323132"/>
                </a:solidFill>
                <a:effectLst/>
              </a:rPr>
              <a:t>’) mewn grym tan 6 Ebrill 2022. Roedd yn darparu y gellid caniatáu ysgariad ar sail methiant anadferadwy, a brofwyd gan un o bum ffaith;</a:t>
            </a:r>
          </a:p>
          <a:p>
            <a:pPr marL="0" marR="0" lvl="0" indent="0" algn="l" defTabSz="914400" rtl="0" eaLnBrk="1" fontAlgn="auto" latinLnBrk="0" hangingPunct="1">
              <a:lnSpc>
                <a:spcPct val="100000"/>
              </a:lnSpc>
              <a:spcBef>
                <a:spcPts val="0"/>
              </a:spcBef>
              <a:spcAft>
                <a:spcPts val="0"/>
              </a:spcAft>
              <a:buClr>
                <a:srgbClr val="62A9AA"/>
              </a:buClr>
              <a:buSzTx/>
              <a:buNone/>
              <a:tabLst/>
              <a:defRPr/>
            </a:pPr>
            <a:endParaRPr lang="cy-GB" sz="2000" b="0" i="0">
              <a:solidFill>
                <a:srgbClr val="323132"/>
              </a:solidFill>
              <a:effectLst/>
            </a:endParaRPr>
          </a:p>
          <a:p>
            <a:pPr marR="0" lvl="0" algn="l" defTabSz="914400" rtl="0" eaLnBrk="1" fontAlgn="auto" latinLnBrk="0" hangingPunct="1">
              <a:lnSpc>
                <a:spcPct val="100000"/>
              </a:lnSpc>
              <a:spcBef>
                <a:spcPts val="0"/>
              </a:spcBef>
              <a:spcAft>
                <a:spcPts val="0"/>
              </a:spcAft>
              <a:buClr>
                <a:srgbClr val="62A9AA"/>
              </a:buClr>
              <a:buSzTx/>
              <a:buFont typeface="Wingdings" panose="05000000000000000000" pitchFamily="2" charset="2"/>
              <a:buChar char="§"/>
              <a:tabLst/>
              <a:defRPr/>
            </a:pPr>
            <a:r>
              <a:rPr lang="cy-GB" sz="2000" b="0" i="0">
                <a:solidFill>
                  <a:srgbClr val="323132"/>
                </a:solidFill>
                <a:effectLst/>
              </a:rPr>
              <a:t>mae’r Atebydd wedi godinebu (cael rhyw gydag aelod o’r rhyw arall nad yw’n briod ag ef)</a:t>
            </a:r>
          </a:p>
          <a:p>
            <a:pPr marR="0" lvl="0" algn="l" defTabSz="914400" rtl="0" eaLnBrk="1" fontAlgn="auto" latinLnBrk="0" hangingPunct="1">
              <a:lnSpc>
                <a:spcPct val="100000"/>
              </a:lnSpc>
              <a:spcBef>
                <a:spcPts val="0"/>
              </a:spcBef>
              <a:spcAft>
                <a:spcPts val="0"/>
              </a:spcAft>
              <a:buClr>
                <a:srgbClr val="62A9AA"/>
              </a:buClr>
              <a:buSzTx/>
              <a:buFont typeface="Wingdings" panose="05000000000000000000" pitchFamily="2" charset="2"/>
              <a:buChar char="§"/>
              <a:tabLst/>
              <a:defRPr/>
            </a:pPr>
            <a:r>
              <a:rPr lang="cy-GB" sz="2000" b="0" i="0">
                <a:solidFill>
                  <a:srgbClr val="323132"/>
                </a:solidFill>
                <a:effectLst/>
              </a:rPr>
              <a:t>mae'r Atebydd wedi ymddwyn yn afresymol</a:t>
            </a:r>
          </a:p>
          <a:p>
            <a:pPr marR="0" lvl="0" algn="l" defTabSz="914400" rtl="0" eaLnBrk="1" fontAlgn="auto" latinLnBrk="0" hangingPunct="1">
              <a:lnSpc>
                <a:spcPct val="100000"/>
              </a:lnSpc>
              <a:spcBef>
                <a:spcPts val="0"/>
              </a:spcBef>
              <a:spcAft>
                <a:spcPts val="0"/>
              </a:spcAft>
              <a:buClr>
                <a:srgbClr val="62A9AA"/>
              </a:buClr>
              <a:buSzTx/>
              <a:buFont typeface="Wingdings" panose="05000000000000000000" pitchFamily="2" charset="2"/>
              <a:buChar char="§"/>
              <a:tabLst/>
              <a:defRPr/>
            </a:pPr>
            <a:r>
              <a:rPr lang="cy-GB" sz="2000" b="0" i="0">
                <a:solidFill>
                  <a:srgbClr val="323132"/>
                </a:solidFill>
                <a:effectLst/>
              </a:rPr>
              <a:t>mae'r Atebydd wedi gadael y Deisebydd am gyfnod o 2 flynedd</a:t>
            </a:r>
          </a:p>
          <a:p>
            <a:pPr marR="0" lvl="0" algn="l" defTabSz="914400" rtl="0" eaLnBrk="1" fontAlgn="auto" latinLnBrk="0" hangingPunct="1">
              <a:lnSpc>
                <a:spcPct val="100000"/>
              </a:lnSpc>
              <a:spcBef>
                <a:spcPts val="0"/>
              </a:spcBef>
              <a:spcAft>
                <a:spcPts val="0"/>
              </a:spcAft>
              <a:buClr>
                <a:srgbClr val="62A9AA"/>
              </a:buClr>
              <a:buSzTx/>
              <a:buFont typeface="Wingdings" panose="05000000000000000000" pitchFamily="2" charset="2"/>
              <a:buChar char="§"/>
              <a:tabLst/>
              <a:defRPr/>
            </a:pPr>
            <a:r>
              <a:rPr lang="cy-GB" sz="2000" b="0" i="0">
                <a:solidFill>
                  <a:srgbClr val="323132"/>
                </a:solidFill>
                <a:effectLst/>
              </a:rPr>
              <a:t>bod y partïon wedi gwahanu ers dwy flynedd (ar yr amod bod y parti arall wedi cytuno)</a:t>
            </a:r>
          </a:p>
          <a:p>
            <a:pPr marR="0" lvl="0" algn="l" defTabSz="914400" rtl="0" eaLnBrk="1" fontAlgn="auto" latinLnBrk="0" hangingPunct="1">
              <a:lnSpc>
                <a:spcPct val="100000"/>
              </a:lnSpc>
              <a:spcBef>
                <a:spcPts val="0"/>
              </a:spcBef>
              <a:spcAft>
                <a:spcPts val="0"/>
              </a:spcAft>
              <a:buClr>
                <a:srgbClr val="62A9AA"/>
              </a:buClr>
              <a:buSzTx/>
              <a:buFont typeface="Wingdings" panose="05000000000000000000" pitchFamily="2" charset="2"/>
              <a:buChar char="§"/>
              <a:tabLst/>
              <a:defRPr/>
            </a:pPr>
            <a:r>
              <a:rPr lang="cy-GB" sz="2000" b="0" i="0">
                <a:solidFill>
                  <a:srgbClr val="323132"/>
                </a:solidFill>
                <a:effectLst/>
              </a:rPr>
              <a:t>mae'r partïon wedi'u gwahanu ers pum mlynedd (nid oes angen cytundeb y parti arall</a:t>
            </a:r>
          </a:p>
          <a:p>
            <a:pPr marR="0" lvl="0" algn="l" defTabSz="914400" rtl="0" eaLnBrk="1" fontAlgn="auto" latinLnBrk="0" hangingPunct="1">
              <a:lnSpc>
                <a:spcPct val="100000"/>
              </a:lnSpc>
              <a:spcBef>
                <a:spcPts val="0"/>
              </a:spcBef>
              <a:spcAft>
                <a:spcPts val="0"/>
              </a:spcAft>
              <a:buClr>
                <a:srgbClr val="62A9AA"/>
              </a:buClr>
              <a:buSzTx/>
              <a:buFont typeface="Wingdings" panose="05000000000000000000" pitchFamily="2" charset="2"/>
              <a:buChar char="§"/>
              <a:tabLst/>
              <a:defRPr/>
            </a:pPr>
            <a:endParaRPr lang="cy-GB" sz="2000">
              <a:solidFill>
                <a:srgbClr val="323132"/>
              </a:solidFill>
            </a:endParaRPr>
          </a:p>
          <a:p>
            <a:pPr marL="0" lvl="1" indent="0" defTabSz="914400">
              <a:spcBef>
                <a:spcPts val="0"/>
              </a:spcBef>
              <a:spcAft>
                <a:spcPts val="0"/>
              </a:spcAft>
              <a:buClr>
                <a:srgbClr val="62A9AA"/>
              </a:buClr>
              <a:buSzTx/>
              <a:buNone/>
              <a:defRPr/>
            </a:pPr>
            <a:r>
              <a:rPr lang="cy-GB" sz="2000">
                <a:solidFill>
                  <a:srgbClr val="323132"/>
                </a:solidFill>
              </a:rPr>
              <a:t>Gallai’r Atebydd amddiffyn cais ‘ar sail bai’, ond anaml y byddai hynny’n digwydd gan ei fod yn </a:t>
            </a:r>
            <a:r>
              <a:rPr lang="cy-GB" sz="2000" b="1">
                <a:solidFill>
                  <a:srgbClr val="323132"/>
                </a:solidFill>
              </a:rPr>
              <a:t>gostus</a:t>
            </a:r>
            <a:r>
              <a:rPr lang="cy-GB" sz="2000">
                <a:solidFill>
                  <a:srgbClr val="323132"/>
                </a:solidFill>
              </a:rPr>
              <a:t>. Cafodd y gyfraith ei beirniadu’n eang gan y gallai’r gofyniad i ‘feio’ y person arall </a:t>
            </a:r>
            <a:r>
              <a:rPr lang="cy-GB" sz="2000" b="1">
                <a:solidFill>
                  <a:srgbClr val="323132"/>
                </a:solidFill>
              </a:rPr>
              <a:t>gynyddu</a:t>
            </a:r>
            <a:r>
              <a:rPr lang="cy-GB" sz="2000">
                <a:solidFill>
                  <a:srgbClr val="323132"/>
                </a:solidFill>
              </a:rPr>
              <a:t> </a:t>
            </a:r>
            <a:r>
              <a:rPr lang="cy-GB" sz="2000" b="1">
                <a:solidFill>
                  <a:srgbClr val="323132"/>
                </a:solidFill>
              </a:rPr>
              <a:t>gelyniaeth</a:t>
            </a:r>
            <a:r>
              <a:rPr lang="cy-GB" sz="2000">
                <a:solidFill>
                  <a:srgbClr val="323132"/>
                </a:solidFill>
              </a:rPr>
              <a:t>. </a:t>
            </a:r>
          </a:p>
          <a:p>
            <a:pPr marL="0" lvl="1" indent="0" defTabSz="914400">
              <a:spcBef>
                <a:spcPts val="0"/>
              </a:spcBef>
              <a:spcAft>
                <a:spcPts val="0"/>
              </a:spcAft>
              <a:buClr>
                <a:srgbClr val="62A9AA"/>
              </a:buClr>
              <a:buSzTx/>
              <a:buNone/>
              <a:defRPr/>
            </a:pPr>
            <a:endParaRPr lang="cy-GB" sz="2000" b="1" i="0">
              <a:solidFill>
                <a:srgbClr val="323132"/>
              </a:solidFill>
              <a:effectLst/>
            </a:endParaRPr>
          </a:p>
          <a:p>
            <a:pPr marL="0" marR="0" lvl="0" indent="0" algn="l" defTabSz="914400" rtl="0" eaLnBrk="1" fontAlgn="auto" latinLnBrk="0" hangingPunct="1">
              <a:lnSpc>
                <a:spcPct val="100000"/>
              </a:lnSpc>
              <a:spcBef>
                <a:spcPts val="0"/>
              </a:spcBef>
              <a:spcAft>
                <a:spcPts val="0"/>
              </a:spcAft>
              <a:buClr>
                <a:srgbClr val="62A9AA"/>
              </a:buClr>
              <a:buSzTx/>
              <a:buNone/>
              <a:tabLst/>
              <a:defRPr/>
            </a:pPr>
            <a:r>
              <a:rPr lang="cy-GB" sz="2000">
                <a:solidFill>
                  <a:srgbClr val="3C3C3B"/>
                </a:solidFill>
                <a:latin typeface="+mn-lt"/>
              </a:rPr>
              <a:t>Cyflwynwyd </a:t>
            </a:r>
            <a:r>
              <a:rPr lang="cy-GB" sz="2000" b="1">
                <a:solidFill>
                  <a:srgbClr val="62A9AA"/>
                </a:solidFill>
                <a:latin typeface="+mn-lt"/>
              </a:rPr>
              <a:t>Deddf Ysgaru, Diddymu a Gwahanu 2020</a:t>
            </a:r>
            <a:r>
              <a:rPr lang="cy-GB" sz="2000">
                <a:solidFill>
                  <a:srgbClr val="3C3C3B"/>
                </a:solidFill>
                <a:latin typeface="+mn-lt"/>
              </a:rPr>
              <a:t>, </a:t>
            </a:r>
            <a:r>
              <a:rPr lang="cy-GB" sz="2000" b="0" i="0">
                <a:solidFill>
                  <a:srgbClr val="323132"/>
                </a:solidFill>
                <a:effectLst/>
              </a:rPr>
              <a:t>(‘</a:t>
            </a:r>
            <a:r>
              <a:rPr lang="cy-GB" sz="2000" b="1">
                <a:solidFill>
                  <a:srgbClr val="62A9AA"/>
                </a:solidFill>
              </a:rPr>
              <a:t>y gyfraith newydd</a:t>
            </a:r>
            <a:r>
              <a:rPr lang="cy-GB" sz="2000" b="0" i="0">
                <a:solidFill>
                  <a:srgbClr val="323132"/>
                </a:solidFill>
                <a:effectLst/>
              </a:rPr>
              <a:t>’) ym mis Ebrill </a:t>
            </a:r>
            <a:r>
              <a:rPr lang="cy-GB" sz="2000">
                <a:solidFill>
                  <a:srgbClr val="3C3C3B"/>
                </a:solidFill>
                <a:latin typeface="+mn-lt"/>
              </a:rPr>
              <a:t>2022. Mae'n dileu bai o'r broses. Mae’r sail ar gyfer ysgariad yn aros yr un fath – mae’n rhaid bod y briodas wedi chwalu’n anadferadwy – ond mae treigl amser yn profi hyn. Gall yr Ymgeisydd wneud cais am orchymyn terfynol 26 wythnos ar ôl ffeilio’r cais. Nid oes opsiwn i amddiffyn yr ysgariad a gellir gwneud y cais ar y cyd. I rai, bydd yn cynyddu’r amser y mae’n ei gymryd i gael ysgariad oherwydd nad yw’r ffeithiau ‘cyflym’ am odineb neu ymddygiad afresymol yn berthnasol mwyach.</a:t>
            </a:r>
          </a:p>
        </p:txBody>
      </p:sp>
    </p:spTree>
    <p:extLst>
      <p:ext uri="{BB962C8B-B14F-4D97-AF65-F5344CB8AC3E}">
        <p14:creationId xmlns:p14="http://schemas.microsoft.com/office/powerpoint/2010/main" val="24557383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pPr algn="ctr"/>
            <a:r>
              <a:rPr lang="cy-GB" sz="3200" b="1"/>
              <a:t>SLEID I ATHRAWON – Dysgu AC AMSERU a awgrymedig</a:t>
            </a:r>
            <a:endParaRPr lang="en-GB" sz="3200" b="1"/>
          </a:p>
        </p:txBody>
      </p:sp>
      <p:graphicFrame>
        <p:nvGraphicFramePr>
          <p:cNvPr id="3" name="Table 4">
            <a:extLst>
              <a:ext uri="{FF2B5EF4-FFF2-40B4-BE49-F238E27FC236}">
                <a16:creationId xmlns:a16="http://schemas.microsoft.com/office/drawing/2014/main" id="{8E9DC36D-A248-4E4C-A1B1-400C3012DBAB}"/>
              </a:ext>
            </a:extLst>
          </p:cNvPr>
          <p:cNvGraphicFramePr>
            <a:graphicFrameLocks noGrp="1"/>
          </p:cNvGraphicFramePr>
          <p:nvPr>
            <p:extLst>
              <p:ext uri="{D42A27DB-BD31-4B8C-83A1-F6EECF244321}">
                <p14:modId xmlns:p14="http://schemas.microsoft.com/office/powerpoint/2010/main" val="1075094658"/>
              </p:ext>
            </p:extLst>
          </p:nvPr>
        </p:nvGraphicFramePr>
        <p:xfrm>
          <a:off x="567606" y="1962263"/>
          <a:ext cx="11029950" cy="4814919"/>
        </p:xfrm>
        <a:graphic>
          <a:graphicData uri="http://schemas.openxmlformats.org/drawingml/2006/table">
            <a:tbl>
              <a:tblPr firstRow="1" bandRow="1">
                <a:tableStyleId>{5C22544A-7EE6-4342-B048-85BDC9FD1C3A}</a:tableStyleId>
              </a:tblPr>
              <a:tblGrid>
                <a:gridCol w="2208062">
                  <a:extLst>
                    <a:ext uri="{9D8B030D-6E8A-4147-A177-3AD203B41FA5}">
                      <a16:colId xmlns:a16="http://schemas.microsoft.com/office/drawing/2014/main" val="1814823420"/>
                    </a:ext>
                  </a:extLst>
                </a:gridCol>
                <a:gridCol w="7372847">
                  <a:extLst>
                    <a:ext uri="{9D8B030D-6E8A-4147-A177-3AD203B41FA5}">
                      <a16:colId xmlns:a16="http://schemas.microsoft.com/office/drawing/2014/main" val="1085586564"/>
                    </a:ext>
                  </a:extLst>
                </a:gridCol>
                <a:gridCol w="1449041">
                  <a:extLst>
                    <a:ext uri="{9D8B030D-6E8A-4147-A177-3AD203B41FA5}">
                      <a16:colId xmlns:a16="http://schemas.microsoft.com/office/drawing/2014/main" val="3383875792"/>
                    </a:ext>
                  </a:extLst>
                </a:gridCol>
              </a:tblGrid>
              <a:tr h="631579">
                <a:tc>
                  <a:txBody>
                    <a:bodyPr/>
                    <a:lstStyle/>
                    <a:p>
                      <a:r>
                        <a:rPr lang="cy-GB" sz="1800" b="1">
                          <a:effectLst/>
                          <a:latin typeface="+mn-lt"/>
                          <a:ea typeface="Calibri" panose="020F0502020204030204" pitchFamily="34" charset="0"/>
                          <a:cs typeface="Times New Roman" panose="02020603050405020304" pitchFamily="18" charset="0"/>
                        </a:rPr>
                        <a:t>Gweithgaredd</a:t>
                      </a:r>
                      <a:endParaRPr lang="en-GB"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r>
                        <a:rPr lang="cy-GB" sz="1800" b="1">
                          <a:effectLst/>
                          <a:latin typeface="+mn-lt"/>
                          <a:ea typeface="Calibri" panose="020F0502020204030204" pitchFamily="34" charset="0"/>
                          <a:cs typeface="Times New Roman" panose="02020603050405020304" pitchFamily="18" charset="0"/>
                        </a:rPr>
                        <a:t>Disgrifiad</a:t>
                      </a:r>
                      <a:endParaRPr lang="en-GB"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r>
                        <a:rPr lang="cy-GB" sz="1800" b="1">
                          <a:effectLst/>
                          <a:latin typeface="+mn-lt"/>
                          <a:ea typeface="Calibri" panose="020F0502020204030204" pitchFamily="34" charset="0"/>
                          <a:cs typeface="Times New Roman" panose="02020603050405020304" pitchFamily="18" charset="0"/>
                        </a:rPr>
                        <a:t>Amser a awgrymir </a:t>
                      </a:r>
                      <a:endParaRPr lang="en-GB" sz="18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8897726"/>
                  </a:ext>
                </a:extLst>
              </a:tr>
              <a:tr h="364936">
                <a:tc>
                  <a:txBody>
                    <a:bodyPr/>
                    <a:lstStyle/>
                    <a:p>
                      <a:r>
                        <a:rPr lang="cy-GB" sz="1800">
                          <a:effectLst/>
                          <a:latin typeface="+mn-lt"/>
                          <a:ea typeface="Calibri" panose="020F0502020204030204" pitchFamily="34" charset="0"/>
                          <a:cs typeface="Times New Roman" panose="02020603050405020304" pitchFamily="18" charset="0"/>
                        </a:rPr>
                        <a:t>Cyflwyniad</a:t>
                      </a:r>
                      <a:endParaRPr lang="en-GB"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r>
                        <a:rPr lang="cy-GB" sz="1800">
                          <a:effectLst/>
                          <a:latin typeface="+mn-lt"/>
                          <a:ea typeface="Calibri" panose="020F0502020204030204" pitchFamily="34" charset="0"/>
                          <a:cs typeface="Times New Roman" panose="02020603050405020304" pitchFamily="18" charset="0"/>
                        </a:rPr>
                        <a:t>Rheolau sylfaenol, amcanion a chanlyniadau dysgu </a:t>
                      </a:r>
                      <a:endParaRPr lang="en-GB"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r>
                        <a:rPr lang="cy-GB" sz="1800">
                          <a:effectLst/>
                          <a:latin typeface="+mn-lt"/>
                          <a:ea typeface="Calibri" panose="020F0502020204030204" pitchFamily="34" charset="0"/>
                          <a:cs typeface="Times New Roman" panose="02020603050405020304" pitchFamily="18" charset="0"/>
                        </a:rPr>
                        <a:t>5 munud</a:t>
                      </a:r>
                      <a:endParaRPr lang="en-GB" sz="18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5902199"/>
                  </a:ext>
                </a:extLst>
              </a:tr>
              <a:tr h="638639">
                <a:tc>
                  <a:txBody>
                    <a:bodyPr/>
                    <a:lstStyle/>
                    <a:p>
                      <a:r>
                        <a:rPr lang="cy-GB" sz="1800">
                          <a:effectLst/>
                          <a:latin typeface="+mn-lt"/>
                          <a:ea typeface="Calibri" panose="020F0502020204030204" pitchFamily="34" charset="0"/>
                          <a:cs typeface="Times New Roman" panose="02020603050405020304" pitchFamily="18" charset="0"/>
                        </a:rPr>
                        <a:t>Gweithgaredd sylfaenol </a:t>
                      </a:r>
                      <a:endParaRPr lang="en-GB"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r>
                        <a:rPr lang="cy-GB" sz="1800">
                          <a:effectLst/>
                          <a:latin typeface="+mn-lt"/>
                          <a:ea typeface="Calibri" panose="020F0502020204030204" pitchFamily="34" charset="0"/>
                          <a:cs typeface="Times New Roman" panose="02020603050405020304" pitchFamily="18" charset="0"/>
                        </a:rPr>
                        <a:t>Bydd y dysgwyr yn tynnu llun map meddwl o’r cwestiynau y gallai fod wedi bod gan Rosie a’i hanghenion cefnogaeth pan i’w rhieni wahanu i gychwyn. </a:t>
                      </a:r>
                      <a:endParaRPr lang="en-GB" sz="1800">
                        <a:effectLst/>
                        <a:latin typeface="+mn-lt"/>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r>
                        <a:rPr lang="cy-GB" sz="1800">
                          <a:effectLst/>
                          <a:latin typeface="+mn-lt"/>
                          <a:ea typeface="Calibri" panose="020F0502020204030204" pitchFamily="34" charset="0"/>
                          <a:cs typeface="Times New Roman" panose="02020603050405020304" pitchFamily="18" charset="0"/>
                        </a:rPr>
                        <a:t>7 munud</a:t>
                      </a:r>
                      <a:endParaRPr lang="en-GB" sz="18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90599317"/>
                  </a:ext>
                </a:extLst>
              </a:tr>
              <a:tr h="639329">
                <a:tc>
                  <a:txBody>
                    <a:bodyPr/>
                    <a:lstStyle/>
                    <a:p>
                      <a:r>
                        <a:rPr lang="cy-GB" sz="1800">
                          <a:effectLst/>
                          <a:latin typeface="+mn-lt"/>
                          <a:ea typeface="Calibri" panose="020F0502020204030204" pitchFamily="34" charset="0"/>
                          <a:cs typeface="Times New Roman" panose="02020603050405020304" pitchFamily="18" charset="0"/>
                        </a:rPr>
                        <a:t>Cyflwyniad i CCUHP </a:t>
                      </a:r>
                      <a:endParaRPr lang="en-GB"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r>
                        <a:rPr lang="cy-GB" sz="1800">
                          <a:effectLst/>
                          <a:latin typeface="+mn-lt"/>
                          <a:ea typeface="Calibri" panose="020F0502020204030204" pitchFamily="34" charset="0"/>
                          <a:cs typeface="Times New Roman" panose="02020603050405020304" pitchFamily="18" charset="0"/>
                        </a:rPr>
                        <a:t>Bydd y dysgwyr yn cael eu cyflwyno i’r Cenhedloedd Unedig, CCUHP, ac yn cwblhau ymarfer llenwi’r bylchau i grynhoi erthygl 12.</a:t>
                      </a:r>
                      <a:endParaRPr lang="en-GB"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r>
                        <a:rPr lang="cy-GB" sz="1800">
                          <a:effectLst/>
                          <a:latin typeface="+mn-lt"/>
                          <a:ea typeface="Calibri" panose="020F0502020204030204" pitchFamily="34" charset="0"/>
                          <a:cs typeface="Times New Roman" panose="02020603050405020304" pitchFamily="18" charset="0"/>
                        </a:rPr>
                        <a:t>5 munud</a:t>
                      </a:r>
                      <a:endParaRPr lang="en-GB" sz="18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88934503"/>
                  </a:ext>
                </a:extLst>
              </a:tr>
              <a:tr h="638639">
                <a:tc>
                  <a:txBody>
                    <a:bodyPr/>
                    <a:lstStyle/>
                    <a:p>
                      <a:r>
                        <a:rPr lang="cy-GB" sz="1800">
                          <a:effectLst/>
                          <a:latin typeface="+mn-lt"/>
                          <a:ea typeface="Calibri" panose="020F0502020204030204" pitchFamily="34" charset="0"/>
                          <a:cs typeface="Times New Roman" panose="02020603050405020304" pitchFamily="18" charset="0"/>
                        </a:rPr>
                        <a:t>Gyda phwy gall Rosie siarad am gefnogaeth? </a:t>
                      </a:r>
                      <a:endParaRPr lang="en-GB"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r>
                        <a:rPr lang="cy-GB" sz="1800">
                          <a:effectLst/>
                          <a:latin typeface="+mn-lt"/>
                          <a:ea typeface="Calibri" panose="020F0502020204030204" pitchFamily="34" charset="0"/>
                          <a:cs typeface="Times New Roman" panose="02020603050405020304" pitchFamily="18" charset="0"/>
                        </a:rPr>
                        <a:t>Mewn parau, bydd gofyn i’r dysgwyr nodi’r bobl sydd gan Rosie adref neu yn yr ysgol y gallai siarad â nhw os yw hi’n teimlo’n drist. </a:t>
                      </a:r>
                      <a:endParaRPr lang="en-GB"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r>
                        <a:rPr lang="cy-GB" sz="1800">
                          <a:effectLst/>
                          <a:latin typeface="+mn-lt"/>
                          <a:ea typeface="Calibri" panose="020F0502020204030204" pitchFamily="34" charset="0"/>
                          <a:cs typeface="Times New Roman" panose="02020603050405020304" pitchFamily="18" charset="0"/>
                        </a:rPr>
                        <a:t>3 munud</a:t>
                      </a:r>
                      <a:endParaRPr lang="en-GB" sz="18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96574756"/>
                  </a:ext>
                </a:extLst>
              </a:tr>
              <a:tr h="631579">
                <a:tc>
                  <a:txBody>
                    <a:bodyPr/>
                    <a:lstStyle/>
                    <a:p>
                      <a:r>
                        <a:rPr lang="cy-GB" sz="1800">
                          <a:effectLst/>
                          <a:latin typeface="+mn-lt"/>
                          <a:ea typeface="Calibri" panose="020F0502020204030204" pitchFamily="34" charset="0"/>
                          <a:cs typeface="Times New Roman" panose="02020603050405020304" pitchFamily="18" charset="0"/>
                        </a:rPr>
                        <a:t>Prosesau a chwis cyflym </a:t>
                      </a:r>
                      <a:endParaRPr lang="en-GB"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r>
                        <a:rPr lang="cy-GB" sz="1800">
                          <a:effectLst/>
                          <a:latin typeface="+mn-lt"/>
                          <a:ea typeface="Calibri" panose="020F0502020204030204" pitchFamily="34" charset="0"/>
                          <a:cs typeface="Times New Roman" panose="02020603050405020304" pitchFamily="18" charset="0"/>
                        </a:rPr>
                        <a:t>Bydd y dysgwyr yn dysgu am y broses ysgaru a gwneud trefniadau i’r plant a sut mae eu lleisiau’n cael eu cynnwys gan grynhoi hyn gyda chwis. </a:t>
                      </a:r>
                      <a:endParaRPr lang="en-GB"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r>
                        <a:rPr lang="cy-GB" sz="1800">
                          <a:effectLst/>
                          <a:latin typeface="+mn-lt"/>
                          <a:ea typeface="Calibri" panose="020F0502020204030204" pitchFamily="34" charset="0"/>
                          <a:cs typeface="Times New Roman" panose="02020603050405020304" pitchFamily="18" charset="0"/>
                        </a:rPr>
                        <a:t>15 munud</a:t>
                      </a:r>
                      <a:endParaRPr lang="en-GB" sz="18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62406365"/>
                  </a:ext>
                </a:extLst>
              </a:tr>
              <a:tr h="638639">
                <a:tc>
                  <a:txBody>
                    <a:bodyPr/>
                    <a:lstStyle/>
                    <a:p>
                      <a:r>
                        <a:rPr lang="cy-GB" sz="1800">
                          <a:effectLst/>
                          <a:latin typeface="+mn-lt"/>
                          <a:ea typeface="Calibri" panose="020F0502020204030204" pitchFamily="34" charset="0"/>
                          <a:cs typeface="Times New Roman" panose="02020603050405020304" pitchFamily="18" charset="0"/>
                        </a:rPr>
                        <a:t>Ffynonellau cymorth </a:t>
                      </a:r>
                      <a:endParaRPr lang="en-GB"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r>
                        <a:rPr lang="cy-GB" sz="1800">
                          <a:effectLst/>
                          <a:latin typeface="+mn-lt"/>
                          <a:ea typeface="Calibri" panose="020F0502020204030204" pitchFamily="34" charset="0"/>
                          <a:cs typeface="Times New Roman" panose="02020603050405020304" pitchFamily="18" charset="0"/>
                        </a:rPr>
                        <a:t>Bydd y dysgwyr yn dysgu am y gefnogaeth, ar-lein ac yn y gymuned, sydd ar gael i blant a phobl ifanc os yw eu rhieni a gofalwyr yn gwahanu. </a:t>
                      </a:r>
                      <a:endParaRPr lang="en-GB"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r>
                        <a:rPr lang="cy-GB" sz="1800">
                          <a:effectLst/>
                          <a:latin typeface="+mn-lt"/>
                          <a:ea typeface="Calibri" panose="020F0502020204030204" pitchFamily="34" charset="0"/>
                          <a:cs typeface="Times New Roman" panose="02020603050405020304" pitchFamily="18" charset="0"/>
                        </a:rPr>
                        <a:t>5 munud</a:t>
                      </a:r>
                      <a:endParaRPr lang="en-GB" sz="18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31935317"/>
                  </a:ext>
                </a:extLst>
              </a:tr>
              <a:tr h="631579">
                <a:tc>
                  <a:txBody>
                    <a:bodyPr/>
                    <a:lstStyle/>
                    <a:p>
                      <a:r>
                        <a:rPr lang="cy-GB" sz="1800">
                          <a:effectLst/>
                          <a:latin typeface="+mn-lt"/>
                          <a:ea typeface="Calibri" panose="020F0502020204030204" pitchFamily="34" charset="0"/>
                          <a:cs typeface="Times New Roman" panose="02020603050405020304" pitchFamily="18" charset="0"/>
                        </a:rPr>
                        <a:t>Asesiad diweddbwynt</a:t>
                      </a:r>
                      <a:endParaRPr lang="en-GB"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r>
                        <a:rPr lang="cy-GB" sz="1800">
                          <a:effectLst/>
                          <a:latin typeface="+mn-lt"/>
                          <a:ea typeface="Calibri" panose="020F0502020204030204" pitchFamily="34" charset="0"/>
                          <a:cs typeface="Times New Roman" panose="02020603050405020304" pitchFamily="18" charset="0"/>
                        </a:rPr>
                        <a:t>Bydd y dysgwyr yn ailedrych ac yn adolygu’r atebion sylfaenol fel bo’n briodol ac yn adolygu’r cymorth a chefnogaeth ychwanegol sydd ar gael.</a:t>
                      </a:r>
                      <a:endParaRPr lang="en-GB"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r>
                        <a:rPr lang="cy-GB" sz="1800">
                          <a:effectLst/>
                          <a:latin typeface="+mn-lt"/>
                          <a:ea typeface="Calibri" panose="020F0502020204030204" pitchFamily="34" charset="0"/>
                          <a:cs typeface="Times New Roman" panose="02020603050405020304" pitchFamily="18" charset="0"/>
                        </a:rPr>
                        <a:t>5 munud</a:t>
                      </a:r>
                      <a:endParaRPr lang="en-GB" sz="18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16443397"/>
                  </a:ext>
                </a:extLst>
              </a:tr>
            </a:tbl>
          </a:graphicData>
        </a:graphic>
      </p:graphicFrame>
      <p:sp>
        <p:nvSpPr>
          <p:cNvPr id="12" name="Content Placeholder 3">
            <a:extLst>
              <a:ext uri="{FF2B5EF4-FFF2-40B4-BE49-F238E27FC236}">
                <a16:creationId xmlns:a16="http://schemas.microsoft.com/office/drawing/2014/main" id="{67E09950-C655-4A6F-B139-E92D94A8D0AB}"/>
              </a:ext>
            </a:extLst>
          </p:cNvPr>
          <p:cNvSpPr>
            <a:spLocks noGrp="1"/>
          </p:cNvSpPr>
          <p:nvPr>
            <p:ph idx="1"/>
          </p:nvPr>
        </p:nvSpPr>
        <p:spPr>
          <a:xfrm>
            <a:off x="580858" y="1962263"/>
            <a:ext cx="11029950" cy="4814919"/>
          </a:xfrm>
          <a:ln w="38100">
            <a:solidFill>
              <a:srgbClr val="62A9AA"/>
            </a:solidFill>
          </a:ln>
        </p:spPr>
        <p:txBody>
          <a:bodyPr>
            <a:normAutofit/>
          </a:bodyPr>
          <a:lstStyle/>
          <a:p>
            <a:pPr marL="0" indent="0">
              <a:buNone/>
            </a:pPr>
            <a:r>
              <a:rPr lang="en-GB"/>
              <a:t>            </a:t>
            </a:r>
          </a:p>
        </p:txBody>
      </p:sp>
    </p:spTree>
    <p:extLst>
      <p:ext uri="{BB962C8B-B14F-4D97-AF65-F5344CB8AC3E}">
        <p14:creationId xmlns:p14="http://schemas.microsoft.com/office/powerpoint/2010/main" val="2105738710"/>
      </p:ext>
    </p:extLst>
  </p:cSld>
  <p:clrMapOvr>
    <a:masterClrMapping/>
  </p:clrMapOvr>
</p:sld>
</file>

<file path=ppt/theme/theme1.xml><?xml version="1.0" encoding="utf-8"?>
<a:theme xmlns:a="http://schemas.openxmlformats.org/drawingml/2006/main" name="Dividend">
  <a:themeElements>
    <a:clrScheme name="Custom 10">
      <a:dk1>
        <a:sysClr val="windowText" lastClr="000000"/>
      </a:dk1>
      <a:lt1>
        <a:sysClr val="window" lastClr="FFFFFF"/>
      </a:lt1>
      <a:dk2>
        <a:srgbClr val="3D3D3D"/>
      </a:dk2>
      <a:lt2>
        <a:srgbClr val="EBEBEB"/>
      </a:lt2>
      <a:accent1>
        <a:srgbClr val="62A9AA"/>
      </a:accent1>
      <a:accent2>
        <a:srgbClr val="B7E5CB"/>
      </a:accent2>
      <a:accent3>
        <a:srgbClr val="88D5A9"/>
      </a:accent3>
      <a:accent4>
        <a:srgbClr val="969FA7"/>
      </a:accent4>
      <a:accent5>
        <a:srgbClr val="E8A844"/>
      </a:accent5>
      <a:accent6>
        <a:srgbClr val="A1561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2018A79F044A24FBED7CB24B84484E2" ma:contentTypeVersion="13" ma:contentTypeDescription="Create a new document." ma:contentTypeScope="" ma:versionID="4bb486c40845169040a49edcd084a7cc">
  <xsd:schema xmlns:xsd="http://www.w3.org/2001/XMLSchema" xmlns:xs="http://www.w3.org/2001/XMLSchema" xmlns:p="http://schemas.microsoft.com/office/2006/metadata/properties" xmlns:ns3="716fe84c-9023-43a9-aa4c-f6f9a28f002c" xmlns:ns4="561ad049-9fef-4428-bfcb-6bce8ee09453" targetNamespace="http://schemas.microsoft.com/office/2006/metadata/properties" ma:root="true" ma:fieldsID="19ce83a13205e4c74ab4d95ec384f1a1" ns3:_="" ns4:_="">
    <xsd:import namespace="716fe84c-9023-43a9-aa4c-f6f9a28f002c"/>
    <xsd:import namespace="561ad049-9fef-4428-bfcb-6bce8ee0945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AutoKeyPoints" minOccurs="0"/>
                <xsd:element ref="ns4:MediaServiceKeyPoints" minOccurs="0"/>
                <xsd:element ref="ns4:MediaServiceGenerationTime" minOccurs="0"/>
                <xsd:element ref="ns4:MediaServiceEventHashCode"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6fe84c-9023-43a9-aa4c-f6f9a28f002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61ad049-9fef-4428-bfcb-6bce8ee0945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etadata xmlns="http://www.objective.com/ecm/document/metadata/FF3C5B18883D4E21973B57C2EEED7FD1" version="1.0.0">
  <systemFields>
    <field name="Objective-Id">
      <value order="0">A41089536</value>
    </field>
    <field name="Objective-Title">
      <value order="0">2022-06-08 - Primary Resources - Rosie's Story Lesson Plan 2 LATEST</value>
    </field>
    <field name="Objective-Description">
      <value order="0"/>
    </field>
    <field name="Objective-CreationStamp">
      <value order="0">2022-06-21T14:50:08Z</value>
    </field>
    <field name="Objective-IsApproved">
      <value order="0">false</value>
    </field>
    <field name="Objective-IsPublished">
      <value order="0">true</value>
    </field>
    <field name="Objective-DatePublished">
      <value order="0">2022-07-04T19:38:59Z</value>
    </field>
    <field name="Objective-ModificationStamp">
      <value order="0">2022-07-04T19:38:59Z</value>
    </field>
    <field name="Objective-Owner">
      <value order="0">Morgan, Amy (ETC - Business and Regions - Innovation)</value>
    </field>
    <field name="Objective-Path">
      <value order="0">Objective Global Folder:Business File Plan:WG Organisational Groups:NEW - Post April 2022 - Education, Social Justice &amp; Welsh Language:Education, Social Justice &amp; Welsh Language (ESJWL) - Education - Curriculum &amp; Assessment Division:1 - Save:Expressive Arts &amp; Humanities Branch:Humanities:Ethical &amp; Informed Citizens, Politics and Citizenship:Educational resources (14+) to support lowering the voting age to 16 - Guidance &amp; Reference - 2019-2024:7.3 - UNCRC - Primary Resources</value>
    </field>
    <field name="Objective-Parent">
      <value order="0">7.3 - UNCRC - Primary Resources</value>
    </field>
    <field name="Objective-State">
      <value order="0">Published</value>
    </field>
    <field name="Objective-VersionId">
      <value order="0">vA79134317</value>
    </field>
    <field name="Objective-Version">
      <value order="0">3.0</value>
    </field>
    <field name="Objective-VersionNumber">
      <value order="0">4</value>
    </field>
    <field name="Objective-VersionComment">
      <value order="0"/>
    </field>
    <field name="Objective-FileNumber">
      <value order="0">qA1395916</value>
    </field>
    <field name="Objective-Classification">
      <value order="0">Official</value>
    </field>
    <field name="Objective-Caveats">
      <value order="0"/>
    </field>
  </systemFields>
  <catalogues>
    <catalogue name="Document Type Catalogue" type="type" ori="id:cA14">
      <field name="Objective-Date Acquired">
        <value order="0"/>
      </field>
      <field name="Objective-Official Translation">
        <value order="0"/>
      </field>
      <field name="Objective-Connect Creator">
        <value order="0"/>
      </field>
    </catalogue>
  </catalogues>
</metadata>
</file>

<file path=customXml/itemProps1.xml><?xml version="1.0" encoding="utf-8"?>
<ds:datastoreItem xmlns:ds="http://schemas.openxmlformats.org/officeDocument/2006/customXml" ds:itemID="{A9832E0D-B0CD-444C-A90B-0CCB8F6EA1E7}">
  <ds:schemaRefs>
    <ds:schemaRef ds:uri="http://schemas.microsoft.com/sharepoint/v3/contenttype/forms"/>
  </ds:schemaRefs>
</ds:datastoreItem>
</file>

<file path=customXml/itemProps2.xml><?xml version="1.0" encoding="utf-8"?>
<ds:datastoreItem xmlns:ds="http://schemas.openxmlformats.org/officeDocument/2006/customXml" ds:itemID="{E3B83808-F2F9-4527-B182-B57C11DC29C0}">
  <ds:schemaRefs>
    <ds:schemaRef ds:uri="http://schemas.microsoft.com/office/2006/metadata/properties"/>
    <ds:schemaRef ds:uri="http://purl.org/dc/dcmitype/"/>
    <ds:schemaRef ds:uri="http://schemas.openxmlformats.org/package/2006/metadata/core-properties"/>
    <ds:schemaRef ds:uri="http://purl.org/dc/elements/1.1/"/>
    <ds:schemaRef ds:uri="561ad049-9fef-4428-bfcb-6bce8ee09453"/>
    <ds:schemaRef ds:uri="http://www.w3.org/XML/1998/namespace"/>
    <ds:schemaRef ds:uri="http://purl.org/dc/terms/"/>
    <ds:schemaRef ds:uri="http://schemas.microsoft.com/office/2006/documentManagement/types"/>
    <ds:schemaRef ds:uri="http://schemas.microsoft.com/office/infopath/2007/PartnerControls"/>
    <ds:schemaRef ds:uri="716fe84c-9023-43a9-aa4c-f6f9a28f002c"/>
  </ds:schemaRefs>
</ds:datastoreItem>
</file>

<file path=customXml/itemProps3.xml><?xml version="1.0" encoding="utf-8"?>
<ds:datastoreItem xmlns:ds="http://schemas.openxmlformats.org/officeDocument/2006/customXml" ds:itemID="{1066972B-2A4A-4B63-B99C-38A0D9A84CDA}">
  <ds:schemaRefs>
    <ds:schemaRef ds:uri="561ad049-9fef-4428-bfcb-6bce8ee09453"/>
    <ds:schemaRef ds:uri="716fe84c-9023-43a9-aa4c-f6f9a28f002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5745109E-2DDF-40CB-AC2B-FF9B10C90820}">
  <ds:schemaRefs>
    <ds:schemaRef ds:uri="http://www.objective.com/ecm/document/metadata/FF3C5B18883D4E21973B57C2EEED7FD1"/>
  </ds:schemaRefs>
</ds:datastoreItem>
</file>

<file path=docProps/app.xml><?xml version="1.0" encoding="utf-8"?>
<Properties xmlns="http://schemas.openxmlformats.org/officeDocument/2006/extended-properties" xmlns:vt="http://schemas.openxmlformats.org/officeDocument/2006/docPropsVTypes">
  <TotalTime>0</TotalTime>
  <Words>9307</Words>
  <Application>Microsoft Office PowerPoint</Application>
  <PresentationFormat>Widescreen</PresentationFormat>
  <Paragraphs>496</Paragraphs>
  <Slides>28</Slides>
  <Notes>28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Gill Sans MT</vt:lpstr>
      <vt:lpstr>Segoe Print</vt:lpstr>
      <vt:lpstr>Wingdings</vt:lpstr>
      <vt:lpstr>Wingdings 2</vt:lpstr>
      <vt:lpstr>Dividend</vt:lpstr>
      <vt:lpstr>Opening slide</vt:lpstr>
      <vt:lpstr>SLEID I ATHRAWON – PARATOI I ADDYSGU</vt:lpstr>
      <vt:lpstr>SLEID I ATHRAWON - datganiadau o’r hyn sy’n bwysig </vt:lpstr>
      <vt:lpstr>SLEID I ATHRAWON – Camau cynnydd </vt:lpstr>
      <vt:lpstr>SLEID I ATHRAWON - CCUHP</vt:lpstr>
      <vt:lpstr>SLEID I ATHRAWON – HAWLIAU ERTHYGL 12 PLANT A PHOBL IFANC</vt:lpstr>
      <vt:lpstr>SLEID I ATHRAWON – HAWLIAU ERTHYGL 12 (PARHAD)</vt:lpstr>
      <vt:lpstr>SLEID I ATHRAWON – DEDDFWRIAETH YSGARU</vt:lpstr>
      <vt:lpstr>SLEID I ATHRAWON – Dysgu AC AMSERU a awgrymedig</vt:lpstr>
      <vt:lpstr>RHEOLAU SYLFAENOL</vt:lpstr>
      <vt:lpstr>Stori Rosie  Beth fydd yn digwydd os bydd teuluoedd yn newid? Adnodd 2 – Amcan dysgu </vt:lpstr>
      <vt:lpstr>Stori Rosie Beth fydd yn digwydd os bydd teuluoedd yn newid? Adnodd 2 – Amcan dysgu </vt:lpstr>
      <vt:lpstr>  GWEITHGAREDD GWAELODLIN – CEFNOGAETH I BLANT</vt:lpstr>
      <vt:lpstr>CYFLWYNIAD I CCUHP</vt:lpstr>
      <vt:lpstr>ERTHYGL 12: CCUHP</vt:lpstr>
      <vt:lpstr>GYDA PHWY ALL ROSIE SIARAD AM GEFNOGAETH?</vt:lpstr>
      <vt:lpstr>BETH YW’R BROSES PAN MAE RHIENI A GOFALWYR YN GWAHANU?</vt:lpstr>
      <vt:lpstr>  STORI Rosie</vt:lpstr>
      <vt:lpstr>SUT CYTUNIR AR Y TREFNIADAU AR GYFER Y PLANT?</vt:lpstr>
      <vt:lpstr>CYFRYNGU </vt:lpstr>
      <vt:lpstr>CWRDD Â’R CYFRYNGWR</vt:lpstr>
      <vt:lpstr>Cwrdd Â chynghorydd y llys teulu</vt:lpstr>
      <vt:lpstr>PENDERFYNIADAU A WNEIR YN Y LLYS TEULU</vt:lpstr>
      <vt:lpstr>CWIS CYFLYM </vt:lpstr>
      <vt:lpstr>FFYNONELLAU CEFNOGAETH I BLANT A PHOBL IFANC</vt:lpstr>
      <vt:lpstr>  GWEITHGAREDD ASESIAD DIWEDDBWYNT</vt:lpstr>
      <vt:lpstr>Cymorth a chefnogaeth bellach yn yr ysgol</vt:lpstr>
      <vt:lpstr>Cymorth a chefnogaeth bellach y tu allan i'r ysgol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 Ewing</dc:creator>
  <cp:lastModifiedBy>Jan Ewing</cp:lastModifiedBy>
  <cp:revision>2</cp:revision>
  <dcterms:created xsi:type="dcterms:W3CDTF">2020-10-12T16:16:16Z</dcterms:created>
  <dcterms:modified xsi:type="dcterms:W3CDTF">2022-11-04T13:11:16Z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0x010100C2018A79F044A24FBED7CB24B84484E2</vt:lpwstr>
  </property>
  <property fmtid="{D5CDD505-2E9C-101B-9397-08002B2CF9AE}" pid="3" name="Objective-Id">
    <vt:lpwstr>A41089536</vt:lpwstr>
  </property>
  <property fmtid="{D5CDD505-2E9C-101B-9397-08002B2CF9AE}" pid="4" name="Objective-Title">
    <vt:lpwstr>2022-06-08 - Primary Resources - Rosie's Story Lesson Plan 2 LATEST</vt:lpwstr>
  </property>
  <property fmtid="{D5CDD505-2E9C-101B-9397-08002B2CF9AE}" pid="5" name="Objective-Description">
    <vt:lpwstr/>
  </property>
  <property fmtid="{D5CDD505-2E9C-101B-9397-08002B2CF9AE}" pid="6" name="Objective-CreationStamp">
    <vt:filetime>2022-06-21T14:50:14Z</vt:filetime>
  </property>
  <property fmtid="{D5CDD505-2E9C-101B-9397-08002B2CF9AE}" pid="7" name="Objective-IsApproved">
    <vt:bool>false</vt:bool>
  </property>
  <property fmtid="{D5CDD505-2E9C-101B-9397-08002B2CF9AE}" pid="8" name="Objective-IsPublished">
    <vt:bool>true</vt:bool>
  </property>
  <property fmtid="{D5CDD505-2E9C-101B-9397-08002B2CF9AE}" pid="9" name="Objective-DatePublished">
    <vt:filetime>2022-07-04T19:38:59Z</vt:filetime>
  </property>
  <property fmtid="{D5CDD505-2E9C-101B-9397-08002B2CF9AE}" pid="10" name="Objective-ModificationStamp">
    <vt:filetime>2022-07-04T19:38:59Z</vt:filetime>
  </property>
  <property fmtid="{D5CDD505-2E9C-101B-9397-08002B2CF9AE}" pid="11" name="Objective-Owner">
    <vt:lpwstr>Morgan, Amy (ETC - Business and Regions - Innovation)</vt:lpwstr>
  </property>
  <property fmtid="{D5CDD505-2E9C-101B-9397-08002B2CF9AE}" pid="12" name="Objective-Path">
    <vt:lpwstr>Objective Global Folder:Business File Plan:WG Organisational Groups:NEW - Post April 2022 - Education, Social Justice &amp; Welsh Language:Education, Social Justice &amp; Welsh Language (ESJWL) - Education - Curriculum &amp; Assessment Division:1 - Save:Expressive Arts &amp; Humanities Branch:Humanities:Ethical &amp; Informed Citizens, Politics and Citizenship:Educational resources (14+) to support lowering the voting age to 16 - Guidance &amp; Reference - 2019-2024:7.3 - UNCRC - Primary Resources:</vt:lpwstr>
  </property>
  <property fmtid="{D5CDD505-2E9C-101B-9397-08002B2CF9AE}" pid="13" name="Objective-Parent">
    <vt:lpwstr>7.3 - UNCRC - Primary Resources</vt:lpwstr>
  </property>
  <property fmtid="{D5CDD505-2E9C-101B-9397-08002B2CF9AE}" pid="14" name="Objective-State">
    <vt:lpwstr>Published</vt:lpwstr>
  </property>
  <property fmtid="{D5CDD505-2E9C-101B-9397-08002B2CF9AE}" pid="15" name="Objective-VersionId">
    <vt:lpwstr>vA79134317</vt:lpwstr>
  </property>
  <property fmtid="{D5CDD505-2E9C-101B-9397-08002B2CF9AE}" pid="16" name="Objective-Version">
    <vt:lpwstr>3.0</vt:lpwstr>
  </property>
  <property fmtid="{D5CDD505-2E9C-101B-9397-08002B2CF9AE}" pid="17" name="Objective-VersionNumber">
    <vt:r8>4</vt:r8>
  </property>
  <property fmtid="{D5CDD505-2E9C-101B-9397-08002B2CF9AE}" pid="18" name="Objective-VersionComment">
    <vt:lpwstr/>
  </property>
  <property fmtid="{D5CDD505-2E9C-101B-9397-08002B2CF9AE}" pid="19" name="Objective-FileNumber">
    <vt:lpwstr/>
  </property>
  <property fmtid="{D5CDD505-2E9C-101B-9397-08002B2CF9AE}" pid="20" name="Objective-Classification">
    <vt:lpwstr>[Inherited - Official]</vt:lpwstr>
  </property>
  <property fmtid="{D5CDD505-2E9C-101B-9397-08002B2CF9AE}" pid="21" name="Objective-Caveats">
    <vt:lpwstr/>
  </property>
  <property fmtid="{D5CDD505-2E9C-101B-9397-08002B2CF9AE}" pid="22" name="Objective-Date Acquired">
    <vt:lpwstr/>
  </property>
  <property fmtid="{D5CDD505-2E9C-101B-9397-08002B2CF9AE}" pid="23" name="Objective-Official Translation">
    <vt:lpwstr/>
  </property>
  <property fmtid="{D5CDD505-2E9C-101B-9397-08002B2CF9AE}" pid="24" name="Objective-Connect Creator">
    <vt:lpwstr/>
  </property>
  <property fmtid="{D5CDD505-2E9C-101B-9397-08002B2CF9AE}" pid="25" name="Objective-Comment">
    <vt:lpwstr/>
  </property>
</Properties>
</file>