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56"/>
  </p:notesMasterIdLst>
  <p:sldIdLst>
    <p:sldId id="267" r:id="rId6"/>
    <p:sldId id="256" r:id="rId7"/>
    <p:sldId id="323" r:id="rId8"/>
    <p:sldId id="268" r:id="rId9"/>
    <p:sldId id="269" r:id="rId10"/>
    <p:sldId id="324" r:id="rId11"/>
    <p:sldId id="321" r:id="rId12"/>
    <p:sldId id="308" r:id="rId13"/>
    <p:sldId id="263" r:id="rId14"/>
    <p:sldId id="327" r:id="rId15"/>
    <p:sldId id="328" r:id="rId16"/>
    <p:sldId id="310" r:id="rId17"/>
    <p:sldId id="322" r:id="rId18"/>
    <p:sldId id="283" r:id="rId19"/>
    <p:sldId id="276" r:id="rId20"/>
    <p:sldId id="274" r:id="rId21"/>
    <p:sldId id="277" r:id="rId22"/>
    <p:sldId id="281" r:id="rId23"/>
    <p:sldId id="313" r:id="rId24"/>
    <p:sldId id="311" r:id="rId25"/>
    <p:sldId id="294" r:id="rId26"/>
    <p:sldId id="304" r:id="rId27"/>
    <p:sldId id="295" r:id="rId28"/>
    <p:sldId id="314" r:id="rId29"/>
    <p:sldId id="309" r:id="rId30"/>
    <p:sldId id="260" r:id="rId31"/>
    <p:sldId id="300" r:id="rId32"/>
    <p:sldId id="280" r:id="rId33"/>
    <p:sldId id="305" r:id="rId34"/>
    <p:sldId id="299" r:id="rId35"/>
    <p:sldId id="307" r:id="rId36"/>
    <p:sldId id="279" r:id="rId37"/>
    <p:sldId id="301" r:id="rId38"/>
    <p:sldId id="282" r:id="rId39"/>
    <p:sldId id="284" r:id="rId40"/>
    <p:sldId id="285" r:id="rId41"/>
    <p:sldId id="303" r:id="rId42"/>
    <p:sldId id="287" r:id="rId43"/>
    <p:sldId id="286" r:id="rId44"/>
    <p:sldId id="312" r:id="rId45"/>
    <p:sldId id="288" r:id="rId46"/>
    <p:sldId id="306" r:id="rId47"/>
    <p:sldId id="289" r:id="rId48"/>
    <p:sldId id="290" r:id="rId49"/>
    <p:sldId id="315" r:id="rId50"/>
    <p:sldId id="316" r:id="rId51"/>
    <p:sldId id="317" r:id="rId52"/>
    <p:sldId id="318" r:id="rId53"/>
    <p:sldId id="293" r:id="rId54"/>
    <p:sldId id="320" r:id="rId5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1"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1"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1"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1"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1" charset="0"/>
        <a:ea typeface="+mn-ea"/>
        <a:cs typeface="Arial" charset="0"/>
      </a:defRPr>
    </a:lvl5pPr>
    <a:lvl6pPr marL="2286000" algn="l" defTabSz="914400" rtl="0" eaLnBrk="1" latinLnBrk="0" hangingPunct="1">
      <a:defRPr kern="1200">
        <a:solidFill>
          <a:schemeClr val="tx1"/>
        </a:solidFill>
        <a:latin typeface="Calibri" pitchFamily="-1" charset="0"/>
        <a:ea typeface="+mn-ea"/>
        <a:cs typeface="Arial" charset="0"/>
      </a:defRPr>
    </a:lvl6pPr>
    <a:lvl7pPr marL="2743200" algn="l" defTabSz="914400" rtl="0" eaLnBrk="1" latinLnBrk="0" hangingPunct="1">
      <a:defRPr kern="1200">
        <a:solidFill>
          <a:schemeClr val="tx1"/>
        </a:solidFill>
        <a:latin typeface="Calibri" pitchFamily="-1" charset="0"/>
        <a:ea typeface="+mn-ea"/>
        <a:cs typeface="Arial" charset="0"/>
      </a:defRPr>
    </a:lvl7pPr>
    <a:lvl8pPr marL="3200400" algn="l" defTabSz="914400" rtl="0" eaLnBrk="1" latinLnBrk="0" hangingPunct="1">
      <a:defRPr kern="1200">
        <a:solidFill>
          <a:schemeClr val="tx1"/>
        </a:solidFill>
        <a:latin typeface="Calibri" pitchFamily="-1" charset="0"/>
        <a:ea typeface="+mn-ea"/>
        <a:cs typeface="Arial" charset="0"/>
      </a:defRPr>
    </a:lvl8pPr>
    <a:lvl9pPr marL="3657600" algn="l" defTabSz="914400" rtl="0" eaLnBrk="1" latinLnBrk="0" hangingPunct="1">
      <a:defRPr kern="1200">
        <a:solidFill>
          <a:schemeClr val="tx1"/>
        </a:solidFill>
        <a:latin typeface="Calibri" pitchFamily="-1"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3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56C450-3F89-4D42-9000-38699CF42D7A}" type="doc">
      <dgm:prSet loTypeId="urn:microsoft.com/office/officeart/2008/layout/RadialCluster" loCatId="relationship" qsTypeId="urn:microsoft.com/office/officeart/2005/8/quickstyle/3d3" qsCatId="3D" csTypeId="urn:microsoft.com/office/officeart/2005/8/colors/accent1_2" csCatId="accent1" phldr="1"/>
      <dgm:spPr/>
      <dgm:t>
        <a:bodyPr/>
        <a:lstStyle/>
        <a:p>
          <a:endParaRPr lang="en-GB"/>
        </a:p>
      </dgm:t>
    </dgm:pt>
    <dgm:pt modelId="{96AC9F05-9914-45A8-A2E1-1F4226273F83}">
      <dgm:prSet phldrT="[Text]"/>
      <dgm:spPr/>
      <dgm:t>
        <a:bodyPr/>
        <a:lstStyle/>
        <a:p>
          <a:r>
            <a:rPr lang="en-GB" dirty="0" smtClean="0"/>
            <a:t>Incident or pattern of controlling, coercive, threatening behaviour</a:t>
          </a:r>
        </a:p>
        <a:p>
          <a:r>
            <a:rPr lang="en-GB" dirty="0" smtClean="0"/>
            <a:t>aged 16+</a:t>
          </a:r>
        </a:p>
        <a:p>
          <a:r>
            <a:rPr lang="en-GB" dirty="0" smtClean="0"/>
            <a:t>Are /were intimate partners / family members</a:t>
          </a:r>
        </a:p>
        <a:p>
          <a:r>
            <a:rPr lang="en-GB" dirty="0" smtClean="0"/>
            <a:t>Regardless of gender or sexuality</a:t>
          </a:r>
          <a:endParaRPr lang="en-GB" dirty="0"/>
        </a:p>
      </dgm:t>
    </dgm:pt>
    <dgm:pt modelId="{84A9043F-ECCA-4ECE-816D-CD889E48DE11}" type="parTrans" cxnId="{B95E2F3F-5D6E-4FD3-90C3-9591046E6A42}">
      <dgm:prSet/>
      <dgm:spPr/>
      <dgm:t>
        <a:bodyPr/>
        <a:lstStyle/>
        <a:p>
          <a:endParaRPr lang="en-GB"/>
        </a:p>
      </dgm:t>
    </dgm:pt>
    <dgm:pt modelId="{D76DEB9A-0164-44B5-B072-9A5AF56611BC}" type="sibTrans" cxnId="{B95E2F3F-5D6E-4FD3-90C3-9591046E6A42}">
      <dgm:prSet/>
      <dgm:spPr/>
      <dgm:t>
        <a:bodyPr/>
        <a:lstStyle/>
        <a:p>
          <a:endParaRPr lang="en-GB"/>
        </a:p>
      </dgm:t>
    </dgm:pt>
    <dgm:pt modelId="{55BB93D2-D200-4045-875F-0DA03BDAC9FF}">
      <dgm:prSet phldrT="[Text]"/>
      <dgm:spPr/>
      <dgm:t>
        <a:bodyPr/>
        <a:lstStyle/>
        <a:p>
          <a:r>
            <a:rPr lang="en-GB" dirty="0" smtClean="0"/>
            <a:t>psychological</a:t>
          </a:r>
          <a:endParaRPr lang="en-GB" dirty="0"/>
        </a:p>
      </dgm:t>
    </dgm:pt>
    <dgm:pt modelId="{74E01AA8-D4C3-4E99-9CBD-A834365188CB}" type="parTrans" cxnId="{C9E59108-2925-4A77-A9EA-D2CE53AE8288}">
      <dgm:prSet/>
      <dgm:spPr/>
      <dgm:t>
        <a:bodyPr/>
        <a:lstStyle/>
        <a:p>
          <a:endParaRPr lang="en-GB"/>
        </a:p>
      </dgm:t>
    </dgm:pt>
    <dgm:pt modelId="{8EBF588D-DA8A-43DE-BD34-6ECFAF34E05C}" type="sibTrans" cxnId="{C9E59108-2925-4A77-A9EA-D2CE53AE8288}">
      <dgm:prSet/>
      <dgm:spPr/>
      <dgm:t>
        <a:bodyPr/>
        <a:lstStyle/>
        <a:p>
          <a:endParaRPr lang="en-GB"/>
        </a:p>
      </dgm:t>
    </dgm:pt>
    <dgm:pt modelId="{77DAA942-05CC-442C-A530-28EEA5D4568A}">
      <dgm:prSet phldrT="[Text]"/>
      <dgm:spPr/>
      <dgm:t>
        <a:bodyPr/>
        <a:lstStyle/>
        <a:p>
          <a:r>
            <a:rPr lang="en-GB" dirty="0" smtClean="0"/>
            <a:t>physical</a:t>
          </a:r>
          <a:endParaRPr lang="en-GB" dirty="0"/>
        </a:p>
      </dgm:t>
    </dgm:pt>
    <dgm:pt modelId="{AEC8E28C-8A2A-4E6B-B722-5900000A00F6}" type="parTrans" cxnId="{4D42FA49-B83E-4562-A42D-1C5F2830B934}">
      <dgm:prSet/>
      <dgm:spPr/>
      <dgm:t>
        <a:bodyPr/>
        <a:lstStyle/>
        <a:p>
          <a:endParaRPr lang="en-GB"/>
        </a:p>
      </dgm:t>
    </dgm:pt>
    <dgm:pt modelId="{2D4EE7E5-E041-4429-A471-BD57F1811101}" type="sibTrans" cxnId="{4D42FA49-B83E-4562-A42D-1C5F2830B934}">
      <dgm:prSet/>
      <dgm:spPr/>
      <dgm:t>
        <a:bodyPr/>
        <a:lstStyle/>
        <a:p>
          <a:endParaRPr lang="en-GB"/>
        </a:p>
      </dgm:t>
    </dgm:pt>
    <dgm:pt modelId="{820D27D1-9F75-4BB5-99CA-3B7AD8F4FA6A}">
      <dgm:prSet phldrT="[Text]"/>
      <dgm:spPr/>
      <dgm:t>
        <a:bodyPr/>
        <a:lstStyle/>
        <a:p>
          <a:r>
            <a:rPr lang="en-GB" dirty="0" smtClean="0"/>
            <a:t>sexual</a:t>
          </a:r>
          <a:endParaRPr lang="en-GB" dirty="0"/>
        </a:p>
      </dgm:t>
    </dgm:pt>
    <dgm:pt modelId="{7591C3E0-E92D-4FB5-A878-AE3C27F234D0}" type="parTrans" cxnId="{AF7B71E2-261F-4982-A7A6-155A41F9B27B}">
      <dgm:prSet/>
      <dgm:spPr/>
      <dgm:t>
        <a:bodyPr/>
        <a:lstStyle/>
        <a:p>
          <a:endParaRPr lang="en-GB"/>
        </a:p>
      </dgm:t>
    </dgm:pt>
    <dgm:pt modelId="{0BF042BE-33FC-4701-82D6-19D6C700C274}" type="sibTrans" cxnId="{AF7B71E2-261F-4982-A7A6-155A41F9B27B}">
      <dgm:prSet/>
      <dgm:spPr/>
      <dgm:t>
        <a:bodyPr/>
        <a:lstStyle/>
        <a:p>
          <a:endParaRPr lang="en-GB"/>
        </a:p>
      </dgm:t>
    </dgm:pt>
    <dgm:pt modelId="{639E0152-C78D-43CE-AE1A-F379A2095A93}">
      <dgm:prSet phldrT="[Text]"/>
      <dgm:spPr/>
      <dgm:t>
        <a:bodyPr/>
        <a:lstStyle/>
        <a:p>
          <a:r>
            <a:rPr lang="en-GB" dirty="0" smtClean="0"/>
            <a:t>emotional</a:t>
          </a:r>
          <a:endParaRPr lang="en-GB" dirty="0"/>
        </a:p>
      </dgm:t>
    </dgm:pt>
    <dgm:pt modelId="{52B90225-3A22-41C3-B04C-AAD33418AB1D}" type="parTrans" cxnId="{7E922075-4384-4D0C-A5C7-495D501E606A}">
      <dgm:prSet/>
      <dgm:spPr/>
      <dgm:t>
        <a:bodyPr/>
        <a:lstStyle/>
        <a:p>
          <a:endParaRPr lang="en-GB"/>
        </a:p>
      </dgm:t>
    </dgm:pt>
    <dgm:pt modelId="{22ECFBF4-9443-405D-882A-B1D5578EC26C}" type="sibTrans" cxnId="{7E922075-4384-4D0C-A5C7-495D501E606A}">
      <dgm:prSet/>
      <dgm:spPr/>
      <dgm:t>
        <a:bodyPr/>
        <a:lstStyle/>
        <a:p>
          <a:endParaRPr lang="en-GB"/>
        </a:p>
      </dgm:t>
    </dgm:pt>
    <dgm:pt modelId="{B3F45BB4-2236-410C-94DB-8BB8A57FAB5F}">
      <dgm:prSet phldrT="[Text]"/>
      <dgm:spPr/>
      <dgm:t>
        <a:bodyPr/>
        <a:lstStyle/>
        <a:p>
          <a:r>
            <a:rPr lang="en-GB" dirty="0" smtClean="0"/>
            <a:t>financial</a:t>
          </a:r>
          <a:endParaRPr lang="en-GB" dirty="0"/>
        </a:p>
      </dgm:t>
    </dgm:pt>
    <dgm:pt modelId="{85EACF89-7654-4400-97B8-42384395205E}" type="parTrans" cxnId="{A2765190-98D8-493B-AF9E-34212C6BCA7F}">
      <dgm:prSet/>
      <dgm:spPr/>
      <dgm:t>
        <a:bodyPr/>
        <a:lstStyle/>
        <a:p>
          <a:endParaRPr lang="en-GB"/>
        </a:p>
      </dgm:t>
    </dgm:pt>
    <dgm:pt modelId="{AD236D07-1617-44A8-BC7A-8D561B85DE49}" type="sibTrans" cxnId="{A2765190-98D8-493B-AF9E-34212C6BCA7F}">
      <dgm:prSet/>
      <dgm:spPr/>
      <dgm:t>
        <a:bodyPr/>
        <a:lstStyle/>
        <a:p>
          <a:endParaRPr lang="en-GB"/>
        </a:p>
      </dgm:t>
    </dgm:pt>
    <dgm:pt modelId="{44BB907E-93C5-495D-A2A0-ABE946C44A65}" type="pres">
      <dgm:prSet presAssocID="{8A56C450-3F89-4D42-9000-38699CF42D7A}" presName="Name0" presStyleCnt="0">
        <dgm:presLayoutVars>
          <dgm:chMax val="1"/>
          <dgm:chPref val="1"/>
          <dgm:dir/>
          <dgm:animOne val="branch"/>
          <dgm:animLvl val="lvl"/>
        </dgm:presLayoutVars>
      </dgm:prSet>
      <dgm:spPr/>
      <dgm:t>
        <a:bodyPr/>
        <a:lstStyle/>
        <a:p>
          <a:endParaRPr lang="en-GB"/>
        </a:p>
      </dgm:t>
    </dgm:pt>
    <dgm:pt modelId="{8189567D-430A-47DC-90ED-EAE1CD7C8CAC}" type="pres">
      <dgm:prSet presAssocID="{96AC9F05-9914-45A8-A2E1-1F4226273F83}" presName="singleCycle" presStyleCnt="0"/>
      <dgm:spPr/>
    </dgm:pt>
    <dgm:pt modelId="{9D3277D6-FA9B-4FA0-9EF2-093BD06B340A}" type="pres">
      <dgm:prSet presAssocID="{96AC9F05-9914-45A8-A2E1-1F4226273F83}" presName="singleCenter" presStyleLbl="node1" presStyleIdx="0" presStyleCnt="6" custScaleX="160805" custScaleY="145354">
        <dgm:presLayoutVars>
          <dgm:chMax val="7"/>
          <dgm:chPref val="7"/>
        </dgm:presLayoutVars>
      </dgm:prSet>
      <dgm:spPr/>
      <dgm:t>
        <a:bodyPr/>
        <a:lstStyle/>
        <a:p>
          <a:endParaRPr lang="en-GB"/>
        </a:p>
      </dgm:t>
    </dgm:pt>
    <dgm:pt modelId="{41F47F69-98DC-4095-809C-6CA5F9737F0E}" type="pres">
      <dgm:prSet presAssocID="{74E01AA8-D4C3-4E99-9CBD-A834365188CB}" presName="Name56" presStyleLbl="parChTrans1D2" presStyleIdx="0" presStyleCnt="5"/>
      <dgm:spPr/>
      <dgm:t>
        <a:bodyPr/>
        <a:lstStyle/>
        <a:p>
          <a:endParaRPr lang="en-GB"/>
        </a:p>
      </dgm:t>
    </dgm:pt>
    <dgm:pt modelId="{0F028CFF-E899-4EAC-B1A4-A92C81F7CCB9}" type="pres">
      <dgm:prSet presAssocID="{55BB93D2-D200-4045-875F-0DA03BDAC9FF}" presName="text0" presStyleLbl="node1" presStyleIdx="1" presStyleCnt="6">
        <dgm:presLayoutVars>
          <dgm:bulletEnabled val="1"/>
        </dgm:presLayoutVars>
      </dgm:prSet>
      <dgm:spPr/>
      <dgm:t>
        <a:bodyPr/>
        <a:lstStyle/>
        <a:p>
          <a:endParaRPr lang="en-GB"/>
        </a:p>
      </dgm:t>
    </dgm:pt>
    <dgm:pt modelId="{E590550E-EAA9-4EC1-BC3C-7394FDE0F7FB}" type="pres">
      <dgm:prSet presAssocID="{AEC8E28C-8A2A-4E6B-B722-5900000A00F6}" presName="Name56" presStyleLbl="parChTrans1D2" presStyleIdx="1" presStyleCnt="5"/>
      <dgm:spPr/>
      <dgm:t>
        <a:bodyPr/>
        <a:lstStyle/>
        <a:p>
          <a:endParaRPr lang="en-GB"/>
        </a:p>
      </dgm:t>
    </dgm:pt>
    <dgm:pt modelId="{10241DDB-690C-4045-98C1-1D399F80E15F}" type="pres">
      <dgm:prSet presAssocID="{77DAA942-05CC-442C-A530-28EEA5D4568A}" presName="text0" presStyleLbl="node1" presStyleIdx="2" presStyleCnt="6">
        <dgm:presLayoutVars>
          <dgm:bulletEnabled val="1"/>
        </dgm:presLayoutVars>
      </dgm:prSet>
      <dgm:spPr/>
      <dgm:t>
        <a:bodyPr/>
        <a:lstStyle/>
        <a:p>
          <a:endParaRPr lang="en-GB"/>
        </a:p>
      </dgm:t>
    </dgm:pt>
    <dgm:pt modelId="{E047D263-F4C5-486B-991F-0F99771997D0}" type="pres">
      <dgm:prSet presAssocID="{7591C3E0-E92D-4FB5-A878-AE3C27F234D0}" presName="Name56" presStyleLbl="parChTrans1D2" presStyleIdx="2" presStyleCnt="5"/>
      <dgm:spPr/>
      <dgm:t>
        <a:bodyPr/>
        <a:lstStyle/>
        <a:p>
          <a:endParaRPr lang="en-GB"/>
        </a:p>
      </dgm:t>
    </dgm:pt>
    <dgm:pt modelId="{8C9020DF-3C8B-4F8A-9454-517123EA3E57}" type="pres">
      <dgm:prSet presAssocID="{820D27D1-9F75-4BB5-99CA-3B7AD8F4FA6A}" presName="text0" presStyleLbl="node1" presStyleIdx="3" presStyleCnt="6">
        <dgm:presLayoutVars>
          <dgm:bulletEnabled val="1"/>
        </dgm:presLayoutVars>
      </dgm:prSet>
      <dgm:spPr/>
      <dgm:t>
        <a:bodyPr/>
        <a:lstStyle/>
        <a:p>
          <a:endParaRPr lang="en-GB"/>
        </a:p>
      </dgm:t>
    </dgm:pt>
    <dgm:pt modelId="{BF07FA3F-0FDC-4AA2-9318-C6D83802B726}" type="pres">
      <dgm:prSet presAssocID="{85EACF89-7654-4400-97B8-42384395205E}" presName="Name56" presStyleLbl="parChTrans1D2" presStyleIdx="3" presStyleCnt="5"/>
      <dgm:spPr/>
      <dgm:t>
        <a:bodyPr/>
        <a:lstStyle/>
        <a:p>
          <a:endParaRPr lang="en-GB"/>
        </a:p>
      </dgm:t>
    </dgm:pt>
    <dgm:pt modelId="{6CB24A2E-AAC0-47D7-84D5-05D4C0448F09}" type="pres">
      <dgm:prSet presAssocID="{B3F45BB4-2236-410C-94DB-8BB8A57FAB5F}" presName="text0" presStyleLbl="node1" presStyleIdx="4" presStyleCnt="6">
        <dgm:presLayoutVars>
          <dgm:bulletEnabled val="1"/>
        </dgm:presLayoutVars>
      </dgm:prSet>
      <dgm:spPr/>
      <dgm:t>
        <a:bodyPr/>
        <a:lstStyle/>
        <a:p>
          <a:endParaRPr lang="en-GB"/>
        </a:p>
      </dgm:t>
    </dgm:pt>
    <dgm:pt modelId="{E1534205-DBB7-4D17-B98B-9A41B569C578}" type="pres">
      <dgm:prSet presAssocID="{52B90225-3A22-41C3-B04C-AAD33418AB1D}" presName="Name56" presStyleLbl="parChTrans1D2" presStyleIdx="4" presStyleCnt="5"/>
      <dgm:spPr/>
      <dgm:t>
        <a:bodyPr/>
        <a:lstStyle/>
        <a:p>
          <a:endParaRPr lang="en-GB"/>
        </a:p>
      </dgm:t>
    </dgm:pt>
    <dgm:pt modelId="{451ABA44-B0F9-4E09-936C-9A566506CC11}" type="pres">
      <dgm:prSet presAssocID="{639E0152-C78D-43CE-AE1A-F379A2095A93}" presName="text0" presStyleLbl="node1" presStyleIdx="5" presStyleCnt="6">
        <dgm:presLayoutVars>
          <dgm:bulletEnabled val="1"/>
        </dgm:presLayoutVars>
      </dgm:prSet>
      <dgm:spPr/>
      <dgm:t>
        <a:bodyPr/>
        <a:lstStyle/>
        <a:p>
          <a:endParaRPr lang="en-GB"/>
        </a:p>
      </dgm:t>
    </dgm:pt>
  </dgm:ptLst>
  <dgm:cxnLst>
    <dgm:cxn modelId="{6193E604-9C2D-4649-92E2-4D6477620B8D}" type="presOf" srcId="{639E0152-C78D-43CE-AE1A-F379A2095A93}" destId="{451ABA44-B0F9-4E09-936C-9A566506CC11}" srcOrd="0" destOrd="0" presId="urn:microsoft.com/office/officeart/2008/layout/RadialCluster"/>
    <dgm:cxn modelId="{587C35BB-1EDF-4A2D-9179-E42FF4CC9639}" type="presOf" srcId="{AEC8E28C-8A2A-4E6B-B722-5900000A00F6}" destId="{E590550E-EAA9-4EC1-BC3C-7394FDE0F7FB}" srcOrd="0" destOrd="0" presId="urn:microsoft.com/office/officeart/2008/layout/RadialCluster"/>
    <dgm:cxn modelId="{9A094F18-D2C4-4D81-9D1C-5F8B79E6A33A}" type="presOf" srcId="{52B90225-3A22-41C3-B04C-AAD33418AB1D}" destId="{E1534205-DBB7-4D17-B98B-9A41B569C578}" srcOrd="0" destOrd="0" presId="urn:microsoft.com/office/officeart/2008/layout/RadialCluster"/>
    <dgm:cxn modelId="{6AB86C4F-ABB2-459C-B76E-63DBD9234B7C}" type="presOf" srcId="{55BB93D2-D200-4045-875F-0DA03BDAC9FF}" destId="{0F028CFF-E899-4EAC-B1A4-A92C81F7CCB9}" srcOrd="0" destOrd="0" presId="urn:microsoft.com/office/officeart/2008/layout/RadialCluster"/>
    <dgm:cxn modelId="{9FF47F02-DBDE-4C31-8668-0414A843ACD9}" type="presOf" srcId="{85EACF89-7654-4400-97B8-42384395205E}" destId="{BF07FA3F-0FDC-4AA2-9318-C6D83802B726}" srcOrd="0" destOrd="0" presId="urn:microsoft.com/office/officeart/2008/layout/RadialCluster"/>
    <dgm:cxn modelId="{7F9D76FA-5CDE-4DB7-93BF-A2ED691DE1FF}" type="presOf" srcId="{8A56C450-3F89-4D42-9000-38699CF42D7A}" destId="{44BB907E-93C5-495D-A2A0-ABE946C44A65}" srcOrd="0" destOrd="0" presId="urn:microsoft.com/office/officeart/2008/layout/RadialCluster"/>
    <dgm:cxn modelId="{C9E59108-2925-4A77-A9EA-D2CE53AE8288}" srcId="{96AC9F05-9914-45A8-A2E1-1F4226273F83}" destId="{55BB93D2-D200-4045-875F-0DA03BDAC9FF}" srcOrd="0" destOrd="0" parTransId="{74E01AA8-D4C3-4E99-9CBD-A834365188CB}" sibTransId="{8EBF588D-DA8A-43DE-BD34-6ECFAF34E05C}"/>
    <dgm:cxn modelId="{7E922075-4384-4D0C-A5C7-495D501E606A}" srcId="{96AC9F05-9914-45A8-A2E1-1F4226273F83}" destId="{639E0152-C78D-43CE-AE1A-F379A2095A93}" srcOrd="4" destOrd="0" parTransId="{52B90225-3A22-41C3-B04C-AAD33418AB1D}" sibTransId="{22ECFBF4-9443-405D-882A-B1D5578EC26C}"/>
    <dgm:cxn modelId="{A2765190-98D8-493B-AF9E-34212C6BCA7F}" srcId="{96AC9F05-9914-45A8-A2E1-1F4226273F83}" destId="{B3F45BB4-2236-410C-94DB-8BB8A57FAB5F}" srcOrd="3" destOrd="0" parTransId="{85EACF89-7654-4400-97B8-42384395205E}" sibTransId="{AD236D07-1617-44A8-BC7A-8D561B85DE49}"/>
    <dgm:cxn modelId="{FD4C43EE-4056-4D9E-AD4A-C2A735E65E5F}" type="presOf" srcId="{B3F45BB4-2236-410C-94DB-8BB8A57FAB5F}" destId="{6CB24A2E-AAC0-47D7-84D5-05D4C0448F09}" srcOrd="0" destOrd="0" presId="urn:microsoft.com/office/officeart/2008/layout/RadialCluster"/>
    <dgm:cxn modelId="{B95E2F3F-5D6E-4FD3-90C3-9591046E6A42}" srcId="{8A56C450-3F89-4D42-9000-38699CF42D7A}" destId="{96AC9F05-9914-45A8-A2E1-1F4226273F83}" srcOrd="0" destOrd="0" parTransId="{84A9043F-ECCA-4ECE-816D-CD889E48DE11}" sibTransId="{D76DEB9A-0164-44B5-B072-9A5AF56611BC}"/>
    <dgm:cxn modelId="{1DC8721E-D8DE-4676-A27C-D1D76035893E}" type="presOf" srcId="{96AC9F05-9914-45A8-A2E1-1F4226273F83}" destId="{9D3277D6-FA9B-4FA0-9EF2-093BD06B340A}" srcOrd="0" destOrd="0" presId="urn:microsoft.com/office/officeart/2008/layout/RadialCluster"/>
    <dgm:cxn modelId="{558E9F4C-F88B-4492-BF35-F31156BDADC3}" type="presOf" srcId="{820D27D1-9F75-4BB5-99CA-3B7AD8F4FA6A}" destId="{8C9020DF-3C8B-4F8A-9454-517123EA3E57}" srcOrd="0" destOrd="0" presId="urn:microsoft.com/office/officeart/2008/layout/RadialCluster"/>
    <dgm:cxn modelId="{2F2CE608-51DB-4E1D-8DC2-8A2FE4CFD413}" type="presOf" srcId="{7591C3E0-E92D-4FB5-A878-AE3C27F234D0}" destId="{E047D263-F4C5-486B-991F-0F99771997D0}" srcOrd="0" destOrd="0" presId="urn:microsoft.com/office/officeart/2008/layout/RadialCluster"/>
    <dgm:cxn modelId="{DE28143B-D6B3-4BF1-9DF1-4152AAC6FDD1}" type="presOf" srcId="{77DAA942-05CC-442C-A530-28EEA5D4568A}" destId="{10241DDB-690C-4045-98C1-1D399F80E15F}" srcOrd="0" destOrd="0" presId="urn:microsoft.com/office/officeart/2008/layout/RadialCluster"/>
    <dgm:cxn modelId="{AF7B71E2-261F-4982-A7A6-155A41F9B27B}" srcId="{96AC9F05-9914-45A8-A2E1-1F4226273F83}" destId="{820D27D1-9F75-4BB5-99CA-3B7AD8F4FA6A}" srcOrd="2" destOrd="0" parTransId="{7591C3E0-E92D-4FB5-A878-AE3C27F234D0}" sibTransId="{0BF042BE-33FC-4701-82D6-19D6C700C274}"/>
    <dgm:cxn modelId="{4D42FA49-B83E-4562-A42D-1C5F2830B934}" srcId="{96AC9F05-9914-45A8-A2E1-1F4226273F83}" destId="{77DAA942-05CC-442C-A530-28EEA5D4568A}" srcOrd="1" destOrd="0" parTransId="{AEC8E28C-8A2A-4E6B-B722-5900000A00F6}" sibTransId="{2D4EE7E5-E041-4429-A471-BD57F1811101}"/>
    <dgm:cxn modelId="{8048F264-E96C-4FF4-B17E-E03BF8492912}" type="presOf" srcId="{74E01AA8-D4C3-4E99-9CBD-A834365188CB}" destId="{41F47F69-98DC-4095-809C-6CA5F9737F0E}" srcOrd="0" destOrd="0" presId="urn:microsoft.com/office/officeart/2008/layout/RadialCluster"/>
    <dgm:cxn modelId="{864AF777-0404-4424-9E33-E0E98E3E9BF0}" type="presParOf" srcId="{44BB907E-93C5-495D-A2A0-ABE946C44A65}" destId="{8189567D-430A-47DC-90ED-EAE1CD7C8CAC}" srcOrd="0" destOrd="0" presId="urn:microsoft.com/office/officeart/2008/layout/RadialCluster"/>
    <dgm:cxn modelId="{69F169E6-5466-45AA-BE6D-85D711058485}" type="presParOf" srcId="{8189567D-430A-47DC-90ED-EAE1CD7C8CAC}" destId="{9D3277D6-FA9B-4FA0-9EF2-093BD06B340A}" srcOrd="0" destOrd="0" presId="urn:microsoft.com/office/officeart/2008/layout/RadialCluster"/>
    <dgm:cxn modelId="{8E8B84DE-CFCA-47A9-9504-B5A13AE6E87C}" type="presParOf" srcId="{8189567D-430A-47DC-90ED-EAE1CD7C8CAC}" destId="{41F47F69-98DC-4095-809C-6CA5F9737F0E}" srcOrd="1" destOrd="0" presId="urn:microsoft.com/office/officeart/2008/layout/RadialCluster"/>
    <dgm:cxn modelId="{3C708DD8-C78A-4609-A6FA-B3E282A75C99}" type="presParOf" srcId="{8189567D-430A-47DC-90ED-EAE1CD7C8CAC}" destId="{0F028CFF-E899-4EAC-B1A4-A92C81F7CCB9}" srcOrd="2" destOrd="0" presId="urn:microsoft.com/office/officeart/2008/layout/RadialCluster"/>
    <dgm:cxn modelId="{FE0468B6-4855-4B16-BA60-11AE182D857E}" type="presParOf" srcId="{8189567D-430A-47DC-90ED-EAE1CD7C8CAC}" destId="{E590550E-EAA9-4EC1-BC3C-7394FDE0F7FB}" srcOrd="3" destOrd="0" presId="urn:microsoft.com/office/officeart/2008/layout/RadialCluster"/>
    <dgm:cxn modelId="{157B946F-DCF9-463A-8D4D-3F902326F342}" type="presParOf" srcId="{8189567D-430A-47DC-90ED-EAE1CD7C8CAC}" destId="{10241DDB-690C-4045-98C1-1D399F80E15F}" srcOrd="4" destOrd="0" presId="urn:microsoft.com/office/officeart/2008/layout/RadialCluster"/>
    <dgm:cxn modelId="{E5DA2836-2193-4CEB-9E43-EFB0524FF7CE}" type="presParOf" srcId="{8189567D-430A-47DC-90ED-EAE1CD7C8CAC}" destId="{E047D263-F4C5-486B-991F-0F99771997D0}" srcOrd="5" destOrd="0" presId="urn:microsoft.com/office/officeart/2008/layout/RadialCluster"/>
    <dgm:cxn modelId="{60246E25-8D1A-4B47-B5F4-6DBE992CF0AC}" type="presParOf" srcId="{8189567D-430A-47DC-90ED-EAE1CD7C8CAC}" destId="{8C9020DF-3C8B-4F8A-9454-517123EA3E57}" srcOrd="6" destOrd="0" presId="urn:microsoft.com/office/officeart/2008/layout/RadialCluster"/>
    <dgm:cxn modelId="{094E9C5C-C2E9-43CE-AC86-B4A5EC384C56}" type="presParOf" srcId="{8189567D-430A-47DC-90ED-EAE1CD7C8CAC}" destId="{BF07FA3F-0FDC-4AA2-9318-C6D83802B726}" srcOrd="7" destOrd="0" presId="urn:microsoft.com/office/officeart/2008/layout/RadialCluster"/>
    <dgm:cxn modelId="{D958A67D-F2A2-4218-9EC7-B1F004CA0DD8}" type="presParOf" srcId="{8189567D-430A-47DC-90ED-EAE1CD7C8CAC}" destId="{6CB24A2E-AAC0-47D7-84D5-05D4C0448F09}" srcOrd="8" destOrd="0" presId="urn:microsoft.com/office/officeart/2008/layout/RadialCluster"/>
    <dgm:cxn modelId="{BD3302AD-0455-4EAC-8D51-8300FE520EC6}" type="presParOf" srcId="{8189567D-430A-47DC-90ED-EAE1CD7C8CAC}" destId="{E1534205-DBB7-4D17-B98B-9A41B569C578}" srcOrd="9" destOrd="0" presId="urn:microsoft.com/office/officeart/2008/layout/RadialCluster"/>
    <dgm:cxn modelId="{BB265579-6797-4BA9-BBBD-6BA3D44C43CA}" type="presParOf" srcId="{8189567D-430A-47DC-90ED-EAE1CD7C8CAC}" destId="{451ABA44-B0F9-4E09-936C-9A566506CC11}" srcOrd="10"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C77F03-2A0C-4A67-9F4F-FF5AD490B5BD}"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51315C01-2945-45C3-B7FE-D564660C38DE}">
      <dgm:prSet phldrT="[Text]"/>
      <dgm:spPr/>
      <dgm:t>
        <a:bodyPr/>
        <a:lstStyle/>
        <a:p>
          <a:r>
            <a:rPr lang="en-GB" dirty="0"/>
            <a:t>Controlling or Coercive Behaviour</a:t>
          </a:r>
        </a:p>
      </dgm:t>
    </dgm:pt>
    <dgm:pt modelId="{7779C11E-7262-4A46-9D21-9D9447FE632D}" type="parTrans" cxnId="{E54476D9-DBA3-41E4-A431-858606162B1D}">
      <dgm:prSet/>
      <dgm:spPr/>
      <dgm:t>
        <a:bodyPr/>
        <a:lstStyle/>
        <a:p>
          <a:endParaRPr lang="en-GB"/>
        </a:p>
      </dgm:t>
    </dgm:pt>
    <dgm:pt modelId="{88FFAD94-BA37-4D3B-B9DF-E23428A5AEEB}" type="sibTrans" cxnId="{E54476D9-DBA3-41E4-A431-858606162B1D}">
      <dgm:prSet/>
      <dgm:spPr/>
      <dgm:t>
        <a:bodyPr/>
        <a:lstStyle/>
        <a:p>
          <a:endParaRPr lang="en-GB"/>
        </a:p>
      </dgm:t>
    </dgm:pt>
    <dgm:pt modelId="{03DCD4F4-53AF-4BA4-8A26-66179F59BFA7}">
      <dgm:prSet phldrT="[Text]"/>
      <dgm:spPr/>
      <dgm:t>
        <a:bodyPr/>
        <a:lstStyle/>
        <a:p>
          <a:r>
            <a:rPr lang="en-GB" dirty="0"/>
            <a:t>Repeatedly or Continuously</a:t>
          </a:r>
        </a:p>
      </dgm:t>
    </dgm:pt>
    <dgm:pt modelId="{C8CBC60F-E4FA-47DD-8A7B-B9A60DC1F0C3}" type="parTrans" cxnId="{D2A8C83F-A8CA-4710-8BFE-0A9AB03F7DCC}">
      <dgm:prSet/>
      <dgm:spPr/>
      <dgm:t>
        <a:bodyPr/>
        <a:lstStyle/>
        <a:p>
          <a:endParaRPr lang="en-GB"/>
        </a:p>
      </dgm:t>
    </dgm:pt>
    <dgm:pt modelId="{E5C7179A-B9D9-41D9-996C-266018703429}" type="sibTrans" cxnId="{D2A8C83F-A8CA-4710-8BFE-0A9AB03F7DCC}">
      <dgm:prSet/>
      <dgm:spPr/>
      <dgm:t>
        <a:bodyPr/>
        <a:lstStyle/>
        <a:p>
          <a:endParaRPr lang="en-GB"/>
        </a:p>
      </dgm:t>
    </dgm:pt>
    <dgm:pt modelId="{EAB80D61-ED10-4854-AEC4-0FBF215AF344}">
      <dgm:prSet phldrT="[Text]" custT="1"/>
      <dgm:spPr/>
      <dgm:t>
        <a:bodyPr/>
        <a:lstStyle/>
        <a:p>
          <a:r>
            <a:rPr lang="en-GB" sz="2300" dirty="0"/>
            <a:t>Serious Effect on the </a:t>
          </a:r>
          <a:r>
            <a:rPr lang="en-GB" sz="2300" dirty="0" smtClean="0"/>
            <a:t>Victim </a:t>
          </a:r>
          <a:r>
            <a:rPr lang="en-GB" sz="1800" dirty="0" smtClean="0"/>
            <a:t>(fear of violence; serious alarm or distress affecting day to day activities)</a:t>
          </a:r>
          <a:endParaRPr lang="en-GB" sz="1800" dirty="0"/>
        </a:p>
      </dgm:t>
    </dgm:pt>
    <dgm:pt modelId="{DFF534BE-F4C4-4C0B-80F9-A9F35EA9C7EE}" type="parTrans" cxnId="{C7237A73-C2F8-4B1E-877F-F602CAC363F6}">
      <dgm:prSet/>
      <dgm:spPr/>
      <dgm:t>
        <a:bodyPr/>
        <a:lstStyle/>
        <a:p>
          <a:endParaRPr lang="en-GB"/>
        </a:p>
      </dgm:t>
    </dgm:pt>
    <dgm:pt modelId="{BD83C2CD-4934-488A-ADA2-AE864A88EF55}" type="sibTrans" cxnId="{C7237A73-C2F8-4B1E-877F-F602CAC363F6}">
      <dgm:prSet/>
      <dgm:spPr/>
      <dgm:t>
        <a:bodyPr/>
        <a:lstStyle/>
        <a:p>
          <a:endParaRPr lang="en-GB"/>
        </a:p>
      </dgm:t>
    </dgm:pt>
    <dgm:pt modelId="{ED5535DB-824C-4C4E-AA6E-0F51918EFA40}">
      <dgm:prSet phldrT="[Text]" custT="1"/>
      <dgm:spPr/>
      <dgm:t>
        <a:bodyPr/>
        <a:lstStyle/>
        <a:p>
          <a:r>
            <a:rPr lang="en-GB" sz="2400" smtClean="0"/>
            <a:t>Personally Connected </a:t>
          </a:r>
          <a:r>
            <a:rPr lang="en-GB" sz="1800" dirty="0" smtClean="0"/>
            <a:t>(intimate personal relationship (or ex); family member) </a:t>
          </a:r>
          <a:endParaRPr lang="en-GB" sz="1800" dirty="0"/>
        </a:p>
      </dgm:t>
    </dgm:pt>
    <dgm:pt modelId="{8788AACA-5CAB-4B76-92D2-DA71D15A1C0C}" type="parTrans" cxnId="{92988459-E887-437B-952E-4FF4ACF0C89B}">
      <dgm:prSet/>
      <dgm:spPr/>
      <dgm:t>
        <a:bodyPr/>
        <a:lstStyle/>
        <a:p>
          <a:endParaRPr lang="en-GB"/>
        </a:p>
      </dgm:t>
    </dgm:pt>
    <dgm:pt modelId="{7AC8FD2E-F0B1-458D-8336-4D52C0BA80EA}" type="sibTrans" cxnId="{92988459-E887-437B-952E-4FF4ACF0C89B}">
      <dgm:prSet/>
      <dgm:spPr/>
      <dgm:t>
        <a:bodyPr/>
        <a:lstStyle/>
        <a:p>
          <a:endParaRPr lang="en-GB"/>
        </a:p>
      </dgm:t>
    </dgm:pt>
    <dgm:pt modelId="{328C0D86-09C0-42E7-845B-745856FD8D84}" type="pres">
      <dgm:prSet presAssocID="{1BC77F03-2A0C-4A67-9F4F-FF5AD490B5BD}" presName="cycle" presStyleCnt="0">
        <dgm:presLayoutVars>
          <dgm:chMax val="1"/>
          <dgm:dir/>
          <dgm:animLvl val="ctr"/>
          <dgm:resizeHandles val="exact"/>
        </dgm:presLayoutVars>
      </dgm:prSet>
      <dgm:spPr/>
      <dgm:t>
        <a:bodyPr/>
        <a:lstStyle/>
        <a:p>
          <a:endParaRPr lang="en-GB"/>
        </a:p>
      </dgm:t>
    </dgm:pt>
    <dgm:pt modelId="{DE3F18EF-A16D-4F6E-AE0E-B1611E3AD399}" type="pres">
      <dgm:prSet presAssocID="{51315C01-2945-45C3-B7FE-D564660C38DE}" presName="centerShape" presStyleLbl="node0" presStyleIdx="0" presStyleCnt="1"/>
      <dgm:spPr/>
      <dgm:t>
        <a:bodyPr/>
        <a:lstStyle/>
        <a:p>
          <a:endParaRPr lang="en-GB"/>
        </a:p>
      </dgm:t>
    </dgm:pt>
    <dgm:pt modelId="{1C99AA91-020D-4F1C-AF05-160EA72438DC}" type="pres">
      <dgm:prSet presAssocID="{C8CBC60F-E4FA-47DD-8A7B-B9A60DC1F0C3}" presName="parTrans" presStyleLbl="bgSibTrans2D1" presStyleIdx="0" presStyleCnt="3"/>
      <dgm:spPr/>
      <dgm:t>
        <a:bodyPr/>
        <a:lstStyle/>
        <a:p>
          <a:endParaRPr lang="en-GB"/>
        </a:p>
      </dgm:t>
    </dgm:pt>
    <dgm:pt modelId="{76C4D80D-55CE-49EF-9FC2-7630439941FB}" type="pres">
      <dgm:prSet presAssocID="{03DCD4F4-53AF-4BA4-8A26-66179F59BFA7}" presName="node" presStyleLbl="node1" presStyleIdx="0" presStyleCnt="3">
        <dgm:presLayoutVars>
          <dgm:bulletEnabled val="1"/>
        </dgm:presLayoutVars>
      </dgm:prSet>
      <dgm:spPr/>
      <dgm:t>
        <a:bodyPr/>
        <a:lstStyle/>
        <a:p>
          <a:endParaRPr lang="en-GB"/>
        </a:p>
      </dgm:t>
    </dgm:pt>
    <dgm:pt modelId="{AAFA024F-7690-49AD-A8BB-532A5412DA43}" type="pres">
      <dgm:prSet presAssocID="{DFF534BE-F4C4-4C0B-80F9-A9F35EA9C7EE}" presName="parTrans" presStyleLbl="bgSibTrans2D1" presStyleIdx="1" presStyleCnt="3"/>
      <dgm:spPr/>
      <dgm:t>
        <a:bodyPr/>
        <a:lstStyle/>
        <a:p>
          <a:endParaRPr lang="en-GB"/>
        </a:p>
      </dgm:t>
    </dgm:pt>
    <dgm:pt modelId="{334ED2D1-3B3F-4697-8AF4-D7C2E45B7AF4}" type="pres">
      <dgm:prSet presAssocID="{EAB80D61-ED10-4854-AEC4-0FBF215AF344}" presName="node" presStyleLbl="node1" presStyleIdx="1" presStyleCnt="3" custScaleY="153313">
        <dgm:presLayoutVars>
          <dgm:bulletEnabled val="1"/>
        </dgm:presLayoutVars>
      </dgm:prSet>
      <dgm:spPr/>
      <dgm:t>
        <a:bodyPr/>
        <a:lstStyle/>
        <a:p>
          <a:endParaRPr lang="en-GB"/>
        </a:p>
      </dgm:t>
    </dgm:pt>
    <dgm:pt modelId="{C6A0E186-C70D-46A4-8778-5F9CA47B0C83}" type="pres">
      <dgm:prSet presAssocID="{8788AACA-5CAB-4B76-92D2-DA71D15A1C0C}" presName="parTrans" presStyleLbl="bgSibTrans2D1" presStyleIdx="2" presStyleCnt="3"/>
      <dgm:spPr/>
      <dgm:t>
        <a:bodyPr/>
        <a:lstStyle/>
        <a:p>
          <a:endParaRPr lang="en-GB"/>
        </a:p>
      </dgm:t>
    </dgm:pt>
    <dgm:pt modelId="{2B8FBA87-5871-48B3-B840-AEE654045F0B}" type="pres">
      <dgm:prSet presAssocID="{ED5535DB-824C-4C4E-AA6E-0F51918EFA40}" presName="node" presStyleLbl="node1" presStyleIdx="2" presStyleCnt="3" custScaleY="150385">
        <dgm:presLayoutVars>
          <dgm:bulletEnabled val="1"/>
        </dgm:presLayoutVars>
      </dgm:prSet>
      <dgm:spPr/>
      <dgm:t>
        <a:bodyPr/>
        <a:lstStyle/>
        <a:p>
          <a:endParaRPr lang="en-GB"/>
        </a:p>
      </dgm:t>
    </dgm:pt>
  </dgm:ptLst>
  <dgm:cxnLst>
    <dgm:cxn modelId="{A1D07EEC-3739-45D6-A1F3-05492B32F921}" type="presOf" srcId="{ED5535DB-824C-4C4E-AA6E-0F51918EFA40}" destId="{2B8FBA87-5871-48B3-B840-AEE654045F0B}" srcOrd="0" destOrd="0" presId="urn:microsoft.com/office/officeart/2005/8/layout/radial4"/>
    <dgm:cxn modelId="{F46FB4EC-37C7-4CE2-9922-F28AC50DFF82}" type="presOf" srcId="{C8CBC60F-E4FA-47DD-8A7B-B9A60DC1F0C3}" destId="{1C99AA91-020D-4F1C-AF05-160EA72438DC}" srcOrd="0" destOrd="0" presId="urn:microsoft.com/office/officeart/2005/8/layout/radial4"/>
    <dgm:cxn modelId="{A2BE6DC9-6632-4F8F-B43E-E1204FCE6771}" type="presOf" srcId="{DFF534BE-F4C4-4C0B-80F9-A9F35EA9C7EE}" destId="{AAFA024F-7690-49AD-A8BB-532A5412DA43}" srcOrd="0" destOrd="0" presId="urn:microsoft.com/office/officeart/2005/8/layout/radial4"/>
    <dgm:cxn modelId="{C7237A73-C2F8-4B1E-877F-F602CAC363F6}" srcId="{51315C01-2945-45C3-B7FE-D564660C38DE}" destId="{EAB80D61-ED10-4854-AEC4-0FBF215AF344}" srcOrd="1" destOrd="0" parTransId="{DFF534BE-F4C4-4C0B-80F9-A9F35EA9C7EE}" sibTransId="{BD83C2CD-4934-488A-ADA2-AE864A88EF55}"/>
    <dgm:cxn modelId="{E54476D9-DBA3-41E4-A431-858606162B1D}" srcId="{1BC77F03-2A0C-4A67-9F4F-FF5AD490B5BD}" destId="{51315C01-2945-45C3-B7FE-D564660C38DE}" srcOrd="0" destOrd="0" parTransId="{7779C11E-7262-4A46-9D21-9D9447FE632D}" sibTransId="{88FFAD94-BA37-4D3B-B9DF-E23428A5AEEB}"/>
    <dgm:cxn modelId="{7BB83442-FEC0-4BC8-BEA1-49DB970DFCFB}" type="presOf" srcId="{51315C01-2945-45C3-B7FE-D564660C38DE}" destId="{DE3F18EF-A16D-4F6E-AE0E-B1611E3AD399}" srcOrd="0" destOrd="0" presId="urn:microsoft.com/office/officeart/2005/8/layout/radial4"/>
    <dgm:cxn modelId="{601D53F3-0BEC-44D4-B0E0-A9FB8EFC09AA}" type="presOf" srcId="{1BC77F03-2A0C-4A67-9F4F-FF5AD490B5BD}" destId="{328C0D86-09C0-42E7-845B-745856FD8D84}" srcOrd="0" destOrd="0" presId="urn:microsoft.com/office/officeart/2005/8/layout/radial4"/>
    <dgm:cxn modelId="{0E8D0510-D96C-4652-93BC-542FA9D822B6}" type="presOf" srcId="{8788AACA-5CAB-4B76-92D2-DA71D15A1C0C}" destId="{C6A0E186-C70D-46A4-8778-5F9CA47B0C83}" srcOrd="0" destOrd="0" presId="urn:microsoft.com/office/officeart/2005/8/layout/radial4"/>
    <dgm:cxn modelId="{D2A8C83F-A8CA-4710-8BFE-0A9AB03F7DCC}" srcId="{51315C01-2945-45C3-B7FE-D564660C38DE}" destId="{03DCD4F4-53AF-4BA4-8A26-66179F59BFA7}" srcOrd="0" destOrd="0" parTransId="{C8CBC60F-E4FA-47DD-8A7B-B9A60DC1F0C3}" sibTransId="{E5C7179A-B9D9-41D9-996C-266018703429}"/>
    <dgm:cxn modelId="{26E4E8E7-E638-4BE0-A3AF-267D14ED25B9}" type="presOf" srcId="{03DCD4F4-53AF-4BA4-8A26-66179F59BFA7}" destId="{76C4D80D-55CE-49EF-9FC2-7630439941FB}" srcOrd="0" destOrd="0" presId="urn:microsoft.com/office/officeart/2005/8/layout/radial4"/>
    <dgm:cxn modelId="{92988459-E887-437B-952E-4FF4ACF0C89B}" srcId="{51315C01-2945-45C3-B7FE-D564660C38DE}" destId="{ED5535DB-824C-4C4E-AA6E-0F51918EFA40}" srcOrd="2" destOrd="0" parTransId="{8788AACA-5CAB-4B76-92D2-DA71D15A1C0C}" sibTransId="{7AC8FD2E-F0B1-458D-8336-4D52C0BA80EA}"/>
    <dgm:cxn modelId="{D3320118-ED82-4013-B21D-6F3323A51B75}" type="presOf" srcId="{EAB80D61-ED10-4854-AEC4-0FBF215AF344}" destId="{334ED2D1-3B3F-4697-8AF4-D7C2E45B7AF4}" srcOrd="0" destOrd="0" presId="urn:microsoft.com/office/officeart/2005/8/layout/radial4"/>
    <dgm:cxn modelId="{73F53FDD-377C-4E7E-A4C7-F57DBB1DD0C4}" type="presParOf" srcId="{328C0D86-09C0-42E7-845B-745856FD8D84}" destId="{DE3F18EF-A16D-4F6E-AE0E-B1611E3AD399}" srcOrd="0" destOrd="0" presId="urn:microsoft.com/office/officeart/2005/8/layout/radial4"/>
    <dgm:cxn modelId="{191F4A4C-82BA-43D6-8E7E-5BCE69F71DCF}" type="presParOf" srcId="{328C0D86-09C0-42E7-845B-745856FD8D84}" destId="{1C99AA91-020D-4F1C-AF05-160EA72438DC}" srcOrd="1" destOrd="0" presId="urn:microsoft.com/office/officeart/2005/8/layout/radial4"/>
    <dgm:cxn modelId="{F6725F06-9C89-4E5B-A030-85C5613A5731}" type="presParOf" srcId="{328C0D86-09C0-42E7-845B-745856FD8D84}" destId="{76C4D80D-55CE-49EF-9FC2-7630439941FB}" srcOrd="2" destOrd="0" presId="urn:microsoft.com/office/officeart/2005/8/layout/radial4"/>
    <dgm:cxn modelId="{68AC680E-0C8E-4D8D-857A-43B81E2D748A}" type="presParOf" srcId="{328C0D86-09C0-42E7-845B-745856FD8D84}" destId="{AAFA024F-7690-49AD-A8BB-532A5412DA43}" srcOrd="3" destOrd="0" presId="urn:microsoft.com/office/officeart/2005/8/layout/radial4"/>
    <dgm:cxn modelId="{3AB3E085-2F06-4CB3-8699-EC3689238261}" type="presParOf" srcId="{328C0D86-09C0-42E7-845B-745856FD8D84}" destId="{334ED2D1-3B3F-4697-8AF4-D7C2E45B7AF4}" srcOrd="4" destOrd="0" presId="urn:microsoft.com/office/officeart/2005/8/layout/radial4"/>
    <dgm:cxn modelId="{2557674A-65AD-45E5-BF5A-A16C9D526BB9}" type="presParOf" srcId="{328C0D86-09C0-42E7-845B-745856FD8D84}" destId="{C6A0E186-C70D-46A4-8778-5F9CA47B0C83}" srcOrd="5" destOrd="0" presId="urn:microsoft.com/office/officeart/2005/8/layout/radial4"/>
    <dgm:cxn modelId="{9808B95B-6D68-43B6-AB46-EBE177EC3778}" type="presParOf" srcId="{328C0D86-09C0-42E7-845B-745856FD8D84}" destId="{2B8FBA87-5871-48B3-B840-AEE654045F0B}"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A664D8-B216-4746-9399-AE00D383C73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A72FC843-B56F-44B8-9CF2-23AB9DC1216C}">
      <dgm:prSet phldrT="[Text]"/>
      <dgm:spPr/>
      <dgm:t>
        <a:bodyPr/>
        <a:lstStyle/>
        <a:p>
          <a:r>
            <a:rPr lang="en-GB" dirty="0" smtClean="0"/>
            <a:t>A</a:t>
          </a:r>
          <a:endParaRPr lang="en-GB" dirty="0"/>
        </a:p>
      </dgm:t>
    </dgm:pt>
    <dgm:pt modelId="{1E59ADF8-1E17-40D7-8C98-B671945C8890}" type="parTrans" cxnId="{167ED473-F7E1-4BFE-9B07-CD47E307D01E}">
      <dgm:prSet/>
      <dgm:spPr/>
      <dgm:t>
        <a:bodyPr/>
        <a:lstStyle/>
        <a:p>
          <a:endParaRPr lang="en-GB"/>
        </a:p>
      </dgm:t>
    </dgm:pt>
    <dgm:pt modelId="{62785294-6EAE-46C3-A1D9-3D2FFAB1A64E}" type="sibTrans" cxnId="{167ED473-F7E1-4BFE-9B07-CD47E307D01E}">
      <dgm:prSet/>
      <dgm:spPr/>
      <dgm:t>
        <a:bodyPr/>
        <a:lstStyle/>
        <a:p>
          <a:endParaRPr lang="en-GB"/>
        </a:p>
      </dgm:t>
    </dgm:pt>
    <dgm:pt modelId="{0ED5E1B6-0728-4007-AD61-2A7E0A41EB44}">
      <dgm:prSet phldrT="[Text]"/>
      <dgm:spPr/>
      <dgm:t>
        <a:bodyPr/>
        <a:lstStyle/>
        <a:p>
          <a:r>
            <a:rPr lang="en-GB" dirty="0" smtClean="0"/>
            <a:t>South Africa</a:t>
          </a:r>
          <a:endParaRPr lang="en-GB" dirty="0"/>
        </a:p>
      </dgm:t>
    </dgm:pt>
    <dgm:pt modelId="{B884CB9B-E4B9-4DAB-A349-9E1CCF027AAE}" type="parTrans" cxnId="{DC78C646-9C57-486E-AF0F-A2AB1CE3C9F5}">
      <dgm:prSet/>
      <dgm:spPr/>
      <dgm:t>
        <a:bodyPr/>
        <a:lstStyle/>
        <a:p>
          <a:endParaRPr lang="en-GB"/>
        </a:p>
      </dgm:t>
    </dgm:pt>
    <dgm:pt modelId="{ED984B94-547B-4364-BEE8-E9CC315756F9}" type="sibTrans" cxnId="{DC78C646-9C57-486E-AF0F-A2AB1CE3C9F5}">
      <dgm:prSet/>
      <dgm:spPr/>
      <dgm:t>
        <a:bodyPr/>
        <a:lstStyle/>
        <a:p>
          <a:endParaRPr lang="en-GB"/>
        </a:p>
      </dgm:t>
    </dgm:pt>
    <dgm:pt modelId="{129624AB-A773-498E-8335-481290FEF485}">
      <dgm:prSet phldrT="[Text]"/>
      <dgm:spPr/>
      <dgm:t>
        <a:bodyPr/>
        <a:lstStyle/>
        <a:p>
          <a:r>
            <a:rPr lang="en-GB" dirty="0" smtClean="0"/>
            <a:t>B</a:t>
          </a:r>
          <a:endParaRPr lang="en-GB" dirty="0"/>
        </a:p>
      </dgm:t>
    </dgm:pt>
    <dgm:pt modelId="{A31527FF-D12F-485B-B343-874D676A676F}" type="parTrans" cxnId="{2B93F3C6-3D1F-433C-8C23-C04E14302FC3}">
      <dgm:prSet/>
      <dgm:spPr/>
      <dgm:t>
        <a:bodyPr/>
        <a:lstStyle/>
        <a:p>
          <a:endParaRPr lang="en-GB"/>
        </a:p>
      </dgm:t>
    </dgm:pt>
    <dgm:pt modelId="{D3A4B105-FE99-47DE-A754-3E2D72891EA7}" type="sibTrans" cxnId="{2B93F3C6-3D1F-433C-8C23-C04E14302FC3}">
      <dgm:prSet/>
      <dgm:spPr/>
      <dgm:t>
        <a:bodyPr/>
        <a:lstStyle/>
        <a:p>
          <a:endParaRPr lang="en-GB"/>
        </a:p>
      </dgm:t>
    </dgm:pt>
    <dgm:pt modelId="{92995A98-B75E-472E-BBBC-3E4383E562FE}">
      <dgm:prSet phldrT="[Text]"/>
      <dgm:spPr/>
      <dgm:t>
        <a:bodyPr/>
        <a:lstStyle/>
        <a:p>
          <a:r>
            <a:rPr lang="en-GB" dirty="0" smtClean="0"/>
            <a:t>UK</a:t>
          </a:r>
          <a:endParaRPr lang="en-GB" dirty="0"/>
        </a:p>
      </dgm:t>
    </dgm:pt>
    <dgm:pt modelId="{01897DDE-063E-464F-BEE9-FFB36291E79B}" type="parTrans" cxnId="{855EAE93-6A31-4E04-B244-B3D96BA2C7B6}">
      <dgm:prSet/>
      <dgm:spPr/>
      <dgm:t>
        <a:bodyPr/>
        <a:lstStyle/>
        <a:p>
          <a:endParaRPr lang="en-GB"/>
        </a:p>
      </dgm:t>
    </dgm:pt>
    <dgm:pt modelId="{8F368D7C-1DF7-4365-99DE-1A9B86F42117}" type="sibTrans" cxnId="{855EAE93-6A31-4E04-B244-B3D96BA2C7B6}">
      <dgm:prSet/>
      <dgm:spPr/>
      <dgm:t>
        <a:bodyPr/>
        <a:lstStyle/>
        <a:p>
          <a:endParaRPr lang="en-GB"/>
        </a:p>
      </dgm:t>
    </dgm:pt>
    <dgm:pt modelId="{C2F69C59-91DE-4A53-A26B-D6875A229FBB}">
      <dgm:prSet phldrT="[Text]"/>
      <dgm:spPr/>
      <dgm:t>
        <a:bodyPr/>
        <a:lstStyle/>
        <a:p>
          <a:r>
            <a:rPr lang="en-GB" dirty="0" smtClean="0"/>
            <a:t>C</a:t>
          </a:r>
        </a:p>
      </dgm:t>
    </dgm:pt>
    <dgm:pt modelId="{A8043123-0A9E-4D35-9B27-367164E9EA28}" type="parTrans" cxnId="{4622D596-A6BA-4C03-AD30-8EEEDDE0DC00}">
      <dgm:prSet/>
      <dgm:spPr/>
      <dgm:t>
        <a:bodyPr/>
        <a:lstStyle/>
        <a:p>
          <a:endParaRPr lang="en-GB"/>
        </a:p>
      </dgm:t>
    </dgm:pt>
    <dgm:pt modelId="{21E9BE19-A54A-427E-8E40-1F0FE291CFC5}" type="sibTrans" cxnId="{4622D596-A6BA-4C03-AD30-8EEEDDE0DC00}">
      <dgm:prSet/>
      <dgm:spPr/>
      <dgm:t>
        <a:bodyPr/>
        <a:lstStyle/>
        <a:p>
          <a:endParaRPr lang="en-GB"/>
        </a:p>
      </dgm:t>
    </dgm:pt>
    <dgm:pt modelId="{5D4798F4-E7D1-4D65-BD86-0FDEF455474B}">
      <dgm:prSet phldrT="[Text]"/>
      <dgm:spPr/>
      <dgm:t>
        <a:bodyPr/>
        <a:lstStyle/>
        <a:p>
          <a:r>
            <a:rPr lang="en-GB" dirty="0" smtClean="0"/>
            <a:t>South America</a:t>
          </a:r>
          <a:endParaRPr lang="en-GB" dirty="0"/>
        </a:p>
      </dgm:t>
    </dgm:pt>
    <dgm:pt modelId="{7C2EDD9A-17A9-48F9-86FA-7C7496BF082F}" type="parTrans" cxnId="{2C0AEA4B-2152-406B-B4A4-B42B970D0429}">
      <dgm:prSet/>
      <dgm:spPr/>
      <dgm:t>
        <a:bodyPr/>
        <a:lstStyle/>
        <a:p>
          <a:endParaRPr lang="en-GB"/>
        </a:p>
      </dgm:t>
    </dgm:pt>
    <dgm:pt modelId="{9EA16BA5-6058-4CDF-ACB4-CB2D238A9988}" type="sibTrans" cxnId="{2C0AEA4B-2152-406B-B4A4-B42B970D0429}">
      <dgm:prSet/>
      <dgm:spPr/>
      <dgm:t>
        <a:bodyPr/>
        <a:lstStyle/>
        <a:p>
          <a:endParaRPr lang="en-GB"/>
        </a:p>
      </dgm:t>
    </dgm:pt>
    <dgm:pt modelId="{5502D94D-9D45-4460-91BB-6A7EB81C8396}" type="pres">
      <dgm:prSet presAssocID="{1DA664D8-B216-4746-9399-AE00D383C73B}" presName="Name0" presStyleCnt="0">
        <dgm:presLayoutVars>
          <dgm:dir/>
          <dgm:animLvl val="lvl"/>
          <dgm:resizeHandles val="exact"/>
        </dgm:presLayoutVars>
      </dgm:prSet>
      <dgm:spPr/>
      <dgm:t>
        <a:bodyPr/>
        <a:lstStyle/>
        <a:p>
          <a:endParaRPr lang="en-US"/>
        </a:p>
      </dgm:t>
    </dgm:pt>
    <dgm:pt modelId="{B618CF29-8D43-4174-8BC8-8352428949C1}" type="pres">
      <dgm:prSet presAssocID="{A72FC843-B56F-44B8-9CF2-23AB9DC1216C}" presName="linNode" presStyleCnt="0"/>
      <dgm:spPr/>
    </dgm:pt>
    <dgm:pt modelId="{4386E7F7-0C7D-41BA-9522-532AFA69BDAE}" type="pres">
      <dgm:prSet presAssocID="{A72FC843-B56F-44B8-9CF2-23AB9DC1216C}" presName="parentText" presStyleLbl="node1" presStyleIdx="0" presStyleCnt="3">
        <dgm:presLayoutVars>
          <dgm:chMax val="1"/>
          <dgm:bulletEnabled val="1"/>
        </dgm:presLayoutVars>
      </dgm:prSet>
      <dgm:spPr/>
      <dgm:t>
        <a:bodyPr/>
        <a:lstStyle/>
        <a:p>
          <a:endParaRPr lang="en-US"/>
        </a:p>
      </dgm:t>
    </dgm:pt>
    <dgm:pt modelId="{94541D95-DB75-4D5E-AEE0-3FAD41D30E5D}" type="pres">
      <dgm:prSet presAssocID="{A72FC843-B56F-44B8-9CF2-23AB9DC1216C}" presName="descendantText" presStyleLbl="alignAccFollowNode1" presStyleIdx="0" presStyleCnt="3">
        <dgm:presLayoutVars>
          <dgm:bulletEnabled val="1"/>
        </dgm:presLayoutVars>
      </dgm:prSet>
      <dgm:spPr/>
      <dgm:t>
        <a:bodyPr/>
        <a:lstStyle/>
        <a:p>
          <a:endParaRPr lang="en-GB"/>
        </a:p>
      </dgm:t>
    </dgm:pt>
    <dgm:pt modelId="{84738092-275D-45B6-B905-C51D4BA35466}" type="pres">
      <dgm:prSet presAssocID="{62785294-6EAE-46C3-A1D9-3D2FFAB1A64E}" presName="sp" presStyleCnt="0"/>
      <dgm:spPr/>
    </dgm:pt>
    <dgm:pt modelId="{08E2041B-F117-4240-96B5-687305055A95}" type="pres">
      <dgm:prSet presAssocID="{129624AB-A773-498E-8335-481290FEF485}" presName="linNode" presStyleCnt="0"/>
      <dgm:spPr/>
    </dgm:pt>
    <dgm:pt modelId="{6A82D47A-EEB1-4C9C-8B45-E40349172C3A}" type="pres">
      <dgm:prSet presAssocID="{129624AB-A773-498E-8335-481290FEF485}" presName="parentText" presStyleLbl="node1" presStyleIdx="1" presStyleCnt="3">
        <dgm:presLayoutVars>
          <dgm:chMax val="1"/>
          <dgm:bulletEnabled val="1"/>
        </dgm:presLayoutVars>
      </dgm:prSet>
      <dgm:spPr/>
      <dgm:t>
        <a:bodyPr/>
        <a:lstStyle/>
        <a:p>
          <a:endParaRPr lang="en-GB"/>
        </a:p>
      </dgm:t>
    </dgm:pt>
    <dgm:pt modelId="{E2057B16-5765-4DF1-A7E7-9E89023FD6C5}" type="pres">
      <dgm:prSet presAssocID="{129624AB-A773-498E-8335-481290FEF485}" presName="descendantText" presStyleLbl="alignAccFollowNode1" presStyleIdx="1" presStyleCnt="3">
        <dgm:presLayoutVars>
          <dgm:bulletEnabled val="1"/>
        </dgm:presLayoutVars>
      </dgm:prSet>
      <dgm:spPr/>
      <dgm:t>
        <a:bodyPr/>
        <a:lstStyle/>
        <a:p>
          <a:endParaRPr lang="en-GB"/>
        </a:p>
      </dgm:t>
    </dgm:pt>
    <dgm:pt modelId="{C354666B-1C96-436A-AF49-2F9314C57477}" type="pres">
      <dgm:prSet presAssocID="{D3A4B105-FE99-47DE-A754-3E2D72891EA7}" presName="sp" presStyleCnt="0"/>
      <dgm:spPr/>
    </dgm:pt>
    <dgm:pt modelId="{EC9A3D97-90E6-4C47-809B-3EFEB89F1472}" type="pres">
      <dgm:prSet presAssocID="{C2F69C59-91DE-4A53-A26B-D6875A229FBB}" presName="linNode" presStyleCnt="0"/>
      <dgm:spPr/>
    </dgm:pt>
    <dgm:pt modelId="{B1438CEE-5176-4FE0-B3B2-F43F1796A120}" type="pres">
      <dgm:prSet presAssocID="{C2F69C59-91DE-4A53-A26B-D6875A229FBB}" presName="parentText" presStyleLbl="node1" presStyleIdx="2" presStyleCnt="3">
        <dgm:presLayoutVars>
          <dgm:chMax val="1"/>
          <dgm:bulletEnabled val="1"/>
        </dgm:presLayoutVars>
      </dgm:prSet>
      <dgm:spPr/>
      <dgm:t>
        <a:bodyPr/>
        <a:lstStyle/>
        <a:p>
          <a:endParaRPr lang="en-GB"/>
        </a:p>
      </dgm:t>
    </dgm:pt>
    <dgm:pt modelId="{0FBD3EE8-E781-45F8-8B28-E64F16975558}" type="pres">
      <dgm:prSet presAssocID="{C2F69C59-91DE-4A53-A26B-D6875A229FBB}" presName="descendantText" presStyleLbl="alignAccFollowNode1" presStyleIdx="2" presStyleCnt="3">
        <dgm:presLayoutVars>
          <dgm:bulletEnabled val="1"/>
        </dgm:presLayoutVars>
      </dgm:prSet>
      <dgm:spPr/>
      <dgm:t>
        <a:bodyPr/>
        <a:lstStyle/>
        <a:p>
          <a:endParaRPr lang="en-GB"/>
        </a:p>
      </dgm:t>
    </dgm:pt>
  </dgm:ptLst>
  <dgm:cxnLst>
    <dgm:cxn modelId="{DC78C646-9C57-486E-AF0F-A2AB1CE3C9F5}" srcId="{A72FC843-B56F-44B8-9CF2-23AB9DC1216C}" destId="{0ED5E1B6-0728-4007-AD61-2A7E0A41EB44}" srcOrd="0" destOrd="0" parTransId="{B884CB9B-E4B9-4DAB-A349-9E1CCF027AAE}" sibTransId="{ED984B94-547B-4364-BEE8-E9CC315756F9}"/>
    <dgm:cxn modelId="{C338D600-B11F-4D73-8161-74599C9D2477}" type="presOf" srcId="{0ED5E1B6-0728-4007-AD61-2A7E0A41EB44}" destId="{94541D95-DB75-4D5E-AEE0-3FAD41D30E5D}" srcOrd="0" destOrd="0" presId="urn:microsoft.com/office/officeart/2005/8/layout/vList5"/>
    <dgm:cxn modelId="{D4C4057F-AF6A-4DC6-AB4C-056790A2D267}" type="presOf" srcId="{129624AB-A773-498E-8335-481290FEF485}" destId="{6A82D47A-EEB1-4C9C-8B45-E40349172C3A}" srcOrd="0" destOrd="0" presId="urn:microsoft.com/office/officeart/2005/8/layout/vList5"/>
    <dgm:cxn modelId="{167ED473-F7E1-4BFE-9B07-CD47E307D01E}" srcId="{1DA664D8-B216-4746-9399-AE00D383C73B}" destId="{A72FC843-B56F-44B8-9CF2-23AB9DC1216C}" srcOrd="0" destOrd="0" parTransId="{1E59ADF8-1E17-40D7-8C98-B671945C8890}" sibTransId="{62785294-6EAE-46C3-A1D9-3D2FFAB1A64E}"/>
    <dgm:cxn modelId="{0D554A96-2E1A-45BE-8F9E-6B6999F4FFA9}" type="presOf" srcId="{C2F69C59-91DE-4A53-A26B-D6875A229FBB}" destId="{B1438CEE-5176-4FE0-B3B2-F43F1796A120}" srcOrd="0" destOrd="0" presId="urn:microsoft.com/office/officeart/2005/8/layout/vList5"/>
    <dgm:cxn modelId="{855EAE93-6A31-4E04-B244-B3D96BA2C7B6}" srcId="{129624AB-A773-498E-8335-481290FEF485}" destId="{92995A98-B75E-472E-BBBC-3E4383E562FE}" srcOrd="0" destOrd="0" parTransId="{01897DDE-063E-464F-BEE9-FFB36291E79B}" sibTransId="{8F368D7C-1DF7-4365-99DE-1A9B86F42117}"/>
    <dgm:cxn modelId="{B5DFD092-7CE5-4A09-B690-1C9A5C5164D7}" type="presOf" srcId="{1DA664D8-B216-4746-9399-AE00D383C73B}" destId="{5502D94D-9D45-4460-91BB-6A7EB81C8396}" srcOrd="0" destOrd="0" presId="urn:microsoft.com/office/officeart/2005/8/layout/vList5"/>
    <dgm:cxn modelId="{2B93F3C6-3D1F-433C-8C23-C04E14302FC3}" srcId="{1DA664D8-B216-4746-9399-AE00D383C73B}" destId="{129624AB-A773-498E-8335-481290FEF485}" srcOrd="1" destOrd="0" parTransId="{A31527FF-D12F-485B-B343-874D676A676F}" sibTransId="{D3A4B105-FE99-47DE-A754-3E2D72891EA7}"/>
    <dgm:cxn modelId="{2C0AEA4B-2152-406B-B4A4-B42B970D0429}" srcId="{C2F69C59-91DE-4A53-A26B-D6875A229FBB}" destId="{5D4798F4-E7D1-4D65-BD86-0FDEF455474B}" srcOrd="0" destOrd="0" parTransId="{7C2EDD9A-17A9-48F9-86FA-7C7496BF082F}" sibTransId="{9EA16BA5-6058-4CDF-ACB4-CB2D238A9988}"/>
    <dgm:cxn modelId="{345CABEC-3F0B-42D6-863D-0FA7ACA37531}" type="presOf" srcId="{92995A98-B75E-472E-BBBC-3E4383E562FE}" destId="{E2057B16-5765-4DF1-A7E7-9E89023FD6C5}" srcOrd="0" destOrd="0" presId="urn:microsoft.com/office/officeart/2005/8/layout/vList5"/>
    <dgm:cxn modelId="{4622D596-A6BA-4C03-AD30-8EEEDDE0DC00}" srcId="{1DA664D8-B216-4746-9399-AE00D383C73B}" destId="{C2F69C59-91DE-4A53-A26B-D6875A229FBB}" srcOrd="2" destOrd="0" parTransId="{A8043123-0A9E-4D35-9B27-367164E9EA28}" sibTransId="{21E9BE19-A54A-427E-8E40-1F0FE291CFC5}"/>
    <dgm:cxn modelId="{9E574FF2-A551-4BA3-A947-77A6298907D1}" type="presOf" srcId="{5D4798F4-E7D1-4D65-BD86-0FDEF455474B}" destId="{0FBD3EE8-E781-45F8-8B28-E64F16975558}" srcOrd="0" destOrd="0" presId="urn:microsoft.com/office/officeart/2005/8/layout/vList5"/>
    <dgm:cxn modelId="{60A9F698-52FC-4EF1-AE04-02B58D799BB9}" type="presOf" srcId="{A72FC843-B56F-44B8-9CF2-23AB9DC1216C}" destId="{4386E7F7-0C7D-41BA-9522-532AFA69BDAE}" srcOrd="0" destOrd="0" presId="urn:microsoft.com/office/officeart/2005/8/layout/vList5"/>
    <dgm:cxn modelId="{BDBF3C09-1433-4D1D-8662-854E53007DCD}" type="presParOf" srcId="{5502D94D-9D45-4460-91BB-6A7EB81C8396}" destId="{B618CF29-8D43-4174-8BC8-8352428949C1}" srcOrd="0" destOrd="0" presId="urn:microsoft.com/office/officeart/2005/8/layout/vList5"/>
    <dgm:cxn modelId="{6CA9DAB0-95F3-464B-9F91-69A534AC91F1}" type="presParOf" srcId="{B618CF29-8D43-4174-8BC8-8352428949C1}" destId="{4386E7F7-0C7D-41BA-9522-532AFA69BDAE}" srcOrd="0" destOrd="0" presId="urn:microsoft.com/office/officeart/2005/8/layout/vList5"/>
    <dgm:cxn modelId="{D802CCB2-4744-43BC-BBDC-9BB3582E5282}" type="presParOf" srcId="{B618CF29-8D43-4174-8BC8-8352428949C1}" destId="{94541D95-DB75-4D5E-AEE0-3FAD41D30E5D}" srcOrd="1" destOrd="0" presId="urn:microsoft.com/office/officeart/2005/8/layout/vList5"/>
    <dgm:cxn modelId="{302D738E-4C80-495C-955A-047FD04970A7}" type="presParOf" srcId="{5502D94D-9D45-4460-91BB-6A7EB81C8396}" destId="{84738092-275D-45B6-B905-C51D4BA35466}" srcOrd="1" destOrd="0" presId="urn:microsoft.com/office/officeart/2005/8/layout/vList5"/>
    <dgm:cxn modelId="{4D6760F4-6261-47EC-A5B2-DF798F649755}" type="presParOf" srcId="{5502D94D-9D45-4460-91BB-6A7EB81C8396}" destId="{08E2041B-F117-4240-96B5-687305055A95}" srcOrd="2" destOrd="0" presId="urn:microsoft.com/office/officeart/2005/8/layout/vList5"/>
    <dgm:cxn modelId="{64095836-4F0D-4944-9106-B983EF99F1FA}" type="presParOf" srcId="{08E2041B-F117-4240-96B5-687305055A95}" destId="{6A82D47A-EEB1-4C9C-8B45-E40349172C3A}" srcOrd="0" destOrd="0" presId="urn:microsoft.com/office/officeart/2005/8/layout/vList5"/>
    <dgm:cxn modelId="{E031374C-46F3-4E73-B056-08B2F9466C24}" type="presParOf" srcId="{08E2041B-F117-4240-96B5-687305055A95}" destId="{E2057B16-5765-4DF1-A7E7-9E89023FD6C5}" srcOrd="1" destOrd="0" presId="urn:microsoft.com/office/officeart/2005/8/layout/vList5"/>
    <dgm:cxn modelId="{424D80A9-C529-4C49-9C94-C1E0BE943A72}" type="presParOf" srcId="{5502D94D-9D45-4460-91BB-6A7EB81C8396}" destId="{C354666B-1C96-436A-AF49-2F9314C57477}" srcOrd="3" destOrd="0" presId="urn:microsoft.com/office/officeart/2005/8/layout/vList5"/>
    <dgm:cxn modelId="{495A01D5-6029-4B23-8D2A-31373835CB8D}" type="presParOf" srcId="{5502D94D-9D45-4460-91BB-6A7EB81C8396}" destId="{EC9A3D97-90E6-4C47-809B-3EFEB89F1472}" srcOrd="4" destOrd="0" presId="urn:microsoft.com/office/officeart/2005/8/layout/vList5"/>
    <dgm:cxn modelId="{7EE1615E-CABD-4DE8-80D2-ECBF1094E6C4}" type="presParOf" srcId="{EC9A3D97-90E6-4C47-809B-3EFEB89F1472}" destId="{B1438CEE-5176-4FE0-B3B2-F43F1796A120}" srcOrd="0" destOrd="0" presId="urn:microsoft.com/office/officeart/2005/8/layout/vList5"/>
    <dgm:cxn modelId="{8B455BEA-D814-4D49-B47D-A4D4F77BEF79}" type="presParOf" srcId="{EC9A3D97-90E6-4C47-809B-3EFEB89F1472}" destId="{0FBD3EE8-E781-45F8-8B28-E64F1697555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E4807C-6474-4A3E-980B-8DB9B3C6206D}" type="doc">
      <dgm:prSet loTypeId="urn:microsoft.com/office/officeart/2005/8/layout/venn1" loCatId="relationship" qsTypeId="urn:microsoft.com/office/officeart/2005/8/quickstyle/simple1" qsCatId="simple" csTypeId="urn:microsoft.com/office/officeart/2005/8/colors/accent1_2" csCatId="accent1" phldr="1"/>
      <dgm:spPr/>
    </dgm:pt>
    <dgm:pt modelId="{0BCC9E93-B618-479F-BBE4-FC7A571C2883}">
      <dgm:prSet phldrT="[Text]" custT="1"/>
      <dgm:spPr>
        <a:solidFill>
          <a:srgbClr val="92D050"/>
        </a:solidFill>
      </dgm:spPr>
      <dgm:t>
        <a:bodyPr/>
        <a:lstStyle/>
        <a:p>
          <a:r>
            <a:rPr lang="en-GB" sz="2800" dirty="0" smtClean="0"/>
            <a:t>Most people think it’s ok</a:t>
          </a:r>
        </a:p>
      </dgm:t>
    </dgm:pt>
    <dgm:pt modelId="{2C82D1EF-8AC6-4CF0-9172-A81B12D44E24}" type="parTrans" cxnId="{97D74FC2-7640-4720-920C-823DA89DB581}">
      <dgm:prSet/>
      <dgm:spPr/>
      <dgm:t>
        <a:bodyPr/>
        <a:lstStyle/>
        <a:p>
          <a:endParaRPr lang="en-GB"/>
        </a:p>
      </dgm:t>
    </dgm:pt>
    <dgm:pt modelId="{94FAE5A2-4116-4F2D-BD95-38BF054FA37F}" type="sibTrans" cxnId="{97D74FC2-7640-4720-920C-823DA89DB581}">
      <dgm:prSet/>
      <dgm:spPr/>
      <dgm:t>
        <a:bodyPr/>
        <a:lstStyle/>
        <a:p>
          <a:endParaRPr lang="en-GB"/>
        </a:p>
      </dgm:t>
    </dgm:pt>
    <dgm:pt modelId="{939CDCD1-5490-49EF-BF81-9CB62782A51E}">
      <dgm:prSet phldrT="[Text]"/>
      <dgm:spPr>
        <a:solidFill>
          <a:srgbClr val="FF0000">
            <a:alpha val="50000"/>
          </a:srgbClr>
        </a:solidFill>
        <a:ln>
          <a:noFill/>
        </a:ln>
      </dgm:spPr>
      <dgm:t>
        <a:bodyPr/>
        <a:lstStyle/>
        <a:p>
          <a:endParaRPr lang="en-GB" dirty="0"/>
        </a:p>
      </dgm:t>
    </dgm:pt>
    <dgm:pt modelId="{6A3104D3-8B3B-4752-8B9F-67079098CE81}" type="parTrans" cxnId="{49E01444-3085-47FB-A01F-A51CA82C12D8}">
      <dgm:prSet/>
      <dgm:spPr/>
      <dgm:t>
        <a:bodyPr/>
        <a:lstStyle/>
        <a:p>
          <a:endParaRPr lang="en-GB"/>
        </a:p>
      </dgm:t>
    </dgm:pt>
    <dgm:pt modelId="{24E702FE-C555-4E24-9F09-73E6265406DE}" type="sibTrans" cxnId="{49E01444-3085-47FB-A01F-A51CA82C12D8}">
      <dgm:prSet/>
      <dgm:spPr/>
      <dgm:t>
        <a:bodyPr/>
        <a:lstStyle/>
        <a:p>
          <a:endParaRPr lang="en-GB"/>
        </a:p>
      </dgm:t>
    </dgm:pt>
    <dgm:pt modelId="{625305FE-4437-4520-89E2-8A35B7BA83E9}" type="pres">
      <dgm:prSet presAssocID="{87E4807C-6474-4A3E-980B-8DB9B3C6206D}" presName="compositeShape" presStyleCnt="0">
        <dgm:presLayoutVars>
          <dgm:chMax val="7"/>
          <dgm:dir/>
          <dgm:resizeHandles val="exact"/>
        </dgm:presLayoutVars>
      </dgm:prSet>
      <dgm:spPr/>
    </dgm:pt>
    <dgm:pt modelId="{20211081-0358-432D-948A-74BF9778EB5F}" type="pres">
      <dgm:prSet presAssocID="{0BCC9E93-B618-479F-BBE4-FC7A571C2883}" presName="circ1" presStyleLbl="vennNode1" presStyleIdx="0" presStyleCnt="2" custScaleX="82205" custScaleY="82732" custLinFactNeighborX="41379" custLinFactNeighborY="-591"/>
      <dgm:spPr/>
      <dgm:t>
        <a:bodyPr/>
        <a:lstStyle/>
        <a:p>
          <a:endParaRPr lang="en-US"/>
        </a:p>
      </dgm:t>
    </dgm:pt>
    <dgm:pt modelId="{880A12CC-4DD9-4DAE-913D-757D14CABCDD}" type="pres">
      <dgm:prSet presAssocID="{0BCC9E93-B618-479F-BBE4-FC7A571C2883}" presName="circ1Tx" presStyleLbl="revTx" presStyleIdx="0" presStyleCnt="0">
        <dgm:presLayoutVars>
          <dgm:chMax val="0"/>
          <dgm:chPref val="0"/>
          <dgm:bulletEnabled val="1"/>
        </dgm:presLayoutVars>
      </dgm:prSet>
      <dgm:spPr/>
      <dgm:t>
        <a:bodyPr/>
        <a:lstStyle/>
        <a:p>
          <a:endParaRPr lang="en-US"/>
        </a:p>
      </dgm:t>
    </dgm:pt>
    <dgm:pt modelId="{064F242C-89CF-452A-82E4-C2E11CC3D733}" type="pres">
      <dgm:prSet presAssocID="{939CDCD1-5490-49EF-BF81-9CB62782A51E}" presName="circ2" presStyleLbl="vennNode1" presStyleIdx="1" presStyleCnt="2" custScaleX="75951" custScaleY="83090" custLinFactNeighborX="-21312" custLinFactNeighborY="-494"/>
      <dgm:spPr/>
      <dgm:t>
        <a:bodyPr/>
        <a:lstStyle/>
        <a:p>
          <a:endParaRPr lang="en-GB"/>
        </a:p>
      </dgm:t>
    </dgm:pt>
    <dgm:pt modelId="{027626DE-4D84-488E-A3FA-37C2296F9A85}" type="pres">
      <dgm:prSet presAssocID="{939CDCD1-5490-49EF-BF81-9CB62782A51E}" presName="circ2Tx" presStyleLbl="revTx" presStyleIdx="0" presStyleCnt="0">
        <dgm:presLayoutVars>
          <dgm:chMax val="0"/>
          <dgm:chPref val="0"/>
          <dgm:bulletEnabled val="1"/>
        </dgm:presLayoutVars>
      </dgm:prSet>
      <dgm:spPr/>
      <dgm:t>
        <a:bodyPr/>
        <a:lstStyle/>
        <a:p>
          <a:endParaRPr lang="en-GB"/>
        </a:p>
      </dgm:t>
    </dgm:pt>
  </dgm:ptLst>
  <dgm:cxnLst>
    <dgm:cxn modelId="{D5E9F4B4-3115-4EF3-944A-1D0E1E372863}" type="presOf" srcId="{0BCC9E93-B618-479F-BBE4-FC7A571C2883}" destId="{20211081-0358-432D-948A-74BF9778EB5F}" srcOrd="0" destOrd="0" presId="urn:microsoft.com/office/officeart/2005/8/layout/venn1"/>
    <dgm:cxn modelId="{A9118953-9FCA-439F-A670-CBADF783A580}" type="presOf" srcId="{939CDCD1-5490-49EF-BF81-9CB62782A51E}" destId="{064F242C-89CF-452A-82E4-C2E11CC3D733}" srcOrd="0" destOrd="0" presId="urn:microsoft.com/office/officeart/2005/8/layout/venn1"/>
    <dgm:cxn modelId="{070E16D7-AA3A-49F4-A40C-5AA14F3DC2A2}" type="presOf" srcId="{87E4807C-6474-4A3E-980B-8DB9B3C6206D}" destId="{625305FE-4437-4520-89E2-8A35B7BA83E9}" srcOrd="0" destOrd="0" presId="urn:microsoft.com/office/officeart/2005/8/layout/venn1"/>
    <dgm:cxn modelId="{E37DA8B7-00D7-490D-8C2E-E6A85FA0B9C1}" type="presOf" srcId="{939CDCD1-5490-49EF-BF81-9CB62782A51E}" destId="{027626DE-4D84-488E-A3FA-37C2296F9A85}" srcOrd="1" destOrd="0" presId="urn:microsoft.com/office/officeart/2005/8/layout/venn1"/>
    <dgm:cxn modelId="{49E01444-3085-47FB-A01F-A51CA82C12D8}" srcId="{87E4807C-6474-4A3E-980B-8DB9B3C6206D}" destId="{939CDCD1-5490-49EF-BF81-9CB62782A51E}" srcOrd="1" destOrd="0" parTransId="{6A3104D3-8B3B-4752-8B9F-67079098CE81}" sibTransId="{24E702FE-C555-4E24-9F09-73E6265406DE}"/>
    <dgm:cxn modelId="{87C54A45-0AFA-4165-931E-8E7310AF4BD8}" type="presOf" srcId="{0BCC9E93-B618-479F-BBE4-FC7A571C2883}" destId="{880A12CC-4DD9-4DAE-913D-757D14CABCDD}" srcOrd="1" destOrd="0" presId="urn:microsoft.com/office/officeart/2005/8/layout/venn1"/>
    <dgm:cxn modelId="{97D74FC2-7640-4720-920C-823DA89DB581}" srcId="{87E4807C-6474-4A3E-980B-8DB9B3C6206D}" destId="{0BCC9E93-B618-479F-BBE4-FC7A571C2883}" srcOrd="0" destOrd="0" parTransId="{2C82D1EF-8AC6-4CF0-9172-A81B12D44E24}" sibTransId="{94FAE5A2-4116-4F2D-BD95-38BF054FA37F}"/>
    <dgm:cxn modelId="{99B5B20E-E8D7-449A-B2AA-71A64A964BDE}" type="presParOf" srcId="{625305FE-4437-4520-89E2-8A35B7BA83E9}" destId="{20211081-0358-432D-948A-74BF9778EB5F}" srcOrd="0" destOrd="0" presId="urn:microsoft.com/office/officeart/2005/8/layout/venn1"/>
    <dgm:cxn modelId="{AEBCAAB4-24F5-46EB-96BE-1BB46F3B6E10}" type="presParOf" srcId="{625305FE-4437-4520-89E2-8A35B7BA83E9}" destId="{880A12CC-4DD9-4DAE-913D-757D14CABCDD}" srcOrd="1" destOrd="0" presId="urn:microsoft.com/office/officeart/2005/8/layout/venn1"/>
    <dgm:cxn modelId="{81C45B45-17E1-4D9C-B5BB-8C6B216B251E}" type="presParOf" srcId="{625305FE-4437-4520-89E2-8A35B7BA83E9}" destId="{064F242C-89CF-452A-82E4-C2E11CC3D733}" srcOrd="2" destOrd="0" presId="urn:microsoft.com/office/officeart/2005/8/layout/venn1"/>
    <dgm:cxn modelId="{FF9EB183-1FF9-4876-88CA-46E2B56203BC}" type="presParOf" srcId="{625305FE-4437-4520-89E2-8A35B7BA83E9}" destId="{027626DE-4D84-488E-A3FA-37C2296F9A85}"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3277D6-FA9B-4FA0-9EF2-093BD06B340A}">
      <dsp:nvSpPr>
        <dsp:cNvPr id="0" name=""/>
        <dsp:cNvSpPr/>
      </dsp:nvSpPr>
      <dsp:spPr>
        <a:xfrm>
          <a:off x="1740976" y="1745179"/>
          <a:ext cx="2614046" cy="2362874"/>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en-GB" sz="1600" kern="1200" dirty="0" smtClean="0"/>
            <a:t>Incident or pattern of controlling, coercive, threatening behaviour</a:t>
          </a:r>
        </a:p>
        <a:p>
          <a:pPr lvl="0" algn="ctr" defTabSz="711200">
            <a:lnSpc>
              <a:spcPct val="90000"/>
            </a:lnSpc>
            <a:spcBef>
              <a:spcPct val="0"/>
            </a:spcBef>
            <a:spcAft>
              <a:spcPct val="35000"/>
            </a:spcAft>
          </a:pPr>
          <a:r>
            <a:rPr lang="en-GB" sz="1600" kern="1200" dirty="0" smtClean="0"/>
            <a:t>aged 16+</a:t>
          </a:r>
        </a:p>
        <a:p>
          <a:pPr lvl="0" algn="ctr" defTabSz="711200">
            <a:lnSpc>
              <a:spcPct val="90000"/>
            </a:lnSpc>
            <a:spcBef>
              <a:spcPct val="0"/>
            </a:spcBef>
            <a:spcAft>
              <a:spcPct val="35000"/>
            </a:spcAft>
          </a:pPr>
          <a:r>
            <a:rPr lang="en-GB" sz="1600" kern="1200" dirty="0" smtClean="0"/>
            <a:t>Are /were intimate partners / family members</a:t>
          </a:r>
        </a:p>
        <a:p>
          <a:pPr lvl="0" algn="ctr" defTabSz="711200">
            <a:lnSpc>
              <a:spcPct val="90000"/>
            </a:lnSpc>
            <a:spcBef>
              <a:spcPct val="0"/>
            </a:spcBef>
            <a:spcAft>
              <a:spcPct val="35000"/>
            </a:spcAft>
          </a:pPr>
          <a:r>
            <a:rPr lang="en-GB" sz="1600" kern="1200" dirty="0" smtClean="0"/>
            <a:t>Regardless of gender or sexuality</a:t>
          </a:r>
          <a:endParaRPr lang="en-GB" sz="1600" kern="1200" dirty="0"/>
        </a:p>
      </dsp:txBody>
      <dsp:txXfrm>
        <a:off x="1856322" y="1860525"/>
        <a:ext cx="2383354" cy="2132182"/>
      </dsp:txXfrm>
    </dsp:sp>
    <dsp:sp modelId="{41F47F69-98DC-4095-809C-6CA5F9737F0E}">
      <dsp:nvSpPr>
        <dsp:cNvPr id="0" name=""/>
        <dsp:cNvSpPr/>
      </dsp:nvSpPr>
      <dsp:spPr>
        <a:xfrm rot="16200000">
          <a:off x="2773298" y="1470477"/>
          <a:ext cx="549403" cy="0"/>
        </a:xfrm>
        <a:custGeom>
          <a:avLst/>
          <a:gdLst/>
          <a:ahLst/>
          <a:cxnLst/>
          <a:rect l="0" t="0" r="0" b="0"/>
          <a:pathLst>
            <a:path>
              <a:moveTo>
                <a:pt x="0" y="0"/>
              </a:moveTo>
              <a:lnTo>
                <a:pt x="549403" y="0"/>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F028CFF-E899-4EAC-B1A4-A92C81F7CCB9}">
      <dsp:nvSpPr>
        <dsp:cNvPr id="0" name=""/>
        <dsp:cNvSpPr/>
      </dsp:nvSpPr>
      <dsp:spPr>
        <a:xfrm>
          <a:off x="2503423" y="106623"/>
          <a:ext cx="1089152" cy="1089152"/>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577850">
            <a:lnSpc>
              <a:spcPct val="90000"/>
            </a:lnSpc>
            <a:spcBef>
              <a:spcPct val="0"/>
            </a:spcBef>
            <a:spcAft>
              <a:spcPct val="35000"/>
            </a:spcAft>
          </a:pPr>
          <a:r>
            <a:rPr lang="en-GB" sz="1300" kern="1200" dirty="0" smtClean="0"/>
            <a:t>psychological</a:t>
          </a:r>
          <a:endParaRPr lang="en-GB" sz="1300" kern="1200" dirty="0"/>
        </a:p>
      </dsp:txBody>
      <dsp:txXfrm>
        <a:off x="2556591" y="159791"/>
        <a:ext cx="982816" cy="982816"/>
      </dsp:txXfrm>
    </dsp:sp>
    <dsp:sp modelId="{E590550E-EAA9-4EC1-BC3C-7394FDE0F7FB}">
      <dsp:nvSpPr>
        <dsp:cNvPr id="0" name=""/>
        <dsp:cNvSpPr/>
      </dsp:nvSpPr>
      <dsp:spPr>
        <a:xfrm rot="20520000">
          <a:off x="4346983" y="2451178"/>
          <a:ext cx="328530" cy="0"/>
        </a:xfrm>
        <a:custGeom>
          <a:avLst/>
          <a:gdLst/>
          <a:ahLst/>
          <a:cxnLst/>
          <a:rect l="0" t="0" r="0" b="0"/>
          <a:pathLst>
            <a:path>
              <a:moveTo>
                <a:pt x="0" y="0"/>
              </a:moveTo>
              <a:lnTo>
                <a:pt x="328530" y="0"/>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0241DDB-690C-4045-98C1-1D399F80E15F}">
      <dsp:nvSpPr>
        <dsp:cNvPr id="0" name=""/>
        <dsp:cNvSpPr/>
      </dsp:nvSpPr>
      <dsp:spPr>
        <a:xfrm>
          <a:off x="4667473" y="1678897"/>
          <a:ext cx="1089152" cy="1089152"/>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a:lnSpc>
              <a:spcPct val="90000"/>
            </a:lnSpc>
            <a:spcBef>
              <a:spcPct val="0"/>
            </a:spcBef>
            <a:spcAft>
              <a:spcPct val="35000"/>
            </a:spcAft>
          </a:pPr>
          <a:r>
            <a:rPr lang="en-GB" sz="2100" kern="1200" dirty="0" smtClean="0"/>
            <a:t>physical</a:t>
          </a:r>
          <a:endParaRPr lang="en-GB" sz="2100" kern="1200" dirty="0"/>
        </a:p>
      </dsp:txBody>
      <dsp:txXfrm>
        <a:off x="4720641" y="1732065"/>
        <a:ext cx="982816" cy="982816"/>
      </dsp:txXfrm>
    </dsp:sp>
    <dsp:sp modelId="{E047D263-F4C5-486B-991F-0F99771997D0}">
      <dsp:nvSpPr>
        <dsp:cNvPr id="0" name=""/>
        <dsp:cNvSpPr/>
      </dsp:nvSpPr>
      <dsp:spPr>
        <a:xfrm rot="3240000">
          <a:off x="3877108" y="4165472"/>
          <a:ext cx="141946" cy="0"/>
        </a:xfrm>
        <a:custGeom>
          <a:avLst/>
          <a:gdLst/>
          <a:ahLst/>
          <a:cxnLst/>
          <a:rect l="0" t="0" r="0" b="0"/>
          <a:pathLst>
            <a:path>
              <a:moveTo>
                <a:pt x="0" y="0"/>
              </a:moveTo>
              <a:lnTo>
                <a:pt x="141946" y="0"/>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C9020DF-3C8B-4F8A-9454-517123EA3E57}">
      <dsp:nvSpPr>
        <dsp:cNvPr id="0" name=""/>
        <dsp:cNvSpPr/>
      </dsp:nvSpPr>
      <dsp:spPr>
        <a:xfrm>
          <a:off x="3840880" y="4222891"/>
          <a:ext cx="1089152" cy="1089152"/>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lvl="0" algn="ctr" defTabSz="1155700">
            <a:lnSpc>
              <a:spcPct val="90000"/>
            </a:lnSpc>
            <a:spcBef>
              <a:spcPct val="0"/>
            </a:spcBef>
            <a:spcAft>
              <a:spcPct val="35000"/>
            </a:spcAft>
          </a:pPr>
          <a:r>
            <a:rPr lang="en-GB" sz="2600" kern="1200" dirty="0" smtClean="0"/>
            <a:t>sexual</a:t>
          </a:r>
          <a:endParaRPr lang="en-GB" sz="2600" kern="1200" dirty="0"/>
        </a:p>
      </dsp:txBody>
      <dsp:txXfrm>
        <a:off x="3894048" y="4276059"/>
        <a:ext cx="982816" cy="982816"/>
      </dsp:txXfrm>
    </dsp:sp>
    <dsp:sp modelId="{BF07FA3F-0FDC-4AA2-9318-C6D83802B726}">
      <dsp:nvSpPr>
        <dsp:cNvPr id="0" name=""/>
        <dsp:cNvSpPr/>
      </dsp:nvSpPr>
      <dsp:spPr>
        <a:xfrm rot="7560000">
          <a:off x="2076944" y="4165472"/>
          <a:ext cx="141946" cy="0"/>
        </a:xfrm>
        <a:custGeom>
          <a:avLst/>
          <a:gdLst/>
          <a:ahLst/>
          <a:cxnLst/>
          <a:rect l="0" t="0" r="0" b="0"/>
          <a:pathLst>
            <a:path>
              <a:moveTo>
                <a:pt x="0" y="0"/>
              </a:moveTo>
              <a:lnTo>
                <a:pt x="141946" y="0"/>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CB24A2E-AAC0-47D7-84D5-05D4C0448F09}">
      <dsp:nvSpPr>
        <dsp:cNvPr id="0" name=""/>
        <dsp:cNvSpPr/>
      </dsp:nvSpPr>
      <dsp:spPr>
        <a:xfrm>
          <a:off x="1165967" y="4222891"/>
          <a:ext cx="1089152" cy="1089152"/>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GB" sz="2000" kern="1200" dirty="0" smtClean="0"/>
            <a:t>financial</a:t>
          </a:r>
          <a:endParaRPr lang="en-GB" sz="2000" kern="1200" dirty="0"/>
        </a:p>
      </dsp:txBody>
      <dsp:txXfrm>
        <a:off x="1219135" y="4276059"/>
        <a:ext cx="982816" cy="982816"/>
      </dsp:txXfrm>
    </dsp:sp>
    <dsp:sp modelId="{E1534205-DBB7-4D17-B98B-9A41B569C578}">
      <dsp:nvSpPr>
        <dsp:cNvPr id="0" name=""/>
        <dsp:cNvSpPr/>
      </dsp:nvSpPr>
      <dsp:spPr>
        <a:xfrm rot="11880000">
          <a:off x="1420486" y="2451178"/>
          <a:ext cx="328530" cy="0"/>
        </a:xfrm>
        <a:custGeom>
          <a:avLst/>
          <a:gdLst/>
          <a:ahLst/>
          <a:cxnLst/>
          <a:rect l="0" t="0" r="0" b="0"/>
          <a:pathLst>
            <a:path>
              <a:moveTo>
                <a:pt x="0" y="0"/>
              </a:moveTo>
              <a:lnTo>
                <a:pt x="328530" y="0"/>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51ABA44-B0F9-4E09-936C-9A566506CC11}">
      <dsp:nvSpPr>
        <dsp:cNvPr id="0" name=""/>
        <dsp:cNvSpPr/>
      </dsp:nvSpPr>
      <dsp:spPr>
        <a:xfrm>
          <a:off x="339373" y="1678897"/>
          <a:ext cx="1089152" cy="1089152"/>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3180" tIns="43180" rIns="43180" bIns="43180" numCol="1" spcCol="1270" anchor="ctr" anchorCtr="0">
          <a:noAutofit/>
        </a:bodyPr>
        <a:lstStyle/>
        <a:p>
          <a:pPr lvl="0" algn="ctr" defTabSz="755650">
            <a:lnSpc>
              <a:spcPct val="90000"/>
            </a:lnSpc>
            <a:spcBef>
              <a:spcPct val="0"/>
            </a:spcBef>
            <a:spcAft>
              <a:spcPct val="35000"/>
            </a:spcAft>
          </a:pPr>
          <a:r>
            <a:rPr lang="en-GB" sz="1700" kern="1200" dirty="0" smtClean="0"/>
            <a:t>emotional</a:t>
          </a:r>
          <a:endParaRPr lang="en-GB" sz="1700" kern="1200" dirty="0"/>
        </a:p>
      </dsp:txBody>
      <dsp:txXfrm>
        <a:off x="392541" y="1732065"/>
        <a:ext cx="982816" cy="9828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3F18EF-A16D-4F6E-AE0E-B1611E3AD399}">
      <dsp:nvSpPr>
        <dsp:cNvPr id="0" name=""/>
        <dsp:cNvSpPr/>
      </dsp:nvSpPr>
      <dsp:spPr>
        <a:xfrm>
          <a:off x="2291542" y="3607666"/>
          <a:ext cx="2113659" cy="211365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GB" sz="2500" kern="1200" dirty="0"/>
            <a:t>Controlling or Coercive Behaviour</a:t>
          </a:r>
        </a:p>
      </dsp:txBody>
      <dsp:txXfrm>
        <a:off x="2601080" y="3917204"/>
        <a:ext cx="1494583" cy="1494583"/>
      </dsp:txXfrm>
    </dsp:sp>
    <dsp:sp modelId="{1C99AA91-020D-4F1C-AF05-160EA72438DC}">
      <dsp:nvSpPr>
        <dsp:cNvPr id="0" name=""/>
        <dsp:cNvSpPr/>
      </dsp:nvSpPr>
      <dsp:spPr>
        <a:xfrm rot="12900000">
          <a:off x="850885" y="3211347"/>
          <a:ext cx="1704653" cy="60239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6C4D80D-55CE-49EF-9FC2-7630439941FB}">
      <dsp:nvSpPr>
        <dsp:cNvPr id="0" name=""/>
        <dsp:cNvSpPr/>
      </dsp:nvSpPr>
      <dsp:spPr>
        <a:xfrm>
          <a:off x="1038" y="2220478"/>
          <a:ext cx="2007976" cy="16063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GB" sz="2600" kern="1200" dirty="0"/>
            <a:t>Repeatedly or Continuously</a:t>
          </a:r>
        </a:p>
      </dsp:txBody>
      <dsp:txXfrm>
        <a:off x="48087" y="2267527"/>
        <a:ext cx="1913878" cy="1512283"/>
      </dsp:txXfrm>
    </dsp:sp>
    <dsp:sp modelId="{AAFA024F-7690-49AD-A8BB-532A5412DA43}">
      <dsp:nvSpPr>
        <dsp:cNvPr id="0" name=""/>
        <dsp:cNvSpPr/>
      </dsp:nvSpPr>
      <dsp:spPr>
        <a:xfrm rot="16200000">
          <a:off x="2496045" y="2354931"/>
          <a:ext cx="1704653" cy="60239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34ED2D1-3B3F-4697-8AF4-D7C2E45B7AF4}">
      <dsp:nvSpPr>
        <dsp:cNvPr id="0" name=""/>
        <dsp:cNvSpPr/>
      </dsp:nvSpPr>
      <dsp:spPr>
        <a:xfrm>
          <a:off x="2344383" y="572405"/>
          <a:ext cx="2007976" cy="24627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GB" sz="2300" kern="1200" dirty="0"/>
            <a:t>Serious Effect on the </a:t>
          </a:r>
          <a:r>
            <a:rPr lang="en-GB" sz="2300" kern="1200" dirty="0" smtClean="0"/>
            <a:t>Victim </a:t>
          </a:r>
          <a:r>
            <a:rPr lang="en-GB" sz="1800" kern="1200" dirty="0" smtClean="0"/>
            <a:t>(fear of violence; serious alarm or distress affecting day to day activities)</a:t>
          </a:r>
          <a:endParaRPr lang="en-GB" sz="1800" kern="1200" dirty="0"/>
        </a:p>
      </dsp:txBody>
      <dsp:txXfrm>
        <a:off x="2403195" y="631217"/>
        <a:ext cx="1890352" cy="2345167"/>
      </dsp:txXfrm>
    </dsp:sp>
    <dsp:sp modelId="{C6A0E186-C70D-46A4-8778-5F9CA47B0C83}">
      <dsp:nvSpPr>
        <dsp:cNvPr id="0" name=""/>
        <dsp:cNvSpPr/>
      </dsp:nvSpPr>
      <dsp:spPr>
        <a:xfrm rot="19500000">
          <a:off x="4141205" y="3211347"/>
          <a:ext cx="1704653" cy="60239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8FBA87-5871-48B3-B840-AEE654045F0B}">
      <dsp:nvSpPr>
        <dsp:cNvPr id="0" name=""/>
        <dsp:cNvSpPr/>
      </dsp:nvSpPr>
      <dsp:spPr>
        <a:xfrm>
          <a:off x="4687728" y="1815790"/>
          <a:ext cx="2007976" cy="24157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GB" sz="2400" kern="1200" smtClean="0"/>
            <a:t>Personally Connected </a:t>
          </a:r>
          <a:r>
            <a:rPr lang="en-GB" sz="1800" kern="1200" dirty="0" smtClean="0"/>
            <a:t>(intimate personal relationship (or ex); family member) </a:t>
          </a:r>
          <a:endParaRPr lang="en-GB" sz="1800" kern="1200" dirty="0"/>
        </a:p>
      </dsp:txBody>
      <dsp:txXfrm>
        <a:off x="4746540" y="1874602"/>
        <a:ext cx="1890352" cy="22981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Calibri" pitchFamily="-84" charset="0"/>
                <a:ea typeface="+mn-ea"/>
                <a:cs typeface="Arial"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14B116D0-A4DF-48EB-82D6-03D8F2A3620B}" type="datetime1">
              <a:rPr lang="en-GB" altLang="en-US"/>
              <a:pPr>
                <a:defRPr/>
              </a:pPr>
              <a:t>26/07/2016</a:t>
            </a:fld>
            <a:endParaRPr lang="en-GB"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endParaRPr lang="en-GB" alt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Calibri" pitchFamily="-84" charset="0"/>
                <a:ea typeface="+mn-ea"/>
                <a:cs typeface="Arial"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108" charset="0"/>
              </a:defRPr>
            </a:lvl1pPr>
          </a:lstStyle>
          <a:p>
            <a:pPr>
              <a:defRPr/>
            </a:pPr>
            <a:fld id="{E9BDBCC2-F9FC-4599-9E77-1B00C3E023EE}" type="slidenum">
              <a:rPr lang="en-GB" altLang="en-US"/>
              <a:pPr>
                <a:defRPr/>
              </a:pPr>
              <a:t>‹#›</a:t>
            </a:fld>
            <a:endParaRPr lang="en-GB" altLang="en-US"/>
          </a:p>
        </p:txBody>
      </p:sp>
    </p:spTree>
    <p:extLst>
      <p:ext uri="{BB962C8B-B14F-4D97-AF65-F5344CB8AC3E}">
        <p14:creationId xmlns:p14="http://schemas.microsoft.com/office/powerpoint/2010/main" val="29952142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pitchFamily="-84"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ED1D8EFD-87C6-4164-9C86-EAE040F429C7}" type="slidenum">
              <a:rPr lang="en-GB" altLang="en-US" smtClean="0"/>
              <a:pPr>
                <a:defRPr/>
              </a:pPr>
              <a:t>10</a:t>
            </a:fld>
            <a:endParaRPr lang="en-GB" altLang="en-US"/>
          </a:p>
        </p:txBody>
      </p:sp>
    </p:spTree>
    <p:extLst>
      <p:ext uri="{BB962C8B-B14F-4D97-AF65-F5344CB8AC3E}">
        <p14:creationId xmlns:p14="http://schemas.microsoft.com/office/powerpoint/2010/main" val="2604048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ea typeface="ＭＳ Ｐゴシック" pitchFamily="-1" charset="-128"/>
            </a:endParaRPr>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1" charset="0"/>
                <a:cs typeface="Arial" charset="0"/>
              </a:defRPr>
            </a:lvl1pPr>
            <a:lvl2pPr marL="37931725" indent="-37474525">
              <a:defRPr>
                <a:solidFill>
                  <a:schemeClr val="tx1"/>
                </a:solidFill>
                <a:latin typeface="Calibri" pitchFamily="-1" charset="0"/>
                <a:cs typeface="Arial" charset="0"/>
              </a:defRPr>
            </a:lvl2pPr>
            <a:lvl3pPr marL="1143000" indent="-228600">
              <a:defRPr>
                <a:solidFill>
                  <a:schemeClr val="tx1"/>
                </a:solidFill>
                <a:latin typeface="Calibri" pitchFamily="-1" charset="0"/>
                <a:cs typeface="Arial" charset="0"/>
              </a:defRPr>
            </a:lvl3pPr>
            <a:lvl4pPr marL="1600200" indent="-228600">
              <a:defRPr>
                <a:solidFill>
                  <a:schemeClr val="tx1"/>
                </a:solidFill>
                <a:latin typeface="Calibri" pitchFamily="-1" charset="0"/>
                <a:cs typeface="Arial" charset="0"/>
              </a:defRPr>
            </a:lvl4pPr>
            <a:lvl5pPr marL="2057400" indent="-228600">
              <a:defRPr>
                <a:solidFill>
                  <a:schemeClr val="tx1"/>
                </a:solidFill>
                <a:latin typeface="Calibri" pitchFamily="-1" charset="0"/>
                <a:cs typeface="Arial" charset="0"/>
              </a:defRPr>
            </a:lvl5pPr>
            <a:lvl6pPr marL="2514600" indent="-228600" eaLnBrk="0" fontAlgn="base" hangingPunct="0">
              <a:spcBef>
                <a:spcPct val="0"/>
              </a:spcBef>
              <a:spcAft>
                <a:spcPct val="0"/>
              </a:spcAft>
              <a:defRPr>
                <a:solidFill>
                  <a:schemeClr val="tx1"/>
                </a:solidFill>
                <a:latin typeface="Calibri" pitchFamily="-1" charset="0"/>
                <a:cs typeface="Arial" charset="0"/>
              </a:defRPr>
            </a:lvl6pPr>
            <a:lvl7pPr marL="2971800" indent="-228600" eaLnBrk="0" fontAlgn="base" hangingPunct="0">
              <a:spcBef>
                <a:spcPct val="0"/>
              </a:spcBef>
              <a:spcAft>
                <a:spcPct val="0"/>
              </a:spcAft>
              <a:defRPr>
                <a:solidFill>
                  <a:schemeClr val="tx1"/>
                </a:solidFill>
                <a:latin typeface="Calibri" pitchFamily="-1" charset="0"/>
                <a:cs typeface="Arial" charset="0"/>
              </a:defRPr>
            </a:lvl7pPr>
            <a:lvl8pPr marL="3429000" indent="-228600" eaLnBrk="0" fontAlgn="base" hangingPunct="0">
              <a:spcBef>
                <a:spcPct val="0"/>
              </a:spcBef>
              <a:spcAft>
                <a:spcPct val="0"/>
              </a:spcAft>
              <a:defRPr>
                <a:solidFill>
                  <a:schemeClr val="tx1"/>
                </a:solidFill>
                <a:latin typeface="Calibri" pitchFamily="-1" charset="0"/>
                <a:cs typeface="Arial" charset="0"/>
              </a:defRPr>
            </a:lvl8pPr>
            <a:lvl9pPr marL="3886200" indent="-228600" eaLnBrk="0" fontAlgn="base" hangingPunct="0">
              <a:spcBef>
                <a:spcPct val="0"/>
              </a:spcBef>
              <a:spcAft>
                <a:spcPct val="0"/>
              </a:spcAft>
              <a:defRPr>
                <a:solidFill>
                  <a:schemeClr val="tx1"/>
                </a:solidFill>
                <a:latin typeface="Calibri" pitchFamily="-1" charset="0"/>
                <a:cs typeface="Arial" charset="0"/>
              </a:defRPr>
            </a:lvl9pPr>
          </a:lstStyle>
          <a:p>
            <a:fld id="{4A7CC597-F637-4A2A-AF23-3A2C4F0C58CB}" type="slidenum">
              <a:rPr lang="en-GB" altLang="en-US" smtClean="0"/>
              <a:pPr/>
              <a:t>37</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3"/>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FF944D5-5FC3-4271-B919-AA7FB457CD2F}" type="datetime1">
              <a:rPr lang="en-US" altLang="en-US"/>
              <a:pPr>
                <a:defRPr/>
              </a:pPr>
              <a:t>7/26/2016</a:t>
            </a:fld>
            <a:endParaRPr lang="en-GB" alt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Calibri" pitchFamily="-108" charset="0"/>
              </a:defRPr>
            </a:lvl1pPr>
          </a:lstStyle>
          <a:p>
            <a:pPr>
              <a:defRPr/>
            </a:pPr>
            <a:fld id="{712BFE88-9E82-4135-A12E-A0E2F220BD29}" type="slidenum">
              <a:rPr lang="en-GB" altLang="en-US"/>
              <a:pPr>
                <a:defRPr/>
              </a:pPr>
              <a:t>‹#›</a:t>
            </a:fld>
            <a:endParaRPr lang="en-GB" altLang="en-US"/>
          </a:p>
        </p:txBody>
      </p:sp>
    </p:spTree>
    <p:extLst>
      <p:ext uri="{BB962C8B-B14F-4D97-AF65-F5344CB8AC3E}">
        <p14:creationId xmlns:p14="http://schemas.microsoft.com/office/powerpoint/2010/main" val="1283619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22E1A3C-A897-47F2-ADDA-B989CA792E5C}" type="datetime1">
              <a:rPr lang="en-US" altLang="en-US"/>
              <a:pPr>
                <a:defRPr/>
              </a:pPr>
              <a:t>7/26/2016</a:t>
            </a:fld>
            <a:endParaRPr lang="en-GB" alt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Calibri" pitchFamily="-108" charset="0"/>
              </a:defRPr>
            </a:lvl1pPr>
          </a:lstStyle>
          <a:p>
            <a:pPr>
              <a:defRPr/>
            </a:pPr>
            <a:fld id="{329E8CC5-C014-4F45-9273-9D7E3DFBB085}" type="slidenum">
              <a:rPr lang="en-GB" altLang="en-US"/>
              <a:pPr>
                <a:defRPr/>
              </a:pPr>
              <a:t>‹#›</a:t>
            </a:fld>
            <a:endParaRPr lang="en-GB" altLang="en-US"/>
          </a:p>
        </p:txBody>
      </p:sp>
    </p:spTree>
    <p:extLst>
      <p:ext uri="{BB962C8B-B14F-4D97-AF65-F5344CB8AC3E}">
        <p14:creationId xmlns:p14="http://schemas.microsoft.com/office/powerpoint/2010/main" val="3371958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55CD1B7-9C5D-46BF-B416-34779552A8D0}" type="datetime1">
              <a:rPr lang="en-US" altLang="en-US"/>
              <a:pPr>
                <a:defRPr/>
              </a:pPr>
              <a:t>7/26/2016</a:t>
            </a:fld>
            <a:endParaRPr lang="en-GB" alt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Calibri" pitchFamily="-108" charset="0"/>
              </a:defRPr>
            </a:lvl1pPr>
          </a:lstStyle>
          <a:p>
            <a:pPr>
              <a:defRPr/>
            </a:pPr>
            <a:fld id="{9957D36F-0F08-45B2-9762-5011544631BD}" type="slidenum">
              <a:rPr lang="en-GB" altLang="en-US"/>
              <a:pPr>
                <a:defRPr/>
              </a:pPr>
              <a:t>‹#›</a:t>
            </a:fld>
            <a:endParaRPr lang="en-GB" altLang="en-US"/>
          </a:p>
        </p:txBody>
      </p:sp>
    </p:spTree>
    <p:extLst>
      <p:ext uri="{BB962C8B-B14F-4D97-AF65-F5344CB8AC3E}">
        <p14:creationId xmlns:p14="http://schemas.microsoft.com/office/powerpoint/2010/main" val="4208207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Title slid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763"/>
            <a:ext cx="9145588" cy="6867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71614"/>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214686"/>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GB"/>
          </a:p>
        </p:txBody>
      </p:sp>
      <p:sp>
        <p:nvSpPr>
          <p:cNvPr id="6"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03096E7-0E18-4B28-BA3E-CC6A13A2D38A}" type="slidenum">
              <a:rPr lang="en-GB" altLang="en-US"/>
              <a:pPr>
                <a:defRPr/>
              </a:pPr>
              <a:t>‹#›</a:t>
            </a:fld>
            <a:endParaRPr lang="en-GB" altLang="en-US"/>
          </a:p>
        </p:txBody>
      </p:sp>
    </p:spTree>
    <p:extLst>
      <p:ext uri="{BB962C8B-B14F-4D97-AF65-F5344CB8AC3E}">
        <p14:creationId xmlns:p14="http://schemas.microsoft.com/office/powerpoint/2010/main" val="3035129023"/>
      </p:ext>
    </p:extLst>
  </p:cSld>
  <p:clrMapOvr>
    <a:masterClrMapping/>
  </p:clrMapOvr>
  <p:transitio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86C27ADB-B4A6-4035-90EF-92BEC6A73E51}" type="slidenum">
              <a:rPr lang="en-GB" altLang="en-US"/>
              <a:pPr>
                <a:defRPr/>
              </a:pPr>
              <a:t>‹#›</a:t>
            </a:fld>
            <a:endParaRPr lang="en-GB" altLang="en-US"/>
          </a:p>
        </p:txBody>
      </p:sp>
    </p:spTree>
    <p:extLst>
      <p:ext uri="{BB962C8B-B14F-4D97-AF65-F5344CB8AC3E}">
        <p14:creationId xmlns:p14="http://schemas.microsoft.com/office/powerpoint/2010/main" val="2826333796"/>
      </p:ext>
    </p:extLst>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8AFA2EB6-04E3-49EB-BC57-236B0A97FE21}" type="slidenum">
              <a:rPr lang="en-GB" altLang="en-US"/>
              <a:pPr>
                <a:defRPr/>
              </a:pPr>
              <a:t>‹#›</a:t>
            </a:fld>
            <a:endParaRPr lang="en-GB" altLang="en-US"/>
          </a:p>
        </p:txBody>
      </p:sp>
    </p:spTree>
    <p:extLst>
      <p:ext uri="{BB962C8B-B14F-4D97-AF65-F5344CB8AC3E}">
        <p14:creationId xmlns:p14="http://schemas.microsoft.com/office/powerpoint/2010/main" val="2031032557"/>
      </p:ext>
    </p:extLst>
  </p:cSld>
  <p:clrMapOvr>
    <a:masterClrMapping/>
  </p:clrMapOvr>
  <p:transition spd="med">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7798412E-B698-4B35-B9A1-782EAA3E165A}" type="slidenum">
              <a:rPr lang="en-GB" altLang="en-US"/>
              <a:pPr>
                <a:defRPr/>
              </a:pPr>
              <a:t>‹#›</a:t>
            </a:fld>
            <a:endParaRPr lang="en-GB" altLang="en-US"/>
          </a:p>
        </p:txBody>
      </p:sp>
    </p:spTree>
    <p:extLst>
      <p:ext uri="{BB962C8B-B14F-4D97-AF65-F5344CB8AC3E}">
        <p14:creationId xmlns:p14="http://schemas.microsoft.com/office/powerpoint/2010/main" val="786038209"/>
      </p:ext>
    </p:extLst>
  </p:cSld>
  <p:clrMapOvr>
    <a:masterClrMapping/>
  </p:clrMapOvr>
  <p:transition spd="med">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9" name="Rectangle 6"/>
          <p:cNvSpPr>
            <a:spLocks noGrp="1" noChangeArrowheads="1"/>
          </p:cNvSpPr>
          <p:nvPr>
            <p:ph type="sldNum" sz="quarter" idx="12"/>
          </p:nvPr>
        </p:nvSpPr>
        <p:spPr/>
        <p:txBody>
          <a:bodyPr/>
          <a:lstStyle>
            <a:lvl1pPr>
              <a:defRPr/>
            </a:lvl1pPr>
          </a:lstStyle>
          <a:p>
            <a:pPr>
              <a:defRPr/>
            </a:pPr>
            <a:fld id="{D84575A2-1C67-4CD7-AC9C-8A7C3009FB43}" type="slidenum">
              <a:rPr lang="en-GB" altLang="en-US"/>
              <a:pPr>
                <a:defRPr/>
              </a:pPr>
              <a:t>‹#›</a:t>
            </a:fld>
            <a:endParaRPr lang="en-GB" altLang="en-US"/>
          </a:p>
        </p:txBody>
      </p:sp>
    </p:spTree>
    <p:extLst>
      <p:ext uri="{BB962C8B-B14F-4D97-AF65-F5344CB8AC3E}">
        <p14:creationId xmlns:p14="http://schemas.microsoft.com/office/powerpoint/2010/main" val="1727558741"/>
      </p:ext>
    </p:extLst>
  </p:cSld>
  <p:clrMapOvr>
    <a:masterClrMapping/>
  </p:clrMapOvr>
  <p:transition spd="med">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5" name="Rectangle 6"/>
          <p:cNvSpPr>
            <a:spLocks noGrp="1" noChangeArrowheads="1"/>
          </p:cNvSpPr>
          <p:nvPr>
            <p:ph type="sldNum" sz="quarter" idx="12"/>
          </p:nvPr>
        </p:nvSpPr>
        <p:spPr/>
        <p:txBody>
          <a:bodyPr/>
          <a:lstStyle>
            <a:lvl1pPr>
              <a:defRPr/>
            </a:lvl1pPr>
          </a:lstStyle>
          <a:p>
            <a:pPr>
              <a:defRPr/>
            </a:pPr>
            <a:fld id="{674C20D3-B27F-4CD4-8FC7-0575CDEC3538}" type="slidenum">
              <a:rPr lang="en-GB" altLang="en-US"/>
              <a:pPr>
                <a:defRPr/>
              </a:pPr>
              <a:t>‹#›</a:t>
            </a:fld>
            <a:endParaRPr lang="en-GB" altLang="en-US"/>
          </a:p>
        </p:txBody>
      </p:sp>
    </p:spTree>
    <p:extLst>
      <p:ext uri="{BB962C8B-B14F-4D97-AF65-F5344CB8AC3E}">
        <p14:creationId xmlns:p14="http://schemas.microsoft.com/office/powerpoint/2010/main" val="4068099496"/>
      </p:ext>
    </p:extLst>
  </p:cSld>
  <p:clrMapOvr>
    <a:masterClrMapping/>
  </p:clrMapOvr>
  <p:transition spd="med">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4" name="Rectangle 6"/>
          <p:cNvSpPr>
            <a:spLocks noGrp="1" noChangeArrowheads="1"/>
          </p:cNvSpPr>
          <p:nvPr>
            <p:ph type="sldNum" sz="quarter" idx="12"/>
          </p:nvPr>
        </p:nvSpPr>
        <p:spPr/>
        <p:txBody>
          <a:bodyPr/>
          <a:lstStyle>
            <a:lvl1pPr>
              <a:defRPr/>
            </a:lvl1pPr>
          </a:lstStyle>
          <a:p>
            <a:pPr>
              <a:defRPr/>
            </a:pPr>
            <a:fld id="{78DE275C-A405-40DF-80CA-4BF1DE600A3A}" type="slidenum">
              <a:rPr lang="en-GB" altLang="en-US"/>
              <a:pPr>
                <a:defRPr/>
              </a:pPr>
              <a:t>‹#›</a:t>
            </a:fld>
            <a:endParaRPr lang="en-GB" altLang="en-US"/>
          </a:p>
        </p:txBody>
      </p:sp>
    </p:spTree>
    <p:extLst>
      <p:ext uri="{BB962C8B-B14F-4D97-AF65-F5344CB8AC3E}">
        <p14:creationId xmlns:p14="http://schemas.microsoft.com/office/powerpoint/2010/main" val="1862136037"/>
      </p:ext>
    </p:extLst>
  </p:cSld>
  <p:clrMapOvr>
    <a:masterClrMapping/>
  </p:clrMapOvr>
  <p:transition spd="med">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8D587F3B-218A-44A4-96D7-EB50D40E5FAD}" type="slidenum">
              <a:rPr lang="en-GB" altLang="en-US"/>
              <a:pPr>
                <a:defRPr/>
              </a:pPr>
              <a:t>‹#›</a:t>
            </a:fld>
            <a:endParaRPr lang="en-GB" altLang="en-US"/>
          </a:p>
        </p:txBody>
      </p:sp>
    </p:spTree>
    <p:extLst>
      <p:ext uri="{BB962C8B-B14F-4D97-AF65-F5344CB8AC3E}">
        <p14:creationId xmlns:p14="http://schemas.microsoft.com/office/powerpoint/2010/main" val="3828864669"/>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1839038-3E00-4437-852A-767761D79730}" type="datetime1">
              <a:rPr lang="en-US" altLang="en-US"/>
              <a:pPr>
                <a:defRPr/>
              </a:pPr>
              <a:t>7/26/2016</a:t>
            </a:fld>
            <a:endParaRPr lang="en-GB" alt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Calibri" pitchFamily="-108" charset="0"/>
              </a:defRPr>
            </a:lvl1pPr>
          </a:lstStyle>
          <a:p>
            <a:pPr>
              <a:defRPr/>
            </a:pPr>
            <a:fld id="{F471381E-C492-4B92-ACD1-7B24D522E017}" type="slidenum">
              <a:rPr lang="en-GB" altLang="en-US"/>
              <a:pPr>
                <a:defRPr/>
              </a:pPr>
              <a:t>‹#›</a:t>
            </a:fld>
            <a:endParaRPr lang="en-GB" altLang="en-US"/>
          </a:p>
        </p:txBody>
      </p:sp>
    </p:spTree>
    <p:extLst>
      <p:ext uri="{BB962C8B-B14F-4D97-AF65-F5344CB8AC3E}">
        <p14:creationId xmlns:p14="http://schemas.microsoft.com/office/powerpoint/2010/main" val="2816550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Rectangle 6"/>
          <p:cNvSpPr>
            <a:spLocks noGrp="1" noChangeArrowheads="1"/>
          </p:cNvSpPr>
          <p:nvPr>
            <p:ph type="sldNum" sz="quarter" idx="12"/>
          </p:nvPr>
        </p:nvSpPr>
        <p:spPr/>
        <p:txBody>
          <a:bodyPr/>
          <a:lstStyle>
            <a:lvl1pPr>
              <a:defRPr/>
            </a:lvl1pPr>
          </a:lstStyle>
          <a:p>
            <a:pPr>
              <a:defRPr/>
            </a:pPr>
            <a:fld id="{477BBA20-BCEC-4831-821A-AB4FCC907057}" type="slidenum">
              <a:rPr lang="en-GB" altLang="en-US"/>
              <a:pPr>
                <a:defRPr/>
              </a:pPr>
              <a:t>‹#›</a:t>
            </a:fld>
            <a:endParaRPr lang="en-GB" altLang="en-US"/>
          </a:p>
        </p:txBody>
      </p:sp>
    </p:spTree>
    <p:extLst>
      <p:ext uri="{BB962C8B-B14F-4D97-AF65-F5344CB8AC3E}">
        <p14:creationId xmlns:p14="http://schemas.microsoft.com/office/powerpoint/2010/main" val="2994909198"/>
      </p:ext>
    </p:extLst>
  </p:cSld>
  <p:clrMapOvr>
    <a:masterClrMapping/>
  </p:clrMapOvr>
  <p:transition spd="med">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E08A90C6-DF73-4B67-AA88-689D2816D0F5}" type="slidenum">
              <a:rPr lang="en-GB" altLang="en-US"/>
              <a:pPr>
                <a:defRPr/>
              </a:pPr>
              <a:t>‹#›</a:t>
            </a:fld>
            <a:endParaRPr lang="en-GB" altLang="en-US"/>
          </a:p>
        </p:txBody>
      </p:sp>
    </p:spTree>
    <p:extLst>
      <p:ext uri="{BB962C8B-B14F-4D97-AF65-F5344CB8AC3E}">
        <p14:creationId xmlns:p14="http://schemas.microsoft.com/office/powerpoint/2010/main" val="2346087391"/>
      </p:ext>
    </p:extLst>
  </p:cSld>
  <p:clrMapOvr>
    <a:masterClrMapping/>
  </p:clrMapOvr>
  <p:transition spd="med">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GB"/>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E59ACCFA-A280-4C82-AAF8-7BEEFB6DB6E0}" type="slidenum">
              <a:rPr lang="en-GB" altLang="en-US"/>
              <a:pPr>
                <a:defRPr/>
              </a:pPr>
              <a:t>‹#›</a:t>
            </a:fld>
            <a:endParaRPr lang="en-GB" altLang="en-US"/>
          </a:p>
        </p:txBody>
      </p:sp>
    </p:spTree>
    <p:extLst>
      <p:ext uri="{BB962C8B-B14F-4D97-AF65-F5344CB8AC3E}">
        <p14:creationId xmlns:p14="http://schemas.microsoft.com/office/powerpoint/2010/main" val="4099054247"/>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8B6B7BB-0404-48D4-BFF5-1F3674E82809}" type="datetime1">
              <a:rPr lang="en-US" altLang="en-US"/>
              <a:pPr>
                <a:defRPr/>
              </a:pPr>
              <a:t>7/26/2016</a:t>
            </a:fld>
            <a:endParaRPr lang="en-GB" alt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6" name="Slide Number Placeholder 5"/>
          <p:cNvSpPr>
            <a:spLocks noGrp="1"/>
          </p:cNvSpPr>
          <p:nvPr>
            <p:ph type="sldNum" sz="quarter" idx="12"/>
          </p:nvPr>
        </p:nvSpPr>
        <p:spPr/>
        <p:txBody>
          <a:bodyPr/>
          <a:lstStyle>
            <a:lvl1pPr>
              <a:defRPr>
                <a:latin typeface="Calibri" pitchFamily="-108" charset="0"/>
              </a:defRPr>
            </a:lvl1pPr>
          </a:lstStyle>
          <a:p>
            <a:pPr>
              <a:defRPr/>
            </a:pPr>
            <a:fld id="{C4758274-0793-498E-B8B0-619CA4A0CFB3}" type="slidenum">
              <a:rPr lang="en-GB" altLang="en-US"/>
              <a:pPr>
                <a:defRPr/>
              </a:pPr>
              <a:t>‹#›</a:t>
            </a:fld>
            <a:endParaRPr lang="en-GB" altLang="en-US"/>
          </a:p>
        </p:txBody>
      </p:sp>
    </p:spTree>
    <p:extLst>
      <p:ext uri="{BB962C8B-B14F-4D97-AF65-F5344CB8AC3E}">
        <p14:creationId xmlns:p14="http://schemas.microsoft.com/office/powerpoint/2010/main" val="26088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178E74DD-B94F-42CA-BB2D-E5CD89AB83C7}" type="datetime1">
              <a:rPr lang="en-US" altLang="en-US"/>
              <a:pPr>
                <a:defRPr/>
              </a:pPr>
              <a:t>7/26/2016</a:t>
            </a:fld>
            <a:endParaRPr lang="en-GB" altLang="en-US"/>
          </a:p>
        </p:txBody>
      </p:sp>
      <p:sp>
        <p:nvSpPr>
          <p:cNvPr id="6"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Slide Number Placeholder 5"/>
          <p:cNvSpPr>
            <a:spLocks noGrp="1"/>
          </p:cNvSpPr>
          <p:nvPr>
            <p:ph type="sldNum" sz="quarter" idx="12"/>
          </p:nvPr>
        </p:nvSpPr>
        <p:spPr/>
        <p:txBody>
          <a:bodyPr/>
          <a:lstStyle>
            <a:lvl1pPr>
              <a:defRPr>
                <a:latin typeface="Calibri" pitchFamily="-108" charset="0"/>
              </a:defRPr>
            </a:lvl1pPr>
          </a:lstStyle>
          <a:p>
            <a:pPr>
              <a:defRPr/>
            </a:pPr>
            <a:fld id="{161CDC63-6A77-4DB2-B043-E920D8B6C5CB}" type="slidenum">
              <a:rPr lang="en-GB" altLang="en-US"/>
              <a:pPr>
                <a:defRPr/>
              </a:pPr>
              <a:t>‹#›</a:t>
            </a:fld>
            <a:endParaRPr lang="en-GB" altLang="en-US"/>
          </a:p>
        </p:txBody>
      </p:sp>
    </p:spTree>
    <p:extLst>
      <p:ext uri="{BB962C8B-B14F-4D97-AF65-F5344CB8AC3E}">
        <p14:creationId xmlns:p14="http://schemas.microsoft.com/office/powerpoint/2010/main" val="194884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B65CC9FA-DE9F-44DC-BB0F-1EE41FCDF431}" type="datetime1">
              <a:rPr lang="en-US" altLang="en-US"/>
              <a:pPr>
                <a:defRPr/>
              </a:pPr>
              <a:t>7/26/2016</a:t>
            </a:fld>
            <a:endParaRPr lang="en-GB" altLang="en-US"/>
          </a:p>
        </p:txBody>
      </p:sp>
      <p:sp>
        <p:nvSpPr>
          <p:cNvPr id="8"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9" name="Slide Number Placeholder 5"/>
          <p:cNvSpPr>
            <a:spLocks noGrp="1"/>
          </p:cNvSpPr>
          <p:nvPr>
            <p:ph type="sldNum" sz="quarter" idx="12"/>
          </p:nvPr>
        </p:nvSpPr>
        <p:spPr/>
        <p:txBody>
          <a:bodyPr/>
          <a:lstStyle>
            <a:lvl1pPr>
              <a:defRPr>
                <a:latin typeface="Calibri" pitchFamily="-108" charset="0"/>
              </a:defRPr>
            </a:lvl1pPr>
          </a:lstStyle>
          <a:p>
            <a:pPr>
              <a:defRPr/>
            </a:pPr>
            <a:fld id="{F7721BEC-8D8B-478C-A730-55826255799A}" type="slidenum">
              <a:rPr lang="en-GB" altLang="en-US"/>
              <a:pPr>
                <a:defRPr/>
              </a:pPr>
              <a:t>‹#›</a:t>
            </a:fld>
            <a:endParaRPr lang="en-GB" altLang="en-US"/>
          </a:p>
        </p:txBody>
      </p:sp>
    </p:spTree>
    <p:extLst>
      <p:ext uri="{BB962C8B-B14F-4D97-AF65-F5344CB8AC3E}">
        <p14:creationId xmlns:p14="http://schemas.microsoft.com/office/powerpoint/2010/main" val="4211886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99D95DE1-E051-41CC-ABF4-E2DFE1A6F96B}" type="datetime1">
              <a:rPr lang="en-US" altLang="en-US"/>
              <a:pPr>
                <a:defRPr/>
              </a:pPr>
              <a:t>7/26/2016</a:t>
            </a:fld>
            <a:endParaRPr lang="en-GB" altLang="en-US"/>
          </a:p>
        </p:txBody>
      </p:sp>
      <p:sp>
        <p:nvSpPr>
          <p:cNvPr id="4"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5" name="Slide Number Placeholder 5"/>
          <p:cNvSpPr>
            <a:spLocks noGrp="1"/>
          </p:cNvSpPr>
          <p:nvPr>
            <p:ph type="sldNum" sz="quarter" idx="12"/>
          </p:nvPr>
        </p:nvSpPr>
        <p:spPr/>
        <p:txBody>
          <a:bodyPr/>
          <a:lstStyle>
            <a:lvl1pPr>
              <a:defRPr>
                <a:latin typeface="Calibri" pitchFamily="-108" charset="0"/>
              </a:defRPr>
            </a:lvl1pPr>
          </a:lstStyle>
          <a:p>
            <a:pPr>
              <a:defRPr/>
            </a:pPr>
            <a:fld id="{23A4B546-6AAA-4FAB-A094-D2C825E36C5C}" type="slidenum">
              <a:rPr lang="en-GB" altLang="en-US"/>
              <a:pPr>
                <a:defRPr/>
              </a:pPr>
              <a:t>‹#›</a:t>
            </a:fld>
            <a:endParaRPr lang="en-GB" altLang="en-US"/>
          </a:p>
        </p:txBody>
      </p:sp>
    </p:spTree>
    <p:extLst>
      <p:ext uri="{BB962C8B-B14F-4D97-AF65-F5344CB8AC3E}">
        <p14:creationId xmlns:p14="http://schemas.microsoft.com/office/powerpoint/2010/main" val="1770841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2A28DE-1C39-4B17-BEC3-E290A56F449E}" type="datetime1">
              <a:rPr lang="en-US" altLang="en-US"/>
              <a:pPr>
                <a:defRPr/>
              </a:pPr>
              <a:t>7/26/2016</a:t>
            </a:fld>
            <a:endParaRPr lang="en-GB" altLang="en-US"/>
          </a:p>
        </p:txBody>
      </p:sp>
      <p:sp>
        <p:nvSpPr>
          <p:cNvPr id="3"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4" name="Slide Number Placeholder 5"/>
          <p:cNvSpPr>
            <a:spLocks noGrp="1"/>
          </p:cNvSpPr>
          <p:nvPr>
            <p:ph type="sldNum" sz="quarter" idx="12"/>
          </p:nvPr>
        </p:nvSpPr>
        <p:spPr/>
        <p:txBody>
          <a:bodyPr/>
          <a:lstStyle>
            <a:lvl1pPr>
              <a:defRPr>
                <a:latin typeface="Calibri" pitchFamily="-108" charset="0"/>
              </a:defRPr>
            </a:lvl1pPr>
          </a:lstStyle>
          <a:p>
            <a:pPr>
              <a:defRPr/>
            </a:pPr>
            <a:fld id="{CE63918A-3136-45EF-9C5C-D56A0B7DA5C2}" type="slidenum">
              <a:rPr lang="en-GB" altLang="en-US"/>
              <a:pPr>
                <a:defRPr/>
              </a:pPr>
              <a:t>‹#›</a:t>
            </a:fld>
            <a:endParaRPr lang="en-GB" altLang="en-US"/>
          </a:p>
        </p:txBody>
      </p:sp>
    </p:spTree>
    <p:extLst>
      <p:ext uri="{BB962C8B-B14F-4D97-AF65-F5344CB8AC3E}">
        <p14:creationId xmlns:p14="http://schemas.microsoft.com/office/powerpoint/2010/main" val="2177346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3820F6-7A08-4A02-A501-C0D96713C72B}" type="datetime1">
              <a:rPr lang="en-US" altLang="en-US"/>
              <a:pPr>
                <a:defRPr/>
              </a:pPr>
              <a:t>7/26/2016</a:t>
            </a:fld>
            <a:endParaRPr lang="en-GB" altLang="en-US"/>
          </a:p>
        </p:txBody>
      </p:sp>
      <p:sp>
        <p:nvSpPr>
          <p:cNvPr id="6"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Slide Number Placeholder 5"/>
          <p:cNvSpPr>
            <a:spLocks noGrp="1"/>
          </p:cNvSpPr>
          <p:nvPr>
            <p:ph type="sldNum" sz="quarter" idx="12"/>
          </p:nvPr>
        </p:nvSpPr>
        <p:spPr/>
        <p:txBody>
          <a:bodyPr/>
          <a:lstStyle>
            <a:lvl1pPr>
              <a:defRPr>
                <a:latin typeface="Calibri" pitchFamily="-108" charset="0"/>
              </a:defRPr>
            </a:lvl1pPr>
          </a:lstStyle>
          <a:p>
            <a:pPr>
              <a:defRPr/>
            </a:pPr>
            <a:fld id="{902C0DBB-51D2-4649-89EB-1E05E740CA95}" type="slidenum">
              <a:rPr lang="en-GB" altLang="en-US"/>
              <a:pPr>
                <a:defRPr/>
              </a:pPr>
              <a:t>‹#›</a:t>
            </a:fld>
            <a:endParaRPr lang="en-GB" altLang="en-US"/>
          </a:p>
        </p:txBody>
      </p:sp>
    </p:spTree>
    <p:extLst>
      <p:ext uri="{BB962C8B-B14F-4D97-AF65-F5344CB8AC3E}">
        <p14:creationId xmlns:p14="http://schemas.microsoft.com/office/powerpoint/2010/main" val="3562024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9723DF-8A5A-41EE-920B-852BB7B01925}" type="datetime1">
              <a:rPr lang="en-US" altLang="en-US"/>
              <a:pPr>
                <a:defRPr/>
              </a:pPr>
              <a:t>7/26/2016</a:t>
            </a:fld>
            <a:endParaRPr lang="en-GB" altLang="en-US"/>
          </a:p>
        </p:txBody>
      </p:sp>
      <p:sp>
        <p:nvSpPr>
          <p:cNvPr id="6"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GB"/>
          </a:p>
        </p:txBody>
      </p:sp>
      <p:sp>
        <p:nvSpPr>
          <p:cNvPr id="7" name="Slide Number Placeholder 5"/>
          <p:cNvSpPr>
            <a:spLocks noGrp="1"/>
          </p:cNvSpPr>
          <p:nvPr>
            <p:ph type="sldNum" sz="quarter" idx="12"/>
          </p:nvPr>
        </p:nvSpPr>
        <p:spPr/>
        <p:txBody>
          <a:bodyPr/>
          <a:lstStyle>
            <a:lvl1pPr>
              <a:defRPr>
                <a:latin typeface="Calibri" pitchFamily="-108" charset="0"/>
              </a:defRPr>
            </a:lvl1pPr>
          </a:lstStyle>
          <a:p>
            <a:pPr>
              <a:defRPr/>
            </a:pPr>
            <a:fld id="{710E5178-F833-4F7C-A2FB-50F93ABC14A5}" type="slidenum">
              <a:rPr lang="en-GB" altLang="en-US"/>
              <a:pPr>
                <a:defRPr/>
              </a:pPr>
              <a:t>‹#›</a:t>
            </a:fld>
            <a:endParaRPr lang="en-GB" altLang="en-US"/>
          </a:p>
        </p:txBody>
      </p:sp>
    </p:spTree>
    <p:extLst>
      <p:ext uri="{BB962C8B-B14F-4D97-AF65-F5344CB8AC3E}">
        <p14:creationId xmlns:p14="http://schemas.microsoft.com/office/powerpoint/2010/main" val="195288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pic>
        <p:nvPicPr>
          <p:cNvPr id="1026" name="Picture 5" descr="Genera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4763"/>
            <a:ext cx="9145588" cy="6867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Arial" panose="020B0604020202020204" pitchFamily="34" charset="0"/>
                <a:ea typeface="ＭＳ Ｐゴシック" panose="020B0600070205080204" pitchFamily="34" charset="-128"/>
                <a:cs typeface="Arial" panose="020B0604020202020204" pitchFamily="34" charset="0"/>
              </a:defRPr>
            </a:lvl1pPr>
          </a:lstStyle>
          <a:p>
            <a:pPr>
              <a:defRPr/>
            </a:pPr>
            <a:fld id="{98E6B633-A094-45AF-9E6F-551174A66966}" type="datetime1">
              <a:rPr lang="en-US" altLang="en-US"/>
              <a:pPr>
                <a:defRPr/>
              </a:pPr>
              <a:t>7/26/2016</a:t>
            </a:fld>
            <a:endParaRPr lang="en-GB"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ea typeface="+mn-ea"/>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Arial" charset="0"/>
                <a:ea typeface="ＭＳ Ｐゴシック" pitchFamily="-108" charset="-128"/>
              </a:defRPr>
            </a:lvl1pPr>
          </a:lstStyle>
          <a:p>
            <a:pPr>
              <a:defRPr/>
            </a:pPr>
            <a:fld id="{977870A3-7480-4F4C-9903-EEF78FF4288C}"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4554" r:id="rId1"/>
    <p:sldLayoutId id="2147484555" r:id="rId2"/>
    <p:sldLayoutId id="2147484556" r:id="rId3"/>
    <p:sldLayoutId id="2147484557" r:id="rId4"/>
    <p:sldLayoutId id="2147484558" r:id="rId5"/>
    <p:sldLayoutId id="2147484559" r:id="rId6"/>
    <p:sldLayoutId id="2147484560" r:id="rId7"/>
    <p:sldLayoutId id="2147484561" r:id="rId8"/>
    <p:sldLayoutId id="2147484562" r:id="rId9"/>
    <p:sldLayoutId id="2147484563" r:id="rId10"/>
    <p:sldLayoutId id="2147484564" r:id="rId11"/>
  </p:sldLayoutIdLst>
  <p:txStyles>
    <p:titleStyle>
      <a:lvl1pPr algn="l" rtl="0" eaLnBrk="0" fontAlgn="base" hangingPunct="0">
        <a:spcBef>
          <a:spcPct val="0"/>
        </a:spcBef>
        <a:spcAft>
          <a:spcPct val="0"/>
        </a:spcAft>
        <a:defRPr sz="4400" kern="1200">
          <a:solidFill>
            <a:srgbClr val="FF0000"/>
          </a:solidFill>
          <a:latin typeface="Arial" pitchFamily="34" charset="0"/>
          <a:ea typeface="Arial" pitchFamily="-1" charset="0"/>
          <a:cs typeface="Arial" pitchFamily="34" charset="0"/>
        </a:defRPr>
      </a:lvl1pPr>
      <a:lvl2pPr algn="l" rtl="0" eaLnBrk="0" fontAlgn="base" hangingPunct="0">
        <a:spcBef>
          <a:spcPct val="0"/>
        </a:spcBef>
        <a:spcAft>
          <a:spcPct val="0"/>
        </a:spcAft>
        <a:defRPr sz="4400">
          <a:solidFill>
            <a:srgbClr val="FF0000"/>
          </a:solidFill>
          <a:latin typeface="Arial" charset="0"/>
          <a:ea typeface="Arial" pitchFamily="-1" charset="0"/>
          <a:cs typeface="Arial" charset="0"/>
        </a:defRPr>
      </a:lvl2pPr>
      <a:lvl3pPr algn="l" rtl="0" eaLnBrk="0" fontAlgn="base" hangingPunct="0">
        <a:spcBef>
          <a:spcPct val="0"/>
        </a:spcBef>
        <a:spcAft>
          <a:spcPct val="0"/>
        </a:spcAft>
        <a:defRPr sz="4400">
          <a:solidFill>
            <a:srgbClr val="FF0000"/>
          </a:solidFill>
          <a:latin typeface="Arial" charset="0"/>
          <a:ea typeface="Arial" pitchFamily="-1" charset="0"/>
          <a:cs typeface="Arial" charset="0"/>
        </a:defRPr>
      </a:lvl3pPr>
      <a:lvl4pPr algn="l" rtl="0" eaLnBrk="0" fontAlgn="base" hangingPunct="0">
        <a:spcBef>
          <a:spcPct val="0"/>
        </a:spcBef>
        <a:spcAft>
          <a:spcPct val="0"/>
        </a:spcAft>
        <a:defRPr sz="4400">
          <a:solidFill>
            <a:srgbClr val="FF0000"/>
          </a:solidFill>
          <a:latin typeface="Arial" charset="0"/>
          <a:ea typeface="Arial" pitchFamily="-1" charset="0"/>
          <a:cs typeface="Arial" charset="0"/>
        </a:defRPr>
      </a:lvl4pPr>
      <a:lvl5pPr algn="l" rtl="0" eaLnBrk="0" fontAlgn="base" hangingPunct="0">
        <a:spcBef>
          <a:spcPct val="0"/>
        </a:spcBef>
        <a:spcAft>
          <a:spcPct val="0"/>
        </a:spcAft>
        <a:defRPr sz="4400">
          <a:solidFill>
            <a:srgbClr val="FF0000"/>
          </a:solidFill>
          <a:latin typeface="Arial" charset="0"/>
          <a:ea typeface="Arial" pitchFamily="-1" charset="0"/>
          <a:cs typeface="Arial" charset="0"/>
        </a:defRPr>
      </a:lvl5pPr>
      <a:lvl6pPr marL="457200" algn="l" rtl="0" fontAlgn="base">
        <a:spcBef>
          <a:spcPct val="0"/>
        </a:spcBef>
        <a:spcAft>
          <a:spcPct val="0"/>
        </a:spcAft>
        <a:defRPr sz="4400">
          <a:solidFill>
            <a:srgbClr val="FF0000"/>
          </a:solidFill>
          <a:latin typeface="Arial" charset="0"/>
          <a:cs typeface="Arial" charset="0"/>
        </a:defRPr>
      </a:lvl6pPr>
      <a:lvl7pPr marL="914400" algn="l" rtl="0" fontAlgn="base">
        <a:spcBef>
          <a:spcPct val="0"/>
        </a:spcBef>
        <a:spcAft>
          <a:spcPct val="0"/>
        </a:spcAft>
        <a:defRPr sz="4400">
          <a:solidFill>
            <a:srgbClr val="FF0000"/>
          </a:solidFill>
          <a:latin typeface="Arial" charset="0"/>
          <a:cs typeface="Arial" charset="0"/>
        </a:defRPr>
      </a:lvl7pPr>
      <a:lvl8pPr marL="1371600" algn="l" rtl="0" fontAlgn="base">
        <a:spcBef>
          <a:spcPct val="0"/>
        </a:spcBef>
        <a:spcAft>
          <a:spcPct val="0"/>
        </a:spcAft>
        <a:defRPr sz="4400">
          <a:solidFill>
            <a:srgbClr val="FF0000"/>
          </a:solidFill>
          <a:latin typeface="Arial" charset="0"/>
          <a:cs typeface="Arial" charset="0"/>
        </a:defRPr>
      </a:lvl8pPr>
      <a:lvl9pPr marL="1828800" algn="l" rtl="0" fontAlgn="base">
        <a:spcBef>
          <a:spcPct val="0"/>
        </a:spcBef>
        <a:spcAft>
          <a:spcPct val="0"/>
        </a:spcAft>
        <a:defRPr sz="4400">
          <a:solidFill>
            <a:srgbClr val="FF0000"/>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Arial" pitchFamily="-1" charset="0"/>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Arial" pitchFamily="-1" charset="0"/>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Arial" pitchFamily="-1" charset="0"/>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Arial" pitchFamily="-1" charset="0"/>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Arial" pitchFamily="-1"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pic>
        <p:nvPicPr>
          <p:cNvPr id="2050" name="Picture 6" descr="Title slid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4763"/>
            <a:ext cx="9145588" cy="6867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2"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ea typeface="+mn-ea"/>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ea typeface="+mn-ea"/>
                <a:cs typeface="+mn-cs"/>
              </a:defRPr>
            </a:lvl1pPr>
          </a:lstStyle>
          <a:p>
            <a:pPr>
              <a:defRPr/>
            </a:pPr>
            <a:endParaRPr lang="en-GB"/>
          </a:p>
        </p:txBody>
      </p:sp>
      <p:sp>
        <p:nvSpPr>
          <p:cNvPr id="1030" name="Rectangle 6"/>
          <p:cNvSpPr>
            <a:spLocks noGrp="1" noChangeArrowheads="1"/>
          </p:cNvSpPr>
          <p:nvPr>
            <p:ph type="sldNum" sz="quarter" idx="4"/>
          </p:nvPr>
        </p:nvSpPr>
        <p:spPr bwMode="auto">
          <a:xfrm>
            <a:off x="3500438" y="62150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charset="0"/>
                <a:ea typeface="ＭＳ Ｐゴシック" pitchFamily="-108" charset="-128"/>
              </a:defRPr>
            </a:lvl1pPr>
          </a:lstStyle>
          <a:p>
            <a:pPr>
              <a:defRPr/>
            </a:pPr>
            <a:fld id="{57E19471-D911-4119-831F-606172D9289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4565" r:id="rId1"/>
    <p:sldLayoutId id="2147484566" r:id="rId2"/>
    <p:sldLayoutId id="2147484567" r:id="rId3"/>
    <p:sldLayoutId id="2147484568" r:id="rId4"/>
    <p:sldLayoutId id="2147484569" r:id="rId5"/>
    <p:sldLayoutId id="2147484570" r:id="rId6"/>
    <p:sldLayoutId id="2147484571" r:id="rId7"/>
    <p:sldLayoutId id="2147484572" r:id="rId8"/>
    <p:sldLayoutId id="2147484573" r:id="rId9"/>
    <p:sldLayoutId id="2147484574" r:id="rId10"/>
    <p:sldLayoutId id="2147484575" r:id="rId11"/>
  </p:sldLayoutIdLst>
  <p:transition spd="med">
    <p:wipe dir="r"/>
  </p:transition>
  <p:txStyles>
    <p:titleStyle>
      <a:lvl1pPr algn="l" rtl="0" eaLnBrk="0" fontAlgn="base" hangingPunct="0">
        <a:spcBef>
          <a:spcPct val="0"/>
        </a:spcBef>
        <a:spcAft>
          <a:spcPct val="0"/>
        </a:spcAft>
        <a:defRPr sz="4400">
          <a:solidFill>
            <a:srgbClr val="FF0000"/>
          </a:solidFill>
          <a:latin typeface="+mj-lt"/>
          <a:ea typeface="ＭＳ Ｐゴシック" pitchFamily="-1" charset="-128"/>
          <a:cs typeface="ＭＳ Ｐゴシック" pitchFamily="-1" charset="-128"/>
        </a:defRPr>
      </a:lvl1pPr>
      <a:lvl2pPr algn="l" rtl="0" eaLnBrk="0" fontAlgn="base" hangingPunct="0">
        <a:spcBef>
          <a:spcPct val="0"/>
        </a:spcBef>
        <a:spcAft>
          <a:spcPct val="0"/>
        </a:spcAft>
        <a:defRPr sz="4400">
          <a:solidFill>
            <a:srgbClr val="FF0000"/>
          </a:solidFill>
          <a:latin typeface="Arial" charset="0"/>
          <a:ea typeface="ＭＳ Ｐゴシック" pitchFamily="-1" charset="-128"/>
          <a:cs typeface="ＭＳ Ｐゴシック" pitchFamily="-1" charset="-128"/>
        </a:defRPr>
      </a:lvl2pPr>
      <a:lvl3pPr algn="l" rtl="0" eaLnBrk="0" fontAlgn="base" hangingPunct="0">
        <a:spcBef>
          <a:spcPct val="0"/>
        </a:spcBef>
        <a:spcAft>
          <a:spcPct val="0"/>
        </a:spcAft>
        <a:defRPr sz="4400">
          <a:solidFill>
            <a:srgbClr val="FF0000"/>
          </a:solidFill>
          <a:latin typeface="Arial" charset="0"/>
          <a:ea typeface="ＭＳ Ｐゴシック" pitchFamily="-1" charset="-128"/>
          <a:cs typeface="ＭＳ Ｐゴシック" pitchFamily="-1" charset="-128"/>
        </a:defRPr>
      </a:lvl3pPr>
      <a:lvl4pPr algn="l" rtl="0" eaLnBrk="0" fontAlgn="base" hangingPunct="0">
        <a:spcBef>
          <a:spcPct val="0"/>
        </a:spcBef>
        <a:spcAft>
          <a:spcPct val="0"/>
        </a:spcAft>
        <a:defRPr sz="4400">
          <a:solidFill>
            <a:srgbClr val="FF0000"/>
          </a:solidFill>
          <a:latin typeface="Arial" charset="0"/>
          <a:ea typeface="ＭＳ Ｐゴシック" pitchFamily="-1" charset="-128"/>
          <a:cs typeface="ＭＳ Ｐゴシック" pitchFamily="-1" charset="-128"/>
        </a:defRPr>
      </a:lvl4pPr>
      <a:lvl5pPr algn="l" rtl="0" eaLnBrk="0" fontAlgn="base" hangingPunct="0">
        <a:spcBef>
          <a:spcPct val="0"/>
        </a:spcBef>
        <a:spcAft>
          <a:spcPct val="0"/>
        </a:spcAft>
        <a:defRPr sz="4400">
          <a:solidFill>
            <a:srgbClr val="FF0000"/>
          </a:solidFill>
          <a:latin typeface="Arial" charset="0"/>
          <a:ea typeface="ＭＳ Ｐゴシック" pitchFamily="-1" charset="-128"/>
          <a:cs typeface="ＭＳ Ｐゴシック" pitchFamily="-1"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youtube.com/watch?v=r6G4BEfJ0pM#action=shar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hmic.gov.uk/wp-content/uploads/2014/04/improving-the-police-response-to-domestic-abuse.pdf%20p.3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theguardian.com/education/mortarboard/2014/mar/07/domestic-violence-students-universities"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hmic.gov.uk/wp-content/uploads/2014/04/improving-the-police-response-to-domestic-abuse.pdf"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1.pn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5602" name="Title 1"/>
          <p:cNvSpPr>
            <a:spLocks noGrp="1"/>
          </p:cNvSpPr>
          <p:nvPr>
            <p:ph type="ctrTitle"/>
          </p:nvPr>
        </p:nvSpPr>
        <p:spPr>
          <a:xfrm>
            <a:off x="1571625" y="571500"/>
            <a:ext cx="5915025" cy="2470150"/>
          </a:xfrm>
        </p:spPr>
        <p:txBody>
          <a:bodyPr/>
          <a:lstStyle/>
          <a:p>
            <a:pPr algn="r" eaLnBrk="1" hangingPunct="1"/>
            <a:r>
              <a:rPr lang="en-GB" altLang="en-US" sz="3200" b="1" smtClean="0">
                <a:solidFill>
                  <a:srgbClr val="000000"/>
                </a:solidFill>
              </a:rPr>
              <a:t/>
            </a:r>
            <a:br>
              <a:rPr lang="en-GB" altLang="en-US" sz="3200" b="1" smtClean="0">
                <a:solidFill>
                  <a:srgbClr val="000000"/>
                </a:solidFill>
              </a:rPr>
            </a:br>
            <a:r>
              <a:rPr lang="en-GB" altLang="en-US" sz="3200" b="1" smtClean="0">
                <a:solidFill>
                  <a:srgbClr val="000000"/>
                </a:solidFill>
              </a:rPr>
              <a:t/>
            </a:r>
            <a:br>
              <a:rPr lang="en-GB" altLang="en-US" sz="3200" b="1" smtClean="0">
                <a:solidFill>
                  <a:srgbClr val="000000"/>
                </a:solidFill>
              </a:rPr>
            </a:br>
            <a:r>
              <a:rPr lang="en-GB" altLang="en-US" sz="3600" smtClean="0"/>
              <a:t/>
            </a:r>
            <a:br>
              <a:rPr lang="en-GB" altLang="en-US" sz="3600" smtClean="0"/>
            </a:br>
            <a:r>
              <a:rPr lang="en-GB" altLang="en-US" sz="3600" smtClean="0"/>
              <a:t/>
            </a:r>
            <a:br>
              <a:rPr lang="en-GB" altLang="en-US" sz="3600" smtClean="0"/>
            </a:br>
            <a:endParaRPr lang="en-GB" altLang="en-US" sz="3600" smtClean="0"/>
          </a:p>
        </p:txBody>
      </p:sp>
      <p:sp>
        <p:nvSpPr>
          <p:cNvPr id="25603" name="Subtitle 2"/>
          <p:cNvSpPr>
            <a:spLocks noGrp="1"/>
          </p:cNvSpPr>
          <p:nvPr>
            <p:ph type="subTitle" idx="1"/>
          </p:nvPr>
        </p:nvSpPr>
        <p:spPr>
          <a:xfrm>
            <a:off x="1763713" y="3068638"/>
            <a:ext cx="5400675" cy="1752600"/>
          </a:xfrm>
        </p:spPr>
        <p:txBody>
          <a:bodyPr/>
          <a:lstStyle/>
          <a:p>
            <a:pPr algn="r" eaLnBrk="1" hangingPunct="1">
              <a:spcBef>
                <a:spcPct val="0"/>
              </a:spcBef>
            </a:pPr>
            <a:endParaRPr lang="en-GB" altLang="en-US" sz="1800" b="1" smtClean="0">
              <a:solidFill>
                <a:srgbClr val="000000"/>
              </a:solidFill>
            </a:endParaRPr>
          </a:p>
          <a:p>
            <a:pPr algn="r" eaLnBrk="1" hangingPunct="1">
              <a:spcBef>
                <a:spcPct val="0"/>
              </a:spcBef>
            </a:pPr>
            <a:endParaRPr lang="en-GB" altLang="en-US" sz="1800" b="1" smtClean="0">
              <a:solidFill>
                <a:srgbClr val="000000"/>
              </a:solidFill>
            </a:endParaRPr>
          </a:p>
          <a:p>
            <a:pPr algn="r" eaLnBrk="1" hangingPunct="1">
              <a:spcBef>
                <a:spcPct val="0"/>
              </a:spcBef>
            </a:pPr>
            <a:endParaRPr lang="en-GB" altLang="en-US" sz="1800" b="1" smtClean="0">
              <a:solidFill>
                <a:srgbClr val="000000"/>
              </a:solidFill>
            </a:endParaRPr>
          </a:p>
          <a:p>
            <a:pPr algn="r" eaLnBrk="1" hangingPunct="1">
              <a:spcBef>
                <a:spcPct val="0"/>
              </a:spcBef>
            </a:pPr>
            <a:endParaRPr lang="en-US" altLang="en-US" sz="2400" b="1" smtClean="0">
              <a:solidFill>
                <a:srgbClr val="000000"/>
              </a:solidFill>
            </a:endParaRPr>
          </a:p>
          <a:p>
            <a:endParaRPr lang="en-GB" altLang="en-US" smtClean="0"/>
          </a:p>
        </p:txBody>
      </p:sp>
      <p:pic>
        <p:nvPicPr>
          <p:cNvPr id="25604" name="Picture 3" descr="The Intervention Initiative 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77950" y="2205038"/>
            <a:ext cx="6362700" cy="184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5" descr="PHE_Logo for PPT RGB.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92950" y="5429250"/>
            <a:ext cx="19621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6707" y="5565136"/>
            <a:ext cx="1872000" cy="912000"/>
          </a:xfrm>
          <a:prstGeom prst="rect">
            <a:avLst/>
          </a:prstGeom>
        </p:spPr>
      </p:pic>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1763689" y="908720"/>
            <a:ext cx="28552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alibri" pitchFamily="-1"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1"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1"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1"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1" charset="0"/>
                <a:ea typeface="+mn-ea"/>
                <a:cs typeface="Arial" charset="0"/>
              </a:defRPr>
            </a:lvl5pPr>
            <a:lvl6pPr marL="2286000" algn="l" defTabSz="914400" rtl="0" eaLnBrk="1" latinLnBrk="0" hangingPunct="1">
              <a:defRPr kern="1200">
                <a:solidFill>
                  <a:schemeClr val="tx1"/>
                </a:solidFill>
                <a:latin typeface="Calibri" pitchFamily="-1" charset="0"/>
                <a:ea typeface="+mn-ea"/>
                <a:cs typeface="Arial" charset="0"/>
              </a:defRPr>
            </a:lvl6pPr>
            <a:lvl7pPr marL="2743200" algn="l" defTabSz="914400" rtl="0" eaLnBrk="1" latinLnBrk="0" hangingPunct="1">
              <a:defRPr kern="1200">
                <a:solidFill>
                  <a:schemeClr val="tx1"/>
                </a:solidFill>
                <a:latin typeface="Calibri" pitchFamily="-1" charset="0"/>
                <a:ea typeface="+mn-ea"/>
                <a:cs typeface="Arial" charset="0"/>
              </a:defRPr>
            </a:lvl7pPr>
            <a:lvl8pPr marL="3200400" algn="l" defTabSz="914400" rtl="0" eaLnBrk="1" latinLnBrk="0" hangingPunct="1">
              <a:defRPr kern="1200">
                <a:solidFill>
                  <a:schemeClr val="tx1"/>
                </a:solidFill>
                <a:latin typeface="Calibri" pitchFamily="-1" charset="0"/>
                <a:ea typeface="+mn-ea"/>
                <a:cs typeface="Arial" charset="0"/>
              </a:defRPr>
            </a:lvl8pPr>
            <a:lvl9pPr marL="3657600" algn="l" defTabSz="914400" rtl="0" eaLnBrk="1" latinLnBrk="0" hangingPunct="1">
              <a:defRPr kern="1200">
                <a:solidFill>
                  <a:schemeClr val="tx1"/>
                </a:solidFill>
                <a:latin typeface="Calibri" pitchFamily="-1" charset="0"/>
                <a:ea typeface="+mn-ea"/>
                <a:cs typeface="Arial" charset="0"/>
              </a:defRPr>
            </a:lvl9pPr>
          </a:lstStyle>
          <a:p>
            <a:pPr>
              <a:spcBef>
                <a:spcPct val="0"/>
              </a:spcBef>
              <a:buFontTx/>
              <a:buNone/>
            </a:pPr>
            <a:r>
              <a:rPr lang="en-GB" altLang="en-US" dirty="0"/>
              <a:t>Serious Crime Act 2015, s.76</a:t>
            </a:r>
          </a:p>
        </p:txBody>
      </p:sp>
      <p:sp>
        <p:nvSpPr>
          <p:cNvPr id="6" name="Oval 5"/>
          <p:cNvSpPr/>
          <p:nvPr/>
        </p:nvSpPr>
        <p:spPr>
          <a:xfrm>
            <a:off x="5921798" y="260648"/>
            <a:ext cx="1674539" cy="158030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en-GB" sz="1600" u="sng" dirty="0"/>
              <a:t>Max penalty</a:t>
            </a:r>
            <a:r>
              <a:rPr lang="en-GB" sz="1600" dirty="0"/>
              <a:t>       5 years imprisonment &amp; a fine </a:t>
            </a:r>
          </a:p>
        </p:txBody>
      </p:sp>
      <p:graphicFrame>
        <p:nvGraphicFramePr>
          <p:cNvPr id="7" name="Diagram 6"/>
          <p:cNvGraphicFramePr/>
          <p:nvPr>
            <p:extLst>
              <p:ext uri="{D42A27DB-BD31-4B8C-83A1-F6EECF244321}">
                <p14:modId xmlns:p14="http://schemas.microsoft.com/office/powerpoint/2010/main" val="284215413"/>
              </p:ext>
            </p:extLst>
          </p:nvPr>
        </p:nvGraphicFramePr>
        <p:xfrm>
          <a:off x="827584" y="807676"/>
          <a:ext cx="6696744" cy="62937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74842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3" y="518984"/>
            <a:ext cx="7056784" cy="5632311"/>
          </a:xfrm>
          <a:prstGeom prst="rect">
            <a:avLst/>
          </a:prstGeom>
          <a:solidFill>
            <a:schemeClr val="accent1">
              <a:lumMod val="40000"/>
              <a:lumOff val="60000"/>
            </a:schemeClr>
          </a:solidFill>
        </p:spPr>
        <p:txBody>
          <a:bodyPr wrap="square" rtlCol="0">
            <a:spAutoFit/>
          </a:bodyPr>
          <a:lstStyle/>
          <a:p>
            <a:pPr>
              <a:buFont typeface="Arial"/>
              <a:buChar char="•"/>
            </a:pPr>
            <a:r>
              <a:rPr lang="en-US" dirty="0"/>
              <a:t>Isolating a person from their friends and family</a:t>
            </a:r>
          </a:p>
          <a:p>
            <a:pPr>
              <a:buFont typeface="Arial"/>
              <a:buChar char="•"/>
            </a:pPr>
            <a:r>
              <a:rPr lang="en-US" dirty="0" smtClean="0"/>
              <a:t>Monitoring </a:t>
            </a:r>
            <a:r>
              <a:rPr lang="en-US" dirty="0"/>
              <a:t>their time</a:t>
            </a:r>
          </a:p>
          <a:p>
            <a:pPr>
              <a:buFont typeface="Arial"/>
              <a:buChar char="•"/>
            </a:pPr>
            <a:r>
              <a:rPr lang="en-US" dirty="0"/>
              <a:t>Monitoring a person via online communication tools or using spyware</a:t>
            </a:r>
          </a:p>
          <a:p>
            <a:pPr>
              <a:buFont typeface="Arial"/>
              <a:buChar char="•"/>
            </a:pPr>
            <a:r>
              <a:rPr lang="en-US" dirty="0"/>
              <a:t>Taking control over aspects of their everyday life, such as where they can go, who they can see, what to wear and when they can sleep</a:t>
            </a:r>
          </a:p>
          <a:p>
            <a:pPr>
              <a:buFont typeface="Arial"/>
              <a:buChar char="•"/>
            </a:pPr>
            <a:r>
              <a:rPr lang="en-US" dirty="0" smtClean="0"/>
              <a:t>Repeatedly </a:t>
            </a:r>
            <a:r>
              <a:rPr lang="en-US" dirty="0"/>
              <a:t>putting them down such as telling them they are worthless</a:t>
            </a:r>
          </a:p>
          <a:p>
            <a:pPr>
              <a:buFont typeface="Arial"/>
              <a:buChar char="•"/>
            </a:pPr>
            <a:r>
              <a:rPr lang="en-US" dirty="0"/>
              <a:t>Enforcing rules and activity which humiliate, degrade or </a:t>
            </a:r>
            <a:r>
              <a:rPr lang="en-US" dirty="0" err="1"/>
              <a:t>dehumanise</a:t>
            </a:r>
            <a:r>
              <a:rPr lang="en-US" dirty="0"/>
              <a:t> the victim</a:t>
            </a:r>
          </a:p>
          <a:p>
            <a:pPr>
              <a:buFont typeface="Arial"/>
              <a:buChar char="•"/>
            </a:pPr>
            <a:r>
              <a:rPr lang="en-US" dirty="0" smtClean="0"/>
              <a:t>Control </a:t>
            </a:r>
            <a:r>
              <a:rPr lang="en-US" dirty="0"/>
              <a:t>ability to go to </a:t>
            </a:r>
            <a:r>
              <a:rPr lang="en-US" dirty="0" smtClean="0"/>
              <a:t>place </a:t>
            </a:r>
            <a:r>
              <a:rPr lang="en-US" dirty="0"/>
              <a:t>of </a:t>
            </a:r>
            <a:r>
              <a:rPr lang="en-US" dirty="0" smtClean="0"/>
              <a:t>study or preventing attendance</a:t>
            </a:r>
            <a:endParaRPr lang="en-US" dirty="0"/>
          </a:p>
          <a:p>
            <a:pPr>
              <a:buFont typeface="Arial"/>
              <a:buChar char="•"/>
            </a:pPr>
            <a:r>
              <a:rPr lang="en-US" dirty="0" smtClean="0"/>
              <a:t>Threats </a:t>
            </a:r>
            <a:r>
              <a:rPr lang="en-US" dirty="0"/>
              <a:t>to hurt or kill</a:t>
            </a:r>
          </a:p>
          <a:p>
            <a:pPr>
              <a:buFont typeface="Arial"/>
              <a:buChar char="•"/>
            </a:pPr>
            <a:r>
              <a:rPr lang="en-US" dirty="0" smtClean="0"/>
              <a:t>Threats </a:t>
            </a:r>
            <a:r>
              <a:rPr lang="en-US" dirty="0"/>
              <a:t>to reveal or publish private information (e.g. threatening to 'out' someone)</a:t>
            </a:r>
          </a:p>
          <a:p>
            <a:pPr>
              <a:buFont typeface="Arial"/>
              <a:buChar char="•"/>
            </a:pPr>
            <a:r>
              <a:rPr lang="en-US" dirty="0" smtClean="0"/>
              <a:t>Assault</a:t>
            </a:r>
            <a:endParaRPr lang="en-US" dirty="0"/>
          </a:p>
          <a:p>
            <a:pPr>
              <a:buFont typeface="Arial"/>
              <a:buChar char="•"/>
            </a:pPr>
            <a:r>
              <a:rPr lang="en-US" dirty="0"/>
              <a:t>Criminal damage (such as destruction of household goods)</a:t>
            </a:r>
          </a:p>
          <a:p>
            <a:pPr>
              <a:buFont typeface="Arial"/>
              <a:buChar char="•"/>
            </a:pPr>
            <a:r>
              <a:rPr lang="en-US" dirty="0"/>
              <a:t>Preventing a person from having access to transport or from working</a:t>
            </a:r>
          </a:p>
          <a:p>
            <a:pPr>
              <a:buFont typeface="Arial"/>
              <a:buChar char="•"/>
            </a:pPr>
            <a:r>
              <a:rPr lang="en-US" dirty="0" smtClean="0"/>
              <a:t>Family </a:t>
            </a:r>
            <a:r>
              <a:rPr lang="en-US" dirty="0"/>
              <a:t>'</a:t>
            </a:r>
            <a:r>
              <a:rPr lang="en-US" dirty="0" err="1"/>
              <a:t>dishonour</a:t>
            </a:r>
            <a:r>
              <a:rPr lang="en-US" dirty="0"/>
              <a:t>'</a:t>
            </a:r>
          </a:p>
          <a:p>
            <a:pPr>
              <a:buFont typeface="Arial"/>
              <a:buChar char="•"/>
            </a:pPr>
            <a:r>
              <a:rPr lang="en-US" dirty="0"/>
              <a:t>Reputational damage</a:t>
            </a:r>
          </a:p>
          <a:p>
            <a:pPr>
              <a:buFont typeface="Arial"/>
              <a:buChar char="•"/>
            </a:pPr>
            <a:r>
              <a:rPr lang="en-US" dirty="0"/>
              <a:t>Disclosure of sexual orientation</a:t>
            </a:r>
          </a:p>
          <a:p>
            <a:pPr>
              <a:buFont typeface="Arial"/>
              <a:buChar char="•"/>
            </a:pPr>
            <a:r>
              <a:rPr lang="en-US" dirty="0"/>
              <a:t>Disclosure of HIV status or other medical condition without consent</a:t>
            </a:r>
          </a:p>
          <a:p>
            <a:pPr>
              <a:buFont typeface="Arial"/>
              <a:buChar char="•"/>
            </a:pPr>
            <a:r>
              <a:rPr lang="en-US" dirty="0"/>
              <a:t>Limiting access to family, friends and finances</a:t>
            </a:r>
          </a:p>
        </p:txBody>
      </p:sp>
      <p:sp>
        <p:nvSpPr>
          <p:cNvPr id="4" name="TextBox 3"/>
          <p:cNvSpPr txBox="1"/>
          <p:nvPr/>
        </p:nvSpPr>
        <p:spPr>
          <a:xfrm>
            <a:off x="2341606" y="74141"/>
            <a:ext cx="3231292" cy="369332"/>
          </a:xfrm>
          <a:prstGeom prst="rect">
            <a:avLst/>
          </a:prstGeom>
          <a:noFill/>
        </p:spPr>
        <p:txBody>
          <a:bodyPr wrap="square" rtlCol="0">
            <a:spAutoFit/>
          </a:bodyPr>
          <a:lstStyle/>
          <a:p>
            <a:r>
              <a:rPr lang="en-GB" dirty="0" smtClean="0"/>
              <a:t>Types of Behaviours</a:t>
            </a:r>
            <a:endParaRPr lang="en-GB" dirty="0"/>
          </a:p>
        </p:txBody>
      </p:sp>
      <p:sp>
        <p:nvSpPr>
          <p:cNvPr id="5" name="TextBox 4"/>
          <p:cNvSpPr txBox="1"/>
          <p:nvPr/>
        </p:nvSpPr>
        <p:spPr>
          <a:xfrm>
            <a:off x="7596336" y="5013176"/>
            <a:ext cx="1315994" cy="1138773"/>
          </a:xfrm>
          <a:prstGeom prst="rect">
            <a:avLst/>
          </a:prstGeom>
          <a:noFill/>
        </p:spPr>
        <p:txBody>
          <a:bodyPr wrap="square" rtlCol="0">
            <a:spAutoFit/>
          </a:bodyPr>
          <a:lstStyle/>
          <a:p>
            <a:r>
              <a:rPr lang="en-GB" sz="1400" dirty="0" smtClean="0"/>
              <a:t>Adapted from </a:t>
            </a:r>
            <a:r>
              <a:rPr lang="en-GB" sz="1400" dirty="0"/>
              <a:t>CPS guidance </a:t>
            </a:r>
            <a:r>
              <a:rPr lang="en-GB" sz="1000" dirty="0"/>
              <a:t>http://www.cps.gov.uk/legal/a_to_c/controlling_or_coercive_behaviour/</a:t>
            </a:r>
          </a:p>
        </p:txBody>
      </p:sp>
    </p:spTree>
    <p:extLst>
      <p:ext uri="{BB962C8B-B14F-4D97-AF65-F5344CB8AC3E}">
        <p14:creationId xmlns:p14="http://schemas.microsoft.com/office/powerpoint/2010/main" val="235954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274638"/>
            <a:ext cx="8229600" cy="868362"/>
          </a:xfrm>
        </p:spPr>
        <p:txBody>
          <a:bodyPr/>
          <a:lstStyle/>
          <a:p>
            <a:r>
              <a:rPr lang="en-GB" altLang="en-US" smtClean="0">
                <a:latin typeface="Arial" charset="0"/>
                <a:cs typeface="Arial" charset="0"/>
              </a:rPr>
              <a:t>‘Honour’ based abuse</a:t>
            </a:r>
          </a:p>
        </p:txBody>
      </p:sp>
      <p:sp>
        <p:nvSpPr>
          <p:cNvPr id="34819" name="Content Placeholder 2"/>
          <p:cNvSpPr>
            <a:spLocks noGrp="1"/>
          </p:cNvSpPr>
          <p:nvPr>
            <p:ph idx="1"/>
          </p:nvPr>
        </p:nvSpPr>
        <p:spPr>
          <a:xfrm>
            <a:off x="304800" y="1295400"/>
            <a:ext cx="8351838" cy="4525963"/>
          </a:xfrm>
        </p:spPr>
        <p:txBody>
          <a:bodyPr/>
          <a:lstStyle/>
          <a:p>
            <a:r>
              <a:rPr lang="en-US" altLang="en-US" sz="2000" dirty="0" smtClean="0">
                <a:latin typeface="Arial" charset="0"/>
                <a:cs typeface="Arial" charset="0"/>
              </a:rPr>
              <a:t>This definition includes so called ‘</a:t>
            </a:r>
            <a:r>
              <a:rPr lang="en-US" altLang="en-US" sz="2000" dirty="0" err="1" smtClean="0">
                <a:latin typeface="Arial" charset="0"/>
                <a:cs typeface="Arial" charset="0"/>
              </a:rPr>
              <a:t>honour</a:t>
            </a:r>
            <a:r>
              <a:rPr lang="en-US" altLang="en-US" sz="2000" dirty="0" smtClean="0">
                <a:latin typeface="Arial" charset="0"/>
                <a:cs typeface="Arial" charset="0"/>
              </a:rPr>
              <a:t>’ based violence, “a collection of practices (some criminal and some not) which are used to control </a:t>
            </a:r>
            <a:r>
              <a:rPr lang="en-US" altLang="en-US" sz="2000" dirty="0" err="1" smtClean="0">
                <a:latin typeface="Arial" charset="0"/>
                <a:cs typeface="Arial" charset="0"/>
              </a:rPr>
              <a:t>behaviour</a:t>
            </a:r>
            <a:r>
              <a:rPr lang="en-US" altLang="en-US" sz="2000" dirty="0" smtClean="0">
                <a:latin typeface="Arial" charset="0"/>
                <a:cs typeface="Arial" charset="0"/>
              </a:rPr>
              <a:t> within families [and communities] to protect perceived cultural and religious beliefs and/or </a:t>
            </a:r>
            <a:r>
              <a:rPr lang="en-US" altLang="en-US" sz="2000" dirty="0" err="1" smtClean="0">
                <a:latin typeface="Arial" charset="0"/>
                <a:cs typeface="Arial" charset="0"/>
              </a:rPr>
              <a:t>honour</a:t>
            </a:r>
            <a:r>
              <a:rPr lang="en-US" altLang="en-US" sz="2000" dirty="0" smtClean="0">
                <a:latin typeface="Arial" charset="0"/>
                <a:cs typeface="Arial" charset="0"/>
              </a:rPr>
              <a:t>”. </a:t>
            </a:r>
            <a:br>
              <a:rPr lang="en-US" altLang="en-US" sz="2000" dirty="0" smtClean="0">
                <a:latin typeface="Arial" charset="0"/>
                <a:cs typeface="Arial" charset="0"/>
              </a:rPr>
            </a:br>
            <a:r>
              <a:rPr lang="en-US" altLang="en-US" sz="1000" dirty="0" smtClean="0">
                <a:solidFill>
                  <a:srgbClr val="A6A6A6"/>
                </a:solidFill>
                <a:latin typeface="Arial" charset="0"/>
                <a:cs typeface="Arial" charset="0"/>
              </a:rPr>
              <a:t>HMIC (2014). Everyone’s business: Improving the police response to domestic abuse.  London, HMIC. ISBN: 978-1-78246-381-8 (p.36) </a:t>
            </a:r>
          </a:p>
          <a:p>
            <a:endParaRPr lang="en-US" altLang="en-US" sz="2000" dirty="0" smtClean="0">
              <a:latin typeface="Arial" charset="0"/>
              <a:cs typeface="Arial" charset="0"/>
            </a:endParaRPr>
          </a:p>
          <a:p>
            <a:r>
              <a:rPr lang="en-US" altLang="en-US" sz="2000" dirty="0" smtClean="0">
                <a:latin typeface="Arial" charset="0"/>
                <a:cs typeface="Arial" charset="0"/>
              </a:rPr>
              <a:t>Female genital mutilation (FGM)  - 20,000 girls at risk in UK every year. Thousands in UK – c.66,000 - suffering consequences.</a:t>
            </a:r>
          </a:p>
          <a:p>
            <a:pPr>
              <a:buFont typeface="Arial" charset="0"/>
              <a:buNone/>
            </a:pPr>
            <a:r>
              <a:rPr lang="en-US" altLang="en-US" sz="1000" dirty="0" smtClean="0">
                <a:latin typeface="Arial" charset="0"/>
                <a:cs typeface="Arial" charset="0"/>
              </a:rPr>
              <a:t>	</a:t>
            </a:r>
            <a:r>
              <a:rPr lang="en-US" altLang="en-US" sz="1000" dirty="0" smtClean="0">
                <a:solidFill>
                  <a:srgbClr val="A6A6A6"/>
                </a:solidFill>
                <a:latin typeface="Arial" charset="0"/>
                <a:cs typeface="Arial" charset="0"/>
              </a:rPr>
              <a:t>http://www.bristol.gov.uk/sites/default/files/documents/health_and_adult_care/abuse_or_neglect/abuse-myths-booklet_web.pdf</a:t>
            </a:r>
          </a:p>
          <a:p>
            <a:pPr>
              <a:buFont typeface="Arial" charset="0"/>
              <a:buNone/>
            </a:pPr>
            <a:endParaRPr lang="en-US" altLang="en-US" sz="2400" dirty="0" smtClean="0">
              <a:latin typeface="Arial" charset="0"/>
              <a:cs typeface="Arial" charset="0"/>
            </a:endParaRPr>
          </a:p>
          <a:p>
            <a:r>
              <a:rPr lang="en-US" altLang="en-US" sz="2000" dirty="0" smtClean="0">
                <a:latin typeface="Arial" charset="0"/>
                <a:cs typeface="Arial" charset="0"/>
              </a:rPr>
              <a:t>Forced (not arranged) marriage: 40% of Forced Marriage cases in the UK involve victims aged 18-23.  But cases rarely come to the attention of universities, meaning students struggling with forced marriage may miss a critical chance of finding support.</a:t>
            </a:r>
            <a:r>
              <a:rPr lang="en-US" altLang="en-US" sz="2400" dirty="0" smtClean="0">
                <a:latin typeface="Arial" charset="0"/>
                <a:cs typeface="Arial" charset="0"/>
              </a:rPr>
              <a:t/>
            </a:r>
            <a:br>
              <a:rPr lang="en-US" altLang="en-US" sz="2400" dirty="0" smtClean="0">
                <a:latin typeface="Arial" charset="0"/>
                <a:cs typeface="Arial" charset="0"/>
              </a:rPr>
            </a:br>
            <a:r>
              <a:rPr lang="en-US" altLang="en-US" sz="1000" dirty="0" smtClean="0">
                <a:solidFill>
                  <a:srgbClr val="A6A6A6"/>
                </a:solidFill>
                <a:latin typeface="Arial" charset="0"/>
                <a:cs typeface="Arial" charset="0"/>
              </a:rPr>
              <a:t>Freeman, M., &amp; Klein, R. (2013). College and University Responses to Forced Marriage. London: LMU and FMU (p.12)</a:t>
            </a:r>
            <a:endParaRPr lang="en-GB" altLang="en-US" sz="1000" dirty="0" smtClean="0">
              <a:solidFill>
                <a:srgbClr val="A6A6A6"/>
              </a:solidFill>
              <a:latin typeface="Arial" charset="0"/>
              <a:cs typeface="Arial" charset="0"/>
            </a:endParaRPr>
          </a:p>
          <a:p>
            <a:pPr>
              <a:buFont typeface="Arial" charset="0"/>
              <a:buNone/>
            </a:pPr>
            <a:r>
              <a:rPr lang="en-US" altLang="en-US" sz="1000" dirty="0" smtClean="0">
                <a:solidFill>
                  <a:srgbClr val="A6A6A6"/>
                </a:solidFill>
                <a:latin typeface="Arial" charset="0"/>
                <a:cs typeface="Arial" charset="0"/>
              </a:rPr>
              <a:t>	</a:t>
            </a:r>
          </a:p>
          <a:p>
            <a:endParaRPr lang="en-GB" alt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lstStyle/>
          <a:p>
            <a:r>
              <a:rPr lang="en-GB" sz="3600" dirty="0" smtClean="0"/>
              <a:t>‘Honour’ based abuse – key features</a:t>
            </a:r>
            <a:endParaRPr lang="en-GB" sz="3600" dirty="0"/>
          </a:p>
        </p:txBody>
      </p:sp>
      <p:sp>
        <p:nvSpPr>
          <p:cNvPr id="3" name="Content Placeholder 2"/>
          <p:cNvSpPr>
            <a:spLocks noGrp="1"/>
          </p:cNvSpPr>
          <p:nvPr>
            <p:ph idx="1"/>
          </p:nvPr>
        </p:nvSpPr>
        <p:spPr>
          <a:xfrm>
            <a:off x="457200" y="1268761"/>
            <a:ext cx="8219256" cy="4248472"/>
          </a:xfrm>
        </p:spPr>
        <p:txBody>
          <a:bodyPr/>
          <a:lstStyle/>
          <a:p>
            <a:r>
              <a:rPr lang="en-GB" dirty="0" smtClean="0"/>
              <a:t>There are often multiple perpetrators (family, community)</a:t>
            </a:r>
          </a:p>
          <a:p>
            <a:r>
              <a:rPr lang="en-GB" dirty="0" smtClean="0"/>
              <a:t>The perpetrators may describe the </a:t>
            </a:r>
            <a:r>
              <a:rPr lang="en-GB" i="1" dirty="0" smtClean="0"/>
              <a:t>victim</a:t>
            </a:r>
            <a:r>
              <a:rPr lang="en-GB" dirty="0" smtClean="0"/>
              <a:t> as a person who has committed an ‘honour crime’ through their behaviour</a:t>
            </a:r>
          </a:p>
          <a:p>
            <a:r>
              <a:rPr lang="en-GB" dirty="0" smtClean="0"/>
              <a:t>When perpetrators come from within the family it means the family home is not a safe place for victims</a:t>
            </a:r>
          </a:p>
          <a:p>
            <a:endParaRPr lang="en-GB" dirty="0"/>
          </a:p>
        </p:txBody>
      </p:sp>
      <p:sp>
        <p:nvSpPr>
          <p:cNvPr id="4" name="TextBox 3"/>
          <p:cNvSpPr txBox="1"/>
          <p:nvPr/>
        </p:nvSpPr>
        <p:spPr>
          <a:xfrm>
            <a:off x="4211960" y="5675515"/>
            <a:ext cx="4131003" cy="369332"/>
          </a:xfrm>
          <a:prstGeom prst="rect">
            <a:avLst/>
          </a:prstGeom>
          <a:noFill/>
        </p:spPr>
        <p:txBody>
          <a:bodyPr wrap="none" rtlCol="0">
            <a:spAutoFit/>
          </a:bodyPr>
          <a:lstStyle/>
          <a:p>
            <a:r>
              <a:rPr lang="en-GB" dirty="0" err="1" smtClean="0">
                <a:solidFill>
                  <a:schemeClr val="bg1">
                    <a:lumMod val="75000"/>
                  </a:schemeClr>
                </a:solidFill>
              </a:rPr>
              <a:t>Jasminder</a:t>
            </a:r>
            <a:r>
              <a:rPr lang="en-GB" dirty="0" smtClean="0">
                <a:solidFill>
                  <a:schemeClr val="bg1">
                    <a:lumMod val="75000"/>
                  </a:schemeClr>
                </a:solidFill>
              </a:rPr>
              <a:t> </a:t>
            </a:r>
            <a:r>
              <a:rPr lang="en-GB" dirty="0" err="1" smtClean="0">
                <a:solidFill>
                  <a:schemeClr val="bg1">
                    <a:lumMod val="75000"/>
                  </a:schemeClr>
                </a:solidFill>
              </a:rPr>
              <a:t>Sanghera</a:t>
            </a:r>
            <a:r>
              <a:rPr lang="en-GB" dirty="0" smtClean="0">
                <a:solidFill>
                  <a:schemeClr val="bg1">
                    <a:lumMod val="75000"/>
                  </a:schemeClr>
                </a:solidFill>
              </a:rPr>
              <a:t>, Karma Nirvana, 2014</a:t>
            </a:r>
            <a:endParaRPr lang="en-GB" dirty="0">
              <a:solidFill>
                <a:schemeClr val="bg1">
                  <a:lumMod val="75000"/>
                </a:schemeClr>
              </a:solidFill>
            </a:endParaRPr>
          </a:p>
        </p:txBody>
      </p:sp>
    </p:spTree>
    <p:extLst>
      <p:ext uri="{BB962C8B-B14F-4D97-AF65-F5344CB8AC3E}">
        <p14:creationId xmlns:p14="http://schemas.microsoft.com/office/powerpoint/2010/main" val="34108685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smtClean="0">
                <a:latin typeface="Arial" charset="0"/>
                <a:cs typeface="Arial" charset="0"/>
              </a:rPr>
              <a:t>Physical violence experienced by a student</a:t>
            </a:r>
          </a:p>
        </p:txBody>
      </p:sp>
      <p:sp>
        <p:nvSpPr>
          <p:cNvPr id="59395" name="Content Placeholder 2"/>
          <p:cNvSpPr>
            <a:spLocks noGrp="1"/>
          </p:cNvSpPr>
          <p:nvPr>
            <p:ph idx="1"/>
          </p:nvPr>
        </p:nvSpPr>
        <p:spPr>
          <a:xfrm>
            <a:off x="457200" y="1600200"/>
            <a:ext cx="8229600" cy="355758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lstStyle/>
          <a:p>
            <a:pPr marL="0" indent="0">
              <a:buFont typeface="Arial" panose="020B0604020202020204" pitchFamily="34" charset="0"/>
              <a:buNone/>
              <a:defRPr/>
            </a:pPr>
            <a:r>
              <a:rPr lang="en-US" altLang="en-US" sz="2800" smtClean="0"/>
              <a:t>“All of the first four [pushed, slapped, shoved or had hair pulled; something thrown at you; kicked, bitten, hit with a fist; choked, dragged, strangled or burnt] have happened to me whilst living with my ex- boyfriend during my 1st and 2nd year of uni, but I considered being choked the most dangerous. He also threatened me.” </a:t>
            </a:r>
          </a:p>
          <a:p>
            <a:pPr marL="0" indent="0">
              <a:buFont typeface="Arial" panose="020B0604020202020204" pitchFamily="34" charset="0"/>
              <a:buNone/>
              <a:defRPr/>
            </a:pPr>
            <a:r>
              <a:rPr lang="en-GB" altLang="en-US" sz="1400" smtClean="0">
                <a:solidFill>
                  <a:srgbClr val="7F7F7F"/>
                </a:solidFill>
              </a:rPr>
              <a:t>(NUS 2011 p.16)</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n-US" smtClean="0">
                <a:latin typeface="Arial" charset="0"/>
                <a:cs typeface="Arial" charset="0"/>
              </a:rPr>
              <a:t>Identifying abuse</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1143000"/>
            <a:ext cx="172720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2" name="TextBox 9"/>
          <p:cNvSpPr txBox="1">
            <a:spLocks noChangeArrowheads="1"/>
          </p:cNvSpPr>
          <p:nvPr/>
        </p:nvSpPr>
        <p:spPr bwMode="auto">
          <a:xfrm>
            <a:off x="1066800" y="2133600"/>
            <a:ext cx="4953000" cy="646113"/>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cs typeface="Arial" charset="0"/>
              </a:defRPr>
            </a:lvl1pPr>
            <a:lvl2pPr marL="37931725" indent="-37474525">
              <a:spcBef>
                <a:spcPct val="20000"/>
              </a:spcBef>
              <a:buFont typeface="Arial" charset="0"/>
              <a:buChar char="–"/>
              <a:defRPr sz="2800">
                <a:solidFill>
                  <a:schemeClr val="tx1"/>
                </a:solidFill>
                <a:latin typeface="Arial" charset="0"/>
                <a:cs typeface="Arial" charset="0"/>
              </a:defRPr>
            </a:lvl2pPr>
            <a:lvl3pPr marL="1143000" indent="-228600">
              <a:spcBef>
                <a:spcPct val="20000"/>
              </a:spcBef>
              <a:buFont typeface="Arial" charset="0"/>
              <a:buChar char="•"/>
              <a:defRPr sz="2400">
                <a:solidFill>
                  <a:schemeClr val="tx1"/>
                </a:solidFill>
                <a:latin typeface="Arial" charset="0"/>
                <a:cs typeface="Arial" charset="0"/>
              </a:defRPr>
            </a:lvl3pPr>
            <a:lvl4pPr marL="1600200" indent="-228600">
              <a:spcBef>
                <a:spcPct val="20000"/>
              </a:spcBef>
              <a:buFont typeface="Arial" charset="0"/>
              <a:buChar char="–"/>
              <a:defRPr sz="20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eaLnBrk="1" hangingPunct="1">
              <a:spcBef>
                <a:spcPct val="0"/>
              </a:spcBef>
              <a:buFontTx/>
              <a:buNone/>
            </a:pPr>
            <a:r>
              <a:rPr lang="en-GB" altLang="en-US" sz="1800" dirty="0">
                <a:latin typeface="Calibri" pitchFamily="-1" charset="0"/>
              </a:rPr>
              <a:t>Physical violence: punching; slapping; hitting; biting; pinching…</a:t>
            </a:r>
            <a:endParaRPr lang="en-GB" altLang="en-US" sz="1800" dirty="0">
              <a:solidFill>
                <a:srgbClr val="FF0000"/>
              </a:solidFill>
              <a:latin typeface="Calibri" pitchFamily="-1" charset="0"/>
            </a:endParaRPr>
          </a:p>
        </p:txBody>
      </p:sp>
      <p:sp>
        <p:nvSpPr>
          <p:cNvPr id="12" name="Rectangle 11"/>
          <p:cNvSpPr>
            <a:spLocks noChangeArrowheads="1"/>
          </p:cNvSpPr>
          <p:nvPr/>
        </p:nvSpPr>
        <p:spPr bwMode="auto">
          <a:xfrm>
            <a:off x="1066800" y="2819400"/>
            <a:ext cx="6172200" cy="1066800"/>
          </a:xfrm>
          <a:prstGeom prst="rect">
            <a:avLst/>
          </a:prstGeom>
          <a:gradFill rotWithShape="1">
            <a:gsLst>
              <a:gs pos="0">
                <a:srgbClr val="3A7CCB"/>
              </a:gs>
              <a:gs pos="20000">
                <a:srgbClr val="3C7BC7"/>
              </a:gs>
              <a:gs pos="100000">
                <a:srgbClr val="2C5D98"/>
              </a:gs>
            </a:gsLst>
            <a:lin ang="5400000"/>
          </a:gradFill>
          <a:ln w="9525">
            <a:solidFill>
              <a:srgbClr val="4A7EBB"/>
            </a:solidFill>
            <a:miter lim="800000"/>
            <a:headEnd/>
            <a:tailEnd/>
          </a:ln>
          <a:effectLst>
            <a:outerShdw blurRad="40000" dist="23000" dir="5400000" rotWithShape="0">
              <a:srgbClr val="808080">
                <a:alpha val="34998"/>
              </a:srgbClr>
            </a:outerShdw>
          </a:effectLst>
        </p:spPr>
        <p:txBody>
          <a:bodyPr anchor="ctr"/>
          <a:lstStyle/>
          <a:p>
            <a:pPr algn="ctr" eaLnBrk="1" hangingPunct="1">
              <a:defRPr/>
            </a:pPr>
            <a:r>
              <a:rPr lang="en-GB" dirty="0">
                <a:solidFill>
                  <a:schemeClr val="lt1"/>
                </a:solidFill>
                <a:latin typeface="+mn-lt"/>
                <a:cs typeface="+mn-cs"/>
              </a:rPr>
              <a:t>There are many other forms of abuse!</a:t>
            </a:r>
          </a:p>
        </p:txBody>
      </p:sp>
      <p:sp>
        <p:nvSpPr>
          <p:cNvPr id="2" name="TextBox 1"/>
          <p:cNvSpPr txBox="1"/>
          <p:nvPr/>
        </p:nvSpPr>
        <p:spPr>
          <a:xfrm>
            <a:off x="1862783" y="4221088"/>
            <a:ext cx="5832648" cy="954107"/>
          </a:xfrm>
          <a:prstGeom prst="rect">
            <a:avLst/>
          </a:prstGeom>
          <a:noFill/>
        </p:spPr>
        <p:txBody>
          <a:bodyPr wrap="square" rtlCol="0">
            <a:spAutoFit/>
          </a:bodyPr>
          <a:lstStyle/>
          <a:p>
            <a:r>
              <a:rPr lang="en-GB" sz="2800" dirty="0" smtClean="0">
                <a:solidFill>
                  <a:srgbClr val="FF0000"/>
                </a:solidFill>
              </a:rPr>
              <a:t>Remember – it can be any incident or PATTERN of incidents of behaviour.</a:t>
            </a:r>
            <a:endParaRPr lang="en-GB"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GB" altLang="en-US" smtClean="0">
                <a:latin typeface="Arial" charset="0"/>
                <a:cs typeface="Arial" charset="0"/>
              </a:rPr>
              <a:t>Some subtle and not so subtle signs of abuse. Is your friend…</a:t>
            </a:r>
          </a:p>
        </p:txBody>
      </p:sp>
      <p:sp>
        <p:nvSpPr>
          <p:cNvPr id="62467" name="Content Placeholder 7"/>
          <p:cNvSpPr>
            <a:spLocks noGrp="1"/>
          </p:cNvSpPr>
          <p:nvPr>
            <p:ph idx="1"/>
          </p:nvPr>
        </p:nvSpPr>
        <p:spPr>
          <a:xfrm>
            <a:off x="457200" y="1600200"/>
            <a:ext cx="8001000" cy="434908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marL="342900" indent="-342900">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a:buFont typeface="Arial" panose="020B0604020202020204" pitchFamily="34" charset="0"/>
              <a:buChar char="•"/>
              <a:defRPr/>
            </a:pPr>
            <a:r>
              <a:rPr lang="en-GB" altLang="en-US" smtClean="0">
                <a:solidFill>
                  <a:srgbClr val="FF0000"/>
                </a:solidFill>
                <a:latin typeface="Arial" panose="020B0604020202020204" pitchFamily="34" charset="0"/>
              </a:rPr>
              <a:t>Being stopped from seeing friends &amp; family</a:t>
            </a:r>
          </a:p>
          <a:p>
            <a:pPr>
              <a:buFont typeface="Arial" panose="020B0604020202020204" pitchFamily="34" charset="0"/>
              <a:buChar char="•"/>
              <a:defRPr/>
            </a:pPr>
            <a:r>
              <a:rPr lang="en-GB" altLang="en-US" smtClean="0">
                <a:solidFill>
                  <a:srgbClr val="FF0000"/>
                </a:solidFill>
                <a:latin typeface="Arial" panose="020B0604020202020204" pitchFamily="34" charset="0"/>
              </a:rPr>
              <a:t>Having their movements monitored (being checked up on)</a:t>
            </a:r>
          </a:p>
          <a:p>
            <a:pPr>
              <a:buFont typeface="Arial" panose="020B0604020202020204" pitchFamily="34" charset="0"/>
              <a:buChar char="•"/>
              <a:defRPr/>
            </a:pPr>
            <a:r>
              <a:rPr lang="en-GB" altLang="en-US" smtClean="0">
                <a:solidFill>
                  <a:srgbClr val="FF0000"/>
                </a:solidFill>
                <a:latin typeface="Arial" panose="020B0604020202020204" pitchFamily="34" charset="0"/>
              </a:rPr>
              <a:t>Having their phone &amp; social media monitored</a:t>
            </a:r>
          </a:p>
          <a:p>
            <a:pPr>
              <a:buFont typeface="Arial" panose="020B0604020202020204" pitchFamily="34" charset="0"/>
              <a:buChar char="•"/>
              <a:defRPr/>
            </a:pPr>
            <a:r>
              <a:rPr lang="en-GB" altLang="en-US" smtClean="0">
                <a:solidFill>
                  <a:srgbClr val="FF0000"/>
                </a:solidFill>
                <a:latin typeface="Arial" panose="020B0604020202020204" pitchFamily="34" charset="0"/>
              </a:rPr>
              <a:t>Having their finances controlled</a:t>
            </a:r>
          </a:p>
          <a:p>
            <a:pPr>
              <a:buFont typeface="Arial" panose="020B0604020202020204" pitchFamily="34" charset="0"/>
              <a:buChar char="•"/>
              <a:defRPr/>
            </a:pPr>
            <a:r>
              <a:rPr lang="en-GB" altLang="en-US" smtClean="0">
                <a:solidFill>
                  <a:srgbClr val="FF0000"/>
                </a:solidFill>
                <a:latin typeface="Arial" panose="020B0604020202020204" pitchFamily="34" charset="0"/>
              </a:rPr>
              <a:t>Being put down in public</a:t>
            </a:r>
          </a:p>
          <a:p>
            <a:pPr>
              <a:buFont typeface="Arial" panose="020B0604020202020204" pitchFamily="34" charset="0"/>
              <a:buChar char="•"/>
              <a:defRPr/>
            </a:pPr>
            <a:r>
              <a:rPr lang="en-GB" altLang="en-US" smtClean="0">
                <a:solidFill>
                  <a:srgbClr val="FF0000"/>
                </a:solidFill>
                <a:latin typeface="Arial" panose="020B0604020202020204" pitchFamily="34" charset="0"/>
              </a:rPr>
              <a:t>Being told what to wear, how to behave</a:t>
            </a:r>
          </a:p>
          <a:p>
            <a:pPr>
              <a:buFont typeface="Arial" panose="020B0604020202020204" pitchFamily="34" charset="0"/>
              <a:buChar char="•"/>
              <a:defRPr/>
            </a:pPr>
            <a:r>
              <a:rPr lang="en-GB" altLang="en-US" smtClean="0">
                <a:solidFill>
                  <a:srgbClr val="FF0000"/>
                </a:solidFill>
                <a:latin typeface="Arial" panose="020B0604020202020204" pitchFamily="34" charset="0"/>
              </a:rPr>
              <a:t>“Walking on eggshells” </a:t>
            </a:r>
          </a:p>
          <a:p>
            <a:pPr>
              <a:buFont typeface="Arial" panose="020B0604020202020204" pitchFamily="34" charset="0"/>
              <a:buChar char="•"/>
              <a:defRPr/>
            </a:pPr>
            <a:r>
              <a:rPr lang="en-GB" altLang="en-US" smtClean="0">
                <a:solidFill>
                  <a:srgbClr val="FF0000"/>
                </a:solidFill>
                <a:latin typeface="Arial" panose="020B0604020202020204" pitchFamily="34" charset="0"/>
              </a:rPr>
              <a:t>Being coerced to have sex</a:t>
            </a:r>
          </a:p>
          <a:p>
            <a:pPr>
              <a:buFont typeface="Arial" panose="020B0604020202020204" pitchFamily="34" charset="0"/>
              <a:buChar char="•"/>
              <a:defRPr/>
            </a:pPr>
            <a:r>
              <a:rPr lang="en-GB" altLang="en-US" smtClean="0">
                <a:solidFill>
                  <a:srgbClr val="FF0000"/>
                </a:solidFill>
                <a:latin typeface="Arial" panose="020B0604020202020204" pitchFamily="34" charset="0"/>
              </a:rPr>
              <a:t>Being physically hurt</a:t>
            </a:r>
          </a:p>
          <a:p>
            <a:pPr>
              <a:buFont typeface="Arial" panose="020B0604020202020204" pitchFamily="34" charset="0"/>
              <a:buChar char="•"/>
              <a:defRPr/>
            </a:pPr>
            <a:endParaRPr lang="en-GB" altLang="en-US" sz="3200" smtClean="0">
              <a:latin typeface="Arial" panose="020B0604020202020204" pitchFamily="34" charset="0"/>
            </a:endParaRPr>
          </a:p>
          <a:p>
            <a:pPr>
              <a:buFont typeface="Arial" panose="020B0604020202020204" pitchFamily="34" charset="0"/>
              <a:buChar char="•"/>
              <a:defRPr/>
            </a:pPr>
            <a:endParaRPr lang="en-GB" altLang="en-US" sz="3200" smtClean="0">
              <a:latin typeface="Arial" panose="020B0604020202020204" pitchFamily="34" charset="0"/>
            </a:endParaRPr>
          </a:p>
          <a:p>
            <a:pPr>
              <a:buFont typeface="Arial" panose="020B0604020202020204" pitchFamily="34" charset="0"/>
              <a:buChar char="•"/>
              <a:defRPr/>
            </a:pPr>
            <a:endParaRPr lang="en-GB" altLang="en-US" sz="3200" smtClean="0">
              <a:latin typeface="Arial" panose="020B0604020202020204" pitchFamily="34" charset="0"/>
            </a:endParaRPr>
          </a:p>
        </p:txBody>
      </p:sp>
      <p:sp>
        <p:nvSpPr>
          <p:cNvPr id="39942" name="TextBox 8"/>
          <p:cNvSpPr txBox="1">
            <a:spLocks noChangeArrowheads="1"/>
          </p:cNvSpPr>
          <p:nvPr/>
        </p:nvSpPr>
        <p:spPr bwMode="auto">
          <a:xfrm>
            <a:off x="381000" y="6400800"/>
            <a:ext cx="3741738" cy="307975"/>
          </a:xfrm>
          <a:prstGeom prst="rect">
            <a:avLst/>
          </a:prstGeom>
          <a:noFill/>
          <a:ln>
            <a:noFill/>
          </a:ln>
          <a:extLst/>
        </p:spPr>
        <p:txBody>
          <a:bodyPr wrap="none">
            <a:spAutoFit/>
          </a:bodyPr>
          <a:lstStyle>
            <a:lvl1pPr>
              <a:defRPr sz="2400">
                <a:solidFill>
                  <a:schemeClr val="tx1"/>
                </a:solidFill>
                <a:latin typeface="Calibri" pitchFamily="-65" charset="0"/>
                <a:cs typeface="Arial" charset="0"/>
              </a:defRPr>
            </a:lvl1pPr>
            <a:lvl2pPr marL="37931725" indent="-37474525">
              <a:defRPr sz="2400">
                <a:solidFill>
                  <a:schemeClr val="tx1"/>
                </a:solidFill>
                <a:latin typeface="Calibri" pitchFamily="-65" charset="0"/>
                <a:cs typeface="Arial" charset="0"/>
              </a:defRPr>
            </a:lvl2pPr>
            <a:lvl3pPr>
              <a:defRPr sz="2400">
                <a:solidFill>
                  <a:schemeClr val="tx1"/>
                </a:solidFill>
                <a:latin typeface="Calibri" pitchFamily="-65" charset="0"/>
                <a:cs typeface="Arial" charset="0"/>
              </a:defRPr>
            </a:lvl3pPr>
            <a:lvl4pPr>
              <a:defRPr sz="2400">
                <a:solidFill>
                  <a:schemeClr val="tx1"/>
                </a:solidFill>
                <a:latin typeface="Calibri" pitchFamily="-65" charset="0"/>
                <a:cs typeface="Arial" charset="0"/>
              </a:defRPr>
            </a:lvl4pPr>
            <a:lvl5pPr>
              <a:defRPr sz="2400">
                <a:solidFill>
                  <a:schemeClr val="tx1"/>
                </a:solidFill>
                <a:latin typeface="Calibri" pitchFamily="-65" charset="0"/>
                <a:cs typeface="Arial" charset="0"/>
              </a:defRPr>
            </a:lvl5pPr>
            <a:lvl6pPr marL="457200" eaLnBrk="0" fontAlgn="base" hangingPunct="0">
              <a:spcBef>
                <a:spcPct val="0"/>
              </a:spcBef>
              <a:spcAft>
                <a:spcPct val="0"/>
              </a:spcAft>
              <a:defRPr sz="2400">
                <a:solidFill>
                  <a:schemeClr val="tx1"/>
                </a:solidFill>
                <a:latin typeface="Calibri" pitchFamily="-65" charset="0"/>
                <a:cs typeface="Arial" charset="0"/>
              </a:defRPr>
            </a:lvl6pPr>
            <a:lvl7pPr marL="914400" eaLnBrk="0" fontAlgn="base" hangingPunct="0">
              <a:spcBef>
                <a:spcPct val="0"/>
              </a:spcBef>
              <a:spcAft>
                <a:spcPct val="0"/>
              </a:spcAft>
              <a:defRPr sz="2400">
                <a:solidFill>
                  <a:schemeClr val="tx1"/>
                </a:solidFill>
                <a:latin typeface="Calibri" pitchFamily="-65" charset="0"/>
                <a:cs typeface="Arial" charset="0"/>
              </a:defRPr>
            </a:lvl7pPr>
            <a:lvl8pPr marL="1371600" eaLnBrk="0" fontAlgn="base" hangingPunct="0">
              <a:spcBef>
                <a:spcPct val="0"/>
              </a:spcBef>
              <a:spcAft>
                <a:spcPct val="0"/>
              </a:spcAft>
              <a:defRPr sz="2400">
                <a:solidFill>
                  <a:schemeClr val="tx1"/>
                </a:solidFill>
                <a:latin typeface="Calibri" pitchFamily="-65" charset="0"/>
                <a:cs typeface="Arial" charset="0"/>
              </a:defRPr>
            </a:lvl8pPr>
            <a:lvl9pPr marL="1828800" eaLnBrk="0" fontAlgn="base" hangingPunct="0">
              <a:spcBef>
                <a:spcPct val="0"/>
              </a:spcBef>
              <a:spcAft>
                <a:spcPct val="0"/>
              </a:spcAft>
              <a:defRPr sz="2400">
                <a:solidFill>
                  <a:schemeClr val="tx1"/>
                </a:solidFill>
                <a:latin typeface="Calibri" pitchFamily="-65" charset="0"/>
                <a:cs typeface="Arial" charset="0"/>
              </a:defRPr>
            </a:lvl9pPr>
          </a:lstStyle>
          <a:p>
            <a:pPr eaLnBrk="1" hangingPunct="1">
              <a:defRPr/>
            </a:pPr>
            <a:r>
              <a:rPr lang="en-GB" altLang="en-US" sz="1400" dirty="0" smtClean="0">
                <a:solidFill>
                  <a:schemeClr val="tx1">
                    <a:lumMod val="50000"/>
                    <a:lumOff val="50000"/>
                  </a:schemeClr>
                </a:solidFill>
              </a:rPr>
              <a:t>(Adapted from Refuge: Warning Signs Campaign)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Content Placeholder 2"/>
          <p:cNvSpPr>
            <a:spLocks noGrp="1"/>
          </p:cNvSpPr>
          <p:nvPr>
            <p:ph idx="1"/>
          </p:nvPr>
        </p:nvSpPr>
        <p:spPr/>
        <p:txBody>
          <a:bodyPr/>
          <a:lstStyle/>
          <a:p>
            <a:endParaRPr lang="en-US" altLang="en-US" smtClean="0">
              <a:latin typeface="Arial" charset="0"/>
              <a:cs typeface="Arial" charset="0"/>
              <a:hlinkClick r:id="rId2"/>
            </a:endParaRPr>
          </a:p>
          <a:p>
            <a:pPr>
              <a:buFont typeface="Arial" charset="0"/>
              <a:buNone/>
            </a:pPr>
            <a:r>
              <a:rPr lang="en-US" altLang="en-US" smtClean="0">
                <a:latin typeface="Arial" charset="0"/>
                <a:cs typeface="Arial" charset="0"/>
                <a:hlinkClick r:id="rId2"/>
              </a:rPr>
              <a:t>Hollyoaks “This is Abuse” clip</a:t>
            </a:r>
            <a:endParaRPr lang="en-US" altLang="en-US" smtClean="0">
              <a:latin typeface="Arial" charset="0"/>
              <a:cs typeface="Arial" charset="0"/>
            </a:endParaRPr>
          </a:p>
          <a:p>
            <a:endParaRPr lang="en-GB" alt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altLang="en-US" smtClean="0">
                <a:latin typeface="Arial" charset="0"/>
                <a:cs typeface="Arial" charset="0"/>
              </a:rPr>
              <a:t>Recognising abuse: a student’s reflection</a:t>
            </a:r>
          </a:p>
        </p:txBody>
      </p:sp>
      <p:sp>
        <p:nvSpPr>
          <p:cNvPr id="57347" name="Content Placeholder 4"/>
          <p:cNvSpPr>
            <a:spLocks noGrp="1"/>
          </p:cNvSpPr>
          <p:nvPr>
            <p:ph idx="1"/>
          </p:nvPr>
        </p:nvSpPr>
        <p:spPr>
          <a:xfrm>
            <a:off x="457200" y="1916831"/>
            <a:ext cx="8229600" cy="3312369"/>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marL="0" indent="0">
              <a:buFont typeface="Arial" panose="020B0604020202020204" pitchFamily="34" charset="0"/>
              <a:buNone/>
              <a:defRPr/>
            </a:pPr>
            <a:r>
              <a:rPr lang="en-GB" altLang="en-US" sz="2800" smtClean="0">
                <a:latin typeface="Arial" panose="020B0604020202020204" pitchFamily="34" charset="0"/>
              </a:rPr>
              <a:t>“I have had to...re-evaluate my thoughts about domestic violence in homosexual relationships. Although I am quite clear in my mind about what is violence and abuse in any…situation, I will admit that I failed to recognise the mistreatment that I was subjected to in an objective manner”</a:t>
            </a:r>
          </a:p>
          <a:p>
            <a:pPr marL="0" indent="0">
              <a:buFont typeface="Arial" panose="020B0604020202020204" pitchFamily="34" charset="0"/>
              <a:buNone/>
              <a:defRPr/>
            </a:pPr>
            <a:endParaRPr lang="en-GB" altLang="en-US" sz="1400" smtClean="0">
              <a:latin typeface="Arial" panose="020B0604020202020204" pitchFamily="34" charset="0"/>
            </a:endParaRPr>
          </a:p>
          <a:p>
            <a:pPr marL="0" indent="0">
              <a:buFont typeface="Arial" panose="020B0604020202020204" pitchFamily="34" charset="0"/>
              <a:buNone/>
              <a:defRPr/>
            </a:pPr>
            <a:r>
              <a:rPr lang="en-GB" altLang="en-US" sz="1400" smtClean="0">
                <a:solidFill>
                  <a:srgbClr val="7F7F7F"/>
                </a:solidFill>
                <a:latin typeface="Arial" panose="020B0604020202020204" pitchFamily="34" charset="0"/>
              </a:rPr>
              <a:t>(NUS 2011 p.20)</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GB" altLang="en-US" smtClean="0">
                <a:latin typeface="Arial" charset="0"/>
                <a:cs typeface="Arial" charset="0"/>
              </a:rPr>
              <a:t>Online abuse:</a:t>
            </a:r>
          </a:p>
        </p:txBody>
      </p:sp>
      <p:sp>
        <p:nvSpPr>
          <p:cNvPr id="3" name="Content Placeholder 2"/>
          <p:cNvSpPr>
            <a:spLocks noGrp="1"/>
          </p:cNvSpPr>
          <p:nvPr>
            <p:ph idx="1"/>
          </p:nvPr>
        </p:nvSpPr>
        <p:spPr>
          <a:xfrm>
            <a:off x="457200" y="1268760"/>
            <a:ext cx="8229600" cy="504056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marL="342900" indent="-342900">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a:buFont typeface="Arial" panose="020B0604020202020204" pitchFamily="34" charset="0"/>
              <a:buChar char="•"/>
              <a:defRPr/>
            </a:pPr>
            <a:r>
              <a:rPr lang="en-US" altLang="en-US" sz="2000" dirty="0" smtClean="0">
                <a:latin typeface="Arial" panose="020B0604020202020204" pitchFamily="34" charset="0"/>
              </a:rPr>
              <a:t>“Most stalking now includes an online element and stalkers will assist their offline activities with online tools as well. Stalking by ex-partners accounts for the largest group of victims with the majority of victims being women” </a:t>
            </a:r>
            <a:r>
              <a:rPr lang="en-US" altLang="en-US" sz="1400" dirty="0" smtClean="0">
                <a:solidFill>
                  <a:srgbClr val="7F7F7F"/>
                </a:solidFill>
                <a:latin typeface="Arial" panose="020B0604020202020204" pitchFamily="34" charset="0"/>
              </a:rPr>
              <a:t>(Womens Aid, </a:t>
            </a:r>
            <a:r>
              <a:rPr lang="en-US" altLang="en-US" sz="1400" i="1" dirty="0" smtClean="0">
                <a:solidFill>
                  <a:srgbClr val="7F7F7F"/>
                </a:solidFill>
                <a:latin typeface="Arial" panose="020B0604020202020204" pitchFamily="34" charset="0"/>
              </a:rPr>
              <a:t>Virtual World, Real Fear</a:t>
            </a:r>
            <a:r>
              <a:rPr lang="en-US" altLang="en-US" sz="1400" dirty="0" smtClean="0">
                <a:solidFill>
                  <a:srgbClr val="7F7F7F"/>
                </a:solidFill>
                <a:latin typeface="Arial" panose="020B0604020202020204" pitchFamily="34" charset="0"/>
              </a:rPr>
              <a:t>, 2014)</a:t>
            </a:r>
          </a:p>
          <a:p>
            <a:pPr>
              <a:buFont typeface="Arial" panose="020B0604020202020204" pitchFamily="34" charset="0"/>
              <a:buChar char="•"/>
              <a:defRPr/>
            </a:pPr>
            <a:endParaRPr lang="en-US" altLang="en-US" sz="1600" dirty="0" smtClean="0">
              <a:latin typeface="Arial" panose="020B0604020202020204" pitchFamily="34" charset="0"/>
            </a:endParaRPr>
          </a:p>
          <a:p>
            <a:pPr>
              <a:buFont typeface="Arial" panose="020B0604020202020204" pitchFamily="34" charset="0"/>
              <a:buChar char="•"/>
              <a:defRPr/>
            </a:pPr>
            <a:r>
              <a:rPr lang="en-US" altLang="en-US" sz="2000" dirty="0" smtClean="0">
                <a:latin typeface="Arial" panose="020B0604020202020204" pitchFamily="34" charset="0"/>
              </a:rPr>
              <a:t>Student survey found 12% of respondents victims of stalking (including social networking, 89% perpetrators were male </a:t>
            </a:r>
            <a:r>
              <a:rPr lang="en-US" altLang="en-US" sz="1400" dirty="0" smtClean="0">
                <a:solidFill>
                  <a:srgbClr val="7F7F7F"/>
                </a:solidFill>
                <a:latin typeface="Arial" panose="020B0604020202020204" pitchFamily="34" charset="0"/>
              </a:rPr>
              <a:t>(NUS 2011 p.3)</a:t>
            </a:r>
          </a:p>
          <a:p>
            <a:pPr>
              <a:buFont typeface="Arial" panose="020B0604020202020204" pitchFamily="34" charset="0"/>
              <a:buNone/>
              <a:defRPr/>
            </a:pPr>
            <a:endParaRPr lang="en-US" altLang="en-US" sz="1600" dirty="0" smtClean="0">
              <a:latin typeface="Arial" panose="020B0604020202020204" pitchFamily="34" charset="0"/>
            </a:endParaRPr>
          </a:p>
          <a:p>
            <a:pPr>
              <a:buFont typeface="Arial" panose="020B0604020202020204" pitchFamily="34" charset="0"/>
              <a:buChar char="•"/>
              <a:defRPr/>
            </a:pPr>
            <a:r>
              <a:rPr lang="en-US" altLang="en-US" sz="2000" dirty="0" smtClean="0">
                <a:latin typeface="Arial" panose="020B0604020202020204" pitchFamily="34" charset="0"/>
              </a:rPr>
              <a:t>Student survey found that “approximately one quarter of stalking victims (27 per cent) reported that their mental health, studies and relationships had been affected.” </a:t>
            </a:r>
            <a:r>
              <a:rPr lang="en-US" altLang="en-US" sz="1400" dirty="0" smtClean="0">
                <a:solidFill>
                  <a:srgbClr val="7F7F7F"/>
                </a:solidFill>
                <a:latin typeface="Arial" panose="020B0604020202020204" pitchFamily="34" charset="0"/>
              </a:rPr>
              <a:t>(NUS 2011 p.27)</a:t>
            </a:r>
          </a:p>
          <a:p>
            <a:pPr>
              <a:buFont typeface="Arial" panose="020B0604020202020204" pitchFamily="34" charset="0"/>
              <a:buChar char="•"/>
              <a:defRPr/>
            </a:pPr>
            <a:endParaRPr lang="en-US" altLang="en-US" sz="1400" dirty="0">
              <a:solidFill>
                <a:srgbClr val="7F7F7F"/>
              </a:solidFill>
              <a:latin typeface="Arial" panose="020B0604020202020204" pitchFamily="34" charset="0"/>
            </a:endParaRPr>
          </a:p>
          <a:p>
            <a:pPr>
              <a:defRPr/>
            </a:pPr>
            <a:r>
              <a:rPr lang="en-US" altLang="en-US" sz="1400" dirty="0" smtClean="0">
                <a:latin typeface="Arial" panose="020B0604020202020204" pitchFamily="34" charset="0"/>
              </a:rPr>
              <a:t>‘</a:t>
            </a:r>
            <a:r>
              <a:rPr lang="en-US" altLang="en-US" sz="2000" dirty="0" smtClean="0">
                <a:latin typeface="Arial" panose="020B0604020202020204" pitchFamily="34" charset="0"/>
              </a:rPr>
              <a:t>Revenge porn’  - sharing private sexually explicit photographs / films without consent with the </a:t>
            </a:r>
            <a:r>
              <a:rPr lang="en-US" altLang="en-US" sz="2000" smtClean="0">
                <a:latin typeface="Arial" panose="020B0604020202020204" pitchFamily="34" charset="0"/>
              </a:rPr>
              <a:t>intention of </a:t>
            </a:r>
            <a:r>
              <a:rPr lang="en-US" altLang="en-US" sz="2000" dirty="0" smtClean="0">
                <a:latin typeface="Arial" panose="020B0604020202020204" pitchFamily="34" charset="0"/>
              </a:rPr>
              <a:t>causing distress is now a criminal offence </a:t>
            </a:r>
            <a:r>
              <a:rPr lang="en-US" altLang="en-US" sz="1400" dirty="0" smtClean="0">
                <a:solidFill>
                  <a:srgbClr val="7F7F7F"/>
                </a:solidFill>
                <a:latin typeface="Arial" panose="020B0604020202020204" pitchFamily="34" charset="0"/>
              </a:rPr>
              <a:t>(Criminal Justice and Courts Act 2015s.33)</a:t>
            </a:r>
            <a:endParaRPr lang="en-GB" altLang="en-US" sz="1400" dirty="0" smtClean="0">
              <a:solidFill>
                <a:srgbClr val="7F7F7F"/>
              </a:solidFill>
              <a:latin typeface="Arial" panose="020B0604020202020204" pitchFamily="34" charset="0"/>
            </a:endParaRPr>
          </a:p>
          <a:p>
            <a:pPr marL="0" indent="0">
              <a:buFont typeface="Arial" charset="0"/>
              <a:buNone/>
              <a:defRPr/>
            </a:pPr>
            <a:endParaRPr lang="en-US" altLang="en-US" sz="20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ctr"/>
            <a:r>
              <a:rPr lang="en-GB" altLang="en-US" smtClean="0">
                <a:latin typeface="Arial" charset="0"/>
                <a:ea typeface="ＭＳ Ｐゴシック" pitchFamily="-1" charset="-128"/>
                <a:cs typeface="Arial" charset="0"/>
              </a:rPr>
              <a:t/>
            </a:r>
            <a:br>
              <a:rPr lang="en-GB" altLang="en-US" smtClean="0">
                <a:latin typeface="Arial" charset="0"/>
                <a:ea typeface="ＭＳ Ｐゴシック" pitchFamily="-1" charset="-128"/>
                <a:cs typeface="Arial" charset="0"/>
              </a:rPr>
            </a:br>
            <a:r>
              <a:rPr lang="en-GB" altLang="en-US" smtClean="0">
                <a:latin typeface="Arial" charset="0"/>
                <a:ea typeface="ＭＳ Ｐゴシック" pitchFamily="-1" charset="-128"/>
                <a:cs typeface="Arial" charset="0"/>
              </a:rPr>
              <a:t/>
            </a:r>
            <a:br>
              <a:rPr lang="en-GB" altLang="en-US" smtClean="0">
                <a:latin typeface="Arial" charset="0"/>
                <a:ea typeface="ＭＳ Ｐゴシック" pitchFamily="-1" charset="-128"/>
                <a:cs typeface="Arial" charset="0"/>
              </a:rPr>
            </a:br>
            <a:r>
              <a:rPr lang="en-GB" altLang="en-US" smtClean="0">
                <a:latin typeface="Arial" charset="0"/>
                <a:ea typeface="ＭＳ Ｐゴシック" pitchFamily="-1" charset="-128"/>
                <a:cs typeface="Arial" charset="0"/>
              </a:rPr>
              <a:t/>
            </a:r>
            <a:br>
              <a:rPr lang="en-GB" altLang="en-US" smtClean="0">
                <a:latin typeface="Arial" charset="0"/>
                <a:ea typeface="ＭＳ Ｐゴシック" pitchFamily="-1" charset="-128"/>
                <a:cs typeface="Arial" charset="0"/>
              </a:rPr>
            </a:br>
            <a:r>
              <a:rPr lang="en-GB" altLang="en-US" smtClean="0">
                <a:latin typeface="Arial" charset="0"/>
                <a:ea typeface="ＭＳ Ｐゴシック" pitchFamily="-1" charset="-128"/>
                <a:cs typeface="Arial" charset="0"/>
              </a:rPr>
              <a:t/>
            </a:r>
            <a:br>
              <a:rPr lang="en-GB" altLang="en-US" smtClean="0">
                <a:latin typeface="Arial" charset="0"/>
                <a:ea typeface="ＭＳ Ｐゴシック" pitchFamily="-1" charset="-128"/>
                <a:cs typeface="Arial" charset="0"/>
              </a:rPr>
            </a:br>
            <a:r>
              <a:rPr lang="en-GB" altLang="en-US" smtClean="0">
                <a:latin typeface="Arial" charset="0"/>
                <a:ea typeface="ＭＳ Ｐゴシック" pitchFamily="-1" charset="-128"/>
                <a:cs typeface="Arial" charset="0"/>
              </a:rPr>
              <a:t/>
            </a:r>
            <a:br>
              <a:rPr lang="en-GB" altLang="en-US" smtClean="0">
                <a:latin typeface="Arial" charset="0"/>
                <a:ea typeface="ＭＳ Ｐゴシック" pitchFamily="-1" charset="-128"/>
                <a:cs typeface="Arial" charset="0"/>
              </a:rPr>
            </a:br>
            <a:r>
              <a:rPr lang="en-GB" altLang="en-US" smtClean="0">
                <a:latin typeface="Arial" charset="0"/>
                <a:ea typeface="ＭＳ Ｐゴシック" pitchFamily="-1" charset="-128"/>
                <a:cs typeface="Arial" charset="0"/>
              </a:rPr>
              <a:t>Session Four</a:t>
            </a:r>
            <a:br>
              <a:rPr lang="en-GB" altLang="en-US" smtClean="0">
                <a:latin typeface="Arial" charset="0"/>
                <a:ea typeface="ＭＳ Ｐゴシック" pitchFamily="-1" charset="-128"/>
                <a:cs typeface="Arial" charset="0"/>
              </a:rPr>
            </a:br>
            <a:r>
              <a:rPr lang="en-GB" altLang="en-US" smtClean="0">
                <a:latin typeface="Arial" charset="0"/>
                <a:ea typeface="ＭＳ Ｐゴシック" pitchFamily="-1" charset="-128"/>
                <a:cs typeface="Arial" charset="0"/>
              </a:rPr>
              <a:t>Domestic Violence and Abuse</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GB" altLang="en-US" smtClean="0">
                <a:latin typeface="Arial" charset="0"/>
                <a:cs typeface="Arial" charset="0"/>
              </a:rPr>
              <a:t>The Duluth Wheels</a:t>
            </a:r>
          </a:p>
        </p:txBody>
      </p:sp>
      <p:sp>
        <p:nvSpPr>
          <p:cNvPr id="43011" name="Content Placeholder 2"/>
          <p:cNvSpPr>
            <a:spLocks noGrp="1"/>
          </p:cNvSpPr>
          <p:nvPr>
            <p:ph idx="1"/>
          </p:nvPr>
        </p:nvSpPr>
        <p:spPr/>
        <p:txBody>
          <a:bodyPr/>
          <a:lstStyle/>
          <a:p>
            <a:pPr marL="0" indent="0">
              <a:buFont typeface="Arial" charset="0"/>
              <a:buNone/>
            </a:pPr>
            <a:r>
              <a:rPr lang="en-GB" altLang="en-US" smtClean="0">
                <a:latin typeface="Arial" charset="0"/>
                <a:cs typeface="Arial" charset="0"/>
              </a:rPr>
              <a:t>(Handouts)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GB" altLang="en-US" smtClean="0">
                <a:latin typeface="Arial" charset="0"/>
                <a:cs typeface="Arial" charset="0"/>
              </a:rPr>
              <a:t>Statistics</a:t>
            </a:r>
          </a:p>
        </p:txBody>
      </p:sp>
      <p:sp>
        <p:nvSpPr>
          <p:cNvPr id="65539" name="Content Placeholder 2"/>
          <p:cNvSpPr>
            <a:spLocks noGrp="1"/>
          </p:cNvSpPr>
          <p:nvPr>
            <p:ph idx="1"/>
          </p:nvPr>
        </p:nvSpPr>
        <p:spPr>
          <a:xfrm>
            <a:off x="467544" y="1196752"/>
            <a:ext cx="8229600" cy="4968552"/>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marL="342900" indent="-342900">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a:buFont typeface="Arial" panose="020B0604020202020204" pitchFamily="34" charset="0"/>
              <a:buChar char="•"/>
              <a:defRPr/>
            </a:pPr>
            <a:r>
              <a:rPr lang="en-US" altLang="en-US" dirty="0" smtClean="0">
                <a:latin typeface="Arial" panose="020B0604020202020204" pitchFamily="34" charset="0"/>
              </a:rPr>
              <a:t>Since the age of 16, almost </a:t>
            </a:r>
            <a:r>
              <a:rPr lang="en-US" altLang="en-US" dirty="0" smtClean="0">
                <a:solidFill>
                  <a:srgbClr val="FF0000"/>
                </a:solidFill>
                <a:latin typeface="Arial" panose="020B0604020202020204" pitchFamily="34" charset="0"/>
              </a:rPr>
              <a:t>30 % of women </a:t>
            </a:r>
            <a:r>
              <a:rPr lang="en-US" altLang="en-US" dirty="0" smtClean="0">
                <a:latin typeface="Arial" panose="020B0604020202020204" pitchFamily="34" charset="0"/>
              </a:rPr>
              <a:t>and </a:t>
            </a:r>
            <a:r>
              <a:rPr lang="en-US" altLang="en-US" dirty="0" smtClean="0">
                <a:solidFill>
                  <a:srgbClr val="FF0000"/>
                </a:solidFill>
                <a:latin typeface="Arial" panose="020B0604020202020204" pitchFamily="34" charset="0"/>
              </a:rPr>
              <a:t>17 % of men </a:t>
            </a:r>
            <a:r>
              <a:rPr lang="en-US" altLang="en-US" dirty="0" smtClean="0">
                <a:latin typeface="Arial" panose="020B0604020202020204" pitchFamily="34" charset="0"/>
              </a:rPr>
              <a:t>in England and Wales have experienced some form of domestic abuse </a:t>
            </a:r>
            <a:r>
              <a:rPr lang="en-US" altLang="en-US" sz="1400" dirty="0" smtClean="0">
                <a:solidFill>
                  <a:srgbClr val="7F7F7F"/>
                </a:solidFill>
                <a:latin typeface="Arial" panose="020B0604020202020204" pitchFamily="34" charset="0"/>
              </a:rPr>
              <a:t>(Chaplin et al., 2011).</a:t>
            </a:r>
          </a:p>
          <a:p>
            <a:pPr>
              <a:buFont typeface="Arial" panose="020B0604020202020204" pitchFamily="34" charset="0"/>
              <a:buChar char="•"/>
              <a:defRPr/>
            </a:pPr>
            <a:r>
              <a:rPr lang="en-US" altLang="en-US" dirty="0" smtClean="0">
                <a:latin typeface="Arial" panose="020B0604020202020204" pitchFamily="34" charset="0"/>
              </a:rPr>
              <a:t>Both </a:t>
            </a:r>
            <a:r>
              <a:rPr lang="en-US" altLang="en-US" dirty="0" smtClean="0">
                <a:solidFill>
                  <a:srgbClr val="FF0000"/>
                </a:solidFill>
                <a:latin typeface="Arial" panose="020B0604020202020204" pitchFamily="34" charset="0"/>
              </a:rPr>
              <a:t>men and women </a:t>
            </a:r>
            <a:r>
              <a:rPr lang="en-US" altLang="en-US" dirty="0" smtClean="0">
                <a:latin typeface="Arial" panose="020B0604020202020204" pitchFamily="34" charset="0"/>
              </a:rPr>
              <a:t>can be perpetrators.</a:t>
            </a:r>
          </a:p>
          <a:p>
            <a:pPr>
              <a:buFont typeface="Arial" panose="020B0604020202020204" pitchFamily="34" charset="0"/>
              <a:buChar char="•"/>
              <a:defRPr/>
            </a:pPr>
            <a:r>
              <a:rPr lang="en-US" altLang="en-US" dirty="0" smtClean="0">
                <a:latin typeface="Arial" panose="020B0604020202020204" pitchFamily="34" charset="0"/>
              </a:rPr>
              <a:t>Men more likely to be repeat offenders, men’s violence is </a:t>
            </a:r>
            <a:r>
              <a:rPr lang="en-US" altLang="en-US" dirty="0" smtClean="0">
                <a:solidFill>
                  <a:srgbClr val="FF0000"/>
                </a:solidFill>
                <a:latin typeface="Arial" panose="020B0604020202020204" pitchFamily="34" charset="0"/>
              </a:rPr>
              <a:t>more severe </a:t>
            </a:r>
            <a:r>
              <a:rPr lang="en-US" altLang="en-US" dirty="0" smtClean="0">
                <a:latin typeface="Arial" panose="020B0604020202020204" pitchFamily="34" charset="0"/>
              </a:rPr>
              <a:t>and tends to create a </a:t>
            </a:r>
            <a:r>
              <a:rPr lang="en-US" altLang="en-US" dirty="0" smtClean="0">
                <a:solidFill>
                  <a:srgbClr val="FF0000"/>
                </a:solidFill>
                <a:latin typeface="Arial" panose="020B0604020202020204" pitchFamily="34" charset="0"/>
              </a:rPr>
              <a:t>context of fear </a:t>
            </a:r>
            <a:r>
              <a:rPr lang="en-US" altLang="en-US" sz="1400" dirty="0" smtClean="0">
                <a:solidFill>
                  <a:srgbClr val="7F7F7F"/>
                </a:solidFill>
                <a:latin typeface="Arial" panose="020B0604020202020204" pitchFamily="34" charset="0"/>
              </a:rPr>
              <a:t>(Hester, 2013)</a:t>
            </a:r>
          </a:p>
          <a:p>
            <a:pPr>
              <a:buFont typeface="Arial" panose="020B0604020202020204" pitchFamily="34" charset="0"/>
              <a:buChar char="•"/>
              <a:defRPr/>
            </a:pPr>
            <a:r>
              <a:rPr lang="en-US" altLang="en-US" dirty="0" smtClean="0">
                <a:latin typeface="Arial" panose="020B0604020202020204" pitchFamily="34" charset="0"/>
              </a:rPr>
              <a:t>Women are also more likely to have experienced </a:t>
            </a:r>
            <a:r>
              <a:rPr lang="en-US" altLang="en-US" dirty="0" smtClean="0">
                <a:solidFill>
                  <a:srgbClr val="FF0000"/>
                </a:solidFill>
                <a:latin typeface="Arial" panose="020B0604020202020204" pitchFamily="34" charset="0"/>
              </a:rPr>
              <a:t>multiple incidents </a:t>
            </a:r>
            <a:r>
              <a:rPr lang="en-US" altLang="en-US" dirty="0" smtClean="0">
                <a:latin typeface="Arial" panose="020B0604020202020204" pitchFamily="34" charset="0"/>
              </a:rPr>
              <a:t>of abuse. Indeed, </a:t>
            </a:r>
            <a:r>
              <a:rPr lang="en-US" altLang="en-US" dirty="0" smtClean="0">
                <a:solidFill>
                  <a:srgbClr val="FF0000"/>
                </a:solidFill>
                <a:latin typeface="Arial" panose="020B0604020202020204" pitchFamily="34" charset="0"/>
              </a:rPr>
              <a:t>89%</a:t>
            </a:r>
            <a:r>
              <a:rPr lang="en-US" altLang="en-US" dirty="0" smtClean="0">
                <a:latin typeface="Arial" panose="020B0604020202020204" pitchFamily="34" charset="0"/>
              </a:rPr>
              <a:t> of those individuals who have been subject to 4 or more incidents of DA (same perpetrator) since the age of 16 </a:t>
            </a:r>
            <a:r>
              <a:rPr lang="en-US" altLang="en-US" dirty="0" smtClean="0">
                <a:solidFill>
                  <a:srgbClr val="FF0000"/>
                </a:solidFill>
                <a:latin typeface="Arial" panose="020B0604020202020204" pitchFamily="34" charset="0"/>
              </a:rPr>
              <a:t>are women </a:t>
            </a:r>
            <a:r>
              <a:rPr lang="en-US" altLang="en-US" sz="1400" dirty="0" smtClean="0">
                <a:solidFill>
                  <a:srgbClr val="7F7F7F"/>
                </a:solidFill>
                <a:latin typeface="Arial" panose="020B0604020202020204" pitchFamily="34" charset="0"/>
              </a:rPr>
              <a:t>(</a:t>
            </a:r>
            <a:r>
              <a:rPr lang="en-US" altLang="en-US" sz="1400" dirty="0" err="1" smtClean="0">
                <a:solidFill>
                  <a:srgbClr val="7F7F7F"/>
                </a:solidFill>
                <a:latin typeface="Arial" panose="020B0604020202020204" pitchFamily="34" charset="0"/>
              </a:rPr>
              <a:t>Walby</a:t>
            </a:r>
            <a:r>
              <a:rPr lang="en-US" altLang="en-US" sz="1400" dirty="0" smtClean="0">
                <a:solidFill>
                  <a:srgbClr val="7F7F7F"/>
                </a:solidFill>
                <a:latin typeface="Arial" panose="020B0604020202020204" pitchFamily="34" charset="0"/>
              </a:rPr>
              <a:t> &amp; Allen, 2004).</a:t>
            </a:r>
          </a:p>
          <a:p>
            <a:pPr>
              <a:buFont typeface="Arial" panose="020B0604020202020204" pitchFamily="34" charset="0"/>
              <a:buChar char="•"/>
              <a:defRPr/>
            </a:pPr>
            <a:r>
              <a:rPr lang="en-US" altLang="en-US" dirty="0" smtClean="0">
                <a:latin typeface="Arial" panose="020B0604020202020204" pitchFamily="34" charset="0"/>
              </a:rPr>
              <a:t>The average length of the abusive relationship is </a:t>
            </a:r>
            <a:r>
              <a:rPr lang="en-US" altLang="en-US" dirty="0" smtClean="0">
                <a:solidFill>
                  <a:srgbClr val="FF0000"/>
                </a:solidFill>
                <a:latin typeface="Arial" panose="020B0604020202020204" pitchFamily="34" charset="0"/>
              </a:rPr>
              <a:t>5 years </a:t>
            </a:r>
            <a:r>
              <a:rPr lang="en-US" altLang="en-US" sz="1400" dirty="0" smtClean="0">
                <a:solidFill>
                  <a:srgbClr val="7F7F7F"/>
                </a:solidFill>
                <a:latin typeface="Arial" panose="020B0604020202020204" pitchFamily="34" charset="0"/>
              </a:rPr>
              <a:t>(CAADA, 2012). </a:t>
            </a:r>
          </a:p>
          <a:p>
            <a:pPr>
              <a:buFont typeface="Arial" panose="020B0604020202020204" pitchFamily="34" charset="0"/>
              <a:buNone/>
              <a:defRPr/>
            </a:pPr>
            <a:r>
              <a:rPr lang="en-US" altLang="en-US" sz="1400" dirty="0" smtClean="0">
                <a:solidFill>
                  <a:srgbClr val="7F7F7F"/>
                </a:solidFill>
                <a:latin typeface="Arial" panose="020B0604020202020204" pitchFamily="34" charset="0"/>
              </a:rPr>
              <a:t>(http://www.caada.org.uk/policy/statistics.html)</a:t>
            </a:r>
          </a:p>
          <a:p>
            <a:pPr>
              <a:buFont typeface="Arial" panose="020B0604020202020204" pitchFamily="34" charset="0"/>
              <a:buChar char="•"/>
              <a:defRPr/>
            </a:pPr>
            <a:endParaRPr lang="en-GB" altLang="en-US" sz="3200" dirty="0" smtClean="0">
              <a:latin typeface="Arial" panose="020B0604020202020204" pitchFamily="34" charset="0"/>
            </a:endParaRPr>
          </a:p>
          <a:p>
            <a:pPr>
              <a:buFont typeface="Arial" panose="020B0604020202020204" pitchFamily="34" charset="0"/>
              <a:buNone/>
              <a:defRPr/>
            </a:pPr>
            <a:endParaRPr lang="en-GB" altLang="en-US" sz="32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GB" altLang="en-US" sz="2800" smtClean="0">
                <a:latin typeface="Arial" charset="0"/>
                <a:cs typeface="Arial" charset="0"/>
              </a:rPr>
              <a:t>Whilst domestic violence and abuse is experienced by both women and men regardless of sexuality, there are some key differences:</a:t>
            </a:r>
            <a:endParaRPr lang="en-GB" altLang="en-US" smtClean="0">
              <a:latin typeface="Arial" charset="0"/>
              <a:cs typeface="Arial" charset="0"/>
            </a:endParaRPr>
          </a:p>
        </p:txBody>
      </p:sp>
      <p:sp>
        <p:nvSpPr>
          <p:cNvPr id="46083" name="Content Placeholder 2"/>
          <p:cNvSpPr>
            <a:spLocks noGrp="1"/>
          </p:cNvSpPr>
          <p:nvPr>
            <p:ph idx="1"/>
          </p:nvPr>
        </p:nvSpPr>
        <p:spPr/>
        <p:txBody>
          <a:bodyPr/>
          <a:lstStyle/>
          <a:p>
            <a:endParaRPr lang="en-GB" altLang="en-US" smtClean="0">
              <a:latin typeface="Arial" charset="0"/>
              <a:cs typeface="Arial" charset="0"/>
            </a:endParaRPr>
          </a:p>
          <a:p>
            <a:r>
              <a:rPr lang="en-GB" altLang="en-US" smtClean="0">
                <a:latin typeface="Arial" charset="0"/>
                <a:cs typeface="Arial" charset="0"/>
              </a:rPr>
              <a:t>Impact</a:t>
            </a:r>
          </a:p>
          <a:p>
            <a:endParaRPr lang="en-GB" altLang="en-US" smtClean="0">
              <a:latin typeface="Arial" charset="0"/>
              <a:cs typeface="Arial" charset="0"/>
            </a:endParaRPr>
          </a:p>
          <a:p>
            <a:r>
              <a:rPr lang="en-GB" altLang="en-US" smtClean="0">
                <a:latin typeface="Arial" charset="0"/>
                <a:cs typeface="Arial" charset="0"/>
              </a:rPr>
              <a:t>Consequences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GB" altLang="en-US" smtClean="0">
                <a:latin typeface="Arial" charset="0"/>
                <a:cs typeface="Arial" charset="0"/>
              </a:rPr>
              <a:t>IMPACT is gendered:</a:t>
            </a:r>
          </a:p>
        </p:txBody>
      </p:sp>
      <p:sp>
        <p:nvSpPr>
          <p:cNvPr id="47107" name="Content Placeholder 3"/>
          <p:cNvSpPr>
            <a:spLocks noGrp="1"/>
          </p:cNvSpPr>
          <p:nvPr>
            <p:ph idx="1"/>
          </p:nvPr>
        </p:nvSpPr>
        <p:spPr/>
        <p:txBody>
          <a:bodyPr/>
          <a:lstStyle/>
          <a:p>
            <a:pPr marL="0" indent="0">
              <a:buFont typeface="Arial" charset="0"/>
              <a:buNone/>
            </a:pPr>
            <a:r>
              <a:rPr lang="en-GB" altLang="en-US" smtClean="0">
                <a:latin typeface="Arial" charset="0"/>
                <a:cs typeface="Arial" charset="0"/>
              </a:rPr>
              <a:t>Teenage girls report much higher levels of negative impact on their welfare than boys </a:t>
            </a:r>
            <a:r>
              <a:rPr lang="en-GB" altLang="en-US" sz="1400" smtClean="0">
                <a:solidFill>
                  <a:srgbClr val="7F7F7F"/>
                </a:solidFill>
                <a:latin typeface="Arial" charset="0"/>
                <a:cs typeface="Arial" charset="0"/>
              </a:rPr>
              <a:t>(NSPCC, Barter et al, 2009)</a:t>
            </a:r>
          </a:p>
          <a:p>
            <a:pPr marL="0" indent="0">
              <a:buFont typeface="Arial" charset="0"/>
              <a:buNone/>
            </a:pPr>
            <a:endParaRPr lang="en-GB" altLang="en-US" sz="1400" smtClean="0">
              <a:latin typeface="Arial" charset="0"/>
              <a:cs typeface="Arial" charset="0"/>
            </a:endParaRPr>
          </a:p>
        </p:txBody>
      </p:sp>
      <p:graphicFrame>
        <p:nvGraphicFramePr>
          <p:cNvPr id="6" name="Table 5"/>
          <p:cNvGraphicFramePr>
            <a:graphicFrameLocks noGrp="1"/>
          </p:cNvGraphicFramePr>
          <p:nvPr/>
        </p:nvGraphicFramePr>
        <p:xfrm>
          <a:off x="611188" y="3362325"/>
          <a:ext cx="7632700" cy="2730586"/>
        </p:xfrm>
        <a:graphic>
          <a:graphicData uri="http://schemas.openxmlformats.org/drawingml/2006/table">
            <a:tbl>
              <a:tblPr/>
              <a:tblGrid>
                <a:gridCol w="4635500"/>
                <a:gridCol w="998537"/>
                <a:gridCol w="1000125"/>
                <a:gridCol w="998538"/>
              </a:tblGrid>
              <a:tr h="977501">
                <a:tc gridSpan="4">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Figure 4.7:  Non-physical effects felt as a result of the partner abuse experienced in the last year, by sex, 2012/13 CSEW</a:t>
                      </a:r>
                      <a:r>
                        <a:rPr kumimoji="0" lang="en-US" altLang="en-US" sz="1400" b="1" i="0" u="none" strike="noStrike" cap="none" normalizeH="0" baseline="30000" smtClean="0">
                          <a:ln>
                            <a:noFill/>
                          </a:ln>
                          <a:solidFill>
                            <a:srgbClr val="000000"/>
                          </a:solidFill>
                          <a:effectLst/>
                          <a:latin typeface="Calibri" panose="020F0502020204030204" pitchFamily="34" charset="0"/>
                          <a:cs typeface="Arial" panose="020B0604020202020204" pitchFamily="34" charset="0"/>
                        </a:rPr>
                        <a:t>1</a:t>
                      </a:r>
                      <a:endParaRPr kumimoji="0" lang="en-US" altLang="en-U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hMerge="1">
                  <a:txBody>
                    <a:bodyPr/>
                    <a:lstStyle/>
                    <a:p>
                      <a:endParaRPr lang="en-GB"/>
                    </a:p>
                  </a:txBody>
                  <a:tcPr/>
                </a:tc>
                <a:tc hMerge="1">
                  <a:txBody>
                    <a:bodyPr/>
                    <a:lstStyle/>
                    <a:p>
                      <a:endParaRPr lang="en-GB"/>
                    </a:p>
                  </a:txBody>
                  <a:tcPr/>
                </a:tc>
              </a:tr>
              <a:tr h="146671">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46671">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England and Wales</a:t>
                      </a:r>
                      <a:endParaRPr kumimoji="0" lang="en-GB" altLang="en-US" sz="9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Adults aged 16 to 59</a:t>
                      </a:r>
                      <a:endParaRPr kumimoji="0" lang="en-US" altLang="en-US" sz="9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34854">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Headline category</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Men</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Women</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All</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85725" marT="9519"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46671">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3">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victims</a:t>
                      </a:r>
                      <a:endParaRPr kumimoji="0" lang="en-GB" altLang="en-US" sz="9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hMerge="1">
                  <a:txBody>
                    <a:bodyPr/>
                    <a:lstStyle/>
                    <a:p>
                      <a:endParaRPr lang="en-GB"/>
                    </a:p>
                  </a:txBody>
                  <a:tcPr/>
                </a:tc>
              </a:tr>
              <a:tr h="161910">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9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10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10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92388">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Mental or emotional problems</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32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857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45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9525" marR="857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40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857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92388">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Stopped trusting people/difficulty in other relationships</a:t>
                      </a:r>
                      <a:endParaRPr kumimoji="0" lang="en-US"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14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857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23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9525" marR="857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20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857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92388">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Tried to kill self</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3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857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5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9525" marR="857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4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857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92388">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Other effect (including becoming pregnant or contracting a disease)</a:t>
                      </a:r>
                      <a:endParaRPr kumimoji="0" lang="en-US"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0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857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1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9525" marR="857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1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857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46671">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 Source: Crime Survey for England and Wales, Office for National Statistics</a:t>
                      </a:r>
                      <a:endParaRPr kumimoji="0" lang="en-US" altLang="en-US" sz="9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9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9525" marR="9525" marT="9519"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548680"/>
            <a:ext cx="8229600" cy="5688632"/>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marL="342900" indent="-342900">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a:buFont typeface="Arial" panose="020B0604020202020204" pitchFamily="34" charset="0"/>
              <a:buChar char="•"/>
              <a:defRPr/>
            </a:pPr>
            <a:r>
              <a:rPr lang="en-GB" altLang="en-US" sz="1800" smtClean="0">
                <a:latin typeface="Arial" panose="020B0604020202020204" pitchFamily="34" charset="0"/>
              </a:rPr>
              <a:t>Male victims report difficulties dealing with the emotional impact of abuse: </a:t>
            </a:r>
            <a:r>
              <a:rPr lang="en-US" altLang="en-US" sz="1800" smtClean="0">
                <a:latin typeface="Arial" panose="020B0604020202020204" pitchFamily="34" charset="0"/>
              </a:rPr>
              <a:t>“You’re used to not being open with your feelings. And it’s quite hard to communicate so you tend to keep things to yourself and they you know sort of eat away at you a bit so…” (p.14)</a:t>
            </a:r>
          </a:p>
          <a:p>
            <a:pPr>
              <a:buFont typeface="Arial" panose="020B0604020202020204" pitchFamily="34" charset="0"/>
              <a:buNone/>
              <a:defRPr/>
            </a:pPr>
            <a:endParaRPr lang="en-US" altLang="en-US" sz="1800" smtClean="0">
              <a:latin typeface="Arial" panose="020B0604020202020204" pitchFamily="34" charset="0"/>
            </a:endParaRPr>
          </a:p>
          <a:p>
            <a:pPr>
              <a:buFont typeface="Arial" panose="020B0604020202020204" pitchFamily="34" charset="0"/>
              <a:buChar char="•"/>
              <a:defRPr/>
            </a:pPr>
            <a:r>
              <a:rPr lang="en-GB" altLang="en-US" sz="1800" smtClean="0">
                <a:latin typeface="Arial" panose="020B0604020202020204" pitchFamily="34" charset="0"/>
              </a:rPr>
              <a:t>Lesbian/Gay/Bisexual victims report that their sexuality is used as part of abuse, e.g. with threats to 'out' them.  (p.30)</a:t>
            </a:r>
          </a:p>
          <a:p>
            <a:pPr>
              <a:buFont typeface="Arial" panose="020B0604020202020204" pitchFamily="34" charset="0"/>
              <a:buNone/>
              <a:defRPr/>
            </a:pPr>
            <a:endParaRPr lang="en-GB" altLang="en-US" sz="1800" smtClean="0">
              <a:latin typeface="Arial" panose="020B0604020202020204" pitchFamily="34" charset="0"/>
            </a:endParaRPr>
          </a:p>
          <a:p>
            <a:pPr>
              <a:buFont typeface="Arial" panose="020B0604020202020204" pitchFamily="34" charset="0"/>
              <a:buChar char="•"/>
              <a:defRPr/>
            </a:pPr>
            <a:r>
              <a:rPr lang="en-GB" altLang="en-US" sz="1800" smtClean="0">
                <a:latin typeface="Arial" panose="020B0604020202020204" pitchFamily="34" charset="0"/>
              </a:rPr>
              <a:t>Transgender victims of sexual violence identified it as a hidden issue </a:t>
            </a:r>
            <a:r>
              <a:rPr lang="en-US" altLang="en-US" sz="1800" smtClean="0">
                <a:latin typeface="Arial" panose="020B0604020202020204" pitchFamily="34" charset="0"/>
              </a:rPr>
              <a:t>in the trans-community, not talked about much, and was very unlikely to be reported. (p.31)</a:t>
            </a:r>
          </a:p>
          <a:p>
            <a:pPr>
              <a:buFont typeface="Arial" panose="020B0604020202020204" pitchFamily="34" charset="0"/>
              <a:buNone/>
              <a:defRPr/>
            </a:pPr>
            <a:endParaRPr lang="en-US" altLang="en-US" sz="1800" smtClean="0">
              <a:latin typeface="Arial" panose="020B0604020202020204" pitchFamily="34" charset="0"/>
            </a:endParaRPr>
          </a:p>
          <a:p>
            <a:pPr>
              <a:buFont typeface="Arial" panose="020B0604020202020204" pitchFamily="34" charset="0"/>
              <a:buChar char="•"/>
              <a:defRPr/>
            </a:pPr>
            <a:r>
              <a:rPr lang="en-GB" altLang="en-US" sz="1800" smtClean="0">
                <a:latin typeface="Arial" panose="020B0604020202020204" pitchFamily="34" charset="0"/>
              </a:rPr>
              <a:t>BME (Asian) women were anxious about reporting to support workers who were also Asian for fear that confidentiality would be breached to the wider community. (p.45)</a:t>
            </a:r>
          </a:p>
          <a:p>
            <a:pPr>
              <a:buFont typeface="Arial" panose="020B0604020202020204" pitchFamily="34" charset="0"/>
              <a:buChar char="•"/>
              <a:defRPr/>
            </a:pPr>
            <a:endParaRPr lang="en-GB" altLang="en-US" sz="1800" smtClean="0">
              <a:latin typeface="Arial" panose="020B0604020202020204" pitchFamily="34" charset="0"/>
            </a:endParaRPr>
          </a:p>
          <a:p>
            <a:pPr>
              <a:buFont typeface="Arial" panose="020B0604020202020204" pitchFamily="34" charset="0"/>
              <a:buChar char="•"/>
              <a:defRPr/>
            </a:pPr>
            <a:r>
              <a:rPr lang="en-US" altLang="en-US" sz="1800" smtClean="0">
                <a:latin typeface="Arial" panose="020B0604020202020204" pitchFamily="34" charset="0"/>
              </a:rPr>
              <a:t>LGBT and BME individuals feared potential homophobic or racist reactions from service providers. (p.49)</a:t>
            </a:r>
          </a:p>
          <a:p>
            <a:pPr>
              <a:buFont typeface="Arial" panose="020B0604020202020204" pitchFamily="34" charset="0"/>
              <a:buNone/>
              <a:defRPr/>
            </a:pPr>
            <a:r>
              <a:rPr lang="en-US" altLang="en-US" sz="1400" smtClean="0">
                <a:solidFill>
                  <a:srgbClr val="7F7F7F"/>
                </a:solidFill>
                <a:latin typeface="Arial" panose="020B0604020202020204" pitchFamily="34" charset="0"/>
              </a:rPr>
              <a:t>(</a:t>
            </a:r>
            <a:r>
              <a:rPr lang="en-GB" altLang="en-US" sz="1400" smtClean="0">
                <a:solidFill>
                  <a:srgbClr val="7F7F7F"/>
                </a:solidFill>
                <a:latin typeface="Arial" panose="020B0604020202020204" pitchFamily="34" charset="0"/>
              </a:rPr>
              <a:t>Hester, Williamson et al 2012)</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GB" altLang="en-US" sz="4000" smtClean="0">
                <a:latin typeface="Arial" charset="0"/>
                <a:cs typeface="Arial" charset="0"/>
              </a:rPr>
              <a:t>CONSEQUENCES are gendered:</a:t>
            </a:r>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marL="0" indent="0">
              <a:buFont typeface="Arial" panose="020B0604020202020204" pitchFamily="34" charset="0"/>
              <a:buNone/>
              <a:defRPr/>
            </a:pPr>
            <a:r>
              <a:rPr lang="en-US" altLang="en-US" sz="3200" smtClean="0">
                <a:latin typeface="Arial" panose="020B0604020202020204" pitchFamily="34" charset="0"/>
              </a:rPr>
              <a:t>Women are also much more likely to be high risk victims:</a:t>
            </a:r>
          </a:p>
          <a:p>
            <a:pPr marL="0" indent="0">
              <a:buFont typeface="Arial" panose="020B0604020202020204" pitchFamily="34" charset="0"/>
              <a:buNone/>
              <a:defRPr/>
            </a:pPr>
            <a:r>
              <a:rPr lang="en-US" altLang="en-US" sz="3200" smtClean="0">
                <a:latin typeface="Arial" panose="020B0604020202020204" pitchFamily="34" charset="0"/>
              </a:rPr>
              <a:t> </a:t>
            </a:r>
          </a:p>
          <a:p>
            <a:pPr marL="0" indent="0">
              <a:buFont typeface="Arial" panose="020B0604020202020204" pitchFamily="34" charset="0"/>
              <a:buNone/>
              <a:defRPr/>
            </a:pPr>
            <a:endParaRPr lang="en-US" altLang="en-US" sz="1600" smtClean="0">
              <a:latin typeface="Arial" panose="020B0604020202020204" pitchFamily="34" charset="0"/>
              <a:hlinkClick r:id="rId2"/>
            </a:endParaRPr>
          </a:p>
          <a:p>
            <a:pPr marL="0" indent="0">
              <a:buFont typeface="Arial" panose="020B0604020202020204" pitchFamily="34" charset="0"/>
              <a:buNone/>
              <a:defRPr/>
            </a:pPr>
            <a:endParaRPr lang="en-US" altLang="en-US" sz="1600" smtClean="0">
              <a:latin typeface="Arial" panose="020B0604020202020204" pitchFamily="34" charset="0"/>
              <a:hlinkClick r:id="rId2"/>
            </a:endParaRPr>
          </a:p>
          <a:p>
            <a:pPr marL="0" indent="0">
              <a:buFont typeface="Arial" panose="020B0604020202020204" pitchFamily="34" charset="0"/>
              <a:buNone/>
              <a:defRPr/>
            </a:pPr>
            <a:endParaRPr lang="en-US" altLang="en-US" sz="1600" smtClean="0">
              <a:latin typeface="Arial" panose="020B0604020202020204" pitchFamily="34" charset="0"/>
              <a:hlinkClick r:id="rId2"/>
            </a:endParaRPr>
          </a:p>
          <a:p>
            <a:pPr marL="0" indent="0">
              <a:buFont typeface="Arial" panose="020B0604020202020204" pitchFamily="34" charset="0"/>
              <a:buNone/>
              <a:defRPr/>
            </a:pPr>
            <a:endParaRPr lang="en-US" altLang="en-US" sz="1600" smtClean="0">
              <a:latin typeface="Arial" panose="020B0604020202020204" pitchFamily="34" charset="0"/>
              <a:hlinkClick r:id="rId2"/>
            </a:endParaRPr>
          </a:p>
          <a:p>
            <a:pPr marL="0" indent="0">
              <a:buFont typeface="Arial" panose="020B0604020202020204" pitchFamily="34" charset="0"/>
              <a:buNone/>
              <a:defRPr/>
            </a:pPr>
            <a:endParaRPr lang="en-US" altLang="en-US" sz="1600" smtClean="0">
              <a:latin typeface="Arial" panose="020B0604020202020204" pitchFamily="34" charset="0"/>
              <a:hlinkClick r:id="rId2"/>
            </a:endParaRPr>
          </a:p>
          <a:p>
            <a:pPr marL="0" indent="0">
              <a:buFont typeface="Arial" panose="020B0604020202020204" pitchFamily="34" charset="0"/>
              <a:buNone/>
              <a:defRPr/>
            </a:pPr>
            <a:endParaRPr lang="en-US" altLang="en-US" sz="1600" smtClean="0">
              <a:latin typeface="Arial" panose="020B0604020202020204" pitchFamily="34" charset="0"/>
              <a:hlinkClick r:id="rId2"/>
            </a:endParaRPr>
          </a:p>
          <a:p>
            <a:pPr marL="0" indent="0">
              <a:buFont typeface="Arial" panose="020B0604020202020204" pitchFamily="34" charset="0"/>
              <a:buNone/>
              <a:defRPr/>
            </a:pPr>
            <a:endParaRPr lang="en-US" altLang="en-US" sz="1600" smtClean="0">
              <a:latin typeface="Arial" panose="020B0604020202020204" pitchFamily="34" charset="0"/>
              <a:hlinkClick r:id="rId2"/>
            </a:endParaRPr>
          </a:p>
          <a:p>
            <a:pPr marL="0" indent="0">
              <a:buFont typeface="Arial" panose="020B0604020202020204" pitchFamily="34" charset="0"/>
              <a:buNone/>
              <a:defRPr/>
            </a:pPr>
            <a:r>
              <a:rPr lang="en-US" altLang="en-US" sz="1400" smtClean="0">
                <a:solidFill>
                  <a:srgbClr val="7F7F7F"/>
                </a:solidFill>
                <a:latin typeface="Arial" panose="020B0604020202020204" pitchFamily="34" charset="0"/>
                <a:hlinkClick r:id="rId2"/>
              </a:rPr>
              <a:t>(http://www.hmic.gov.uk/wp-content/uploads/2014/04/improving-the-police-response-to-domestic-abuse.pdf </a:t>
            </a:r>
            <a:r>
              <a:rPr lang="en-US" altLang="en-US" sz="1400" smtClean="0">
                <a:solidFill>
                  <a:srgbClr val="7F7F7F"/>
                </a:solidFill>
                <a:latin typeface="Arial" panose="020B0604020202020204" pitchFamily="34" charset="0"/>
              </a:rPr>
              <a:t>(pp.28,30)</a:t>
            </a:r>
            <a:endParaRPr lang="en-US" altLang="en-US" sz="1400" smtClean="0">
              <a:solidFill>
                <a:srgbClr val="7F7F7F"/>
              </a:solidFill>
              <a:latin typeface="Arial" panose="020B0604020202020204" pitchFamily="34" charset="0"/>
              <a:hlinkClick r:id="rId2"/>
            </a:endParaRPr>
          </a:p>
          <a:p>
            <a:pPr marL="0" indent="0">
              <a:buFont typeface="Arial" panose="020B0604020202020204" pitchFamily="34" charset="0"/>
              <a:buNone/>
              <a:defRPr/>
            </a:pPr>
            <a:r>
              <a:rPr lang="en-US" altLang="en-US" sz="3200" smtClean="0">
                <a:latin typeface="Arial" panose="020B0604020202020204" pitchFamily="34" charset="0"/>
              </a:rPr>
              <a:t>	</a:t>
            </a:r>
          </a:p>
          <a:p>
            <a:pPr marL="0" indent="0">
              <a:buFont typeface="Arial" panose="020B0604020202020204" pitchFamily="34" charset="0"/>
              <a:buChar char="•"/>
              <a:defRPr/>
            </a:pPr>
            <a:endParaRPr lang="en-GB" altLang="en-US" sz="3200" smtClean="0">
              <a:latin typeface="Arial" panose="020B0604020202020204" pitchFamily="34" charset="0"/>
            </a:endParaRPr>
          </a:p>
        </p:txBody>
      </p:sp>
      <p:sp>
        <p:nvSpPr>
          <p:cNvPr id="4" name="Rectangle 3"/>
          <p:cNvSpPr/>
          <p:nvPr/>
        </p:nvSpPr>
        <p:spPr>
          <a:xfrm>
            <a:off x="611188" y="3068638"/>
            <a:ext cx="7273925" cy="1728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2800" dirty="0"/>
              <a:t>96 percent of all high risk of serious harm or murder cases referred to (57,900 in 2012-2013) to MARAC </a:t>
            </a:r>
            <a:r>
              <a:rPr lang="en-US" sz="2000" dirty="0"/>
              <a:t>(multi-agency risk assessment conference)</a:t>
            </a:r>
            <a:r>
              <a:rPr lang="en-US" sz="2800" dirty="0"/>
              <a:t> were women.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GB" altLang="en-US" smtClean="0">
                <a:latin typeface="Arial" charset="0"/>
                <a:cs typeface="Arial" charset="0"/>
              </a:rPr>
              <a:t>Where in the world are 2 women a week killed by DV?</a:t>
            </a:r>
          </a:p>
        </p:txBody>
      </p:sp>
      <p:sp>
        <p:nvSpPr>
          <p:cNvPr id="50179" name="TextBox 3"/>
          <p:cNvSpPr txBox="1">
            <a:spLocks noChangeArrowheads="1"/>
          </p:cNvSpPr>
          <p:nvPr/>
        </p:nvSpPr>
        <p:spPr bwMode="auto">
          <a:xfrm>
            <a:off x="1143000" y="5410200"/>
            <a:ext cx="40814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Arial" charset="0"/>
                <a:cs typeface="Arial" charset="0"/>
              </a:defRPr>
            </a:lvl1pPr>
            <a:lvl2pPr marL="37931725" indent="-37474525">
              <a:spcBef>
                <a:spcPct val="20000"/>
              </a:spcBef>
              <a:buFont typeface="Arial" charset="0"/>
              <a:buChar char="–"/>
              <a:defRPr sz="2800">
                <a:solidFill>
                  <a:schemeClr val="tx1"/>
                </a:solidFill>
                <a:latin typeface="Arial" charset="0"/>
                <a:cs typeface="Arial" charset="0"/>
              </a:defRPr>
            </a:lvl2pPr>
            <a:lvl3pPr marL="1143000" indent="-228600">
              <a:spcBef>
                <a:spcPct val="20000"/>
              </a:spcBef>
              <a:buFont typeface="Arial" charset="0"/>
              <a:buChar char="•"/>
              <a:defRPr sz="2400">
                <a:solidFill>
                  <a:schemeClr val="tx1"/>
                </a:solidFill>
                <a:latin typeface="Arial" charset="0"/>
                <a:cs typeface="Arial" charset="0"/>
              </a:defRPr>
            </a:lvl3pPr>
            <a:lvl4pPr marL="1600200" indent="-228600">
              <a:spcBef>
                <a:spcPct val="20000"/>
              </a:spcBef>
              <a:buFont typeface="Arial" charset="0"/>
              <a:buChar char="–"/>
              <a:defRPr sz="20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eaLnBrk="1" hangingPunct="1">
              <a:spcBef>
                <a:spcPct val="0"/>
              </a:spcBef>
              <a:buFontTx/>
              <a:buNone/>
            </a:pPr>
            <a:endParaRPr lang="en-US" altLang="en-US" sz="1800">
              <a:latin typeface="Calibri" pitchFamily="-1" charset="0"/>
            </a:endParaRPr>
          </a:p>
          <a:p>
            <a:pPr eaLnBrk="1" hangingPunct="1">
              <a:spcBef>
                <a:spcPct val="0"/>
              </a:spcBef>
              <a:buFontTx/>
              <a:buNone/>
            </a:pPr>
            <a:r>
              <a:rPr lang="en-US" altLang="en-US" sz="1400">
                <a:solidFill>
                  <a:srgbClr val="7F7F7F"/>
                </a:solidFill>
                <a:latin typeface="Calibri" pitchFamily="-1" charset="0"/>
              </a:rPr>
              <a:t>http://kareningalasmith.com/counting-dead-women/</a:t>
            </a:r>
            <a:endParaRPr lang="en-GB" altLang="en-US" sz="1400">
              <a:solidFill>
                <a:srgbClr val="7F7F7F"/>
              </a:solidFill>
              <a:latin typeface="Calibri" pitchFamily="-1" charset="0"/>
            </a:endParaRPr>
          </a:p>
        </p:txBody>
      </p:sp>
      <p:graphicFrame>
        <p:nvGraphicFramePr>
          <p:cNvPr id="2" name="Diagram 1"/>
          <p:cNvGraphicFramePr/>
          <p:nvPr/>
        </p:nvGraphicFramePr>
        <p:xfrm>
          <a:off x="1547664" y="155679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02" name="Picture 2" descr="C:\Users\r2-fenton\Picture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6138" y="2133600"/>
            <a:ext cx="4460875"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extBox 3"/>
          <p:cNvSpPr txBox="1">
            <a:spLocks noChangeArrowheads="1"/>
          </p:cNvSpPr>
          <p:nvPr/>
        </p:nvSpPr>
        <p:spPr bwMode="auto">
          <a:xfrm>
            <a:off x="1116013" y="5589588"/>
            <a:ext cx="2022475" cy="368300"/>
          </a:xfrm>
          <a:prstGeom prst="rect">
            <a:avLst/>
          </a:prstGeom>
          <a:noFill/>
          <a:ln>
            <a:noFill/>
          </a:ln>
          <a:extLst/>
        </p:spPr>
        <p:txBody>
          <a:bodyPr wrap="none">
            <a:spAutoFit/>
          </a:bodyPr>
          <a:lstStyle>
            <a:lvl1pPr>
              <a:defRPr sz="2400">
                <a:solidFill>
                  <a:schemeClr val="tx1"/>
                </a:solidFill>
                <a:latin typeface="Calibri" pitchFamily="-65" charset="0"/>
                <a:cs typeface="Arial" charset="0"/>
              </a:defRPr>
            </a:lvl1pPr>
            <a:lvl2pPr marL="37931725" indent="-37474525">
              <a:defRPr sz="2400">
                <a:solidFill>
                  <a:schemeClr val="tx1"/>
                </a:solidFill>
                <a:latin typeface="Calibri" pitchFamily="-65" charset="0"/>
                <a:cs typeface="Arial" charset="0"/>
              </a:defRPr>
            </a:lvl2pPr>
            <a:lvl3pPr>
              <a:defRPr sz="2400">
                <a:solidFill>
                  <a:schemeClr val="tx1"/>
                </a:solidFill>
                <a:latin typeface="Calibri" pitchFamily="-65" charset="0"/>
                <a:cs typeface="Arial" charset="0"/>
              </a:defRPr>
            </a:lvl3pPr>
            <a:lvl4pPr>
              <a:defRPr sz="2400">
                <a:solidFill>
                  <a:schemeClr val="tx1"/>
                </a:solidFill>
                <a:latin typeface="Calibri" pitchFamily="-65" charset="0"/>
                <a:cs typeface="Arial" charset="0"/>
              </a:defRPr>
            </a:lvl4pPr>
            <a:lvl5pPr>
              <a:defRPr sz="2400">
                <a:solidFill>
                  <a:schemeClr val="tx1"/>
                </a:solidFill>
                <a:latin typeface="Calibri" pitchFamily="-65" charset="0"/>
                <a:cs typeface="Arial" charset="0"/>
              </a:defRPr>
            </a:lvl5pPr>
            <a:lvl6pPr marL="457200" eaLnBrk="0" fontAlgn="base" hangingPunct="0">
              <a:spcBef>
                <a:spcPct val="0"/>
              </a:spcBef>
              <a:spcAft>
                <a:spcPct val="0"/>
              </a:spcAft>
              <a:defRPr sz="2400">
                <a:solidFill>
                  <a:schemeClr val="tx1"/>
                </a:solidFill>
                <a:latin typeface="Calibri" pitchFamily="-65" charset="0"/>
                <a:cs typeface="Arial" charset="0"/>
              </a:defRPr>
            </a:lvl6pPr>
            <a:lvl7pPr marL="914400" eaLnBrk="0" fontAlgn="base" hangingPunct="0">
              <a:spcBef>
                <a:spcPct val="0"/>
              </a:spcBef>
              <a:spcAft>
                <a:spcPct val="0"/>
              </a:spcAft>
              <a:defRPr sz="2400">
                <a:solidFill>
                  <a:schemeClr val="tx1"/>
                </a:solidFill>
                <a:latin typeface="Calibri" pitchFamily="-65" charset="0"/>
                <a:cs typeface="Arial" charset="0"/>
              </a:defRPr>
            </a:lvl7pPr>
            <a:lvl8pPr marL="1371600" eaLnBrk="0" fontAlgn="base" hangingPunct="0">
              <a:spcBef>
                <a:spcPct val="0"/>
              </a:spcBef>
              <a:spcAft>
                <a:spcPct val="0"/>
              </a:spcAft>
              <a:defRPr sz="2400">
                <a:solidFill>
                  <a:schemeClr val="tx1"/>
                </a:solidFill>
                <a:latin typeface="Calibri" pitchFamily="-65" charset="0"/>
                <a:cs typeface="Arial" charset="0"/>
              </a:defRPr>
            </a:lvl8pPr>
            <a:lvl9pPr marL="1828800" eaLnBrk="0" fontAlgn="base" hangingPunct="0">
              <a:spcBef>
                <a:spcPct val="0"/>
              </a:spcBef>
              <a:spcAft>
                <a:spcPct val="0"/>
              </a:spcAft>
              <a:defRPr sz="2400">
                <a:solidFill>
                  <a:schemeClr val="tx1"/>
                </a:solidFill>
                <a:latin typeface="Calibri" pitchFamily="-65" charset="0"/>
                <a:cs typeface="Arial" charset="0"/>
              </a:defRPr>
            </a:lvl9pPr>
          </a:lstStyle>
          <a:p>
            <a:pPr eaLnBrk="1" hangingPunct="1">
              <a:defRPr/>
            </a:pPr>
            <a:r>
              <a:rPr lang="en-GB" altLang="en-US" sz="1800" dirty="0" smtClean="0">
                <a:solidFill>
                  <a:schemeClr val="tx1">
                    <a:lumMod val="50000"/>
                    <a:lumOff val="50000"/>
                  </a:schemeClr>
                </a:solidFill>
              </a:rPr>
              <a:t>www.Refuge.org.uk</a:t>
            </a:r>
          </a:p>
        </p:txBody>
      </p:sp>
      <p:sp>
        <p:nvSpPr>
          <p:cNvPr id="51204" name="Title 6"/>
          <p:cNvSpPr>
            <a:spLocks noGrp="1"/>
          </p:cNvSpPr>
          <p:nvPr>
            <p:ph type="title"/>
          </p:nvPr>
        </p:nvSpPr>
        <p:spPr>
          <a:xfrm>
            <a:off x="457200" y="260350"/>
            <a:ext cx="8229600" cy="1157288"/>
          </a:xfrm>
        </p:spPr>
        <p:txBody>
          <a:bodyPr/>
          <a:lstStyle/>
          <a:p>
            <a:r>
              <a:rPr lang="en-GB" altLang="en-US" sz="3200" smtClean="0">
                <a:latin typeface="Arial" charset="0"/>
                <a:cs typeface="Arial" charset="0"/>
              </a:rPr>
              <a:t/>
            </a:r>
            <a:br>
              <a:rPr lang="en-GB" altLang="en-US" sz="3200" smtClean="0">
                <a:latin typeface="Arial" charset="0"/>
                <a:cs typeface="Arial" charset="0"/>
              </a:rPr>
            </a:br>
            <a:r>
              <a:rPr lang="en-GB" altLang="en-US" sz="3200" smtClean="0">
                <a:latin typeface="Arial" charset="0"/>
                <a:cs typeface="Arial" charset="0"/>
              </a:rPr>
              <a:t/>
            </a:r>
            <a:br>
              <a:rPr lang="en-GB" altLang="en-US" sz="3200" smtClean="0">
                <a:latin typeface="Arial" charset="0"/>
                <a:cs typeface="Arial" charset="0"/>
              </a:rPr>
            </a:br>
            <a:r>
              <a:rPr lang="en-GB" altLang="en-US" sz="3200" smtClean="0">
                <a:latin typeface="Arial" charset="0"/>
                <a:cs typeface="Arial" charset="0"/>
              </a:rPr>
              <a:t>Shockingly, 2 women a week are killed by their partner or ex-partner in the UK</a:t>
            </a:r>
            <a:r>
              <a:rPr lang="en-GB" altLang="en-US" smtClean="0">
                <a:latin typeface="Arial" charset="0"/>
                <a:cs typeface="Arial" charset="0"/>
              </a:rPr>
              <a:t/>
            </a:r>
            <a:br>
              <a:rPr lang="en-GB" altLang="en-US" smtClean="0">
                <a:latin typeface="Arial" charset="0"/>
                <a:cs typeface="Arial" charset="0"/>
              </a:rPr>
            </a:br>
            <a:endParaRPr lang="en-GB" alt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GB" altLang="en-US" smtClean="0">
                <a:latin typeface="Arial" charset="0"/>
                <a:cs typeface="Arial" charset="0"/>
              </a:rPr>
              <a:t>Escalation</a:t>
            </a:r>
          </a:p>
        </p:txBody>
      </p:sp>
      <p:sp>
        <p:nvSpPr>
          <p:cNvPr id="68611" name="Content Placeholder 2"/>
          <p:cNvSpPr>
            <a:spLocks noGrp="1"/>
          </p:cNvSpPr>
          <p:nvPr>
            <p:ph idx="1"/>
          </p:nvPr>
        </p:nvSpPr>
        <p:spPr>
          <a:xfrm>
            <a:off x="457200" y="1600200"/>
            <a:ext cx="8229600" cy="24765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lstStyle/>
          <a:p>
            <a:pPr marL="0" indent="0">
              <a:buFont typeface="Arial" panose="020B0604020202020204" pitchFamily="34" charset="0"/>
              <a:buNone/>
              <a:defRPr/>
            </a:pPr>
            <a:r>
              <a:rPr lang="en-US" altLang="en-US" smtClean="0"/>
              <a:t>Domestic violence is rarely a one-off. Incidents generally become more frequent and severe over time</a:t>
            </a:r>
          </a:p>
          <a:p>
            <a:pPr marL="0" indent="0">
              <a:buFont typeface="Arial" panose="020B0604020202020204" pitchFamily="34" charset="0"/>
              <a:buChar char="•"/>
              <a:defRPr/>
            </a:pPr>
            <a:endParaRPr lang="en-US" altLang="en-US" smtClean="0"/>
          </a:p>
          <a:p>
            <a:pPr marL="0" indent="0">
              <a:buFont typeface="Arial" panose="020B0604020202020204" pitchFamily="34" charset="0"/>
              <a:buNone/>
              <a:defRPr/>
            </a:pPr>
            <a:r>
              <a:rPr lang="en-US" altLang="en-US" sz="1400" smtClean="0">
                <a:solidFill>
                  <a:srgbClr val="7F7F7F"/>
                </a:solidFill>
              </a:rPr>
              <a:t>(www.refuge.org.uk)</a:t>
            </a:r>
          </a:p>
          <a:p>
            <a:pPr marL="0" indent="0">
              <a:buFont typeface="Arial" panose="020B0604020202020204" pitchFamily="34" charset="0"/>
              <a:buChar char="•"/>
              <a:defRPr/>
            </a:pPr>
            <a:endParaRPr lang="en-US" altLang="en-US" smtClean="0"/>
          </a:p>
          <a:p>
            <a:pPr marL="0" indent="0">
              <a:buFont typeface="Arial" panose="020B0604020202020204" pitchFamily="34" charset="0"/>
              <a:buChar char="•"/>
              <a:defRPr/>
            </a:pPr>
            <a:endParaRPr lang="en-GB" alt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1196975"/>
            <a:ext cx="8229600" cy="2952750"/>
          </a:xfrm>
        </p:spPr>
        <p:txBody>
          <a:bodyPr/>
          <a:lstStyle/>
          <a:p>
            <a:pPr algn="ctr"/>
            <a:r>
              <a:rPr lang="en-GB" altLang="en-US" sz="4000" smtClean="0">
                <a:latin typeface="Arial" charset="0"/>
                <a:cs typeface="Arial" charset="0"/>
              </a:rPr>
              <a:t>“So why doesn’t she just leave?”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81000" y="1600200"/>
            <a:ext cx="8229600" cy="685800"/>
          </a:xfrm>
        </p:spPr>
        <p:txBody>
          <a:bodyPr/>
          <a:lstStyle/>
          <a:p>
            <a:pPr algn="ctr"/>
            <a:r>
              <a:rPr lang="en-GB" altLang="en-US" smtClean="0">
                <a:latin typeface="Arial" charset="0"/>
                <a:cs typeface="Arial" charset="0"/>
              </a:rPr>
              <a:t>Some ground rules</a:t>
            </a:r>
          </a:p>
        </p:txBody>
      </p:sp>
      <p:sp>
        <p:nvSpPr>
          <p:cNvPr id="27651" name="Content Placeholder 2"/>
          <p:cNvSpPr>
            <a:spLocks noGrp="1"/>
          </p:cNvSpPr>
          <p:nvPr>
            <p:ph idx="1"/>
          </p:nvPr>
        </p:nvSpPr>
        <p:spPr>
          <a:xfrm>
            <a:off x="323528" y="2348880"/>
            <a:ext cx="7776864" cy="2736304"/>
          </a:xfrm>
        </p:spPr>
        <p:txBody>
          <a:bodyPr/>
          <a:lstStyle/>
          <a:p>
            <a:r>
              <a:rPr lang="en-GB" altLang="en-US" dirty="0" smtClean="0">
                <a:latin typeface="Arial" charset="0"/>
                <a:cs typeface="Arial" charset="0"/>
              </a:rPr>
              <a:t>Confidentiality</a:t>
            </a:r>
          </a:p>
          <a:p>
            <a:r>
              <a:rPr lang="en-GB" altLang="en-US" dirty="0" smtClean="0">
                <a:latin typeface="Arial" charset="0"/>
                <a:cs typeface="Arial" charset="0"/>
              </a:rPr>
              <a:t>Appropriate language</a:t>
            </a:r>
          </a:p>
          <a:p>
            <a:r>
              <a:rPr lang="en-GB" altLang="en-US" dirty="0" smtClean="0">
                <a:latin typeface="Arial" charset="0"/>
                <a:cs typeface="Arial" charset="0"/>
              </a:rPr>
              <a:t>Attendance</a:t>
            </a:r>
          </a:p>
          <a:p>
            <a:r>
              <a:rPr lang="en-GB" altLang="en-US" dirty="0" smtClean="0">
                <a:latin typeface="Arial" charset="0"/>
                <a:cs typeface="Arial" charset="0"/>
              </a:rPr>
              <a:t>Communicating with the facilitator</a:t>
            </a:r>
          </a:p>
          <a:p>
            <a:endParaRPr lang="en-GB" altLang="en-US" sz="1800" dirty="0" smtClean="0">
              <a:latin typeface="Arial" charset="0"/>
              <a:cs typeface="Arial" charset="0"/>
            </a:endParaRPr>
          </a:p>
          <a:p>
            <a:endParaRPr lang="en-GB" sz="1200" dirty="0"/>
          </a:p>
          <a:p>
            <a:pPr marL="0" indent="0">
              <a:buNone/>
            </a:pPr>
            <a:r>
              <a:rPr lang="en-US" sz="1800" dirty="0" smtClean="0"/>
              <a:t>Please be aware that we will be talking about sensitive issues and issues that might have affected you or people you care about. If you </a:t>
            </a:r>
            <a:r>
              <a:rPr lang="en-US" sz="1800" dirty="0"/>
              <a:t>feel uncomfortable or upset </a:t>
            </a:r>
            <a:r>
              <a:rPr lang="en-US" sz="1800" dirty="0" smtClean="0"/>
              <a:t>it is fine to leave </a:t>
            </a:r>
            <a:r>
              <a:rPr lang="en-US" sz="1800" dirty="0"/>
              <a:t>the space</a:t>
            </a:r>
            <a:r>
              <a:rPr lang="en-US" sz="1800" dirty="0" smtClean="0"/>
              <a:t>. Facilitators will understand and are trained to help you. </a:t>
            </a:r>
            <a:endParaRPr lang="en-GB" altLang="en-US" sz="1800" dirty="0">
              <a:latin typeface="Arial" charset="0"/>
              <a:cs typeface="Arial" charset="0"/>
            </a:endParaRPr>
          </a:p>
          <a:p>
            <a:pPr marL="0" indent="0">
              <a:buNone/>
            </a:pPr>
            <a:endParaRPr lang="en-GB" altLang="en-US" dirty="0" smtClean="0">
              <a:latin typeface="Arial" charset="0"/>
              <a:cs typeface="Arial" charset="0"/>
            </a:endParaRPr>
          </a:p>
        </p:txBody>
      </p:sp>
      <p:sp>
        <p:nvSpPr>
          <p:cNvPr id="27652" name="TextBox 3"/>
          <p:cNvSpPr txBox="1">
            <a:spLocks noChangeArrowheads="1"/>
          </p:cNvSpPr>
          <p:nvPr/>
        </p:nvSpPr>
        <p:spPr bwMode="auto">
          <a:xfrm>
            <a:off x="457200" y="381000"/>
            <a:ext cx="8229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eaLnBrk="0" hangingPunct="0">
              <a:spcBef>
                <a:spcPct val="20000"/>
              </a:spcBef>
              <a:buFont typeface="Arial" charset="0"/>
              <a:buChar char="•"/>
              <a:defRPr sz="3200">
                <a:solidFill>
                  <a:schemeClr val="tx1"/>
                </a:solidFill>
                <a:latin typeface="Arial" charset="0"/>
                <a:cs typeface="Arial" charset="0"/>
              </a:defRPr>
            </a:lvl1pPr>
            <a:lvl2pPr marL="37931725" indent="-37474525" eaLnBrk="0" hangingPunct="0">
              <a:spcBef>
                <a:spcPct val="20000"/>
              </a:spcBef>
              <a:buFont typeface="Arial" charset="0"/>
              <a:buChar char="–"/>
              <a:defRPr sz="2800">
                <a:solidFill>
                  <a:schemeClr val="tx1"/>
                </a:solidFill>
                <a:latin typeface="Arial" charset="0"/>
                <a:cs typeface="Arial" charset="0"/>
              </a:defRPr>
            </a:lvl2pPr>
            <a:lvl3pPr marL="1143000" indent="-228600" eaLnBrk="0" hangingPunct="0">
              <a:spcBef>
                <a:spcPct val="20000"/>
              </a:spcBef>
              <a:buFont typeface="Arial" charset="0"/>
              <a:buChar char="•"/>
              <a:defRPr sz="2400">
                <a:solidFill>
                  <a:schemeClr val="tx1"/>
                </a:solidFill>
                <a:latin typeface="Arial" charset="0"/>
                <a:cs typeface="Arial" charset="0"/>
              </a:defRPr>
            </a:lvl3pPr>
            <a:lvl4pPr marL="1600200" indent="-228600" eaLnBrk="0" hangingPunct="0">
              <a:spcBef>
                <a:spcPct val="20000"/>
              </a:spcBef>
              <a:buFont typeface="Arial" charset="0"/>
              <a:buChar char="–"/>
              <a:defRPr sz="2000">
                <a:solidFill>
                  <a:schemeClr val="tx1"/>
                </a:solidFill>
                <a:latin typeface="Arial" charset="0"/>
                <a:cs typeface="Arial" charset="0"/>
              </a:defRPr>
            </a:lvl4pPr>
            <a:lvl5pPr marL="2057400" indent="-228600" eaLnBrk="0" hangingPunct="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eaLnBrk="1" hangingPunct="1">
              <a:spcBef>
                <a:spcPct val="0"/>
              </a:spcBef>
            </a:pPr>
            <a:r>
              <a:rPr lang="en-GB" altLang="en-US" sz="1800"/>
              <a:t>We will be learning and working together as a group in this programme</a:t>
            </a:r>
          </a:p>
          <a:p>
            <a:pPr eaLnBrk="1" hangingPunct="1">
              <a:spcBef>
                <a:spcPct val="0"/>
              </a:spcBef>
            </a:pPr>
            <a:r>
              <a:rPr lang="en-GB" altLang="en-US" sz="1800"/>
              <a:t>Some of the material we will be discussing will be sensitive and some of us will have had personal experience of the things we discuss</a:t>
            </a:r>
          </a:p>
          <a:p>
            <a:pPr eaLnBrk="1" hangingPunct="1">
              <a:spcBef>
                <a:spcPct val="0"/>
              </a:spcBef>
            </a:pPr>
            <a:r>
              <a:rPr lang="en-GB" altLang="en-US" sz="1800"/>
              <a:t>We will all be be respectful of personal emotions as we learn</a:t>
            </a:r>
          </a:p>
        </p:txBody>
      </p:sp>
    </p:spTree>
    <p:extLst>
      <p:ext uri="{BB962C8B-B14F-4D97-AF65-F5344CB8AC3E}">
        <p14:creationId xmlns:p14="http://schemas.microsoft.com/office/powerpoint/2010/main" val="41083084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4274" name="Picture 2" descr="C:\Users\r2-fenton\Pictures\ec3ace27009bca6819e5ae95b3438a9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2225" y="1419225"/>
            <a:ext cx="4019550"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GB" altLang="en-US" sz="3200" smtClean="0">
                <a:latin typeface="Arial" charset="0"/>
                <a:cs typeface="Arial" charset="0"/>
              </a:rPr>
              <a:t>Reasons it </a:t>
            </a:r>
            <a:r>
              <a:rPr lang="en-US" altLang="en-US" sz="3200" smtClean="0">
                <a:latin typeface="Arial" charset="0"/>
                <a:cs typeface="Arial" charset="0"/>
              </a:rPr>
              <a:t>can be extremely difficult to leave an abusive partner:</a:t>
            </a:r>
            <a:endParaRPr lang="en-GB" altLang="en-US" sz="3200" smtClean="0">
              <a:latin typeface="Arial" charset="0"/>
              <a:cs typeface="Arial" charset="0"/>
            </a:endParaRPr>
          </a:p>
        </p:txBody>
      </p:sp>
      <p:sp>
        <p:nvSpPr>
          <p:cNvPr id="6656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marL="342900" indent="-342900">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a:buFont typeface="Arial" panose="020B0604020202020204" pitchFamily="34" charset="0"/>
              <a:buChar char="•"/>
              <a:defRPr/>
            </a:pPr>
            <a:r>
              <a:rPr lang="en-US" altLang="en-US" sz="2000" smtClean="0">
                <a:latin typeface="Arial" panose="020B0604020202020204" pitchFamily="34" charset="0"/>
              </a:rPr>
              <a:t>Fear what partner will do if they leave</a:t>
            </a:r>
          </a:p>
          <a:p>
            <a:pPr>
              <a:buFont typeface="Arial" panose="020B0604020202020204" pitchFamily="34" charset="0"/>
              <a:buChar char="•"/>
              <a:defRPr/>
            </a:pPr>
            <a:r>
              <a:rPr lang="en-US" altLang="en-US" sz="2000" smtClean="0">
                <a:latin typeface="Arial" panose="020B0604020202020204" pitchFamily="34" charset="0"/>
              </a:rPr>
              <a:t>Practical considerations (money, housing, children, language, isolation, where to go) </a:t>
            </a:r>
          </a:p>
          <a:p>
            <a:pPr>
              <a:buFont typeface="Arial" panose="020B0604020202020204" pitchFamily="34" charset="0"/>
              <a:buChar char="•"/>
              <a:defRPr/>
            </a:pPr>
            <a:r>
              <a:rPr lang="en-US" altLang="en-US" sz="2000" smtClean="0">
                <a:latin typeface="Arial" panose="020B0604020202020204" pitchFamily="34" charset="0"/>
              </a:rPr>
              <a:t>Women from different cultures can find it particularly difficult to leave an abusive man as this would bring shame on both themselves and their family. They may feel like they are betraying their community if they contact the police.</a:t>
            </a:r>
          </a:p>
          <a:p>
            <a:pPr>
              <a:buFont typeface="Arial" panose="020B0604020202020204" pitchFamily="34" charset="0"/>
              <a:buChar char="•"/>
              <a:defRPr/>
            </a:pPr>
            <a:r>
              <a:rPr lang="en-US" altLang="en-US" sz="2000" smtClean="0">
                <a:latin typeface="Arial" panose="020B0604020202020204" pitchFamily="34" charset="0"/>
              </a:rPr>
              <a:t>The self-esteem of a person being abused will have been steadily worn down so may feel there are no other options or cannot manage alone. </a:t>
            </a:r>
          </a:p>
          <a:p>
            <a:pPr>
              <a:buFont typeface="Arial" panose="020B0604020202020204" pitchFamily="34" charset="0"/>
              <a:buChar char="•"/>
              <a:defRPr/>
            </a:pPr>
            <a:r>
              <a:rPr lang="en-US" altLang="en-US" sz="2000" smtClean="0">
                <a:latin typeface="Arial" panose="020B0604020202020204" pitchFamily="34" charset="0"/>
              </a:rPr>
              <a:t>Feel ashamed of what has happened and believe the abuse is their fault.</a:t>
            </a:r>
          </a:p>
          <a:p>
            <a:pPr>
              <a:buFont typeface="Arial" panose="020B0604020202020204" pitchFamily="34" charset="0"/>
              <a:buChar char="•"/>
              <a:defRPr/>
            </a:pPr>
            <a:r>
              <a:rPr lang="en-US" altLang="en-US" sz="2000" smtClean="0">
                <a:latin typeface="Arial" panose="020B0604020202020204" pitchFamily="34" charset="0"/>
              </a:rPr>
              <a:t>Hope that partner will change (investment in relationship) </a:t>
            </a:r>
          </a:p>
          <a:p>
            <a:pPr>
              <a:buFont typeface="Arial" panose="020B0604020202020204" pitchFamily="34" charset="0"/>
              <a:buNone/>
              <a:defRPr/>
            </a:pPr>
            <a:endParaRPr lang="en-GB" altLang="en-US" sz="1400" smtClean="0">
              <a:latin typeface="Arial" panose="020B0604020202020204" pitchFamily="34" charset="0"/>
            </a:endParaRPr>
          </a:p>
          <a:p>
            <a:pPr>
              <a:buFont typeface="Arial" panose="020B0604020202020204" pitchFamily="34" charset="0"/>
              <a:buNone/>
              <a:defRPr/>
            </a:pPr>
            <a:r>
              <a:rPr lang="en-GB" altLang="en-US" sz="1400" smtClean="0">
                <a:solidFill>
                  <a:srgbClr val="7F7F7F"/>
                </a:solidFill>
                <a:latin typeface="Arial" panose="020B0604020202020204" pitchFamily="34" charset="0"/>
              </a:rPr>
              <a:t>(Adapted from Refuge and Women’s Aid)</a:t>
            </a:r>
            <a:endParaRPr lang="en-GB" altLang="en-US" sz="3200" smtClean="0">
              <a:solidFill>
                <a:srgbClr val="7F7F7F"/>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GB" altLang="en-US" smtClean="0">
                <a:latin typeface="Arial" charset="0"/>
                <a:cs typeface="Arial" charset="0"/>
              </a:rPr>
              <a:t>Domestic Abuse victims need specialist support</a:t>
            </a:r>
          </a:p>
        </p:txBody>
      </p:sp>
      <p:sp>
        <p:nvSpPr>
          <p:cNvPr id="66563" name="Content Placeholder 2"/>
          <p:cNvSpPr>
            <a:spLocks noGrp="1"/>
          </p:cNvSpPr>
          <p:nvPr>
            <p:ph idx="1"/>
          </p:nvPr>
        </p:nvSpPr>
        <p:spPr>
          <a:xfrm>
            <a:off x="457200" y="1828801"/>
            <a:ext cx="8229600" cy="419248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marL="0" indent="0">
              <a:buFont typeface="Arial" panose="020B0604020202020204" pitchFamily="34" charset="0"/>
              <a:buNone/>
              <a:defRPr/>
            </a:pPr>
            <a:r>
              <a:rPr lang="en-US" altLang="en-US" sz="2800" smtClean="0">
                <a:latin typeface="Arial" panose="020B0604020202020204" pitchFamily="34" charset="0"/>
              </a:rPr>
              <a:t>“Don’t tell her to leave or criticise her for staying. Although you may want her to leave, she has to make that decision in her own time. </a:t>
            </a:r>
            <a:r>
              <a:rPr lang="en-US" altLang="en-US" sz="2800" b="1" smtClean="0">
                <a:solidFill>
                  <a:srgbClr val="FF0000"/>
                </a:solidFill>
                <a:latin typeface="Arial" panose="020B0604020202020204" pitchFamily="34" charset="0"/>
              </a:rPr>
              <a:t>It is important to remember that research shows an abused woman is at most risk at the point of separation and immediately after leaving an abusive partner</a:t>
            </a:r>
            <a:r>
              <a:rPr lang="en-US" altLang="en-US" sz="2800" smtClean="0">
                <a:latin typeface="Arial" panose="020B0604020202020204" pitchFamily="34" charset="0"/>
              </a:rPr>
              <a:t>.”</a:t>
            </a:r>
          </a:p>
          <a:p>
            <a:pPr marL="0" indent="0">
              <a:buFont typeface="Arial" panose="020B0604020202020204" pitchFamily="34" charset="0"/>
              <a:buNone/>
              <a:defRPr/>
            </a:pPr>
            <a:r>
              <a:rPr lang="en-GB" altLang="en-US" sz="1400" smtClean="0">
                <a:solidFill>
                  <a:srgbClr val="7F7F7F"/>
                </a:solidFill>
                <a:latin typeface="Arial" panose="020B0604020202020204" pitchFamily="34" charset="0"/>
              </a:rPr>
              <a:t>(UK National Domestic Violence helpline)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1628775"/>
            <a:ext cx="8229600" cy="3168650"/>
          </a:xfrm>
        </p:spPr>
        <p:txBody>
          <a:bodyPr/>
          <a:lstStyle/>
          <a:p>
            <a:pPr algn="ctr"/>
            <a:r>
              <a:rPr lang="en-GB" altLang="en-US" sz="6000" smtClean="0">
                <a:latin typeface="Arial" charset="0"/>
                <a:cs typeface="Arial" charset="0"/>
              </a:rPr>
              <a:t>“I won’t judge you”</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GB" altLang="en-US" smtClean="0">
                <a:latin typeface="Arial" charset="0"/>
                <a:cs typeface="Arial" charset="0"/>
              </a:rPr>
              <a:t>A student on being judged:</a:t>
            </a:r>
          </a:p>
        </p:txBody>
      </p:sp>
      <p:sp>
        <p:nvSpPr>
          <p:cNvPr id="58371" name="Content Placeholder 2"/>
          <p:cNvSpPr>
            <a:spLocks noGrp="1"/>
          </p:cNvSpPr>
          <p:nvPr>
            <p:ph idx="1"/>
          </p:nvPr>
        </p:nvSpPr>
        <p:spPr>
          <a:xfrm>
            <a:off x="457200" y="1600200"/>
            <a:ext cx="8229600" cy="4061047"/>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marL="0" indent="0">
              <a:buFont typeface="Arial" panose="020B0604020202020204" pitchFamily="34" charset="0"/>
              <a:buNone/>
              <a:defRPr/>
            </a:pPr>
            <a:r>
              <a:rPr lang="en-GB" altLang="en-US" sz="2800" dirty="0" smtClean="0">
                <a:latin typeface="Arial" panose="020B0604020202020204" pitchFamily="34" charset="0"/>
              </a:rPr>
              <a:t>“I was in a violent relationship for 3 years and felt totally alone; there is a stigma that violence happens only to people of a certain demographic….When I spoke to my friends I always felt slightly judged, the classic ‘you are clever, why didn’t you leave’. Only now have I come to see that this was not my fault for being weak. I will never fully recover from this.”</a:t>
            </a:r>
          </a:p>
          <a:p>
            <a:pPr marL="0" indent="0">
              <a:buFont typeface="Arial" panose="020B0604020202020204" pitchFamily="34" charset="0"/>
              <a:buNone/>
              <a:defRPr/>
            </a:pPr>
            <a:endParaRPr lang="en-GB" altLang="en-US" sz="1400" dirty="0" smtClean="0">
              <a:latin typeface="Arial" panose="020B0604020202020204" pitchFamily="34" charset="0"/>
            </a:endParaRPr>
          </a:p>
          <a:p>
            <a:pPr marL="0" indent="0">
              <a:buFont typeface="Arial" panose="020B0604020202020204" pitchFamily="34" charset="0"/>
              <a:buNone/>
              <a:defRPr/>
            </a:pPr>
            <a:r>
              <a:rPr lang="en-GB" altLang="en-US" sz="1400" dirty="0" smtClean="0">
                <a:solidFill>
                  <a:srgbClr val="7F7F7F"/>
                </a:solidFill>
                <a:latin typeface="Arial" panose="020B0604020202020204" pitchFamily="34" charset="0"/>
              </a:rPr>
              <a:t>(NUS 2011 p25)</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40768"/>
            <a:ext cx="8229600" cy="345638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marL="0" indent="0" eaLnBrk="1" hangingPunct="1">
              <a:buFont typeface="Arial" panose="020B0604020202020204" pitchFamily="34" charset="0"/>
              <a:buNone/>
              <a:defRPr/>
            </a:pPr>
            <a:endParaRPr lang="en-US" altLang="en-US" sz="3200" baseline="30000" smtClean="0">
              <a:latin typeface="Arial" panose="020B0604020202020204" pitchFamily="34" charset="0"/>
            </a:endParaRPr>
          </a:p>
          <a:p>
            <a:pPr marL="0" indent="0" eaLnBrk="1" hangingPunct="1">
              <a:buFont typeface="Arial" panose="020B0604020202020204" pitchFamily="34" charset="0"/>
              <a:buNone/>
              <a:defRPr/>
            </a:pPr>
            <a:r>
              <a:rPr lang="en-US" altLang="en-US" sz="3200" baseline="30000" smtClean="0">
                <a:latin typeface="Arial" panose="020B0604020202020204" pitchFamily="34" charset="0"/>
              </a:rPr>
              <a:t>One respondent explained why she had not told family members that she had been hit by her boyfriend:</a:t>
            </a:r>
          </a:p>
          <a:p>
            <a:pPr marL="0" indent="0" eaLnBrk="1" hangingPunct="1">
              <a:buFont typeface="Arial" panose="020B0604020202020204" pitchFamily="34" charset="0"/>
              <a:buNone/>
              <a:defRPr/>
            </a:pPr>
            <a:r>
              <a:rPr lang="en-US" altLang="en-US" sz="3200" baseline="30000" smtClean="0">
                <a:latin typeface="Arial" panose="020B0604020202020204" pitchFamily="34" charset="0"/>
              </a:rPr>
              <a:t>“You never think it will happen to you and I always thought if it did I would be defiant and hit him back. When it did happen to me, I didn't know how to react. I still haven't told my family because I don’t want them to be disappointed in me.”</a:t>
            </a:r>
          </a:p>
          <a:p>
            <a:pPr marL="0" indent="0" eaLnBrk="1" hangingPunct="1">
              <a:buFont typeface="Arial" panose="020B0604020202020204" pitchFamily="34" charset="0"/>
              <a:buNone/>
              <a:defRPr/>
            </a:pPr>
            <a:r>
              <a:rPr lang="en-US" altLang="en-US" sz="1400" baseline="30000" smtClean="0">
                <a:solidFill>
                  <a:srgbClr val="7F7F7F"/>
                </a:solidFill>
                <a:latin typeface="Arial" panose="020B0604020202020204" pitchFamily="34" charset="0"/>
              </a:rPr>
              <a:t>(NUS 2011 p.26)</a:t>
            </a:r>
            <a:endParaRPr lang="en-GB" altLang="en-US" sz="1400" smtClean="0">
              <a:solidFill>
                <a:srgbClr val="7F7F7F"/>
              </a:solidFill>
              <a:latin typeface="Arial" panose="020B0604020202020204" pitchFamily="34" charset="0"/>
            </a:endParaRPr>
          </a:p>
          <a:p>
            <a:pPr marL="0" indent="0">
              <a:buFont typeface="Arial" panose="020B0604020202020204" pitchFamily="34" charset="0"/>
              <a:buChar char="•"/>
              <a:defRPr/>
            </a:pPr>
            <a:endParaRPr lang="en-GB" altLang="en-US" sz="320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GB" altLang="en-US" smtClean="0">
                <a:latin typeface="Arial" charset="0"/>
                <a:cs typeface="Arial" charset="0"/>
              </a:rPr>
              <a:t>Stage 2: Interpreting it as a problem</a:t>
            </a:r>
          </a:p>
        </p:txBody>
      </p:sp>
      <p:sp>
        <p:nvSpPr>
          <p:cNvPr id="64515" name="Content Placeholder 2"/>
          <p:cNvSpPr>
            <a:spLocks noGrp="1"/>
          </p:cNvSpPr>
          <p:nvPr>
            <p:ph idx="1"/>
          </p:nvPr>
        </p:nvSpPr>
        <p:spPr>
          <a:xfrm>
            <a:off x="467544" y="1988840"/>
            <a:ext cx="8229600" cy="2448272"/>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marL="342900" indent="-342900">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a:buFont typeface="Arial" panose="020B0604020202020204" pitchFamily="34" charset="0"/>
              <a:buChar char="•"/>
              <a:defRPr/>
            </a:pPr>
            <a:r>
              <a:rPr lang="en-US" altLang="en-US" sz="3200" smtClean="0">
                <a:latin typeface="Arial" panose="020B0604020202020204" pitchFamily="34" charset="0"/>
              </a:rPr>
              <a:t>Domestic violence and abuse is not a problem that has been solved!</a:t>
            </a:r>
          </a:p>
          <a:p>
            <a:pPr>
              <a:buFont typeface="Arial" panose="020B0604020202020204" pitchFamily="34" charset="0"/>
              <a:buChar char="•"/>
              <a:defRPr/>
            </a:pPr>
            <a:r>
              <a:rPr lang="en-US" altLang="en-US" sz="3200" smtClean="0">
                <a:latin typeface="Arial" panose="020B0604020202020204" pitchFamily="34" charset="0"/>
              </a:rPr>
              <a:t>The increase in online abuse means the problem is going to get worse</a:t>
            </a:r>
          </a:p>
          <a:p>
            <a:pPr>
              <a:buFont typeface="Arial" panose="020B0604020202020204" pitchFamily="34" charset="0"/>
              <a:buChar char="•"/>
              <a:defRPr/>
            </a:pPr>
            <a:endParaRPr lang="en-US" altLang="en-US" sz="1200" smtClean="0">
              <a:latin typeface="Arial" panose="020B0604020202020204" pitchFamily="34" charset="0"/>
            </a:endParaRPr>
          </a:p>
        </p:txBody>
      </p:sp>
      <p:sp>
        <p:nvSpPr>
          <p:cNvPr id="60422" name="Rectangle 1"/>
          <p:cNvSpPr>
            <a:spLocks noChangeArrowheads="1"/>
          </p:cNvSpPr>
          <p:nvPr/>
        </p:nvSpPr>
        <p:spPr bwMode="auto">
          <a:xfrm>
            <a:off x="539750" y="4724400"/>
            <a:ext cx="8064500" cy="52228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charset="0"/>
              <a:buChar char="•"/>
              <a:defRPr sz="3200">
                <a:solidFill>
                  <a:schemeClr val="tx1"/>
                </a:solidFill>
                <a:latin typeface="Arial" charset="0"/>
                <a:cs typeface="Arial" charset="0"/>
              </a:defRPr>
            </a:lvl1pPr>
            <a:lvl2pPr marL="37931725" indent="-37474525">
              <a:spcBef>
                <a:spcPct val="20000"/>
              </a:spcBef>
              <a:buFont typeface="Arial" charset="0"/>
              <a:buChar char="–"/>
              <a:defRPr sz="2800">
                <a:solidFill>
                  <a:schemeClr val="tx1"/>
                </a:solidFill>
                <a:latin typeface="Arial" charset="0"/>
                <a:cs typeface="Arial" charset="0"/>
              </a:defRPr>
            </a:lvl2pPr>
            <a:lvl3pPr marL="1143000" indent="-228600">
              <a:spcBef>
                <a:spcPct val="20000"/>
              </a:spcBef>
              <a:buFont typeface="Arial" charset="0"/>
              <a:buChar char="•"/>
              <a:defRPr sz="2400">
                <a:solidFill>
                  <a:schemeClr val="tx1"/>
                </a:solidFill>
                <a:latin typeface="Arial" charset="0"/>
                <a:cs typeface="Arial" charset="0"/>
              </a:defRPr>
            </a:lvl3pPr>
            <a:lvl4pPr marL="1600200" indent="-228600">
              <a:spcBef>
                <a:spcPct val="20000"/>
              </a:spcBef>
              <a:buFont typeface="Arial" charset="0"/>
              <a:buChar char="–"/>
              <a:defRPr sz="20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eaLnBrk="1" hangingPunct="1"/>
            <a:r>
              <a:rPr lang="en-GB" altLang="en-US" sz="2800">
                <a:solidFill>
                  <a:srgbClr val="000000"/>
                </a:solidFill>
              </a:rPr>
              <a:t>It is going on all around you in </a:t>
            </a:r>
            <a:r>
              <a:rPr lang="en-GB" altLang="en-US" sz="2800" b="1">
                <a:solidFill>
                  <a:srgbClr val="000000"/>
                </a:solidFill>
              </a:rPr>
              <a:t>your</a:t>
            </a:r>
            <a:r>
              <a:rPr lang="en-GB" altLang="en-US" sz="2800">
                <a:solidFill>
                  <a:srgbClr val="000000"/>
                </a:solidFill>
              </a:rPr>
              <a:t> community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50825" y="908050"/>
          <a:ext cx="8642349" cy="5329238"/>
        </p:xfrm>
        <a:graphic>
          <a:graphicData uri="http://schemas.openxmlformats.org/drawingml/2006/table">
            <a:tbl>
              <a:tblPr/>
              <a:tblGrid>
                <a:gridCol w="2633635"/>
                <a:gridCol w="314321"/>
                <a:gridCol w="125411"/>
                <a:gridCol w="312734"/>
                <a:gridCol w="260347"/>
                <a:gridCol w="339721"/>
                <a:gridCol w="134935"/>
                <a:gridCol w="312734"/>
                <a:gridCol w="260347"/>
                <a:gridCol w="312733"/>
                <a:gridCol w="42960"/>
                <a:gridCol w="82549"/>
                <a:gridCol w="312733"/>
                <a:gridCol w="260347"/>
                <a:gridCol w="312734"/>
                <a:gridCol w="125411"/>
                <a:gridCol w="277810"/>
                <a:gridCol w="268284"/>
                <a:gridCol w="314321"/>
                <a:gridCol w="123824"/>
                <a:gridCol w="277810"/>
                <a:gridCol w="268284"/>
                <a:gridCol w="447670"/>
                <a:gridCol w="520694"/>
              </a:tblGrid>
              <a:tr h="831845">
                <a:tc gridSpan="24">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Appendix table 4.09:  Percentage of adults aged 16 to 59 who were victims of intimate violence</a:t>
                      </a:r>
                      <a:r>
                        <a:rPr kumimoji="0" lang="en-US" altLang="en-US" sz="1800" b="0" i="0" u="none" strike="noStrike" cap="none" normalizeH="0" baseline="30000" smtClean="0">
                          <a:ln>
                            <a:noFill/>
                          </a:ln>
                          <a:solidFill>
                            <a:srgbClr val="000000"/>
                          </a:solidFill>
                          <a:effectLst/>
                          <a:latin typeface="Calibri" panose="020F0502020204030204" pitchFamily="34" charset="0"/>
                          <a:cs typeface="Arial" panose="020B0604020202020204" pitchFamily="34" charset="0"/>
                        </a:rPr>
                        <a:t>1,2</a:t>
                      </a:r>
                      <a:r>
                        <a:rPr kumimoji="0" lang="en-US" alt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in the last year, by headline categories, personal characteristics</a:t>
                      </a:r>
                      <a:r>
                        <a:rPr kumimoji="0" lang="en-US" altLang="en-US" sz="1800" b="0" i="0" u="none" strike="noStrike" cap="none" normalizeH="0" baseline="30000" smtClean="0">
                          <a:ln>
                            <a:noFill/>
                          </a:ln>
                          <a:solidFill>
                            <a:srgbClr val="000000"/>
                          </a:solidFill>
                          <a:effectLst/>
                          <a:latin typeface="Calibri" panose="020F0502020204030204" pitchFamily="34" charset="0"/>
                          <a:cs typeface="Arial" panose="020B0604020202020204" pitchFamily="34" charset="0"/>
                        </a:rPr>
                        <a:t>3 </a:t>
                      </a:r>
                      <a:r>
                        <a:rPr kumimoji="0" lang="en-US" altLang="en-US" sz="1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and sex, 2012/13 CSEW </a:t>
                      </a:r>
                      <a:r>
                        <a:rPr kumimoji="0" lang="en-US" altLang="en-US" sz="14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(Crime Survey for England and Wales, Office for National Statistics)</a:t>
                      </a:r>
                      <a:endParaRPr kumimoji="0" lang="en-US" altLang="en-US" sz="14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39712">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663571">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England and Wales</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Adults aged 16 to 59</a:t>
                      </a:r>
                      <a:endParaRPr kumimoji="0" lang="en-US"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95298">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4">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Any domestic abuse</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Partner abuse </a:t>
                      </a:r>
                      <a:b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b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(non-sexual)</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Family abuse </a:t>
                      </a:r>
                      <a:b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b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(non-sexual)</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Sexual assault</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Stalking</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Unweighted base</a:t>
                      </a:r>
                      <a:r>
                        <a:rPr kumimoji="0" lang="en-GB" altLang="en-US" sz="800" b="0" i="0" u="none" strike="noStrike" cap="none" normalizeH="0" baseline="30000" smtClean="0">
                          <a:ln>
                            <a:noFill/>
                          </a:ln>
                          <a:solidFill>
                            <a:srgbClr val="000000"/>
                          </a:solidFill>
                          <a:effectLst/>
                          <a:latin typeface="Calibri" panose="020F0502020204030204" pitchFamily="34" charset="0"/>
                          <a:cs typeface="Arial" panose="020B0604020202020204" pitchFamily="34" charset="0"/>
                        </a:rPr>
                        <a:t>4</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r>
              <a:tr h="239712">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Men</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Women</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Men</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Women</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gridSpan="3">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Men</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hMerge="1">
                  <a:txBody>
                    <a:bodyPr/>
                    <a:lstStyle/>
                    <a:p>
                      <a:endParaRPr lang="en-GB"/>
                    </a:p>
                  </a:txBody>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Women</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Men</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Women</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Men</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Women</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Men</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Women</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69874">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1">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Percentage victims once or more</a:t>
                      </a:r>
                      <a:r>
                        <a:rPr kumimoji="0" lang="en-US" altLang="en-US" sz="800" b="0" i="0" u="none" strike="noStrike" cap="none" normalizeH="0" baseline="30000" smtClean="0">
                          <a:ln>
                            <a:noFill/>
                          </a:ln>
                          <a:solidFill>
                            <a:srgbClr val="000000"/>
                          </a:solidFill>
                          <a:effectLst/>
                          <a:latin typeface="Calibri" panose="020F0502020204030204" pitchFamily="34" charset="0"/>
                          <a:cs typeface="Arial" panose="020B0604020202020204" pitchFamily="34" charset="0"/>
                        </a:rPr>
                        <a:t>5</a:t>
                      </a:r>
                      <a:endParaRPr kumimoji="0" lang="en-US"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39712">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39712">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ALL ADULTS</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4.4</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7.1</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2.8</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4.0</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1.5</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2.2</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0.5</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2.0</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1.9</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4.1</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4,285 </a:t>
                      </a:r>
                      <a:endParaRPr kumimoji="0" lang="en-GB" altLang="en-US" sz="800" b="1"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5,237 </a:t>
                      </a:r>
                      <a:endParaRPr kumimoji="0" lang="en-GB" altLang="en-US" sz="800" b="1"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39712">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39712">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Age group</a:t>
                      </a:r>
                      <a:endParaRPr kumimoji="0" lang="en-GB" alt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48">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16-19</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7.5</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11.3</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1"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3.6</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1"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6.3</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3.9</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5.5</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1.2</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7.0</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2.6</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4.7</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258 </a:t>
                      </a:r>
                      <a:endParaRPr kumimoji="0" lang="en-GB" altLang="en-US" sz="1200" b="0" i="1"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246 </a:t>
                      </a:r>
                      <a:endParaRPr kumimoji="0" lang="en-GB" altLang="en-US" sz="1200" b="0" i="1"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4648">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20-24</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6.9</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12.5</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1"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5.1</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1"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7.4</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2.3</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3.5</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0.3</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4.3</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1.5</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6.9</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a:t>
                      </a:r>
                      <a:endParaRPr kumimoji="0" lang="en-GB" altLang="en-US" sz="1200"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334 </a:t>
                      </a:r>
                      <a:endParaRPr kumimoji="0" lang="en-GB" altLang="en-US" sz="1200" b="0" i="1"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         433 </a:t>
                      </a:r>
                      <a:endParaRPr kumimoji="0" lang="en-GB" altLang="en-US" sz="1200" b="0" i="1"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39712">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25-34</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4.8</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7.0</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3.3</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4.3</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1.8</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1.6</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1.0</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1.8</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1.4</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4.2</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914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1,245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39712">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35-44</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3.1</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6.9</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1.8</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3.6</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0.5</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2.5</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0.0</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0.8</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2.2</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4.1</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1,057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1,389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39712">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45-54</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3.4</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4.7</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2.3</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2.6</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1.1</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1.4</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0.4</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1.1</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2.3</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3.1</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1,184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1,327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61946">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55-59</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2.4</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2.7</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1.1</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1.5</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0.9</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0.7</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0.0</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0.5</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1.3</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2.0</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a:t>
                      </a:r>
                      <a:endParaRPr kumimoji="0" lang="en-GB" alt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      538 </a:t>
                      </a:r>
                      <a:endParaRPr kumimoji="0" lang="en-GB" altLang="en-US" sz="800" b="0" i="1"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panose="020B0604020202020204" pitchFamily="34" charset="0"/>
                        <a:defRPr sz="2800">
                          <a:solidFill>
                            <a:schemeClr val="tx1"/>
                          </a:solidFill>
                          <a:latin typeface="Arial" panose="020B0604020202020204" pitchFamily="34" charset="0"/>
                          <a:cs typeface="Arial" panose="020B0604020202020204" pitchFamily="34" charset="0"/>
                        </a:defRPr>
                      </a:lvl1pPr>
                      <a:lvl2pPr marL="37931725" indent="-37474525">
                        <a:spcBef>
                          <a:spcPct val="20000"/>
                        </a:spcBef>
                        <a:buFont typeface="Arial" panose="020B0604020202020204" pitchFamily="34" charset="0"/>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4572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9144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1371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18288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altLang="en-US" sz="8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         597 </a:t>
                      </a:r>
                      <a:endParaRPr kumimoji="0" lang="en-GB" altLang="en-US" sz="800" b="0" i="1"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a:txBody>
                  <a:tcPr marL="8780" marR="8780" marT="8781"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61810" name="Title 4"/>
          <p:cNvSpPr>
            <a:spLocks noGrp="1"/>
          </p:cNvSpPr>
          <p:nvPr>
            <p:ph type="title"/>
          </p:nvPr>
        </p:nvSpPr>
        <p:spPr>
          <a:xfrm>
            <a:off x="457200" y="274638"/>
            <a:ext cx="8229600" cy="633412"/>
          </a:xfrm>
        </p:spPr>
        <p:txBody>
          <a:bodyPr/>
          <a:lstStyle/>
          <a:p>
            <a:r>
              <a:rPr lang="en-GB" altLang="en-US" sz="3600" smtClean="0">
                <a:latin typeface="Arial" charset="0"/>
                <a:cs typeface="Arial" charset="0"/>
              </a:rPr>
              <a:t>Young people are far more at risk</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Title 3"/>
          <p:cNvSpPr>
            <a:spLocks noGrp="1"/>
          </p:cNvSpPr>
          <p:nvPr>
            <p:ph type="ctrTitle"/>
          </p:nvPr>
        </p:nvSpPr>
        <p:spPr>
          <a:xfrm>
            <a:off x="598488" y="1571625"/>
            <a:ext cx="8091487" cy="1470025"/>
          </a:xfrm>
        </p:spPr>
        <p:txBody>
          <a:bodyPr/>
          <a:lstStyle/>
          <a:p>
            <a:r>
              <a:rPr lang="en-GB" altLang="en-US" smtClean="0">
                <a:latin typeface="Arial" charset="0"/>
                <a:ea typeface="ＭＳ Ｐゴシック" pitchFamily="-1" charset="-128"/>
                <a:cs typeface="Arial" charset="0"/>
              </a:rPr>
              <a:t>VIOLENCE IS EVERYBODY’S PROBLEM</a:t>
            </a:r>
          </a:p>
        </p:txBody>
      </p:sp>
      <p:sp>
        <p:nvSpPr>
          <p:cNvPr id="65539" name="Subtitle 4"/>
          <p:cNvSpPr>
            <a:spLocks noGrp="1"/>
          </p:cNvSpPr>
          <p:nvPr>
            <p:ph type="subTitle" idx="1"/>
          </p:nvPr>
        </p:nvSpPr>
        <p:spPr>
          <a:xfrm>
            <a:off x="2051720" y="3212976"/>
            <a:ext cx="5720680" cy="115212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t="100000"/>
            </a:path>
            <a:tileRect r="-100000" b="-100000"/>
          </a:gradFill>
          <a:ln>
            <a:miter lim="800000"/>
            <a:headEnd/>
            <a:tailEnd/>
          </a:ln>
          <a:extLst/>
        </p:spPr>
        <p:txBody>
          <a:bodyPr/>
          <a:lstStyle/>
          <a:p>
            <a:pPr>
              <a:buFont typeface="Arial" pitchFamily="-84" charset="0"/>
              <a:buNone/>
              <a:defRPr/>
            </a:pPr>
            <a:r>
              <a:rPr lang="en-GB" altLang="en-US" dirty="0" smtClean="0">
                <a:solidFill>
                  <a:schemeClr val="bg2"/>
                </a:solidFill>
                <a:ea typeface="ＭＳ Ｐゴシック" pitchFamily="-84" charset="-128"/>
              </a:rPr>
              <a:t>YOU ARE PART OF THE SOLUTION!</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GB" altLang="en-US" smtClean="0">
                <a:latin typeface="Arial" charset="0"/>
                <a:cs typeface="Arial" charset="0"/>
              </a:rPr>
              <a:t>STAGE 3: Feeling Responsible</a:t>
            </a:r>
          </a:p>
        </p:txBody>
      </p:sp>
      <p:sp>
        <p:nvSpPr>
          <p:cNvPr id="66563" name="Content Placeholder 2"/>
          <p:cNvSpPr>
            <a:spLocks noGrp="1"/>
          </p:cNvSpPr>
          <p:nvPr>
            <p:ph idx="1"/>
          </p:nvPr>
        </p:nvSpPr>
        <p:spPr>
          <a:xfrm>
            <a:off x="533400" y="1219200"/>
            <a:ext cx="8229600" cy="452596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marL="342900" indent="-342900">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a:buFont typeface="Arial" panose="020B0604020202020204" pitchFamily="34" charset="0"/>
              <a:buNone/>
              <a:defRPr/>
            </a:pPr>
            <a:r>
              <a:rPr lang="en-GB" altLang="en-US" sz="3200" smtClean="0">
                <a:latin typeface="Arial" panose="020B0604020202020204" pitchFamily="34" charset="0"/>
              </a:rPr>
              <a:t>You are part of the community in which this is taking place</a:t>
            </a:r>
          </a:p>
          <a:p>
            <a:pPr>
              <a:buFont typeface="Arial" panose="020B0604020202020204" pitchFamily="34" charset="0"/>
              <a:buNone/>
              <a:defRPr/>
            </a:pPr>
            <a:endParaRPr lang="en-GB" altLang="en-US" sz="3200" smtClean="0">
              <a:latin typeface="Arial" panose="020B0604020202020204" pitchFamily="34" charset="0"/>
            </a:endParaRPr>
          </a:p>
          <a:p>
            <a:pPr>
              <a:buFont typeface="Arial" panose="020B0604020202020204" pitchFamily="34" charset="0"/>
              <a:buNone/>
              <a:defRPr/>
            </a:pPr>
            <a:r>
              <a:rPr lang="en-US" altLang="en-US" sz="1200" b="1" smtClean="0">
                <a:latin typeface="Arial" panose="020B0604020202020204" pitchFamily="34" charset="0"/>
              </a:rPr>
              <a:t>We all have a responsibility to speak out</a:t>
            </a:r>
          </a:p>
          <a:p>
            <a:pPr>
              <a:buFont typeface="Arial" panose="020B0604020202020204" pitchFamily="34" charset="0"/>
              <a:buChar char="•"/>
              <a:defRPr/>
            </a:pPr>
            <a:r>
              <a:rPr lang="en-US" altLang="en-US" sz="1200" smtClean="0">
                <a:latin typeface="Arial" panose="020B0604020202020204" pitchFamily="34" charset="0"/>
              </a:rPr>
              <a:t>Domestic violence is a crime. It must not be ignored.</a:t>
            </a:r>
          </a:p>
          <a:p>
            <a:pPr>
              <a:buFont typeface="Arial" panose="020B0604020202020204" pitchFamily="34" charset="0"/>
              <a:buChar char="•"/>
              <a:defRPr/>
            </a:pPr>
            <a:r>
              <a:rPr lang="en-US" altLang="en-US" sz="1200" smtClean="0">
                <a:latin typeface="Arial" panose="020B0604020202020204" pitchFamily="34" charset="0"/>
              </a:rPr>
              <a:t>Domestic violence is protected by people's silence. If we do not speak out against it, we become part of the problem.</a:t>
            </a:r>
            <a:endParaRPr lang="en-GB" altLang="en-US" sz="1200" smtClean="0">
              <a:latin typeface="Arial" panose="020B0604020202020204" pitchFamily="34" charset="0"/>
            </a:endParaRPr>
          </a:p>
          <a:p>
            <a:pPr>
              <a:buFont typeface="Arial" panose="020B0604020202020204" pitchFamily="34" charset="0"/>
              <a:buChar char="•"/>
              <a:defRPr/>
            </a:pPr>
            <a:r>
              <a:rPr lang="en-GB" altLang="en-US" sz="1200" smtClean="0">
                <a:latin typeface="Arial" panose="020B0604020202020204" pitchFamily="34" charset="0"/>
              </a:rPr>
              <a:t>It hurts people who we care about.</a:t>
            </a:r>
          </a:p>
          <a:p>
            <a:pPr>
              <a:buFont typeface="Arial" panose="020B0604020202020204" pitchFamily="34" charset="0"/>
              <a:buChar char="•"/>
              <a:defRPr/>
            </a:pPr>
            <a:endParaRPr lang="en-GB" altLang="en-US" sz="1200" smtClean="0">
              <a:latin typeface="Arial" panose="020B0604020202020204" pitchFamily="34" charset="0"/>
            </a:endParaRPr>
          </a:p>
          <a:p>
            <a:pPr>
              <a:buFont typeface="Arial" panose="020B0604020202020204" pitchFamily="34" charset="0"/>
              <a:buNone/>
              <a:defRPr/>
            </a:pPr>
            <a:r>
              <a:rPr lang="en-US" altLang="en-US" sz="1200" b="1" smtClean="0">
                <a:latin typeface="Arial" panose="020B0604020202020204" pitchFamily="34" charset="0"/>
              </a:rPr>
              <a:t>Domestic violence affects us all</a:t>
            </a:r>
          </a:p>
          <a:p>
            <a:pPr>
              <a:buFont typeface="Arial" panose="020B0604020202020204" pitchFamily="34" charset="0"/>
              <a:buChar char="•"/>
              <a:defRPr/>
            </a:pPr>
            <a:r>
              <a:rPr lang="en-US" altLang="en-US" sz="1200" smtClean="0">
                <a:latin typeface="Arial" panose="020B0604020202020204" pitchFamily="34" charset="0"/>
              </a:rPr>
              <a:t>Many victims suffer in silence. By reaching out to a friend, you can help break their isolation.</a:t>
            </a:r>
          </a:p>
          <a:p>
            <a:pPr>
              <a:buFont typeface="Arial" panose="020B0604020202020204" pitchFamily="34" charset="0"/>
              <a:buChar char="•"/>
              <a:defRPr/>
            </a:pPr>
            <a:r>
              <a:rPr lang="en-US" altLang="en-US" sz="1200" smtClean="0">
                <a:latin typeface="Arial" panose="020B0604020202020204" pitchFamily="34" charset="0"/>
              </a:rPr>
              <a:t>People being abused need their friends more than ever.</a:t>
            </a:r>
          </a:p>
          <a:p>
            <a:pPr>
              <a:buFont typeface="Arial" panose="020B0604020202020204" pitchFamily="34" charset="0"/>
              <a:buChar char="•"/>
              <a:defRPr/>
            </a:pPr>
            <a:r>
              <a:rPr lang="en-US" altLang="en-US" sz="1200" smtClean="0">
                <a:latin typeface="Arial" panose="020B0604020202020204" pitchFamily="34" charset="0"/>
              </a:rPr>
              <a:t>People being abused often do not realise that what they are experiencing is domestic violence. You can help your friend to recognise the signs and be safe.</a:t>
            </a:r>
          </a:p>
          <a:p>
            <a:pPr>
              <a:buFont typeface="Arial" panose="020B0604020202020204" pitchFamily="34" charset="0"/>
              <a:buNone/>
              <a:defRPr/>
            </a:pPr>
            <a:endParaRPr lang="en-US" altLang="en-US" sz="1200" smtClean="0">
              <a:latin typeface="Arial" panose="020B0604020202020204" pitchFamily="34" charset="0"/>
            </a:endParaRPr>
          </a:p>
          <a:p>
            <a:pPr>
              <a:buFont typeface="Arial" panose="020B0604020202020204" pitchFamily="34" charset="0"/>
              <a:buNone/>
              <a:defRPr/>
            </a:pPr>
            <a:r>
              <a:rPr lang="en-US" altLang="en-US" sz="1200" smtClean="0">
                <a:solidFill>
                  <a:srgbClr val="7F7F7F"/>
                </a:solidFill>
                <a:latin typeface="Arial" panose="020B0604020202020204" pitchFamily="34" charset="0"/>
              </a:rPr>
              <a:t>(www.Refuge.org)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n-US" smtClean="0">
                <a:latin typeface="Arial" charset="0"/>
                <a:ea typeface="ＭＳ Ｐゴシック" pitchFamily="-1" charset="-128"/>
                <a:cs typeface="Arial" charset="0"/>
              </a:rPr>
              <a:t>This is a bystander programme:</a:t>
            </a:r>
          </a:p>
        </p:txBody>
      </p:sp>
      <p:sp>
        <p:nvSpPr>
          <p:cNvPr id="28675" name="Content Placeholder 3"/>
          <p:cNvSpPr>
            <a:spLocks noGrp="1"/>
          </p:cNvSpPr>
          <p:nvPr>
            <p:ph idx="1"/>
          </p:nvPr>
        </p:nvSpPr>
        <p:spPr>
          <a:xfrm>
            <a:off x="457200" y="1371600"/>
            <a:ext cx="8229600" cy="2128838"/>
          </a:xfrm>
          <a:gradFill rotWithShape="1">
            <a:gsLst>
              <a:gs pos="0">
                <a:srgbClr val="8CADEA"/>
              </a:gs>
              <a:gs pos="50000">
                <a:srgbClr val="BACCF0"/>
              </a:gs>
              <a:gs pos="100000">
                <a:srgbClr val="DEE6F7"/>
              </a:gs>
            </a:gsLst>
            <a:lin ang="5400000" scaled="1"/>
          </a:gradFill>
        </p:spPr>
        <p:txBody>
          <a:bodyPr/>
          <a:lstStyle/>
          <a:p>
            <a:pPr marL="0" indent="0">
              <a:buFontTx/>
              <a:buNone/>
            </a:pPr>
            <a:endParaRPr lang="en-GB" altLang="en-US" sz="2800" smtClean="0">
              <a:latin typeface="Arial" charset="0"/>
              <a:ea typeface="ＭＳ Ｐゴシック" pitchFamily="-1" charset="-128"/>
              <a:cs typeface="Arial" charset="0"/>
            </a:endParaRPr>
          </a:p>
          <a:p>
            <a:pPr marL="0" indent="0"/>
            <a:r>
              <a:rPr lang="en-GB" altLang="en-US" sz="2800" smtClean="0">
                <a:latin typeface="Arial" charset="0"/>
                <a:ea typeface="ＭＳ Ｐゴシック" pitchFamily="-1" charset="-128"/>
                <a:cs typeface="Arial" charset="0"/>
              </a:rPr>
              <a:t>EMPOWERING YOU AS BYSTANDERS TO INTERVENE TO PREVENT VIOLENCE</a:t>
            </a:r>
          </a:p>
          <a:p>
            <a:pPr marL="0" indent="0"/>
            <a:endParaRPr lang="en-GB" altLang="en-US" sz="2800" smtClean="0">
              <a:latin typeface="Arial" charset="0"/>
              <a:ea typeface="ＭＳ Ｐゴシック" pitchFamily="-1" charset="-128"/>
              <a:cs typeface="Arial" charset="0"/>
            </a:endParaRPr>
          </a:p>
          <a:p>
            <a:pPr marL="0" indent="0">
              <a:buFontTx/>
              <a:buNone/>
            </a:pPr>
            <a:endParaRPr lang="en-GB" altLang="en-US" smtClean="0">
              <a:latin typeface="Arial" charset="0"/>
              <a:ea typeface="ＭＳ Ｐゴシック" pitchFamily="-1" charset="-128"/>
              <a:cs typeface="Arial" charset="0"/>
            </a:endParaRPr>
          </a:p>
          <a:p>
            <a:pPr marL="0" indent="0"/>
            <a:endParaRPr lang="en-GB" altLang="en-US" smtClean="0">
              <a:latin typeface="Arial" charset="0"/>
              <a:ea typeface="ＭＳ Ｐゴシック" pitchFamily="-1" charset="-128"/>
              <a:cs typeface="Arial" charset="0"/>
            </a:endParaRPr>
          </a:p>
        </p:txBody>
      </p:sp>
      <p:sp>
        <p:nvSpPr>
          <p:cNvPr id="28676" name="TextBox 3"/>
          <p:cNvSpPr txBox="1">
            <a:spLocks noChangeArrowheads="1"/>
          </p:cNvSpPr>
          <p:nvPr/>
        </p:nvSpPr>
        <p:spPr bwMode="auto">
          <a:xfrm>
            <a:off x="381000" y="4038600"/>
            <a:ext cx="8458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cs typeface="Arial" charset="0"/>
              </a:defRPr>
            </a:lvl1pPr>
            <a:lvl2pPr marL="37931725" indent="-37474525">
              <a:spcBef>
                <a:spcPct val="20000"/>
              </a:spcBef>
              <a:buFont typeface="Arial" charset="0"/>
              <a:buChar char="–"/>
              <a:defRPr sz="2800">
                <a:solidFill>
                  <a:schemeClr val="tx1"/>
                </a:solidFill>
                <a:latin typeface="Arial" charset="0"/>
                <a:cs typeface="Arial" charset="0"/>
              </a:defRPr>
            </a:lvl2pPr>
            <a:lvl3pPr marL="1143000" indent="-228600">
              <a:spcBef>
                <a:spcPct val="20000"/>
              </a:spcBef>
              <a:buFont typeface="Arial" charset="0"/>
              <a:buChar char="•"/>
              <a:defRPr sz="2400">
                <a:solidFill>
                  <a:schemeClr val="tx1"/>
                </a:solidFill>
                <a:latin typeface="Arial" charset="0"/>
                <a:cs typeface="Arial" charset="0"/>
              </a:defRPr>
            </a:lvl3pPr>
            <a:lvl4pPr marL="1600200" indent="-228600">
              <a:spcBef>
                <a:spcPct val="20000"/>
              </a:spcBef>
              <a:buFont typeface="Arial" charset="0"/>
              <a:buChar char="–"/>
              <a:defRPr sz="20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eaLnBrk="1" hangingPunct="1">
              <a:spcBef>
                <a:spcPct val="0"/>
              </a:spcBef>
              <a:buFontTx/>
              <a:buNone/>
            </a:pPr>
            <a:r>
              <a:rPr lang="en-GB" altLang="en-US" sz="1800">
                <a:solidFill>
                  <a:srgbClr val="FF0000"/>
                </a:solidFill>
                <a:latin typeface="Calibri" pitchFamily="-1" charset="0"/>
              </a:rPr>
              <a:t>Warning: Domestic abuse victims need specialist support – do not try to influence a victim’s decisions about staying in, or leaving, an abusive relationship.</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GB" altLang="en-US" smtClean="0">
                <a:latin typeface="Arial" charset="0"/>
                <a:cs typeface="Arial" charset="0"/>
              </a:rPr>
              <a:t>A student writes:</a:t>
            </a:r>
          </a:p>
        </p:txBody>
      </p:sp>
      <p:sp>
        <p:nvSpPr>
          <p:cNvPr id="3" name="Content Placeholder 2"/>
          <p:cNvSpPr>
            <a:spLocks noGrp="1"/>
          </p:cNvSpPr>
          <p:nvPr>
            <p:ph idx="1"/>
          </p:nvPr>
        </p:nvSpPr>
        <p:spPr>
          <a:xfrm>
            <a:off x="457200" y="1600201"/>
            <a:ext cx="8229600" cy="384502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marL="0" indent="0">
              <a:buFont typeface="Arial" panose="020B0604020202020204" pitchFamily="34" charset="0"/>
              <a:buNone/>
              <a:defRPr/>
            </a:pPr>
            <a:r>
              <a:rPr lang="en-US" altLang="en-US" sz="2800" dirty="0" smtClean="0">
                <a:latin typeface="Arial" panose="020B0604020202020204" pitchFamily="34" charset="0"/>
              </a:rPr>
              <a:t>“Preconceptions of domestic violence are so deeply-rooted that people think it doesn't happen in student relationships. It also means that people generally have no idea how to handle the situation. I can now forgive friends who didn't know where to stand at the time, but educating students is vital if we wish to fully support sufferers.”</a:t>
            </a:r>
          </a:p>
          <a:p>
            <a:pPr marL="0" indent="0">
              <a:buFont typeface="Arial" panose="020B0604020202020204" pitchFamily="34" charset="0"/>
              <a:buNone/>
              <a:defRPr/>
            </a:pPr>
            <a:r>
              <a:rPr lang="en-GB" altLang="en-US" sz="1400" dirty="0" smtClean="0">
                <a:latin typeface="Arial" panose="020B0604020202020204" pitchFamily="34" charset="0"/>
              </a:rPr>
              <a:t>(</a:t>
            </a:r>
            <a:r>
              <a:rPr lang="en-GB" altLang="en-US" sz="1200" dirty="0">
                <a:latin typeface="Arial" panose="020B0604020202020204" pitchFamily="34" charset="0"/>
                <a:hlinkClick r:id="rId2"/>
              </a:rPr>
              <a:t>http://www.theguardian.com/education/mortarboard/2014/mar/07/domestic-violence-students-universities</a:t>
            </a:r>
            <a:r>
              <a:rPr lang="en-GB" altLang="en-US" sz="1400" dirty="0" smtClean="0">
                <a:latin typeface="Arial" panose="020B0604020202020204" pitchFamily="34" charset="0"/>
              </a:rPr>
              <a:t>)</a:t>
            </a:r>
          </a:p>
          <a:p>
            <a:pPr marL="0" indent="0">
              <a:buFont typeface="Arial" panose="020B0604020202020204" pitchFamily="34" charset="0"/>
              <a:buNone/>
              <a:defRPr/>
            </a:pPr>
            <a:endParaRPr lang="en-GB" altLang="en-US" sz="14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GB" altLang="en-US" sz="3200" smtClean="0">
                <a:latin typeface="Arial" charset="0"/>
                <a:cs typeface="Arial" charset="0"/>
              </a:rPr>
              <a:t>Mental Health Impact of Domestic Violence:</a:t>
            </a:r>
          </a:p>
        </p:txBody>
      </p:sp>
      <p:sp>
        <p:nvSpPr>
          <p:cNvPr id="77827" name="Content Placeholder 2"/>
          <p:cNvSpPr>
            <a:spLocks noGrp="1"/>
          </p:cNvSpPr>
          <p:nvPr>
            <p:ph idx="1"/>
          </p:nvPr>
        </p:nvSpPr>
        <p:spPr>
          <a:xfrm>
            <a:off x="457200" y="1371600"/>
            <a:ext cx="8229600" cy="4038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marL="342900" indent="-342900">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a:buFont typeface="Arial" panose="020B0604020202020204" pitchFamily="34" charset="0"/>
              <a:buChar char="•"/>
              <a:defRPr/>
            </a:pPr>
            <a:r>
              <a:rPr lang="en-US" altLang="en-US" smtClean="0">
                <a:latin typeface="Arial" panose="020B0604020202020204" pitchFamily="34" charset="0"/>
              </a:rPr>
              <a:t>Studies affected</a:t>
            </a:r>
          </a:p>
          <a:p>
            <a:pPr>
              <a:buFont typeface="Arial" panose="020B0604020202020204" pitchFamily="34" charset="0"/>
              <a:buChar char="•"/>
              <a:defRPr/>
            </a:pPr>
            <a:r>
              <a:rPr lang="en-US" altLang="en-US" smtClean="0">
                <a:latin typeface="Arial" panose="020B0604020202020204" pitchFamily="34" charset="0"/>
              </a:rPr>
              <a:t>Relationships affected</a:t>
            </a:r>
          </a:p>
          <a:p>
            <a:pPr>
              <a:buFont typeface="Arial" panose="020B0604020202020204" pitchFamily="34" charset="0"/>
              <a:buChar char="•"/>
              <a:defRPr/>
            </a:pPr>
            <a:r>
              <a:rPr lang="en-US" altLang="en-US" smtClean="0">
                <a:latin typeface="Arial" panose="020B0604020202020204" pitchFamily="34" charset="0"/>
              </a:rPr>
              <a:t>Post-traumatic stress </a:t>
            </a:r>
          </a:p>
          <a:p>
            <a:pPr>
              <a:buFont typeface="Arial" panose="020B0604020202020204" pitchFamily="34" charset="0"/>
              <a:buChar char="•"/>
              <a:defRPr/>
            </a:pPr>
            <a:r>
              <a:rPr lang="en-US" altLang="en-US" smtClean="0">
                <a:latin typeface="Arial" panose="020B0604020202020204" pitchFamily="34" charset="0"/>
              </a:rPr>
              <a:t>Anxiety</a:t>
            </a:r>
          </a:p>
          <a:p>
            <a:pPr>
              <a:buFont typeface="Arial" panose="020B0604020202020204" pitchFamily="34" charset="0"/>
              <a:buChar char="•"/>
              <a:defRPr/>
            </a:pPr>
            <a:r>
              <a:rPr lang="en-US" altLang="en-US" smtClean="0">
                <a:latin typeface="Arial" panose="020B0604020202020204" pitchFamily="34" charset="0"/>
              </a:rPr>
              <a:t>Depression</a:t>
            </a:r>
          </a:p>
          <a:p>
            <a:pPr>
              <a:buFont typeface="Arial" panose="020B0604020202020204" pitchFamily="34" charset="0"/>
              <a:buChar char="•"/>
              <a:defRPr/>
            </a:pPr>
            <a:r>
              <a:rPr lang="en-US" altLang="en-US" smtClean="0">
                <a:latin typeface="Arial" panose="020B0604020202020204" pitchFamily="34" charset="0"/>
              </a:rPr>
              <a:t>Panic attacks</a:t>
            </a:r>
          </a:p>
          <a:p>
            <a:pPr>
              <a:buFont typeface="Arial" panose="020B0604020202020204" pitchFamily="34" charset="0"/>
              <a:buChar char="•"/>
              <a:defRPr/>
            </a:pPr>
            <a:r>
              <a:rPr lang="en-US" altLang="en-US" smtClean="0">
                <a:latin typeface="Arial" panose="020B0604020202020204" pitchFamily="34" charset="0"/>
              </a:rPr>
              <a:t>Sense of isolation</a:t>
            </a:r>
          </a:p>
          <a:p>
            <a:pPr>
              <a:buFont typeface="Arial" panose="020B0604020202020204" pitchFamily="34" charset="0"/>
              <a:buChar char="•"/>
              <a:defRPr/>
            </a:pPr>
            <a:r>
              <a:rPr lang="en-US" altLang="en-US" smtClean="0">
                <a:latin typeface="Arial" panose="020B0604020202020204" pitchFamily="34" charset="0"/>
              </a:rPr>
              <a:t>Loss of confidence</a:t>
            </a:r>
          </a:p>
          <a:p>
            <a:pPr>
              <a:buFont typeface="Arial" panose="020B0604020202020204" pitchFamily="34" charset="0"/>
              <a:buChar char="•"/>
              <a:defRPr/>
            </a:pPr>
            <a:r>
              <a:rPr lang="en-US" altLang="en-US" smtClean="0">
                <a:latin typeface="Arial" panose="020B0604020202020204" pitchFamily="34" charset="0"/>
              </a:rPr>
              <a:t>Suicidal thoughts</a:t>
            </a:r>
          </a:p>
          <a:p>
            <a:pPr>
              <a:buFont typeface="Arial" panose="020B0604020202020204" pitchFamily="34" charset="0"/>
              <a:buNone/>
              <a:defRPr/>
            </a:pPr>
            <a:r>
              <a:rPr lang="en-US" altLang="en-US" sz="1400" smtClean="0">
                <a:latin typeface="Arial" panose="020B0604020202020204" pitchFamily="34" charset="0"/>
              </a:rPr>
              <a:t>	</a:t>
            </a:r>
            <a:endParaRPr lang="en-GB" altLang="en-US" sz="1400" smtClean="0">
              <a:solidFill>
                <a:srgbClr val="A6A6A6"/>
              </a:solidFill>
              <a:latin typeface="Arial" panose="020B0604020202020204" pitchFamily="34" charset="0"/>
            </a:endParaRPr>
          </a:p>
        </p:txBody>
      </p:sp>
      <p:sp>
        <p:nvSpPr>
          <p:cNvPr id="65542" name="TextBox 3"/>
          <p:cNvSpPr txBox="1">
            <a:spLocks noChangeArrowheads="1"/>
          </p:cNvSpPr>
          <p:nvPr/>
        </p:nvSpPr>
        <p:spPr bwMode="auto">
          <a:xfrm>
            <a:off x="457200" y="5638800"/>
            <a:ext cx="822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cs typeface="Arial" charset="0"/>
              </a:defRPr>
            </a:lvl1pPr>
            <a:lvl2pPr marL="37931725" indent="-37474525">
              <a:spcBef>
                <a:spcPct val="20000"/>
              </a:spcBef>
              <a:buFont typeface="Arial" charset="0"/>
              <a:buChar char="–"/>
              <a:defRPr sz="2800">
                <a:solidFill>
                  <a:schemeClr val="tx1"/>
                </a:solidFill>
                <a:latin typeface="Arial" charset="0"/>
                <a:cs typeface="Arial" charset="0"/>
              </a:defRPr>
            </a:lvl2pPr>
            <a:lvl3pPr marL="1143000" indent="-228600">
              <a:spcBef>
                <a:spcPct val="20000"/>
              </a:spcBef>
              <a:buFont typeface="Arial" charset="0"/>
              <a:buChar char="•"/>
              <a:defRPr sz="2400">
                <a:solidFill>
                  <a:schemeClr val="tx1"/>
                </a:solidFill>
                <a:latin typeface="Arial" charset="0"/>
                <a:cs typeface="Arial" charset="0"/>
              </a:defRPr>
            </a:lvl3pPr>
            <a:lvl4pPr marL="1600200" indent="-228600">
              <a:spcBef>
                <a:spcPct val="20000"/>
              </a:spcBef>
              <a:buFont typeface="Arial" charset="0"/>
              <a:buChar char="–"/>
              <a:defRPr sz="20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a:spcBef>
                <a:spcPct val="0"/>
              </a:spcBef>
              <a:buFontTx/>
              <a:buNone/>
            </a:pPr>
            <a:r>
              <a:rPr lang="en-US" altLang="en-US" sz="1200">
                <a:solidFill>
                  <a:srgbClr val="A6A6A6"/>
                </a:solidFill>
              </a:rPr>
              <a:t>Adapted from Horley, S. (2001). Power &amp; Control.  London: Random House; NUS (2011) Hidden Marks report; WHO (2005) Multicountry Study on Women’s Health and Domestic Violence Against Women.</a:t>
            </a:r>
            <a:endParaRPr lang="en-GB" altLang="en-US" sz="1200">
              <a:latin typeface="Calibri" pitchFamily="-1"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GB" altLang="en-US" smtClean="0">
                <a:latin typeface="Arial" charset="0"/>
                <a:cs typeface="Arial" charset="0"/>
              </a:rPr>
              <a:t>Cost to society:</a:t>
            </a:r>
          </a:p>
        </p:txBody>
      </p:sp>
      <p:sp>
        <p:nvSpPr>
          <p:cNvPr id="3" name="Content Placeholder 2"/>
          <p:cNvSpPr>
            <a:spLocks noGrp="1"/>
          </p:cNvSpPr>
          <p:nvPr>
            <p:ph idx="1"/>
          </p:nvPr>
        </p:nvSpPr>
        <p:spPr>
          <a:xfrm>
            <a:off x="467544" y="1340768"/>
            <a:ext cx="8229600" cy="452596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marL="342900" indent="-342900">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a:buFont typeface="Arial" panose="020B0604020202020204" pitchFamily="34" charset="0"/>
              <a:buChar char="•"/>
              <a:defRPr/>
            </a:pPr>
            <a:r>
              <a:rPr lang="en-US" altLang="en-US" sz="2000" dirty="0" smtClean="0">
                <a:latin typeface="Arial" panose="020B0604020202020204" pitchFamily="34" charset="0"/>
              </a:rPr>
              <a:t>Domestic abuse costs the tax payer an estimated £15.7bn per year (</a:t>
            </a:r>
            <a:r>
              <a:rPr lang="en-US" altLang="en-US" sz="2000" dirty="0" err="1" smtClean="0">
                <a:latin typeface="Arial" panose="020B0604020202020204" pitchFamily="34" charset="0"/>
              </a:rPr>
              <a:t>Walby</a:t>
            </a:r>
            <a:r>
              <a:rPr lang="en-US" altLang="en-US" sz="2000" dirty="0" smtClean="0">
                <a:latin typeface="Arial" panose="020B0604020202020204" pitchFamily="34" charset="0"/>
              </a:rPr>
              <a:t>, 2009)</a:t>
            </a:r>
          </a:p>
          <a:p>
            <a:pPr>
              <a:buFont typeface="Arial" panose="020B0604020202020204" pitchFamily="34" charset="0"/>
              <a:buChar char="•"/>
              <a:defRPr/>
            </a:pPr>
            <a:r>
              <a:rPr lang="en-US" altLang="en-US" sz="2000" dirty="0" smtClean="0">
                <a:latin typeface="Arial" panose="020B0604020202020204" pitchFamily="34" charset="0"/>
              </a:rPr>
              <a:t> </a:t>
            </a:r>
            <a:r>
              <a:rPr lang="en-US" altLang="en-US" sz="2000" dirty="0" smtClean="0">
                <a:solidFill>
                  <a:srgbClr val="000000"/>
                </a:solidFill>
                <a:latin typeface="Arial" panose="020B0604020202020204" pitchFamily="34" charset="0"/>
              </a:rPr>
              <a:t>Domestic abuse related crime is </a:t>
            </a:r>
            <a:r>
              <a:rPr lang="en-US" altLang="en-US" dirty="0" smtClean="0">
                <a:solidFill>
                  <a:srgbClr val="000000"/>
                </a:solidFill>
                <a:latin typeface="Arial" panose="020B0604020202020204" pitchFamily="34" charset="0"/>
              </a:rPr>
              <a:t>	</a:t>
            </a:r>
          </a:p>
          <a:p>
            <a:pPr>
              <a:buFont typeface="Arial" panose="020B0604020202020204" pitchFamily="34" charset="0"/>
              <a:buNone/>
              <a:defRPr/>
            </a:pPr>
            <a:endParaRPr lang="en-US" altLang="en-US" sz="1400" dirty="0" smtClean="0">
              <a:latin typeface="Arial" panose="020B0604020202020204" pitchFamily="34" charset="0"/>
            </a:endParaRPr>
          </a:p>
          <a:p>
            <a:pPr>
              <a:buFont typeface="Arial" panose="020B0604020202020204" pitchFamily="34" charset="0"/>
              <a:buNone/>
              <a:defRPr/>
            </a:pPr>
            <a:endParaRPr lang="en-US" altLang="en-US" sz="1400" dirty="0" smtClean="0">
              <a:solidFill>
                <a:srgbClr val="000000"/>
              </a:solidFill>
              <a:latin typeface="Arial" panose="020B0604020202020204" pitchFamily="34" charset="0"/>
              <a:hlinkClick r:id="rId2"/>
            </a:endParaRPr>
          </a:p>
          <a:p>
            <a:pPr>
              <a:buFont typeface="Arial" panose="020B0604020202020204" pitchFamily="34" charset="0"/>
              <a:buNone/>
              <a:defRPr/>
            </a:pPr>
            <a:endParaRPr lang="en-US" altLang="en-US" sz="1400" dirty="0" smtClean="0">
              <a:solidFill>
                <a:srgbClr val="000000"/>
              </a:solidFill>
              <a:latin typeface="Arial" panose="020B0604020202020204" pitchFamily="34" charset="0"/>
              <a:hlinkClick r:id="rId2"/>
            </a:endParaRPr>
          </a:p>
          <a:p>
            <a:pPr>
              <a:buFont typeface="Arial" panose="020B0604020202020204" pitchFamily="34" charset="0"/>
              <a:buNone/>
              <a:defRPr/>
            </a:pPr>
            <a:endParaRPr lang="en-US" altLang="en-US" sz="1400" dirty="0" smtClean="0">
              <a:solidFill>
                <a:srgbClr val="000000"/>
              </a:solidFill>
              <a:latin typeface="Arial" panose="020B0604020202020204" pitchFamily="34" charset="0"/>
              <a:hlinkClick r:id="rId2"/>
            </a:endParaRPr>
          </a:p>
          <a:p>
            <a:pPr>
              <a:buFont typeface="Arial" panose="020B0604020202020204" pitchFamily="34" charset="0"/>
              <a:buNone/>
              <a:defRPr/>
            </a:pPr>
            <a:endParaRPr lang="en-US" altLang="en-US" sz="1400" dirty="0" smtClean="0">
              <a:solidFill>
                <a:srgbClr val="000000"/>
              </a:solidFill>
              <a:latin typeface="Arial" panose="020B0604020202020204" pitchFamily="34" charset="0"/>
              <a:hlinkClick r:id="rId2"/>
            </a:endParaRPr>
          </a:p>
          <a:p>
            <a:pPr>
              <a:buFont typeface="Arial" panose="020B0604020202020204" pitchFamily="34" charset="0"/>
              <a:buNone/>
              <a:defRPr/>
            </a:pPr>
            <a:endParaRPr lang="en-US" altLang="en-US" sz="1400" dirty="0" smtClean="0">
              <a:solidFill>
                <a:srgbClr val="000000"/>
              </a:solidFill>
              <a:latin typeface="Arial" panose="020B0604020202020204" pitchFamily="34" charset="0"/>
              <a:hlinkClick r:id="rId2"/>
            </a:endParaRPr>
          </a:p>
          <a:p>
            <a:pPr>
              <a:buFont typeface="Arial" panose="020B0604020202020204" pitchFamily="34" charset="0"/>
              <a:buNone/>
              <a:defRPr/>
            </a:pPr>
            <a:endParaRPr lang="en-US" altLang="en-US" sz="1400" dirty="0" smtClean="0">
              <a:solidFill>
                <a:srgbClr val="000000"/>
              </a:solidFill>
              <a:latin typeface="Arial" panose="020B0604020202020204" pitchFamily="34" charset="0"/>
              <a:hlinkClick r:id="rId2"/>
            </a:endParaRPr>
          </a:p>
          <a:p>
            <a:pPr>
              <a:buFont typeface="Arial" panose="020B0604020202020204" pitchFamily="34" charset="0"/>
              <a:buNone/>
              <a:defRPr/>
            </a:pPr>
            <a:endParaRPr lang="en-US" altLang="en-US" sz="1400" dirty="0" smtClean="0">
              <a:solidFill>
                <a:srgbClr val="000000"/>
              </a:solidFill>
              <a:latin typeface="Arial" panose="020B0604020202020204" pitchFamily="34" charset="0"/>
              <a:hlinkClick r:id="rId2"/>
            </a:endParaRPr>
          </a:p>
          <a:p>
            <a:pPr>
              <a:buFont typeface="Arial" panose="020B0604020202020204" pitchFamily="34" charset="0"/>
              <a:buNone/>
              <a:defRPr/>
            </a:pPr>
            <a:endParaRPr lang="en-US" altLang="en-US" sz="1400" dirty="0" smtClean="0">
              <a:solidFill>
                <a:srgbClr val="000000"/>
              </a:solidFill>
              <a:latin typeface="Arial" panose="020B0604020202020204" pitchFamily="34" charset="0"/>
              <a:hlinkClick r:id="rId2"/>
            </a:endParaRPr>
          </a:p>
          <a:p>
            <a:pPr>
              <a:buFont typeface="Arial" panose="020B0604020202020204" pitchFamily="34" charset="0"/>
              <a:buNone/>
              <a:defRPr/>
            </a:pPr>
            <a:endParaRPr lang="en-US" altLang="en-US" sz="1400" dirty="0" smtClean="0">
              <a:solidFill>
                <a:srgbClr val="000000"/>
              </a:solidFill>
              <a:latin typeface="Arial" panose="020B0604020202020204" pitchFamily="34" charset="0"/>
              <a:hlinkClick r:id="rId2"/>
            </a:endParaRPr>
          </a:p>
          <a:p>
            <a:pPr>
              <a:buFont typeface="Arial" panose="020B0604020202020204" pitchFamily="34" charset="0"/>
              <a:buNone/>
              <a:defRPr/>
            </a:pPr>
            <a:endParaRPr lang="en-US" altLang="en-US" sz="1400" dirty="0" smtClean="0">
              <a:solidFill>
                <a:srgbClr val="000000"/>
              </a:solidFill>
              <a:latin typeface="Arial" panose="020B0604020202020204" pitchFamily="34" charset="0"/>
              <a:hlinkClick r:id="rId2"/>
            </a:endParaRPr>
          </a:p>
          <a:p>
            <a:pPr>
              <a:buFont typeface="Arial" panose="020B0604020202020204" pitchFamily="34" charset="0"/>
              <a:buNone/>
              <a:defRPr/>
            </a:pPr>
            <a:r>
              <a:rPr lang="en-US" altLang="en-US" sz="1400" smtClean="0">
                <a:solidFill>
                  <a:srgbClr val="000000"/>
                </a:solidFill>
                <a:latin typeface="Arial" panose="020B0604020202020204" pitchFamily="34" charset="0"/>
                <a:hlinkClick r:id="rId2"/>
              </a:rPr>
              <a:t>(http://www.hmic.gov.uk/wp-content/uploads/2014/04/improving-the-police-response-to-domestic-abuse.pdf</a:t>
            </a:r>
            <a:r>
              <a:rPr lang="en-US" altLang="en-US" sz="1400" smtClean="0">
                <a:solidFill>
                  <a:srgbClr val="000000"/>
                </a:solidFill>
                <a:latin typeface="Arial" panose="020B0604020202020204" pitchFamily="34" charset="0"/>
              </a:rPr>
              <a:t> - p.28</a:t>
            </a:r>
            <a:r>
              <a:rPr lang="en-US" altLang="en-US" sz="1400" dirty="0" smtClean="0">
                <a:solidFill>
                  <a:srgbClr val="000000"/>
                </a:solidFill>
                <a:latin typeface="Arial" panose="020B0604020202020204" pitchFamily="34" charset="0"/>
              </a:rPr>
              <a:t>)	</a:t>
            </a:r>
          </a:p>
        </p:txBody>
      </p:sp>
      <p:sp>
        <p:nvSpPr>
          <p:cNvPr id="4" name="Rectangle 3"/>
          <p:cNvSpPr/>
          <p:nvPr/>
        </p:nvSpPr>
        <p:spPr>
          <a:xfrm>
            <a:off x="900113" y="2520950"/>
            <a:ext cx="7789862" cy="2492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dirty="0"/>
              <a:t>8% 	of total crime 	</a:t>
            </a:r>
          </a:p>
          <a:p>
            <a:pPr eaLnBrk="1" hangingPunct="1">
              <a:defRPr/>
            </a:pPr>
            <a:r>
              <a:rPr lang="en-US" dirty="0"/>
              <a:t>11% 	of all recorded sexual offences 	</a:t>
            </a:r>
          </a:p>
          <a:p>
            <a:pPr eaLnBrk="1" hangingPunct="1">
              <a:defRPr/>
            </a:pPr>
            <a:endParaRPr lang="en-US" dirty="0"/>
          </a:p>
          <a:p>
            <a:pPr eaLnBrk="1" hangingPunct="1">
              <a:defRPr/>
            </a:pPr>
            <a:r>
              <a:rPr lang="en-US" dirty="0"/>
              <a:t>33% 	of all recorded assault with injury crimes 	</a:t>
            </a:r>
          </a:p>
          <a:p>
            <a:pPr eaLnBrk="1" hangingPunct="1">
              <a:defRPr/>
            </a:pPr>
            <a:r>
              <a:rPr lang="en-US" dirty="0"/>
              <a:t>49% 	of all recorded harassment crimes 	</a:t>
            </a:r>
          </a:p>
          <a:p>
            <a:pPr eaLnBrk="1" hangingPunct="1">
              <a:defRPr/>
            </a:pPr>
            <a:endParaRPr lang="en-US" dirty="0"/>
          </a:p>
          <a:p>
            <a:pPr eaLnBrk="1" hangingPunct="1">
              <a:defRPr/>
            </a:pPr>
            <a:r>
              <a:rPr lang="en-US" dirty="0"/>
              <a:t>On average every 30 seconds someone contacts the police for assistance with domestic abuse 2012-2013</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GB" altLang="en-US" smtClean="0">
                <a:latin typeface="Arial" charset="0"/>
                <a:cs typeface="Arial" charset="0"/>
              </a:rPr>
              <a:t>Impact on offender</a:t>
            </a:r>
          </a:p>
        </p:txBody>
      </p:sp>
      <p:sp>
        <p:nvSpPr>
          <p:cNvPr id="67587" name="Content Placeholder 2"/>
          <p:cNvSpPr>
            <a:spLocks noGrp="1"/>
          </p:cNvSpPr>
          <p:nvPr>
            <p:ph idx="1"/>
          </p:nvPr>
        </p:nvSpPr>
        <p:spPr>
          <a:xfrm>
            <a:off x="457200" y="1341438"/>
            <a:ext cx="8229600" cy="4784725"/>
          </a:xfrm>
        </p:spPr>
        <p:txBody>
          <a:bodyPr/>
          <a:lstStyle/>
          <a:p>
            <a:r>
              <a:rPr lang="en-GB" altLang="en-US" sz="2800" smtClean="0">
                <a:latin typeface="Arial" charset="0"/>
                <a:cs typeface="Arial" charset="0"/>
              </a:rPr>
              <a:t>In law, domestic violence is regulated by a large variety of criminal offences depending on the type of abuse, e.g:</a:t>
            </a:r>
          </a:p>
          <a:p>
            <a:pPr>
              <a:buFont typeface="Arial" charset="0"/>
              <a:buNone/>
            </a:pPr>
            <a:endParaRPr lang="en-GB" altLang="en-US" smtClean="0">
              <a:latin typeface="Arial" charset="0"/>
              <a:cs typeface="Arial" charset="0"/>
            </a:endParaRPr>
          </a:p>
          <a:p>
            <a:pPr>
              <a:buFont typeface="Arial" charset="0"/>
              <a:buNone/>
            </a:pPr>
            <a:endParaRPr lang="en-GB" altLang="en-US" smtClean="0">
              <a:latin typeface="Arial" charset="0"/>
              <a:cs typeface="Arial" charset="0"/>
            </a:endParaRPr>
          </a:p>
          <a:p>
            <a:pPr>
              <a:buFont typeface="Arial" charset="0"/>
              <a:buNone/>
            </a:pPr>
            <a:endParaRPr lang="en-GB" altLang="en-US" smtClean="0">
              <a:latin typeface="Arial" charset="0"/>
              <a:cs typeface="Arial" charset="0"/>
            </a:endParaRPr>
          </a:p>
          <a:p>
            <a:pPr>
              <a:buFont typeface="Arial" charset="0"/>
              <a:buNone/>
            </a:pPr>
            <a:endParaRPr lang="en-GB" altLang="en-US" smtClean="0">
              <a:latin typeface="Arial" charset="0"/>
              <a:cs typeface="Arial" charset="0"/>
            </a:endParaRPr>
          </a:p>
          <a:p>
            <a:pPr>
              <a:buFont typeface="Arial" charset="0"/>
              <a:buNone/>
            </a:pPr>
            <a:endParaRPr lang="en-GB" altLang="en-US" smtClean="0">
              <a:latin typeface="Arial" charset="0"/>
              <a:cs typeface="Arial" charset="0"/>
            </a:endParaRPr>
          </a:p>
          <a:p>
            <a:r>
              <a:rPr lang="en-GB" altLang="en-US" smtClean="0">
                <a:solidFill>
                  <a:srgbClr val="FF0000"/>
                </a:solidFill>
                <a:latin typeface="Arial" charset="0"/>
                <a:cs typeface="Arial" charset="0"/>
              </a:rPr>
              <a:t>Massive consequences for future potential</a:t>
            </a:r>
          </a:p>
          <a:p>
            <a:pPr>
              <a:buFont typeface="Arial" charset="0"/>
              <a:buNone/>
            </a:pPr>
            <a:endParaRPr lang="en-GB" altLang="en-US" smtClean="0">
              <a:latin typeface="Arial" charset="0"/>
              <a:cs typeface="Arial" charset="0"/>
            </a:endParaRPr>
          </a:p>
          <a:p>
            <a:pPr>
              <a:buFont typeface="Arial" charset="0"/>
              <a:buNone/>
            </a:pPr>
            <a:endParaRPr lang="en-GB" altLang="en-US" smtClean="0">
              <a:latin typeface="Arial" charset="0"/>
              <a:cs typeface="Arial" charset="0"/>
            </a:endParaRPr>
          </a:p>
        </p:txBody>
      </p:sp>
      <p:sp>
        <p:nvSpPr>
          <p:cNvPr id="2" name="Rectangle 1"/>
          <p:cNvSpPr/>
          <p:nvPr/>
        </p:nvSpPr>
        <p:spPr>
          <a:xfrm>
            <a:off x="2411413" y="2781300"/>
            <a:ext cx="3794125" cy="2663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84" charset="0"/>
                <a:cs typeface="Arial" charset="0"/>
              </a:defRPr>
            </a:lvl1pPr>
            <a:lvl2pPr marL="37931725" indent="-37474525" eaLnBrk="0" hangingPunct="0">
              <a:defRPr sz="2400">
                <a:solidFill>
                  <a:schemeClr val="tx1"/>
                </a:solidFill>
                <a:latin typeface="Calibri" pitchFamily="-84" charset="0"/>
                <a:cs typeface="Arial" charset="0"/>
              </a:defRPr>
            </a:lvl2pPr>
            <a:lvl3pPr eaLnBrk="0" hangingPunct="0">
              <a:defRPr sz="2400">
                <a:solidFill>
                  <a:schemeClr val="tx1"/>
                </a:solidFill>
                <a:latin typeface="Calibri" pitchFamily="-84" charset="0"/>
                <a:cs typeface="Arial" charset="0"/>
              </a:defRPr>
            </a:lvl3pPr>
            <a:lvl4pPr eaLnBrk="0" hangingPunct="0">
              <a:defRPr sz="2400">
                <a:solidFill>
                  <a:schemeClr val="tx1"/>
                </a:solidFill>
                <a:latin typeface="Calibri" pitchFamily="-84" charset="0"/>
                <a:cs typeface="Arial" charset="0"/>
              </a:defRPr>
            </a:lvl4pPr>
            <a:lvl5pPr eaLnBrk="0" hangingPunct="0">
              <a:defRPr sz="2400">
                <a:solidFill>
                  <a:schemeClr val="tx1"/>
                </a:solidFill>
                <a:latin typeface="Calibri" pitchFamily="-84" charset="0"/>
                <a:cs typeface="Arial" charset="0"/>
              </a:defRPr>
            </a:lvl5pPr>
            <a:lvl6pPr marL="457200" eaLnBrk="0" fontAlgn="base" hangingPunct="0">
              <a:spcBef>
                <a:spcPct val="0"/>
              </a:spcBef>
              <a:spcAft>
                <a:spcPct val="0"/>
              </a:spcAft>
              <a:defRPr sz="2400">
                <a:solidFill>
                  <a:schemeClr val="tx1"/>
                </a:solidFill>
                <a:latin typeface="Calibri" pitchFamily="-84" charset="0"/>
                <a:cs typeface="Arial" charset="0"/>
              </a:defRPr>
            </a:lvl6pPr>
            <a:lvl7pPr marL="914400" eaLnBrk="0" fontAlgn="base" hangingPunct="0">
              <a:spcBef>
                <a:spcPct val="0"/>
              </a:spcBef>
              <a:spcAft>
                <a:spcPct val="0"/>
              </a:spcAft>
              <a:defRPr sz="2400">
                <a:solidFill>
                  <a:schemeClr val="tx1"/>
                </a:solidFill>
                <a:latin typeface="Calibri" pitchFamily="-84" charset="0"/>
                <a:cs typeface="Arial" charset="0"/>
              </a:defRPr>
            </a:lvl7pPr>
            <a:lvl8pPr marL="1371600" eaLnBrk="0" fontAlgn="base" hangingPunct="0">
              <a:spcBef>
                <a:spcPct val="0"/>
              </a:spcBef>
              <a:spcAft>
                <a:spcPct val="0"/>
              </a:spcAft>
              <a:defRPr sz="2400">
                <a:solidFill>
                  <a:schemeClr val="tx1"/>
                </a:solidFill>
                <a:latin typeface="Calibri" pitchFamily="-84" charset="0"/>
                <a:cs typeface="Arial" charset="0"/>
              </a:defRPr>
            </a:lvl8pPr>
            <a:lvl9pPr marL="1828800" eaLnBrk="0" fontAlgn="base" hangingPunct="0">
              <a:spcBef>
                <a:spcPct val="0"/>
              </a:spcBef>
              <a:spcAft>
                <a:spcPct val="0"/>
              </a:spcAft>
              <a:defRPr sz="2400">
                <a:solidFill>
                  <a:schemeClr val="tx1"/>
                </a:solidFill>
                <a:latin typeface="Calibri" pitchFamily="-84" charset="0"/>
                <a:cs typeface="Arial" charset="0"/>
              </a:defRPr>
            </a:lvl9pPr>
          </a:lstStyle>
          <a:p>
            <a:pPr eaLnBrk="1" hangingPunct="1">
              <a:defRPr/>
            </a:pPr>
            <a:r>
              <a:rPr lang="en-GB" altLang="en-US" sz="1800" dirty="0" smtClean="0">
                <a:solidFill>
                  <a:srgbClr val="FFFFFF"/>
                </a:solidFill>
              </a:rPr>
              <a:t>Rape / attempted rape/ sexual assault</a:t>
            </a:r>
          </a:p>
          <a:p>
            <a:pPr eaLnBrk="1" hangingPunct="1">
              <a:defRPr/>
            </a:pPr>
            <a:r>
              <a:rPr lang="en-GB" altLang="en-US" sz="1800" dirty="0" smtClean="0">
                <a:solidFill>
                  <a:srgbClr val="FFFFFF"/>
                </a:solidFill>
              </a:rPr>
              <a:t>Harassment / stalking</a:t>
            </a:r>
          </a:p>
          <a:p>
            <a:pPr eaLnBrk="1" hangingPunct="1">
              <a:defRPr/>
            </a:pPr>
            <a:r>
              <a:rPr lang="en-GB" altLang="en-US" sz="1800" dirty="0" smtClean="0">
                <a:solidFill>
                  <a:srgbClr val="FFFFFF"/>
                </a:solidFill>
              </a:rPr>
              <a:t>Assault (varying degrees of offences)</a:t>
            </a:r>
          </a:p>
          <a:p>
            <a:pPr eaLnBrk="1" hangingPunct="1">
              <a:defRPr/>
            </a:pPr>
            <a:r>
              <a:rPr lang="en-GB" altLang="en-US" sz="1800" dirty="0" smtClean="0">
                <a:solidFill>
                  <a:srgbClr val="FFFFFF"/>
                </a:solidFill>
              </a:rPr>
              <a:t>Burglary</a:t>
            </a:r>
          </a:p>
          <a:p>
            <a:pPr eaLnBrk="1" hangingPunct="1">
              <a:defRPr/>
            </a:pPr>
            <a:r>
              <a:rPr lang="en-GB" altLang="en-US" sz="1800" dirty="0" smtClean="0">
                <a:solidFill>
                  <a:srgbClr val="FFFFFF"/>
                </a:solidFill>
              </a:rPr>
              <a:t>False imprisonment</a:t>
            </a:r>
          </a:p>
          <a:p>
            <a:pPr eaLnBrk="1" hangingPunct="1">
              <a:defRPr/>
            </a:pPr>
            <a:r>
              <a:rPr lang="en-GB" altLang="en-US" sz="1800" dirty="0" smtClean="0">
                <a:solidFill>
                  <a:srgbClr val="FFFFFF"/>
                </a:solidFill>
              </a:rPr>
              <a:t>Attempted murder / murder</a:t>
            </a:r>
          </a:p>
          <a:p>
            <a:pPr eaLnBrk="1" hangingPunct="1">
              <a:defRPr/>
            </a:pPr>
            <a:r>
              <a:rPr lang="en-GB" altLang="en-US" sz="1800" dirty="0" smtClean="0">
                <a:solidFill>
                  <a:srgbClr val="FFFFFF"/>
                </a:solidFill>
              </a:rPr>
              <a:t>Criminal damage</a:t>
            </a:r>
          </a:p>
          <a:p>
            <a:pPr eaLnBrk="1" hangingPunct="1">
              <a:defRPr/>
            </a:pPr>
            <a:r>
              <a:rPr lang="en-GB" altLang="en-US" sz="1800" dirty="0" smtClean="0">
                <a:solidFill>
                  <a:srgbClr val="FFFFFF"/>
                </a:solidFill>
              </a:rPr>
              <a:t>FGM</a:t>
            </a:r>
          </a:p>
          <a:p>
            <a:pPr eaLnBrk="1" hangingPunct="1">
              <a:defRPr/>
            </a:pPr>
            <a:r>
              <a:rPr lang="en-GB" altLang="en-US" sz="1800" dirty="0" smtClean="0">
                <a:solidFill>
                  <a:srgbClr val="FFFFFF"/>
                </a:solidFill>
              </a:rPr>
              <a:t>Threats to kill</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GB" altLang="en-US" smtClean="0">
                <a:latin typeface="Arial" charset="0"/>
                <a:cs typeface="Arial" charset="0"/>
              </a:rPr>
              <a:t>BEING A FRIEND:</a:t>
            </a:r>
          </a:p>
        </p:txBody>
      </p:sp>
      <p:sp>
        <p:nvSpPr>
          <p:cNvPr id="79875" name="Content Placeholder 2"/>
          <p:cNvSpPr>
            <a:spLocks noGrp="1"/>
          </p:cNvSpPr>
          <p:nvPr>
            <p:ph idx="1"/>
          </p:nvPr>
        </p:nvSpPr>
        <p:spPr>
          <a:xfrm>
            <a:off x="457200" y="1600201"/>
            <a:ext cx="8229600" cy="290892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marL="342900" indent="-342900">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a:buFont typeface="Arial" panose="020B0604020202020204" pitchFamily="34" charset="0"/>
              <a:buChar char="•"/>
              <a:defRPr/>
            </a:pPr>
            <a:r>
              <a:rPr lang="en-GB" altLang="en-US" smtClean="0">
                <a:latin typeface="Arial" panose="020B0604020202020204" pitchFamily="34" charset="0"/>
              </a:rPr>
              <a:t>Noticing signs that a friend is being abused and reaching out</a:t>
            </a:r>
          </a:p>
          <a:p>
            <a:pPr>
              <a:buFont typeface="Arial" panose="020B0604020202020204" pitchFamily="34" charset="0"/>
              <a:buNone/>
              <a:defRPr/>
            </a:pPr>
            <a:endParaRPr lang="en-GB" altLang="en-US" smtClean="0">
              <a:latin typeface="Arial" panose="020B0604020202020204" pitchFamily="34" charset="0"/>
            </a:endParaRPr>
          </a:p>
          <a:p>
            <a:pPr>
              <a:buFont typeface="Arial" panose="020B0604020202020204" pitchFamily="34" charset="0"/>
              <a:buChar char="•"/>
              <a:defRPr/>
            </a:pPr>
            <a:r>
              <a:rPr lang="en-GB" altLang="en-US" smtClean="0">
                <a:latin typeface="Arial" panose="020B0604020202020204" pitchFamily="34" charset="0"/>
              </a:rPr>
              <a:t>Noticing signs that a friend is engaging in problematic behaviour and making them realise that their behaviour is not acceptable and they may be committing an offence.</a:t>
            </a:r>
          </a:p>
          <a:p>
            <a:pPr>
              <a:buFont typeface="Arial" panose="020B0604020202020204" pitchFamily="34" charset="0"/>
              <a:buNone/>
              <a:defRPr/>
            </a:pPr>
            <a:endParaRPr lang="en-GB" altLang="en-US"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GB" altLang="en-US" smtClean="0">
                <a:latin typeface="Arial" charset="0"/>
                <a:cs typeface="Arial" charset="0"/>
              </a:rPr>
              <a:t>Social Norms</a:t>
            </a:r>
          </a:p>
        </p:txBody>
      </p:sp>
      <p:pic>
        <p:nvPicPr>
          <p:cNvPr id="69635" name="Content Placeholder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1042988" y="1196975"/>
            <a:ext cx="7050087" cy="4525963"/>
          </a:xfrm>
        </p:spPr>
      </p:pic>
      <p:sp>
        <p:nvSpPr>
          <p:cNvPr id="69636" name="TextBox 6"/>
          <p:cNvSpPr txBox="1">
            <a:spLocks noChangeArrowheads="1"/>
          </p:cNvSpPr>
          <p:nvPr/>
        </p:nvSpPr>
        <p:spPr bwMode="auto">
          <a:xfrm>
            <a:off x="250825" y="5661025"/>
            <a:ext cx="799306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cs typeface="Arial" charset="0"/>
              </a:defRPr>
            </a:lvl1pPr>
            <a:lvl2pPr marL="37931725" indent="-37474525">
              <a:spcBef>
                <a:spcPct val="20000"/>
              </a:spcBef>
              <a:buFont typeface="Arial" charset="0"/>
              <a:buChar char="–"/>
              <a:defRPr sz="2800">
                <a:solidFill>
                  <a:schemeClr val="tx1"/>
                </a:solidFill>
                <a:latin typeface="Arial" charset="0"/>
                <a:cs typeface="Arial" charset="0"/>
              </a:defRPr>
            </a:lvl2pPr>
            <a:lvl3pPr marL="1143000" indent="-228600">
              <a:spcBef>
                <a:spcPct val="20000"/>
              </a:spcBef>
              <a:buFont typeface="Arial" charset="0"/>
              <a:buChar char="•"/>
              <a:defRPr sz="2400">
                <a:solidFill>
                  <a:schemeClr val="tx1"/>
                </a:solidFill>
                <a:latin typeface="Arial" charset="0"/>
                <a:cs typeface="Arial" charset="0"/>
              </a:defRPr>
            </a:lvl3pPr>
            <a:lvl4pPr marL="1600200" indent="-228600">
              <a:spcBef>
                <a:spcPct val="20000"/>
              </a:spcBef>
              <a:buFont typeface="Arial" charset="0"/>
              <a:buChar char="–"/>
              <a:defRPr sz="20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eaLnBrk="1" hangingPunct="1">
              <a:spcBef>
                <a:spcPct val="0"/>
              </a:spcBef>
              <a:buFontTx/>
              <a:buNone/>
            </a:pPr>
            <a:r>
              <a:rPr lang="en-GB" altLang="en-US" sz="1400">
                <a:solidFill>
                  <a:srgbClr val="7F7F7F"/>
                </a:solidFill>
                <a:latin typeface="Calibri" pitchFamily="-1" charset="0"/>
              </a:rPr>
              <a:t>(Neighbors, C., Walker, D. D., Mbilinyi, L. F., O'Rourke, A., Edleson, J. L., Zegree, J., &amp; Roffman, R. A. (2010). Normative misperceptions of abuse among perpetrators of intimate partner violence. </a:t>
            </a:r>
            <a:r>
              <a:rPr lang="en-GB" altLang="en-US" sz="1400" i="1">
                <a:solidFill>
                  <a:srgbClr val="7F7F7F"/>
                </a:solidFill>
                <a:latin typeface="Calibri" pitchFamily="-1" charset="0"/>
              </a:rPr>
              <a:t>Violence against women</a:t>
            </a:r>
            <a:r>
              <a:rPr lang="en-GB" altLang="en-US" sz="1400">
                <a:solidFill>
                  <a:srgbClr val="7F7F7F"/>
                </a:solidFill>
                <a:latin typeface="Calibri" pitchFamily="-1" charset="0"/>
              </a:rPr>
              <a:t>, </a:t>
            </a:r>
            <a:r>
              <a:rPr lang="en-GB" altLang="en-US" sz="1400" i="1">
                <a:solidFill>
                  <a:srgbClr val="7F7F7F"/>
                </a:solidFill>
                <a:latin typeface="Calibri" pitchFamily="-1" charset="0"/>
              </a:rPr>
              <a:t>16</a:t>
            </a:r>
            <a:r>
              <a:rPr lang="en-GB" altLang="en-US" sz="1400">
                <a:solidFill>
                  <a:srgbClr val="7F7F7F"/>
                </a:solidFill>
                <a:latin typeface="Calibri" pitchFamily="-1" charset="0"/>
              </a:rPr>
              <a:t>(4), 370-386.  DOI: 10.1177/1077801210363608  (p. 376))</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Title 5"/>
          <p:cNvSpPr>
            <a:spLocks noGrp="1"/>
          </p:cNvSpPr>
          <p:nvPr>
            <p:ph type="title"/>
          </p:nvPr>
        </p:nvSpPr>
        <p:spPr/>
        <p:txBody>
          <a:bodyPr/>
          <a:lstStyle/>
          <a:p>
            <a:r>
              <a:rPr lang="en-GB" altLang="en-US" smtClean="0">
                <a:latin typeface="Arial" charset="0"/>
                <a:cs typeface="Arial" charset="0"/>
              </a:rPr>
              <a:t>Results of misperceptions:</a:t>
            </a:r>
          </a:p>
        </p:txBody>
      </p:sp>
      <p:sp>
        <p:nvSpPr>
          <p:cNvPr id="70659" name="TextBox 7"/>
          <p:cNvSpPr txBox="1">
            <a:spLocks noChangeArrowheads="1"/>
          </p:cNvSpPr>
          <p:nvPr/>
        </p:nvSpPr>
        <p:spPr bwMode="auto">
          <a:xfrm>
            <a:off x="5691188" y="1217613"/>
            <a:ext cx="34575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cs typeface="Arial" charset="0"/>
              </a:defRPr>
            </a:lvl1pPr>
            <a:lvl2pPr marL="37931725" indent="-37474525">
              <a:spcBef>
                <a:spcPct val="20000"/>
              </a:spcBef>
              <a:buFont typeface="Arial" charset="0"/>
              <a:buChar char="–"/>
              <a:defRPr sz="2800">
                <a:solidFill>
                  <a:schemeClr val="tx1"/>
                </a:solidFill>
                <a:latin typeface="Arial" charset="0"/>
                <a:cs typeface="Arial" charset="0"/>
              </a:defRPr>
            </a:lvl2pPr>
            <a:lvl3pPr marL="1143000" indent="-228600">
              <a:spcBef>
                <a:spcPct val="20000"/>
              </a:spcBef>
              <a:buFont typeface="Arial" charset="0"/>
              <a:buChar char="•"/>
              <a:defRPr sz="2400">
                <a:solidFill>
                  <a:schemeClr val="tx1"/>
                </a:solidFill>
                <a:latin typeface="Arial" charset="0"/>
                <a:cs typeface="Arial" charset="0"/>
              </a:defRPr>
            </a:lvl3pPr>
            <a:lvl4pPr marL="1600200" indent="-228600">
              <a:spcBef>
                <a:spcPct val="20000"/>
              </a:spcBef>
              <a:buFont typeface="Arial" charset="0"/>
              <a:buChar char="–"/>
              <a:defRPr sz="20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eaLnBrk="1" hangingPunct="1">
              <a:spcBef>
                <a:spcPct val="0"/>
              </a:spcBef>
              <a:buFontTx/>
              <a:buNone/>
            </a:pPr>
            <a:r>
              <a:rPr lang="en-GB" altLang="en-US" sz="1800">
                <a:latin typeface="Calibri" pitchFamily="-1" charset="0"/>
              </a:rPr>
              <a:t>1. Misperceptions INHIBIT bystander intervention. </a:t>
            </a:r>
          </a:p>
        </p:txBody>
      </p:sp>
      <p:grpSp>
        <p:nvGrpSpPr>
          <p:cNvPr id="70660" name="Group 10"/>
          <p:cNvGrpSpPr>
            <a:grpSpLocks/>
          </p:cNvGrpSpPr>
          <p:nvPr/>
        </p:nvGrpSpPr>
        <p:grpSpPr bwMode="auto">
          <a:xfrm>
            <a:off x="533400" y="1524000"/>
            <a:ext cx="6934200" cy="3968750"/>
            <a:chOff x="152400" y="1447800"/>
            <a:chExt cx="6934200" cy="3968750"/>
          </a:xfrm>
        </p:grpSpPr>
        <p:pic>
          <p:nvPicPr>
            <p:cNvPr id="70661" name="Picture 17" descr="redpers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3810000"/>
              <a:ext cx="13716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2" name="Picture 17" descr="redpers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514600"/>
              <a:ext cx="13716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3" name="Picture 17" descr="redpers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1447800"/>
              <a:ext cx="13716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4" name="Picture 17" descr="redpers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057400"/>
              <a:ext cx="13716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5" name="Picture 17" descr="redpers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43300" y="3175000"/>
              <a:ext cx="13716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6" name="Picture 20" descr="greenperso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00213" y="3621088"/>
              <a:ext cx="1295400" cy="151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Cloud Callout 17"/>
            <p:cNvSpPr/>
            <p:nvPr/>
          </p:nvSpPr>
          <p:spPr>
            <a:xfrm>
              <a:off x="152400" y="1676400"/>
              <a:ext cx="2286000" cy="1546225"/>
            </a:xfrm>
            <a:prstGeom prst="cloudCallout">
              <a:avLst>
                <a:gd name="adj1" fmla="val 26733"/>
                <a:gd name="adj2" fmla="val 8035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algn="ctr">
                <a:defRPr/>
              </a:pPr>
              <a:r>
                <a:rPr lang="en-GB" altLang="en-US" sz="1600" smtClean="0">
                  <a:solidFill>
                    <a:srgbClr val="FFFFFF"/>
                  </a:solidFill>
                </a:rPr>
                <a:t>I’m uncomfortable but I’m the only one</a:t>
              </a:r>
            </a:p>
          </p:txBody>
        </p:sp>
      </p:gr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5"/>
          <p:cNvGraphicFramePr>
            <a:graphicFrameLocks/>
          </p:cNvGraphicFramePr>
          <p:nvPr/>
        </p:nvGraphicFramePr>
        <p:xfrm>
          <a:off x="457200" y="457200"/>
          <a:ext cx="8229600" cy="5668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1683" name="TextBox 5"/>
          <p:cNvSpPr txBox="1">
            <a:spLocks noChangeArrowheads="1"/>
          </p:cNvSpPr>
          <p:nvPr/>
        </p:nvSpPr>
        <p:spPr bwMode="auto">
          <a:xfrm>
            <a:off x="533400" y="990600"/>
            <a:ext cx="2447925"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cs typeface="Arial" charset="0"/>
              </a:defRPr>
            </a:lvl1pPr>
            <a:lvl2pPr marL="37931725" indent="-37474525">
              <a:spcBef>
                <a:spcPct val="20000"/>
              </a:spcBef>
              <a:buFont typeface="Arial" charset="0"/>
              <a:buChar char="–"/>
              <a:defRPr sz="2800">
                <a:solidFill>
                  <a:schemeClr val="tx1"/>
                </a:solidFill>
                <a:latin typeface="Arial" charset="0"/>
                <a:cs typeface="Arial" charset="0"/>
              </a:defRPr>
            </a:lvl2pPr>
            <a:lvl3pPr marL="1143000" indent="-228600">
              <a:spcBef>
                <a:spcPct val="20000"/>
              </a:spcBef>
              <a:buFont typeface="Arial" charset="0"/>
              <a:buChar char="•"/>
              <a:defRPr sz="2400">
                <a:solidFill>
                  <a:schemeClr val="tx1"/>
                </a:solidFill>
                <a:latin typeface="Arial" charset="0"/>
                <a:cs typeface="Arial" charset="0"/>
              </a:defRPr>
            </a:lvl3pPr>
            <a:lvl4pPr marL="1600200" indent="-228600">
              <a:spcBef>
                <a:spcPct val="20000"/>
              </a:spcBef>
              <a:buFont typeface="Arial" charset="0"/>
              <a:buChar char="–"/>
              <a:defRPr sz="20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eaLnBrk="1" hangingPunct="1">
              <a:spcBef>
                <a:spcPct val="0"/>
              </a:spcBef>
              <a:buFontTx/>
              <a:buNone/>
            </a:pPr>
            <a:r>
              <a:rPr lang="en-GB" altLang="en-US" sz="1800"/>
              <a:t>2. Research has found that the more male perpetrators of intimate partner violence overestimate other men’s violent and abusive behaviour, the more they report engaging in psychological abuse and physical violence</a:t>
            </a:r>
          </a:p>
          <a:p>
            <a:pPr eaLnBrk="1" hangingPunct="1">
              <a:spcBef>
                <a:spcPct val="0"/>
              </a:spcBef>
              <a:buFontTx/>
              <a:buNone/>
            </a:pPr>
            <a:r>
              <a:rPr lang="en-GB" altLang="en-US" sz="1400">
                <a:solidFill>
                  <a:srgbClr val="7F7F7F"/>
                </a:solidFill>
              </a:rPr>
              <a:t>(Neighbors et al 2010 p.6)</a:t>
            </a:r>
          </a:p>
        </p:txBody>
      </p:sp>
      <p:pic>
        <p:nvPicPr>
          <p:cNvPr id="71684" name="Picture 5" descr="redperson.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562600" y="2667000"/>
            <a:ext cx="1519238"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2706" name="Picture 17" descr="redpers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897313"/>
            <a:ext cx="13716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7" name="Picture 18" descr="greenperso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2624138"/>
            <a:ext cx="1295400" cy="151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19" descr="greenperso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03625" y="2084388"/>
            <a:ext cx="1295400" cy="151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9" name="Picture 20" descr="greenperso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09700" y="4746625"/>
            <a:ext cx="1295400" cy="151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10" name="Picture 21" descr="greenperso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51500" y="4581525"/>
            <a:ext cx="1295400" cy="151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11" name="Picture 25" descr="greenperso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39850" y="2106613"/>
            <a:ext cx="1295400" cy="151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12" name="Title 5"/>
          <p:cNvSpPr>
            <a:spLocks noGrp="1"/>
          </p:cNvSpPr>
          <p:nvPr>
            <p:ph type="title"/>
          </p:nvPr>
        </p:nvSpPr>
        <p:spPr/>
        <p:txBody>
          <a:bodyPr/>
          <a:lstStyle/>
          <a:p>
            <a:r>
              <a:rPr lang="en-GB" altLang="en-US" smtClean="0">
                <a:latin typeface="Arial" charset="0"/>
                <a:cs typeface="Arial" charset="0"/>
              </a:rPr>
              <a:t>You are part of the solution!</a:t>
            </a:r>
          </a:p>
        </p:txBody>
      </p:sp>
    </p:spTree>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5" name="Content Placeholder 2"/>
          <p:cNvSpPr>
            <a:spLocks noGrp="1"/>
          </p:cNvSpPr>
          <p:nvPr>
            <p:ph idx="1"/>
          </p:nvPr>
        </p:nvSpPr>
        <p:spPr>
          <a:xfrm>
            <a:off x="467544" y="620689"/>
            <a:ext cx="8229600" cy="36004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miter lim="800000"/>
            <a:headEnd/>
            <a:tailEnd/>
          </a:ln>
          <a:extLst/>
        </p:spPr>
        <p:txBody>
          <a:bodyPr/>
          <a:lstStyle>
            <a:lvl1pPr>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marL="0" indent="0">
              <a:buFont typeface="Arial" panose="020B0604020202020204" pitchFamily="34" charset="0"/>
              <a:buNone/>
              <a:defRPr/>
            </a:pPr>
            <a:r>
              <a:rPr lang="en-GB" altLang="en-US" sz="3200" smtClean="0">
                <a:latin typeface="Arial" panose="020B0604020202020204" pitchFamily="34" charset="0"/>
              </a:rPr>
              <a:t> How might you challenge the cultural context?</a:t>
            </a:r>
          </a:p>
          <a:p>
            <a:pPr marL="0" indent="0">
              <a:buFont typeface="Arial" panose="020B0604020202020204" pitchFamily="34" charset="0"/>
              <a:buNone/>
              <a:defRPr/>
            </a:pPr>
            <a:endParaRPr lang="en-GB" altLang="en-US" sz="3200" smtClean="0">
              <a:latin typeface="Arial" panose="020B0604020202020204" pitchFamily="34" charset="0"/>
            </a:endParaRPr>
          </a:p>
          <a:p>
            <a:pPr marL="0" indent="0">
              <a:buFont typeface="Arial" panose="020B0604020202020204" pitchFamily="34" charset="0"/>
              <a:buChar char="•"/>
              <a:defRPr/>
            </a:pPr>
            <a:r>
              <a:rPr lang="en-GB" altLang="en-US" sz="3200" smtClean="0">
                <a:latin typeface="Arial" panose="020B0604020202020204" pitchFamily="34" charset="0"/>
              </a:rPr>
              <a:t>What situations might you notice as they occur?</a:t>
            </a:r>
          </a:p>
          <a:p>
            <a:pPr marL="0" indent="0">
              <a:buFont typeface="Arial" panose="020B0604020202020204" pitchFamily="34" charset="0"/>
              <a:buChar char="•"/>
              <a:defRPr/>
            </a:pPr>
            <a:endParaRPr lang="en-GB" altLang="en-US" sz="3200" smtClean="0">
              <a:latin typeface="Arial" panose="020B0604020202020204" pitchFamily="34" charset="0"/>
            </a:endParaRPr>
          </a:p>
          <a:p>
            <a:pPr marL="0" indent="0">
              <a:buFont typeface="Arial" panose="020B0604020202020204" pitchFamily="34" charset="0"/>
              <a:buNone/>
              <a:defRPr/>
            </a:pPr>
            <a:endParaRPr lang="en-GB" altLang="en-US" sz="320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altLang="en-US" smtClean="0">
                <a:latin typeface="Arial" charset="0"/>
                <a:ea typeface="ＭＳ Ｐゴシック" pitchFamily="-1" charset="-128"/>
                <a:cs typeface="Arial" charset="0"/>
              </a:rPr>
              <a:t>Stage 1: Noticing behaviour / event</a:t>
            </a:r>
          </a:p>
        </p:txBody>
      </p:sp>
      <p:sp>
        <p:nvSpPr>
          <p:cNvPr id="29699" name="Content Placeholder 2"/>
          <p:cNvSpPr>
            <a:spLocks noGrp="1"/>
          </p:cNvSpPr>
          <p:nvPr>
            <p:ph idx="1"/>
          </p:nvPr>
        </p:nvSpPr>
        <p:spPr>
          <a:xfrm>
            <a:off x="457200" y="2057400"/>
            <a:ext cx="8229600" cy="2693988"/>
          </a:xfrm>
          <a:gradFill rotWithShape="1">
            <a:gsLst>
              <a:gs pos="0">
                <a:srgbClr val="8CADEA"/>
              </a:gs>
              <a:gs pos="50000">
                <a:srgbClr val="BACCF0"/>
              </a:gs>
              <a:gs pos="100000">
                <a:srgbClr val="DEE6F7"/>
              </a:gs>
            </a:gsLst>
            <a:lin ang="5400000" scaled="1"/>
          </a:gradFill>
        </p:spPr>
        <p:txBody>
          <a:bodyPr/>
          <a:lstStyle/>
          <a:p>
            <a:pPr marL="0" indent="0">
              <a:buFontTx/>
              <a:buNone/>
            </a:pPr>
            <a:r>
              <a:rPr lang="en-GB" altLang="en-US" smtClean="0">
                <a:latin typeface="Arial" charset="0"/>
                <a:ea typeface="ＭＳ Ｐゴシック" pitchFamily="-1" charset="-128"/>
                <a:cs typeface="Arial" charset="0"/>
              </a:rPr>
              <a:t>We need to understand / learn about domestic violence and abuse in order to be able to </a:t>
            </a:r>
            <a:r>
              <a:rPr lang="en-GB" altLang="en-US" b="1" smtClean="0">
                <a:latin typeface="Arial" charset="0"/>
                <a:ea typeface="ＭＳ Ｐゴシック" pitchFamily="-1" charset="-128"/>
                <a:cs typeface="Arial" charset="0"/>
              </a:rPr>
              <a:t>notice situations </a:t>
            </a:r>
            <a:r>
              <a:rPr lang="en-GB" altLang="en-US" smtClean="0">
                <a:latin typeface="Arial" charset="0"/>
                <a:ea typeface="ＭＳ Ｐゴシック" pitchFamily="-1" charset="-128"/>
                <a:cs typeface="Arial" charset="0"/>
              </a:rPr>
              <a:t>and </a:t>
            </a:r>
            <a:r>
              <a:rPr lang="en-GB" altLang="en-US" b="1" smtClean="0">
                <a:latin typeface="Arial" charset="0"/>
                <a:ea typeface="ＭＳ Ｐゴシック" pitchFamily="-1" charset="-128"/>
                <a:cs typeface="Arial" charset="0"/>
              </a:rPr>
              <a:t>see behaviours / events as potentially problematic</a:t>
            </a:r>
            <a:r>
              <a:rPr lang="en-GB" altLang="en-US" smtClean="0">
                <a:latin typeface="Arial" charset="0"/>
                <a:ea typeface="ＭＳ Ｐゴシック" pitchFamily="-1" charset="-128"/>
                <a:cs typeface="Arial" charset="0"/>
              </a:rPr>
              <a:t>.</a:t>
            </a:r>
          </a:p>
          <a:p>
            <a:pPr marL="0" indent="0"/>
            <a:endParaRPr lang="en-GB" altLang="en-US" smtClean="0">
              <a:latin typeface="Arial" charset="0"/>
              <a:ea typeface="ＭＳ Ｐゴシック" pitchFamily="-1" charset="-128"/>
              <a:cs typeface="Arial" charset="0"/>
            </a:endParaRPr>
          </a:p>
          <a:p>
            <a:pPr marL="0" indent="0"/>
            <a:endParaRPr lang="en-GB" altLang="en-US" smtClean="0">
              <a:latin typeface="Arial" charset="0"/>
              <a:ea typeface="ＭＳ Ｐゴシック" pitchFamily="-1" charset="-128"/>
              <a:cs typeface="Arial" charset="0"/>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GB" altLang="en-US" smtClean="0">
                <a:latin typeface="Arial" charset="0"/>
                <a:cs typeface="Arial" charset="0"/>
              </a:rPr>
              <a:t>References</a:t>
            </a:r>
          </a:p>
        </p:txBody>
      </p:sp>
      <p:sp>
        <p:nvSpPr>
          <p:cNvPr id="74755" name="Content Placeholder 2"/>
          <p:cNvSpPr>
            <a:spLocks noGrp="1"/>
          </p:cNvSpPr>
          <p:nvPr>
            <p:ph idx="1"/>
          </p:nvPr>
        </p:nvSpPr>
        <p:spPr/>
        <p:txBody>
          <a:bodyPr/>
          <a:lstStyle/>
          <a:p>
            <a:pPr marL="0" indent="0">
              <a:buFont typeface="Arial" charset="0"/>
              <a:buNone/>
            </a:pPr>
            <a:r>
              <a:rPr lang="sv-SE" altLang="en-US" sz="1600" smtClean="0">
                <a:latin typeface="Arial" charset="0"/>
                <a:cs typeface="Arial" charset="0"/>
              </a:rPr>
              <a:t>Hester, M., Williamson,E., Regan, L.,</a:t>
            </a:r>
            <a:r>
              <a:rPr lang="en-GB" altLang="en-US" sz="1600" smtClean="0">
                <a:latin typeface="Arial" charset="0"/>
                <a:cs typeface="Arial" charset="0"/>
              </a:rPr>
              <a:t> Coulter, M., Chantler, K., Gangoli, G., Davenport, R., &amp; Green, L., </a:t>
            </a:r>
            <a:r>
              <a:rPr lang="en-US" altLang="en-US" sz="1600" i="1" smtClean="0">
                <a:latin typeface="Arial" charset="0"/>
                <a:cs typeface="Arial" charset="0"/>
              </a:rPr>
              <a:t>Exploring the service and support needs of male, lesbian, gay, bi-sexual and transgendered and black and other minority ethnic victims of domestic</a:t>
            </a:r>
            <a:r>
              <a:rPr lang="en-GB" altLang="en-US" sz="1600" i="1" smtClean="0">
                <a:latin typeface="Arial" charset="0"/>
                <a:cs typeface="Arial" charset="0"/>
              </a:rPr>
              <a:t>and sexual violence,</a:t>
            </a:r>
            <a:r>
              <a:rPr lang="en-GB" altLang="en-US" sz="1600" smtClean="0">
                <a:latin typeface="Arial" charset="0"/>
                <a:cs typeface="Arial" charset="0"/>
              </a:rPr>
              <a:t> University of Bristol 2012</a:t>
            </a:r>
          </a:p>
          <a:p>
            <a:pPr marL="0" indent="0">
              <a:buFont typeface="Arial" charset="0"/>
              <a:buNone/>
            </a:pPr>
            <a:endParaRPr lang="en-GB" altLang="en-US" sz="1600" i="1" smtClean="0">
              <a:latin typeface="Arial" charset="0"/>
              <a:cs typeface="Arial" charset="0"/>
            </a:endParaRPr>
          </a:p>
          <a:p>
            <a:pPr marL="0" indent="0">
              <a:buFont typeface="Arial" charset="0"/>
              <a:buNone/>
            </a:pPr>
            <a:r>
              <a:rPr lang="en-US" altLang="en-US" sz="1600" smtClean="0">
                <a:solidFill>
                  <a:srgbClr val="000000"/>
                </a:solidFill>
                <a:latin typeface="Arial" charset="0"/>
                <a:cs typeface="Arial" charset="0"/>
              </a:rPr>
              <a:t>Hester, M. (2013) “English police records Who does what to whom? Gender and domestic violence perpetrators”, </a:t>
            </a:r>
            <a:r>
              <a:rPr lang="en-US" altLang="en-US" sz="1600" i="1" smtClean="0">
                <a:solidFill>
                  <a:srgbClr val="000000"/>
                </a:solidFill>
                <a:latin typeface="Arial" charset="0"/>
                <a:cs typeface="Arial" charset="0"/>
              </a:rPr>
              <a:t>European Journal of Criminology </a:t>
            </a:r>
            <a:r>
              <a:rPr lang="en-US" altLang="en-US" sz="1600" smtClean="0">
                <a:solidFill>
                  <a:srgbClr val="000000"/>
                </a:solidFill>
                <a:latin typeface="Arial" charset="0"/>
                <a:cs typeface="Arial" charset="0"/>
              </a:rPr>
              <a:t>10: 623 </a:t>
            </a:r>
          </a:p>
          <a:p>
            <a:pPr marL="0" indent="0">
              <a:buFont typeface="Arial" charset="0"/>
              <a:buNone/>
            </a:pPr>
            <a:endParaRPr lang="en-US" altLang="en-US" sz="1600" smtClean="0">
              <a:solidFill>
                <a:srgbClr val="000000"/>
              </a:solidFill>
              <a:latin typeface="Arial" charset="0"/>
              <a:cs typeface="Arial" charset="0"/>
            </a:endParaRPr>
          </a:p>
          <a:p>
            <a:pPr marL="0" indent="0">
              <a:buFont typeface="Arial" charset="0"/>
              <a:buNone/>
            </a:pPr>
            <a:r>
              <a:rPr lang="en-US" altLang="en-US" sz="1600" smtClean="0">
                <a:latin typeface="Arial" charset="0"/>
                <a:cs typeface="Arial" charset="0"/>
              </a:rPr>
              <a:t>Barter, C., McCarry, M., Berridge D., and Evans, K.,  </a:t>
            </a:r>
            <a:r>
              <a:rPr lang="en-US" altLang="en-US" sz="1600" i="1" smtClean="0">
                <a:latin typeface="Arial" charset="0"/>
                <a:cs typeface="Arial" charset="0"/>
              </a:rPr>
              <a:t>Partner exploitation and violence in teenage intimate relationships,</a:t>
            </a:r>
            <a:r>
              <a:rPr lang="en-US" altLang="en-US" sz="1600" smtClean="0">
                <a:latin typeface="Arial" charset="0"/>
                <a:cs typeface="Arial" charset="0"/>
              </a:rPr>
              <a:t> NSPCC 2009</a:t>
            </a:r>
            <a:endParaRPr lang="en-GB" altLang="en-US" sz="1600" i="1" smtClean="0">
              <a:latin typeface="Arial" charset="0"/>
              <a:cs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sosceles Triangle 3"/>
          <p:cNvSpPr/>
          <p:nvPr/>
        </p:nvSpPr>
        <p:spPr>
          <a:xfrm>
            <a:off x="2051720" y="1484784"/>
            <a:ext cx="4824536" cy="42484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995334" y="1041222"/>
            <a:ext cx="937308" cy="369332"/>
          </a:xfrm>
          <a:prstGeom prst="rect">
            <a:avLst/>
          </a:prstGeom>
          <a:noFill/>
        </p:spPr>
        <p:txBody>
          <a:bodyPr wrap="none" rtlCol="0">
            <a:spAutoFit/>
          </a:bodyPr>
          <a:lstStyle/>
          <a:p>
            <a:r>
              <a:rPr lang="en-GB" dirty="0" smtClean="0"/>
              <a:t>Dictator</a:t>
            </a:r>
            <a:endParaRPr lang="en-GB" dirty="0"/>
          </a:p>
        </p:txBody>
      </p:sp>
      <p:sp>
        <p:nvSpPr>
          <p:cNvPr id="6" name="TextBox 5"/>
          <p:cNvSpPr txBox="1"/>
          <p:nvPr/>
        </p:nvSpPr>
        <p:spPr>
          <a:xfrm>
            <a:off x="2699792" y="4509120"/>
            <a:ext cx="3279973" cy="369332"/>
          </a:xfrm>
          <a:prstGeom prst="rect">
            <a:avLst/>
          </a:prstGeom>
          <a:noFill/>
        </p:spPr>
        <p:txBody>
          <a:bodyPr wrap="square" rtlCol="0">
            <a:spAutoFit/>
          </a:bodyPr>
          <a:lstStyle/>
          <a:p>
            <a:r>
              <a:rPr lang="en-GB" dirty="0" smtClean="0"/>
              <a:t>What does the dictator control?</a:t>
            </a:r>
            <a:endParaRPr lang="en-GB" dirty="0"/>
          </a:p>
        </p:txBody>
      </p:sp>
    </p:spTree>
    <p:extLst>
      <p:ext uri="{BB962C8B-B14F-4D97-AF65-F5344CB8AC3E}">
        <p14:creationId xmlns:p14="http://schemas.microsoft.com/office/powerpoint/2010/main" val="756847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itle 1"/>
          <p:cNvSpPr>
            <a:spLocks noGrp="1"/>
          </p:cNvSpPr>
          <p:nvPr>
            <p:ph type="title"/>
          </p:nvPr>
        </p:nvSpPr>
        <p:spPr>
          <a:xfrm>
            <a:off x="539750" y="404813"/>
            <a:ext cx="8229600" cy="1143000"/>
          </a:xfrm>
        </p:spPr>
        <p:txBody>
          <a:bodyPr/>
          <a:lstStyle/>
          <a:p>
            <a:r>
              <a:rPr lang="en-GB" altLang="en-US" smtClean="0">
                <a:latin typeface="Arial" charset="0"/>
                <a:cs typeface="Arial" charset="0"/>
              </a:rPr>
              <a:t>A student writes…</a:t>
            </a:r>
          </a:p>
        </p:txBody>
      </p:sp>
      <p:sp>
        <p:nvSpPr>
          <p:cNvPr id="3" name="TextBox 2"/>
          <p:cNvSpPr txBox="1"/>
          <p:nvPr/>
        </p:nvSpPr>
        <p:spPr>
          <a:xfrm>
            <a:off x="755576" y="1988840"/>
            <a:ext cx="7416824" cy="209288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spAutoFit/>
          </a:bodyPr>
          <a:lstStyle/>
          <a:p>
            <a:pPr>
              <a:defRPr/>
            </a:pPr>
            <a:r>
              <a:rPr lang="en-GB" altLang="en-US" sz="2800" dirty="0">
                <a:solidFill>
                  <a:prstClr val="black"/>
                </a:solidFill>
                <a:latin typeface="Arial" panose="020B0604020202020204" pitchFamily="34" charset="0"/>
                <a:cs typeface="Arial" panose="020B0604020202020204" pitchFamily="34" charset="0"/>
              </a:rPr>
              <a:t>“I was in a violent relationship for 3 years and felt totally alone; there is a stigma that violence happens only to people of a certain demographic….”</a:t>
            </a:r>
          </a:p>
          <a:p>
            <a:pPr>
              <a:defRPr/>
            </a:pPr>
            <a:endParaRPr lang="en-GB" dirty="0">
              <a:latin typeface="Calibri" panose="020F0502020204030204" pitchFamily="34" charset="0"/>
              <a:cs typeface="Arial" panose="020B0604020202020204" pitchFamily="34" charset="0"/>
            </a:endParaRPr>
          </a:p>
        </p:txBody>
      </p:sp>
      <p:sp>
        <p:nvSpPr>
          <p:cNvPr id="4" name="TextBox 3"/>
          <p:cNvSpPr txBox="1"/>
          <p:nvPr/>
        </p:nvSpPr>
        <p:spPr>
          <a:xfrm>
            <a:off x="755650" y="4081463"/>
            <a:ext cx="1716088" cy="369887"/>
          </a:xfrm>
          <a:prstGeom prst="rect">
            <a:avLst/>
          </a:prstGeom>
          <a:noFill/>
        </p:spPr>
        <p:txBody>
          <a:bodyPr wrap="none">
            <a:spAutoFit/>
          </a:bodyPr>
          <a:lstStyle/>
          <a:p>
            <a:pPr>
              <a:defRPr/>
            </a:pPr>
            <a:r>
              <a:rPr lang="en-GB" dirty="0">
                <a:solidFill>
                  <a:schemeClr val="tx1">
                    <a:lumMod val="50000"/>
                    <a:lumOff val="50000"/>
                  </a:schemeClr>
                </a:solidFill>
                <a:latin typeface="Calibri" panose="020F0502020204030204" pitchFamily="34" charset="0"/>
                <a:cs typeface="Arial" panose="020B0604020202020204" pitchFamily="34" charset="0"/>
              </a:rPr>
              <a:t>(NUS 2011 p.25)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smtClean="0">
                <a:latin typeface="Arial" charset="0"/>
                <a:cs typeface="Arial" charset="0"/>
              </a:rPr>
              <a:t>Key facts:</a:t>
            </a:r>
          </a:p>
        </p:txBody>
      </p:sp>
      <p:sp>
        <p:nvSpPr>
          <p:cNvPr id="3" name="Rectangle 2"/>
          <p:cNvSpPr/>
          <p:nvPr/>
        </p:nvSpPr>
        <p:spPr>
          <a:xfrm>
            <a:off x="1000638" y="1700808"/>
            <a:ext cx="7056784" cy="415498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a:spAutoFit/>
          </a:bodyPr>
          <a:lstStyle/>
          <a:p>
            <a:pPr marL="342900" indent="-342900" eaLnBrk="1" hangingPunct="1">
              <a:buFont typeface="Arial" panose="020B0604020202020204" pitchFamily="34" charset="0"/>
              <a:buChar char="•"/>
              <a:defRPr/>
            </a:pPr>
            <a:r>
              <a:rPr lang="en-US" sz="2400" dirty="0">
                <a:latin typeface="Calibri" pitchFamily="-84" charset="0"/>
              </a:rPr>
              <a:t>Domestic violence can happen to anyone, regardless of age, social background, gender, religion, sexuality or ethnicity</a:t>
            </a:r>
          </a:p>
          <a:p>
            <a:pPr eaLnBrk="1" hangingPunct="1">
              <a:defRPr/>
            </a:pPr>
            <a:endParaRPr lang="en-US" sz="2400" dirty="0">
              <a:latin typeface="Calibri" pitchFamily="-84" charset="0"/>
            </a:endParaRPr>
          </a:p>
          <a:p>
            <a:pPr marL="342900" indent="-342900" eaLnBrk="1" hangingPunct="1">
              <a:buFont typeface="Arial" panose="020B0604020202020204" pitchFamily="34" charset="0"/>
              <a:buChar char="•"/>
              <a:defRPr/>
            </a:pPr>
            <a:r>
              <a:rPr lang="en-US" sz="2400" dirty="0">
                <a:latin typeface="Calibri" pitchFamily="-84" charset="0"/>
              </a:rPr>
              <a:t>It happens in all kinds of relationships: heterosexual, lesbian, gay, bisexual and transgender</a:t>
            </a:r>
          </a:p>
          <a:p>
            <a:pPr eaLnBrk="1" hangingPunct="1">
              <a:defRPr/>
            </a:pPr>
            <a:endParaRPr lang="en-US" sz="2400" dirty="0">
              <a:latin typeface="Calibri" pitchFamily="-84" charset="0"/>
            </a:endParaRPr>
          </a:p>
          <a:p>
            <a:pPr marL="342900" indent="-342900" eaLnBrk="1" hangingPunct="1">
              <a:buFont typeface="Arial" panose="020B0604020202020204" pitchFamily="34" charset="0"/>
              <a:buChar char="•"/>
              <a:defRPr/>
            </a:pPr>
            <a:r>
              <a:rPr lang="en-US" sz="2400" dirty="0">
                <a:latin typeface="Calibri" pitchFamily="-84" charset="0"/>
              </a:rPr>
              <a:t>Statistics show the vast majority of domestic violence incidents are carried out by men and experienced by women</a:t>
            </a:r>
          </a:p>
          <a:p>
            <a:pPr eaLnBrk="1" hangingPunct="1">
              <a:defRPr/>
            </a:pPr>
            <a:r>
              <a:rPr lang="en-US" sz="1400" dirty="0">
                <a:solidFill>
                  <a:schemeClr val="tx1">
                    <a:lumMod val="50000"/>
                    <a:lumOff val="50000"/>
                  </a:schemeClr>
                </a:solidFill>
                <a:latin typeface="Calibri" pitchFamily="-84" charset="0"/>
              </a:rPr>
              <a:t>(www.refuge.org.uk)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20213472"/>
              </p:ext>
            </p:extLst>
          </p:nvPr>
        </p:nvGraphicFramePr>
        <p:xfrm>
          <a:off x="1524000" y="719670"/>
          <a:ext cx="6096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3795" name="TextBox 5"/>
          <p:cNvSpPr txBox="1">
            <a:spLocks noChangeArrowheads="1"/>
          </p:cNvSpPr>
          <p:nvPr/>
        </p:nvSpPr>
        <p:spPr bwMode="auto">
          <a:xfrm>
            <a:off x="679450" y="1062038"/>
            <a:ext cx="2347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Arial" charset="0"/>
                <a:cs typeface="Arial" charset="0"/>
              </a:defRPr>
            </a:lvl1pPr>
            <a:lvl2pPr marL="37931725" indent="-37474525">
              <a:spcBef>
                <a:spcPct val="20000"/>
              </a:spcBef>
              <a:buFont typeface="Arial" charset="0"/>
              <a:buChar char="–"/>
              <a:defRPr sz="2800">
                <a:solidFill>
                  <a:schemeClr val="tx1"/>
                </a:solidFill>
                <a:latin typeface="Arial" charset="0"/>
                <a:cs typeface="Arial" charset="0"/>
              </a:defRPr>
            </a:lvl2pPr>
            <a:lvl3pPr marL="1143000" indent="-228600">
              <a:spcBef>
                <a:spcPct val="20000"/>
              </a:spcBef>
              <a:buFont typeface="Arial" charset="0"/>
              <a:buChar char="•"/>
              <a:defRPr sz="2400">
                <a:solidFill>
                  <a:schemeClr val="tx1"/>
                </a:solidFill>
                <a:latin typeface="Arial" charset="0"/>
                <a:cs typeface="Arial" charset="0"/>
              </a:defRPr>
            </a:lvl3pPr>
            <a:lvl4pPr marL="1600200" indent="-228600">
              <a:spcBef>
                <a:spcPct val="20000"/>
              </a:spcBef>
              <a:buFont typeface="Arial" charset="0"/>
              <a:buChar char="–"/>
              <a:defRPr sz="2000">
                <a:solidFill>
                  <a:schemeClr val="tx1"/>
                </a:solidFill>
                <a:latin typeface="Arial" charset="0"/>
                <a:cs typeface="Arial" charset="0"/>
              </a:defRPr>
            </a:lvl4pPr>
            <a:lvl5pPr marL="2057400" indent="-22860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a:spcBef>
                <a:spcPct val="0"/>
              </a:spcBef>
              <a:buFontTx/>
              <a:buNone/>
            </a:pPr>
            <a:r>
              <a:rPr lang="en-GB" altLang="en-US" sz="1800">
                <a:solidFill>
                  <a:srgbClr val="000000"/>
                </a:solidFill>
                <a:latin typeface="Calibri" pitchFamily="-1" charset="0"/>
                <a:ea typeface="ＭＳ Ｐゴシック" pitchFamily="-1" charset="-128"/>
              </a:rPr>
              <a:t>Government Definition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de Option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C81AA4CF1F5348BEEA191F41E8E156" ma:contentTypeVersion="0" ma:contentTypeDescription="Create a new document." ma:contentTypeScope="" ma:versionID="0462e522b336f4fe4c270925321c7f6a">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D31D63A-25D7-4F9E-8B86-908C1F1AA7ED}"/>
</file>

<file path=customXml/itemProps2.xml><?xml version="1.0" encoding="utf-8"?>
<ds:datastoreItem xmlns:ds="http://schemas.openxmlformats.org/officeDocument/2006/customXml" ds:itemID="{573E54FC-7C4F-4435-8422-DF30CD2487C1}"/>
</file>

<file path=customXml/itemProps3.xml><?xml version="1.0" encoding="utf-8"?>
<ds:datastoreItem xmlns:ds="http://schemas.openxmlformats.org/officeDocument/2006/customXml" ds:itemID="{0EB96DCA-0069-4165-B107-D26D8CF761D5}"/>
</file>

<file path=docProps/app.xml><?xml version="1.0" encoding="utf-8"?>
<Properties xmlns="http://schemas.openxmlformats.org/officeDocument/2006/extended-properties" xmlns:vt="http://schemas.openxmlformats.org/officeDocument/2006/docPropsVTypes">
  <TotalTime>1693</TotalTime>
  <Words>2874</Words>
  <Application>Microsoft Office PowerPoint</Application>
  <PresentationFormat>On-screen Show (4:3)</PresentationFormat>
  <Paragraphs>630</Paragraphs>
  <Slides>50</Slides>
  <Notes>2</Notes>
  <HiddenSlides>0</HiddenSlides>
  <MMClips>0</MMClips>
  <ScaleCrop>false</ScaleCrop>
  <HeadingPairs>
    <vt:vector size="4" baseType="variant">
      <vt:variant>
        <vt:lpstr>Theme</vt:lpstr>
      </vt:variant>
      <vt:variant>
        <vt:i4>2</vt:i4>
      </vt:variant>
      <vt:variant>
        <vt:lpstr>Slide Titles</vt:lpstr>
      </vt:variant>
      <vt:variant>
        <vt:i4>50</vt:i4>
      </vt:variant>
    </vt:vector>
  </HeadingPairs>
  <TitlesOfParts>
    <vt:vector size="52" baseType="lpstr">
      <vt:lpstr>Slide Option 1</vt:lpstr>
      <vt:lpstr>1_Default Design</vt:lpstr>
      <vt:lpstr>    </vt:lpstr>
      <vt:lpstr>     Session Four Domestic Violence and Abuse</vt:lpstr>
      <vt:lpstr>Some ground rules</vt:lpstr>
      <vt:lpstr>This is a bystander programme:</vt:lpstr>
      <vt:lpstr>Stage 1: Noticing behaviour / event</vt:lpstr>
      <vt:lpstr>PowerPoint Presentation</vt:lpstr>
      <vt:lpstr>A student writes…</vt:lpstr>
      <vt:lpstr>Key facts:</vt:lpstr>
      <vt:lpstr>PowerPoint Presentation</vt:lpstr>
      <vt:lpstr>PowerPoint Presentation</vt:lpstr>
      <vt:lpstr>PowerPoint Presentation</vt:lpstr>
      <vt:lpstr>‘Honour’ based abuse</vt:lpstr>
      <vt:lpstr>‘Honour’ based abuse – key features</vt:lpstr>
      <vt:lpstr>Physical violence experienced by a student</vt:lpstr>
      <vt:lpstr>Identifying abuse</vt:lpstr>
      <vt:lpstr>Some subtle and not so subtle signs of abuse. Is your friend…</vt:lpstr>
      <vt:lpstr>PowerPoint Presentation</vt:lpstr>
      <vt:lpstr>Recognising abuse: a student’s reflection</vt:lpstr>
      <vt:lpstr>Online abuse:</vt:lpstr>
      <vt:lpstr>The Duluth Wheels</vt:lpstr>
      <vt:lpstr>Statistics</vt:lpstr>
      <vt:lpstr>Whilst domestic violence and abuse is experienced by both women and men regardless of sexuality, there are some key differences:</vt:lpstr>
      <vt:lpstr>IMPACT is gendered:</vt:lpstr>
      <vt:lpstr>PowerPoint Presentation</vt:lpstr>
      <vt:lpstr>CONSEQUENCES are gendered:</vt:lpstr>
      <vt:lpstr>Where in the world are 2 women a week killed by DV?</vt:lpstr>
      <vt:lpstr>  Shockingly, 2 women a week are killed by their partner or ex-partner in the UK </vt:lpstr>
      <vt:lpstr>Escalation</vt:lpstr>
      <vt:lpstr>“So why doesn’t she just leave?”</vt:lpstr>
      <vt:lpstr>PowerPoint Presentation</vt:lpstr>
      <vt:lpstr>Reasons it can be extremely difficult to leave an abusive partner:</vt:lpstr>
      <vt:lpstr>Domestic Abuse victims need specialist support</vt:lpstr>
      <vt:lpstr>“I won’t judge you”</vt:lpstr>
      <vt:lpstr>A student on being judged:</vt:lpstr>
      <vt:lpstr>PowerPoint Presentation</vt:lpstr>
      <vt:lpstr>Stage 2: Interpreting it as a problem</vt:lpstr>
      <vt:lpstr>Young people are far more at risk</vt:lpstr>
      <vt:lpstr>VIOLENCE IS EVERYBODY’S PROBLEM</vt:lpstr>
      <vt:lpstr>STAGE 3: Feeling Responsible</vt:lpstr>
      <vt:lpstr>A student writes:</vt:lpstr>
      <vt:lpstr>Mental Health Impact of Domestic Violence:</vt:lpstr>
      <vt:lpstr>Cost to society:</vt:lpstr>
      <vt:lpstr>Impact on offender</vt:lpstr>
      <vt:lpstr>BEING A FRIEND:</vt:lpstr>
      <vt:lpstr>Social Norms</vt:lpstr>
      <vt:lpstr>Results of misperceptions:</vt:lpstr>
      <vt:lpstr>PowerPoint Presentation</vt:lpstr>
      <vt:lpstr>You are part of the solution!</vt:lpstr>
      <vt:lpstr>PowerPoint Presentation</vt:lpstr>
      <vt:lpstr>References</vt:lpstr>
    </vt:vector>
  </TitlesOfParts>
  <Company>University of the West of England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INTERVENTION INITIATIVE  SESSION FOUR</dc:title>
  <dc:creator>Intervention Initiative</dc:creator>
  <cp:lastModifiedBy>Kat Corbett</cp:lastModifiedBy>
  <cp:revision>92</cp:revision>
  <dcterms:created xsi:type="dcterms:W3CDTF">2014-06-01T19:54:16Z</dcterms:created>
  <dcterms:modified xsi:type="dcterms:W3CDTF">2016-07-26T11:18:16Z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0x0101006BC81AA4CF1F5348BEEA191F41E8E156</vt:lpwstr>
  </property>
</Properties>
</file>