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15"/>
  </p:notesMasterIdLst>
  <p:sldIdLst>
    <p:sldId id="258" r:id="rId6"/>
    <p:sldId id="272" r:id="rId7"/>
    <p:sldId id="266" r:id="rId8"/>
    <p:sldId id="265" r:id="rId9"/>
    <p:sldId id="267" r:id="rId10"/>
    <p:sldId id="274" r:id="rId11"/>
    <p:sldId id="268" r:id="rId12"/>
    <p:sldId id="271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</a:defRPr>
            </a:lvl1pPr>
          </a:lstStyle>
          <a:p>
            <a:pPr>
              <a:defRPr/>
            </a:pPr>
            <a:fld id="{48C27A01-2F26-4643-AA47-75A146129654}" type="datetime1">
              <a:rPr lang="en-GB" altLang="en-US"/>
              <a:pPr>
                <a:defRPr/>
              </a:pPr>
              <a:t>21/07/2016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  <a:endParaRPr lang="en-GB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" charset="0"/>
              </a:defRPr>
            </a:lvl1pPr>
          </a:lstStyle>
          <a:p>
            <a:pPr>
              <a:defRPr/>
            </a:pPr>
            <a:fld id="{53B28294-92AD-465B-9821-54A9E21E59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0422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ヒラギノ角ゴ Pro W3" pitchFamily="-65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ヒラギノ角ゴ Pro W3" pitchFamily="-65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ヒラギノ角ゴ Pro W3" pitchFamily="-65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ヒラギノ角ゴ Pro W3" pitchFamily="-65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ヒラギノ角ゴ Pro W3" pitchFamily="-65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ヒラギノ角ゴ Pro W3" pitchFamily="-65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ヒラギノ角ゴ Pro W3" pitchFamily="-65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C557707-19F9-40EA-802E-9B9827B1449C}" type="slidenum">
              <a:rPr lang="en-GB"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ea typeface="ＭＳ Ｐゴシック" pitchFamily="-1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1pPr>
            <a:lvl2pPr marL="38507988" indent="-380428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2pPr>
            <a:lvl3pPr marL="1158875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3pPr>
            <a:lvl4pPr marL="1624013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4pPr>
            <a:lvl5pPr marL="2087563" indent="-2317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5pPr>
            <a:lvl6pPr marL="25447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6pPr>
            <a:lvl7pPr marL="30019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7pPr>
            <a:lvl8pPr marL="34591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8pPr>
            <a:lvl9pPr marL="3916363" indent="-2317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-1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65B9DD3E-830D-4818-B746-BDE19CB3D83B}" type="slidenum">
              <a:rPr lang="en-GB" altLang="en-US" smtClean="0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9</a:t>
            </a:fld>
            <a:endParaRPr lang="en-GB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 slid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1616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94202-AA59-48C1-B7D2-13469FD13E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169679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27FAC-D5AE-412B-94A3-FCA6A8CBDD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7222800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D2C4C-2EAE-44E3-A925-F73354DA55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8141061"/>
      </p:ext>
    </p:extLst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2662E-7F4B-4240-B373-15BDD8346604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BC064D07-7C8A-4AF4-9318-536FF163D6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969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B5F71-4207-4C4A-9C2E-0DD5012C88F4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5DB0CD51-CE54-4178-A36F-10B4349D56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3313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BFF30-B6C7-458E-8892-CB048C28730F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112FA408-D2DB-4889-A671-9B983B0FDA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7748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719F7-4D66-4F6E-A0D2-54C4913090C0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D1FC0534-4311-4E86-BF0C-589CAF85E7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0738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2C21B-AFB8-473F-84E4-C8EC0EC58CCC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E88789F2-8585-4CEF-926E-FCD835D7F5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02704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E59E3-5E58-4EC0-9387-0B8F2465F6D5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09461505-C43B-44F7-82AE-2E8D6B9AAD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8128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63FDC-4C92-4B12-A023-C664744D95D8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BAFBF61F-9790-407E-A08A-0FAC21FF7B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5259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AFC4C-9580-4952-AE71-10433E9465B2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91BFC922-7C2B-4DFF-8600-5F0719A15C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140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2363B-7FE9-41D3-9CD2-2923E0EB1F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1995559"/>
      </p:ext>
    </p:extLst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5F160-5370-4BCD-BBFB-20DDC9EA1BDE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85C901EB-D283-4F47-8E9B-A461C159A0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7226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F41C0-8EC8-494B-B70F-7896C82D3705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1768D18B-7610-4076-AF4E-73DE0AFE43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92474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35A0E-06E7-462C-AD7C-379E62EA157A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-1" charset="0"/>
              </a:defRPr>
            </a:lvl1pPr>
          </a:lstStyle>
          <a:p>
            <a:pPr>
              <a:defRPr/>
            </a:pPr>
            <a:fld id="{D9268D18-E13C-4B82-A1DE-E1A9B602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621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B0420-73C7-4C4A-B070-79A4C61F88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4008311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067B8-15C8-48EF-9D31-5C73A950D2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1794235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4285B-40F4-4516-9542-F5AF5B33EC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5302109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2785B-1470-4791-853F-F03CFB2220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7141409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BCC05-2B33-49BB-9F5D-47D0264999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4361465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C2A1D-5AAD-4087-8DB3-F11834EE78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4896037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0A056-ACF0-4E96-B7FA-6ABC3F0830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68222149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itle slid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00438" y="62150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21154C4-167F-4A27-A973-87CE36B071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</p:sldLayoutIdLst>
  <p:transition spd="med"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General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5588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4DE9E14-1E0B-4EDD-A1A5-47C07EE80C4C}" type="datetime1">
              <a:rPr lang="en-US" altLang="en-US"/>
              <a:pPr>
                <a:defRPr/>
              </a:pPr>
              <a:t>7/21/2016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E296BC5-0A7F-4BF8-8822-6AA170F8E5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0000"/>
          </a:solidFill>
          <a:latin typeface="Arial" pitchFamily="34" charset="0"/>
          <a:ea typeface="Arial" pitchFamily="-65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Arial" pitchFamily="-65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Arial" pitchFamily="-65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/>
          </p:nvPr>
        </p:nvSpPr>
        <p:spPr>
          <a:xfrm>
            <a:off x="1571625" y="571500"/>
            <a:ext cx="5915025" cy="2470150"/>
          </a:xfrm>
        </p:spPr>
        <p:txBody>
          <a:bodyPr/>
          <a:lstStyle/>
          <a:p>
            <a:pPr algn="r" eaLnBrk="1" hangingPunct="1"/>
            <a:r>
              <a:rPr lang="en-GB" altLang="en-US" sz="3200" b="1" smtClean="0">
                <a:solidFill>
                  <a:srgbClr val="000000"/>
                </a:solidFill>
              </a:rPr>
              <a:t/>
            </a:r>
            <a:br>
              <a:rPr lang="en-GB" altLang="en-US" sz="3200" b="1" smtClean="0">
                <a:solidFill>
                  <a:srgbClr val="000000"/>
                </a:solidFill>
              </a:rPr>
            </a:br>
            <a:r>
              <a:rPr lang="en-GB" altLang="en-US" sz="3200" b="1" smtClean="0">
                <a:solidFill>
                  <a:srgbClr val="000000"/>
                </a:solidFill>
              </a:rPr>
              <a:t/>
            </a:r>
            <a:br>
              <a:rPr lang="en-GB" altLang="en-US" sz="3200" b="1" smtClean="0">
                <a:solidFill>
                  <a:srgbClr val="000000"/>
                </a:solidFill>
              </a:rPr>
            </a:br>
            <a:r>
              <a:rPr lang="en-GB" altLang="en-US" sz="3600" smtClean="0"/>
              <a:t/>
            </a:r>
            <a:br>
              <a:rPr lang="en-GB" altLang="en-US" sz="3600" smtClean="0"/>
            </a:br>
            <a:r>
              <a:rPr lang="en-GB" altLang="en-US" sz="3600" smtClean="0"/>
              <a:t/>
            </a:r>
            <a:br>
              <a:rPr lang="en-GB" altLang="en-US" sz="3600" smtClean="0"/>
            </a:br>
            <a:r>
              <a:rPr lang="en-GB" altLang="en-US" sz="3600" smtClean="0"/>
              <a:t>SESSION SIX</a:t>
            </a:r>
          </a:p>
        </p:txBody>
      </p:sp>
      <p:sp>
        <p:nvSpPr>
          <p:cNvPr id="25603" name="Subtitle 2"/>
          <p:cNvSpPr>
            <a:spLocks noGrp="1"/>
          </p:cNvSpPr>
          <p:nvPr>
            <p:ph type="subTitle" idx="1"/>
          </p:nvPr>
        </p:nvSpPr>
        <p:spPr>
          <a:xfrm>
            <a:off x="1571625" y="3071813"/>
            <a:ext cx="5400675" cy="1752600"/>
          </a:xfrm>
        </p:spPr>
        <p:txBody>
          <a:bodyPr/>
          <a:lstStyle/>
          <a:p>
            <a:pPr algn="r" eaLnBrk="1" hangingPunct="1">
              <a:spcBef>
                <a:spcPct val="0"/>
              </a:spcBef>
            </a:pPr>
            <a:endParaRPr lang="en-GB" altLang="en-US" sz="1800" b="1" smtClean="0">
              <a:solidFill>
                <a:srgbClr val="000000"/>
              </a:solidFill>
            </a:endParaRPr>
          </a:p>
          <a:p>
            <a:pPr algn="r" eaLnBrk="1" hangingPunct="1">
              <a:spcBef>
                <a:spcPct val="0"/>
              </a:spcBef>
            </a:pPr>
            <a:endParaRPr lang="en-GB" altLang="en-US" sz="1800" b="1" smtClean="0">
              <a:solidFill>
                <a:srgbClr val="000000"/>
              </a:solidFill>
            </a:endParaRPr>
          </a:p>
          <a:p>
            <a:pPr algn="r" eaLnBrk="1" hangingPunct="1">
              <a:spcBef>
                <a:spcPct val="0"/>
              </a:spcBef>
            </a:pPr>
            <a:endParaRPr lang="en-GB" altLang="en-US" sz="1800" b="1" smtClean="0">
              <a:solidFill>
                <a:srgbClr val="000000"/>
              </a:solidFill>
            </a:endParaRPr>
          </a:p>
          <a:p>
            <a:pPr algn="r" eaLnBrk="1" hangingPunct="1">
              <a:spcBef>
                <a:spcPct val="0"/>
              </a:spcBef>
            </a:pPr>
            <a:endParaRPr lang="en-US" altLang="en-US" sz="2400" b="1" smtClean="0">
              <a:solidFill>
                <a:srgbClr val="000000"/>
              </a:solidFill>
            </a:endParaRPr>
          </a:p>
          <a:p>
            <a:endParaRPr lang="en-GB" altLang="en-US" smtClean="0"/>
          </a:p>
        </p:txBody>
      </p:sp>
      <p:pic>
        <p:nvPicPr>
          <p:cNvPr id="25604" name="Picture 3" descr="The Intervention Initiative 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50" y="2205038"/>
            <a:ext cx="6362700" cy="184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5" descr="PHE_Logo for PPT 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513" y="5353050"/>
            <a:ext cx="196215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610631"/>
            <a:ext cx="1872000" cy="9120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mtClean="0">
                <a:latin typeface="Arial" charset="0"/>
                <a:cs typeface="Arial" charset="0"/>
              </a:rPr>
              <a:t/>
            </a:r>
            <a:br>
              <a:rPr lang="en-GB" altLang="en-US" smtClean="0">
                <a:latin typeface="Arial" charset="0"/>
                <a:cs typeface="Arial" charset="0"/>
              </a:rPr>
            </a:br>
            <a:r>
              <a:rPr lang="en-GB" altLang="en-US" smtClean="0">
                <a:latin typeface="Arial" charset="0"/>
                <a:cs typeface="Arial" charset="0"/>
              </a:rPr>
              <a:t/>
            </a:r>
            <a:br>
              <a:rPr lang="en-GB" altLang="en-US" smtClean="0">
                <a:latin typeface="Arial" charset="0"/>
                <a:cs typeface="Arial" charset="0"/>
              </a:rPr>
            </a:br>
            <a:r>
              <a:rPr lang="en-GB" altLang="en-US" smtClean="0">
                <a:latin typeface="Arial" charset="0"/>
                <a:cs typeface="Arial" charset="0"/>
              </a:rPr>
              <a:t/>
            </a:r>
            <a:br>
              <a:rPr lang="en-GB" altLang="en-US" smtClean="0">
                <a:latin typeface="Arial" charset="0"/>
                <a:cs typeface="Arial" charset="0"/>
              </a:rPr>
            </a:br>
            <a:r>
              <a:rPr lang="en-GB" altLang="en-US" smtClean="0">
                <a:latin typeface="Arial" charset="0"/>
                <a:cs typeface="Arial" charset="0"/>
              </a:rPr>
              <a:t/>
            </a:r>
            <a:br>
              <a:rPr lang="en-GB" altLang="en-US" smtClean="0">
                <a:latin typeface="Arial" charset="0"/>
                <a:cs typeface="Arial" charset="0"/>
              </a:rPr>
            </a:br>
            <a:r>
              <a:rPr lang="en-GB" altLang="en-US" smtClean="0">
                <a:latin typeface="Arial" charset="0"/>
                <a:cs typeface="Arial" charset="0"/>
              </a:rPr>
              <a:t/>
            </a:r>
            <a:br>
              <a:rPr lang="en-GB" altLang="en-US" smtClean="0">
                <a:latin typeface="Arial" charset="0"/>
                <a:cs typeface="Arial" charset="0"/>
              </a:rPr>
            </a:br>
            <a:r>
              <a:rPr lang="en-GB" altLang="en-US" smtClean="0">
                <a:latin typeface="Arial" charset="0"/>
                <a:cs typeface="Arial" charset="0"/>
              </a:rPr>
              <a:t/>
            </a:r>
            <a:br>
              <a:rPr lang="en-GB" altLang="en-US" smtClean="0">
                <a:latin typeface="Arial" charset="0"/>
                <a:cs typeface="Arial" charset="0"/>
              </a:rPr>
            </a:br>
            <a:r>
              <a:rPr lang="en-GB" altLang="en-US" smtClean="0">
                <a:latin typeface="Arial" charset="0"/>
                <a:cs typeface="Arial" charset="0"/>
              </a:rPr>
              <a:t>Session Six</a:t>
            </a:r>
            <a:br>
              <a:rPr lang="en-GB" altLang="en-US" smtClean="0">
                <a:latin typeface="Arial" charset="0"/>
                <a:cs typeface="Arial" charset="0"/>
              </a:rPr>
            </a:br>
            <a:r>
              <a:rPr lang="en-GB" altLang="en-US" smtClean="0">
                <a:latin typeface="Arial" charset="0"/>
                <a:cs typeface="Arial" charset="0"/>
              </a:rPr>
              <a:t>Practical Intervention </a:t>
            </a:r>
            <a:br>
              <a:rPr lang="en-GB" altLang="en-US" smtClean="0">
                <a:latin typeface="Arial" charset="0"/>
                <a:cs typeface="Arial" charset="0"/>
              </a:rPr>
            </a:br>
            <a:r>
              <a:rPr lang="en-GB" altLang="en-US" smtClean="0">
                <a:latin typeface="Arial" charset="0"/>
                <a:cs typeface="Arial" charset="0"/>
              </a:rPr>
              <a:t>Part One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09600" y="1600200"/>
            <a:ext cx="2743200" cy="3511550"/>
            <a:chOff x="457200" y="1890713"/>
            <a:chExt cx="2743200" cy="3511550"/>
          </a:xfrm>
        </p:grpSpPr>
        <p:pic>
          <p:nvPicPr>
            <p:cNvPr id="27655" name="Picture 20" descr="greenpers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5000" y="3886200"/>
              <a:ext cx="1295400" cy="151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Cloud Callout 6"/>
            <p:cNvSpPr>
              <a:spLocks noChangeArrowheads="1"/>
            </p:cNvSpPr>
            <p:nvPr/>
          </p:nvSpPr>
          <p:spPr bwMode="auto">
            <a:xfrm>
              <a:off x="457200" y="1890713"/>
              <a:ext cx="2514600" cy="1905000"/>
            </a:xfrm>
            <a:prstGeom prst="cloudCallout">
              <a:avLst>
                <a:gd name="adj1" fmla="val 17778"/>
                <a:gd name="adj2" fmla="val 72421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smtClean="0">
                  <a:latin typeface="Calibri" pitchFamily="-1" charset="0"/>
                </a:rPr>
                <a:t>I want to intervene</a:t>
              </a:r>
            </a:p>
            <a:p>
              <a:pPr algn="ctr" eaLnBrk="1" hangingPunct="1">
                <a:defRPr/>
              </a:pPr>
              <a:endParaRPr lang="en-GB" altLang="en-US" sz="1800" smtClean="0">
                <a:solidFill>
                  <a:srgbClr val="FFFFFF"/>
                </a:solidFill>
                <a:latin typeface="Calibri" pitchFamily="-1" charset="0"/>
              </a:endParaRPr>
            </a:p>
          </p:txBody>
        </p:sp>
      </p:grpSp>
      <p:pic>
        <p:nvPicPr>
          <p:cNvPr id="27651" name="Picture 34" descr="redpers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971800"/>
            <a:ext cx="1093788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486400" y="1828800"/>
            <a:ext cx="2362200" cy="3192463"/>
            <a:chOff x="5486400" y="1828800"/>
            <a:chExt cx="2362200" cy="3192463"/>
          </a:xfrm>
        </p:grpSpPr>
        <p:sp>
          <p:nvSpPr>
            <p:cNvPr id="18" name="Rounded Rectangular Callout 17"/>
            <p:cNvSpPr/>
            <p:nvPr/>
          </p:nvSpPr>
          <p:spPr bwMode="auto">
            <a:xfrm>
              <a:off x="5486400" y="1828800"/>
              <a:ext cx="1550988" cy="1295400"/>
            </a:xfrm>
            <a:prstGeom prst="wedgeRoundRectCallout">
              <a:avLst>
                <a:gd name="adj1" fmla="val 36131"/>
                <a:gd name="adj2" fmla="val 90435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800" dirty="0">
                  <a:solidFill>
                    <a:schemeClr val="tx1"/>
                  </a:solidFill>
                  <a:ea typeface="Arial" pitchFamily="-84" charset="0"/>
                  <a:cs typeface="Arial" pitchFamily="-84" charset="0"/>
                </a:rPr>
                <a:t>This is not okay, you need to stop this now.</a:t>
              </a:r>
            </a:p>
          </p:txBody>
        </p:sp>
        <p:pic>
          <p:nvPicPr>
            <p:cNvPr id="27654" name="Picture 20" descr="greenperson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3505200"/>
              <a:ext cx="1295400" cy="15160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Two kinds of learning</a:t>
            </a:r>
          </a:p>
        </p:txBody>
      </p:sp>
      <p:sp>
        <p:nvSpPr>
          <p:cNvPr id="28675" name="TextBox 24"/>
          <p:cNvSpPr txBox="1">
            <a:spLocks noChangeArrowheads="1"/>
          </p:cNvSpPr>
          <p:nvPr/>
        </p:nvSpPr>
        <p:spPr bwMode="auto">
          <a:xfrm>
            <a:off x="1371600" y="2819400"/>
            <a:ext cx="20097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Didactic</a:t>
            </a:r>
          </a:p>
        </p:txBody>
      </p:sp>
      <p:sp>
        <p:nvSpPr>
          <p:cNvPr id="28676" name="TextBox 25"/>
          <p:cNvSpPr txBox="1">
            <a:spLocks noChangeArrowheads="1"/>
          </p:cNvSpPr>
          <p:nvPr/>
        </p:nvSpPr>
        <p:spPr bwMode="auto">
          <a:xfrm>
            <a:off x="4419600" y="2514600"/>
            <a:ext cx="28654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Experiential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/>
              <a:t>(practical)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Stages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z="3600" smtClean="0">
                <a:latin typeface="Arial" charset="0"/>
                <a:cs typeface="Arial" charset="0"/>
              </a:rPr>
              <a:t>Safe space</a:t>
            </a:r>
          </a:p>
          <a:p>
            <a:endParaRPr lang="en-GB" altLang="en-US" sz="3600" smtClean="0">
              <a:latin typeface="Arial" charset="0"/>
              <a:cs typeface="Arial" charset="0"/>
            </a:endParaRPr>
          </a:p>
          <a:p>
            <a:r>
              <a:rPr lang="en-GB" altLang="en-US" sz="3600" smtClean="0">
                <a:latin typeface="Arial" charset="0"/>
                <a:cs typeface="Arial" charset="0"/>
              </a:rPr>
              <a:t>Scripted roleplay</a:t>
            </a:r>
          </a:p>
          <a:p>
            <a:endParaRPr lang="en-GB" altLang="en-US" sz="3600" smtClean="0">
              <a:latin typeface="Arial" charset="0"/>
              <a:cs typeface="Arial" charset="0"/>
            </a:endParaRPr>
          </a:p>
          <a:p>
            <a:r>
              <a:rPr lang="en-GB" altLang="en-US" sz="3600" smtClean="0">
                <a:latin typeface="Arial" charset="0"/>
                <a:cs typeface="Arial" charset="0"/>
              </a:rPr>
              <a:t>Improvising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229600" cy="685800"/>
          </a:xfrm>
        </p:spPr>
        <p:txBody>
          <a:bodyPr/>
          <a:lstStyle/>
          <a:p>
            <a:pPr algn="ctr"/>
            <a:r>
              <a:rPr lang="en-GB" altLang="en-US" smtClean="0">
                <a:latin typeface="Arial" charset="0"/>
                <a:cs typeface="Arial" charset="0"/>
              </a:rPr>
              <a:t>Some ground rules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3528" y="2348880"/>
            <a:ext cx="7776864" cy="2736304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Confidentiality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Appropriate language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Attendance</a:t>
            </a:r>
          </a:p>
          <a:p>
            <a:r>
              <a:rPr lang="en-GB" altLang="en-US" dirty="0" smtClean="0">
                <a:latin typeface="Arial" charset="0"/>
                <a:cs typeface="Arial" charset="0"/>
              </a:rPr>
              <a:t>Communicating with the facilitator</a:t>
            </a:r>
          </a:p>
          <a:p>
            <a:endParaRPr lang="en-GB" altLang="en-US" sz="1800" dirty="0" smtClean="0">
              <a:latin typeface="Arial" charset="0"/>
              <a:cs typeface="Arial" charset="0"/>
            </a:endParaRPr>
          </a:p>
          <a:p>
            <a:endParaRPr lang="en-GB" sz="1200" dirty="0"/>
          </a:p>
          <a:p>
            <a:pPr marL="0" indent="0">
              <a:buNone/>
            </a:pPr>
            <a:r>
              <a:rPr lang="en-US" sz="1800" dirty="0" smtClean="0"/>
              <a:t>Please be aware that we will be talking about sensitive issues and issues that might have affected you or people you care about. If you </a:t>
            </a:r>
            <a:r>
              <a:rPr lang="en-US" sz="1800" dirty="0"/>
              <a:t>feel uncomfortable or upset </a:t>
            </a:r>
            <a:r>
              <a:rPr lang="en-US" sz="1800" dirty="0" smtClean="0"/>
              <a:t>it is fine to leave </a:t>
            </a:r>
            <a:r>
              <a:rPr lang="en-US" sz="1800" dirty="0"/>
              <a:t>the space</a:t>
            </a:r>
            <a:r>
              <a:rPr lang="en-US" sz="1800" dirty="0" smtClean="0"/>
              <a:t>. Facilitators will understand and are trained to help you. </a:t>
            </a:r>
            <a:endParaRPr lang="en-GB" altLang="en-US" sz="18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457200" y="381000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/>
              <a:t>We will be learning and working together as a group in this programme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/>
              <a:t>Some of the material we will be discussing will be sensitive and some of us will have had personal experience of the things we discuss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/>
              <a:t>We will all be be respectful of personal emotions as we learn</a:t>
            </a:r>
          </a:p>
        </p:txBody>
      </p:sp>
    </p:spTree>
    <p:extLst>
      <p:ext uri="{BB962C8B-B14F-4D97-AF65-F5344CB8AC3E}">
        <p14:creationId xmlns:p14="http://schemas.microsoft.com/office/powerpoint/2010/main" val="331075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/>
          <a:lstStyle/>
          <a:p>
            <a:pPr marL="180975" indent="-180975">
              <a:defRPr/>
            </a:pPr>
            <a:r>
              <a:rPr lang="en-GB" altLang="en-US" sz="2350" dirty="0" smtClean="0">
                <a:latin typeface="Arial" charset="0"/>
                <a:cs typeface="Arial" charset="0"/>
              </a:rPr>
              <a:t>A group of 8 male students have been out drinking.  </a:t>
            </a:r>
          </a:p>
          <a:p>
            <a:pPr marL="180975" indent="-180975">
              <a:defRPr/>
            </a:pPr>
            <a:r>
              <a:rPr lang="en-GB" altLang="en-US" sz="2350" dirty="0" smtClean="0">
                <a:latin typeface="Arial" charset="0"/>
                <a:cs typeface="Arial" charset="0"/>
              </a:rPr>
              <a:t>They return to their shared house with friends and continue drinking.  </a:t>
            </a:r>
          </a:p>
          <a:p>
            <a:pPr marL="180975" indent="-180975">
              <a:defRPr/>
            </a:pPr>
            <a:r>
              <a:rPr lang="en-GB" altLang="en-US" sz="2350" dirty="0" smtClean="0">
                <a:latin typeface="Arial" charset="0"/>
                <a:cs typeface="Arial" charset="0"/>
              </a:rPr>
              <a:t>One of the men passes out unconscious, lying face down on the sofa. </a:t>
            </a:r>
          </a:p>
          <a:p>
            <a:pPr marL="180975" indent="-180975">
              <a:defRPr/>
            </a:pPr>
            <a:r>
              <a:rPr lang="en-GB" altLang="en-US" sz="2350" dirty="0" smtClean="0">
                <a:latin typeface="Arial" charset="0"/>
                <a:cs typeface="Arial" charset="0"/>
              </a:rPr>
              <a:t>One of the party encourages the group to pull down his trousers and underwear.  </a:t>
            </a:r>
          </a:p>
          <a:p>
            <a:pPr marL="180975" indent="-180975">
              <a:defRPr/>
            </a:pPr>
            <a:r>
              <a:rPr lang="en-GB" altLang="en-US" sz="2350" dirty="0" smtClean="0">
                <a:latin typeface="Arial" charset="0"/>
                <a:cs typeface="Arial" charset="0"/>
              </a:rPr>
              <a:t>A marker pen is produced, intending to draw a face on the man’s buttocks.  </a:t>
            </a:r>
          </a:p>
          <a:p>
            <a:pPr marL="180975" indent="-180975">
              <a:defRPr/>
            </a:pPr>
            <a:r>
              <a:rPr lang="en-GB" altLang="en-US" sz="2350" dirty="0" smtClean="0">
                <a:latin typeface="Arial" charset="0"/>
                <a:cs typeface="Arial" charset="0"/>
              </a:rPr>
              <a:t>It will be suggested that a straw should be used for a nose of the face, and the straw should be inserted into the unconscious man’s anus and photographs/a video taken.</a:t>
            </a:r>
          </a:p>
          <a:p>
            <a:pPr marL="180975" indent="-180975">
              <a:defRPr/>
            </a:pPr>
            <a:r>
              <a:rPr lang="en-GB" altLang="en-US" sz="2350" dirty="0" smtClean="0">
                <a:latin typeface="Arial" charset="0"/>
                <a:cs typeface="Arial" charset="0"/>
              </a:rPr>
              <a:t>These can then be published online for a laugh.</a:t>
            </a:r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85800"/>
          </a:xfrm>
        </p:spPr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Unconscious on the sofa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/>
          <a:lstStyle/>
          <a:p>
            <a:pPr marL="180975" indent="-180975"/>
            <a:r>
              <a:rPr lang="en-GB" altLang="en-US" sz="2000" smtClean="0">
                <a:latin typeface="Arial" charset="0"/>
                <a:cs typeface="Arial" charset="0"/>
              </a:rPr>
              <a:t>A group of 8 male students have been out drinking.  </a:t>
            </a:r>
          </a:p>
          <a:p>
            <a:pPr marL="180975" indent="-180975"/>
            <a:r>
              <a:rPr lang="en-GB" altLang="en-US" sz="2000" smtClean="0">
                <a:latin typeface="Arial" charset="0"/>
                <a:cs typeface="Arial" charset="0"/>
              </a:rPr>
              <a:t>They return to their shared house with friends and continue drinking.  </a:t>
            </a:r>
          </a:p>
          <a:p>
            <a:pPr marL="180975" indent="-180975"/>
            <a:r>
              <a:rPr lang="en-GB" altLang="en-US" sz="2000" smtClean="0">
                <a:latin typeface="Arial" charset="0"/>
                <a:cs typeface="Arial" charset="0"/>
              </a:rPr>
              <a:t>One of the men passes out unconscious, lying face down on the sofa. </a:t>
            </a:r>
            <a:r>
              <a:rPr lang="en-GB" altLang="en-US" sz="2000" smtClean="0">
                <a:solidFill>
                  <a:srgbClr val="FF0000"/>
                </a:solidFill>
                <a:latin typeface="Zapf Dingbats" pitchFamily="-65" charset="2"/>
                <a:cs typeface="Arial" charset="0"/>
              </a:rPr>
              <a:t>★</a:t>
            </a:r>
            <a:endParaRPr lang="en-GB" altLang="en-US" sz="2000" smtClean="0">
              <a:solidFill>
                <a:srgbClr val="FF0000"/>
              </a:solidFill>
              <a:latin typeface="Wingdings" pitchFamily="-1" charset="2"/>
              <a:cs typeface="Arial" charset="0"/>
            </a:endParaRPr>
          </a:p>
          <a:p>
            <a:pPr marL="180975" indent="-180975"/>
            <a:r>
              <a:rPr lang="en-GB" altLang="en-US" sz="2000" smtClean="0">
                <a:latin typeface="Arial" charset="0"/>
                <a:cs typeface="Arial" charset="0"/>
              </a:rPr>
              <a:t>One of the party encourages the group to pull down his trousers and underwear. </a:t>
            </a:r>
            <a:r>
              <a:rPr lang="en-GB" altLang="en-US" sz="2000" smtClean="0">
                <a:solidFill>
                  <a:srgbClr val="FF0000"/>
                </a:solidFill>
                <a:latin typeface="Zapf Dingbats" pitchFamily="-65" charset="2"/>
                <a:cs typeface="Arial" charset="0"/>
              </a:rPr>
              <a:t>★</a:t>
            </a:r>
            <a:r>
              <a:rPr lang="en-GB" altLang="en-US" sz="2000" smtClean="0">
                <a:latin typeface="Arial" charset="0"/>
                <a:cs typeface="Arial" charset="0"/>
              </a:rPr>
              <a:t> </a:t>
            </a:r>
          </a:p>
          <a:p>
            <a:pPr marL="180975" indent="-180975"/>
            <a:r>
              <a:rPr lang="en-GB" altLang="en-US" sz="2000" smtClean="0">
                <a:latin typeface="Arial" charset="0"/>
                <a:cs typeface="Arial" charset="0"/>
              </a:rPr>
              <a:t>A marker pen is produced, intending to draw a face on the man’s buttocks. </a:t>
            </a:r>
            <a:r>
              <a:rPr lang="en-GB" altLang="en-US" sz="2000" smtClean="0">
                <a:solidFill>
                  <a:srgbClr val="FF0000"/>
                </a:solidFill>
                <a:latin typeface="Zapf Dingbats" pitchFamily="-65" charset="2"/>
                <a:cs typeface="Arial" charset="0"/>
              </a:rPr>
              <a:t>★</a:t>
            </a:r>
            <a:endParaRPr lang="en-GB" altLang="en-US" sz="2000" smtClean="0">
              <a:latin typeface="Arial" charset="0"/>
              <a:cs typeface="Arial" charset="0"/>
            </a:endParaRPr>
          </a:p>
          <a:p>
            <a:pPr marL="180975" indent="-180975"/>
            <a:r>
              <a:rPr lang="en-GB" altLang="en-US" sz="2000" smtClean="0">
                <a:latin typeface="Arial" charset="0"/>
                <a:cs typeface="Arial" charset="0"/>
              </a:rPr>
              <a:t>It will be suggested that a straw should be used for a nose of the face, and the straw should be inserted into the unconscious man’s anus </a:t>
            </a:r>
            <a:r>
              <a:rPr lang="en-GB" altLang="en-US" sz="2000" smtClean="0">
                <a:solidFill>
                  <a:srgbClr val="FF0000"/>
                </a:solidFill>
                <a:latin typeface="Zapf Dingbats" pitchFamily="-65" charset="2"/>
                <a:cs typeface="Arial" charset="0"/>
              </a:rPr>
              <a:t>★ </a:t>
            </a:r>
            <a:r>
              <a:rPr lang="en-GB" altLang="en-US" sz="2000" smtClean="0">
                <a:latin typeface="Arial" charset="0"/>
                <a:cs typeface="Arial" charset="0"/>
              </a:rPr>
              <a:t>and photographs / a video taken.</a:t>
            </a:r>
            <a:r>
              <a:rPr lang="en-GB" altLang="en-US" sz="2000" smtClean="0">
                <a:solidFill>
                  <a:srgbClr val="FF0000"/>
                </a:solidFill>
                <a:latin typeface="Zapf Dingbats" pitchFamily="-65" charset="2"/>
                <a:cs typeface="Arial" charset="0"/>
              </a:rPr>
              <a:t> ★</a:t>
            </a:r>
            <a:endParaRPr lang="en-GB" altLang="en-US" sz="2000" smtClean="0">
              <a:latin typeface="Arial" charset="0"/>
              <a:cs typeface="Arial" charset="0"/>
            </a:endParaRPr>
          </a:p>
          <a:p>
            <a:pPr marL="180975" indent="-180975"/>
            <a:r>
              <a:rPr lang="en-GB" altLang="en-US" sz="2000" smtClean="0">
                <a:latin typeface="Arial" charset="0"/>
                <a:cs typeface="Arial" charset="0"/>
              </a:rPr>
              <a:t>These can then be published online for a laugh.</a:t>
            </a:r>
            <a:r>
              <a:rPr lang="en-GB" altLang="en-US" sz="2000" smtClean="0">
                <a:solidFill>
                  <a:srgbClr val="FF0000"/>
                </a:solidFill>
                <a:latin typeface="Zapf Dingbats" pitchFamily="-65" charset="2"/>
                <a:cs typeface="Arial" charset="0"/>
              </a:rPr>
              <a:t> ★</a:t>
            </a:r>
            <a:endParaRPr lang="en-GB" altLang="en-US" sz="2000" smtClean="0">
              <a:latin typeface="Arial" charset="0"/>
              <a:cs typeface="Arial" charset="0"/>
            </a:endParaRPr>
          </a:p>
          <a:p>
            <a:pPr marL="180975" indent="-180975"/>
            <a:endParaRPr lang="en-GB" altLang="en-US" smtClean="0">
              <a:latin typeface="Arial" charset="0"/>
              <a:cs typeface="Arial" charset="0"/>
            </a:endParaRPr>
          </a:p>
        </p:txBody>
      </p:sp>
      <p:sp>
        <p:nvSpPr>
          <p:cNvPr id="32771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685800"/>
          </a:xfrm>
        </p:spPr>
        <p:txBody>
          <a:bodyPr/>
          <a:lstStyle/>
          <a:p>
            <a:r>
              <a:rPr lang="en-GB" altLang="en-US" smtClean="0">
                <a:latin typeface="Arial" charset="0"/>
                <a:cs typeface="Arial" charset="0"/>
              </a:rPr>
              <a:t>Intervention points </a:t>
            </a:r>
            <a:r>
              <a:rPr lang="en-GB" altLang="en-US" smtClean="0">
                <a:latin typeface="Zapf Dingbats" pitchFamily="-65" charset="2"/>
                <a:cs typeface="Arial" charset="0"/>
              </a:rPr>
              <a:t>★</a:t>
            </a:r>
            <a:endParaRPr lang="en-GB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980728"/>
            <a:ext cx="8077200" cy="46805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bliqueTopLeft">
              <a:rot lat="0" lon="0" rev="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  <a:latin typeface="Calibri"/>
            </a:endParaRPr>
          </a:p>
        </p:txBody>
      </p:sp>
      <p:sp>
        <p:nvSpPr>
          <p:cNvPr id="58371" name="Title 2"/>
          <p:cNvSpPr>
            <a:spLocks noGrp="1"/>
          </p:cNvSpPr>
          <p:nvPr>
            <p:ph type="title"/>
          </p:nvPr>
        </p:nvSpPr>
        <p:spPr>
          <a:xfrm>
            <a:off x="457200" y="126058"/>
            <a:ext cx="8229600" cy="926678"/>
          </a:xfrm>
        </p:spPr>
        <p:txBody>
          <a:bodyPr/>
          <a:lstStyle/>
          <a:p>
            <a:r>
              <a:rPr lang="en-GB" altLang="en-US" dirty="0" smtClean="0">
                <a:latin typeface="Arial" charset="0"/>
                <a:cs typeface="Arial" charset="0"/>
              </a:rPr>
              <a:t>Bystander Techniques</a:t>
            </a:r>
          </a:p>
        </p:txBody>
      </p:sp>
      <p:sp>
        <p:nvSpPr>
          <p:cNvPr id="58372" name="TextBox 3"/>
          <p:cNvSpPr txBox="1">
            <a:spLocks noChangeArrowheads="1"/>
          </p:cNvSpPr>
          <p:nvPr/>
        </p:nvSpPr>
        <p:spPr bwMode="auto">
          <a:xfrm>
            <a:off x="217488" y="5661025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37931725" indent="-37474525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dirty="0">
                <a:solidFill>
                  <a:srgbClr val="A6A6A6"/>
                </a:solidFill>
                <a:ea typeface="+mn-ea"/>
              </a:rPr>
              <a:t>Adapted from 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Berkowitz, A. (2013). A Grassroots’ Guide to Fostering Healthy Norms to Reduce Violence in our 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Communities: Social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 Norms Toolkit.  USA: CDC</a:t>
            </a:r>
            <a:r>
              <a:rPr lang="en-US" altLang="en-US" sz="1200" dirty="0" smtClean="0">
                <a:solidFill>
                  <a:srgbClr val="A6A6A6"/>
                </a:solidFill>
                <a:ea typeface="+mn-ea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rgbClr val="A6A6A6"/>
                </a:solidFill>
                <a:ea typeface="+mn-ea"/>
              </a:rPr>
              <a:t>Online 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at http://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www.alanberkowitz.com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/</a:t>
            </a:r>
            <a:r>
              <a:rPr lang="en-US" altLang="en-US" sz="1200" dirty="0" err="1">
                <a:solidFill>
                  <a:srgbClr val="A6A6A6"/>
                </a:solidFill>
                <a:ea typeface="+mn-ea"/>
              </a:rPr>
              <a:t>Social_Norms_Violence_Prevention_Toolkit.pdf</a:t>
            </a:r>
            <a:r>
              <a:rPr lang="en-US" altLang="en-US" sz="1200" dirty="0">
                <a:solidFill>
                  <a:srgbClr val="A6A6A6"/>
                </a:solidFill>
                <a:ea typeface="+mn-ea"/>
              </a:rPr>
              <a:t> </a:t>
            </a:r>
            <a:endParaRPr lang="en-GB" altLang="en-US" sz="1200" dirty="0">
              <a:solidFill>
                <a:srgbClr val="A6A6A6"/>
              </a:solidFill>
              <a:ea typeface="+mn-ea"/>
            </a:endParaRPr>
          </a:p>
        </p:txBody>
      </p:sp>
      <p:grpSp>
        <p:nvGrpSpPr>
          <p:cNvPr id="58373" name="Group 23"/>
          <p:cNvGrpSpPr>
            <a:grpSpLocks/>
          </p:cNvGrpSpPr>
          <p:nvPr/>
        </p:nvGrpSpPr>
        <p:grpSpPr bwMode="auto">
          <a:xfrm>
            <a:off x="611560" y="1052736"/>
            <a:ext cx="7922840" cy="4536504"/>
            <a:chOff x="611560" y="1052736"/>
            <a:chExt cx="7922840" cy="4536504"/>
          </a:xfrm>
        </p:grpSpPr>
        <p:sp>
          <p:nvSpPr>
            <p:cNvPr id="58374" name="TextBox 6"/>
            <p:cNvSpPr txBox="1">
              <a:spLocks noChangeArrowheads="1"/>
            </p:cNvSpPr>
            <p:nvPr/>
          </p:nvSpPr>
          <p:spPr bwMode="auto">
            <a:xfrm>
              <a:off x="4343400" y="2492896"/>
              <a:ext cx="609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prstClr val="black"/>
                  </a:solidFill>
                  <a:ea typeface="+mn-ea"/>
                </a:rPr>
                <a:t>OR</a:t>
              </a:r>
            </a:p>
          </p:txBody>
        </p:sp>
        <p:sp>
          <p:nvSpPr>
            <p:cNvPr id="8" name="Rounded Rectangle 7"/>
            <p:cNvSpPr>
              <a:spLocks noChangeArrowheads="1"/>
            </p:cNvSpPr>
            <p:nvPr/>
          </p:nvSpPr>
          <p:spPr bwMode="auto">
            <a:xfrm>
              <a:off x="3276600" y="1052736"/>
              <a:ext cx="2667000" cy="45720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b="1" dirty="0" smtClean="0">
                  <a:solidFill>
                    <a:prstClr val="black"/>
                  </a:solidFill>
                  <a:latin typeface="Calibri" pitchFamily="-65" charset="0"/>
                  <a:ea typeface="+mn-ea"/>
                </a:rPr>
                <a:t>Decide to Intervene</a:t>
              </a:r>
            </a:p>
          </p:txBody>
        </p:sp>
        <p:sp>
          <p:nvSpPr>
            <p:cNvPr id="13" name="Rounded Rectangle 12"/>
            <p:cNvSpPr>
              <a:spLocks noChangeArrowheads="1"/>
            </p:cNvSpPr>
            <p:nvPr/>
          </p:nvSpPr>
          <p:spPr bwMode="auto">
            <a:xfrm>
              <a:off x="3429000" y="1962200"/>
              <a:ext cx="2286000" cy="60270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dirty="0" smtClean="0">
                  <a:solidFill>
                    <a:srgbClr val="FFFFFF"/>
                  </a:solidFill>
                  <a:latin typeface="Calibri" pitchFamily="-65" charset="0"/>
                  <a:ea typeface="+mn-ea"/>
                </a:rPr>
                <a:t>During the incident</a:t>
              </a:r>
            </a:p>
          </p:txBody>
        </p:sp>
        <p:sp>
          <p:nvSpPr>
            <p:cNvPr id="14" name="Rounded Rectangle 13"/>
            <p:cNvSpPr>
              <a:spLocks noChangeArrowheads="1"/>
            </p:cNvSpPr>
            <p:nvPr/>
          </p:nvSpPr>
          <p:spPr bwMode="auto">
            <a:xfrm>
              <a:off x="3429000" y="2826296"/>
              <a:ext cx="2286000" cy="602704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GB" altLang="en-US" sz="1800" dirty="0" smtClean="0">
                  <a:solidFill>
                    <a:srgbClr val="FFFFFF"/>
                  </a:solidFill>
                  <a:latin typeface="Calibri" pitchFamily="-65" charset="0"/>
                  <a:ea typeface="+mn-ea"/>
                </a:rPr>
                <a:t>After the incident</a:t>
              </a:r>
            </a:p>
          </p:txBody>
        </p:sp>
        <p:sp>
          <p:nvSpPr>
            <p:cNvPr id="15" name="Rounded Rectangle 14"/>
            <p:cNvSpPr>
              <a:spLocks noChangeArrowheads="1"/>
            </p:cNvSpPr>
            <p:nvPr/>
          </p:nvSpPr>
          <p:spPr bwMode="auto">
            <a:xfrm>
              <a:off x="5364088" y="3501008"/>
              <a:ext cx="3170312" cy="20882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Confrontation: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Set limits or express feelings</a:t>
              </a:r>
            </a:p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Change the focus: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Non-participation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Change the subject</a:t>
              </a:r>
            </a:p>
            <a:p>
              <a:pPr eaLnBrk="1" hangingPunct="1">
                <a:spcAft>
                  <a:spcPct val="35000"/>
                </a:spcAft>
                <a:tabLst>
                  <a:tab pos="271463" algn="l"/>
                </a:tabLst>
                <a:defRPr/>
              </a:pPr>
              <a:r>
                <a:rPr lang="en-US" altLang="en-US" sz="12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	Interrupt / distract</a:t>
              </a:r>
            </a:p>
            <a:p>
              <a:pPr eaLnBrk="1" hangingPunct="1">
                <a:spcAft>
                  <a:spcPct val="35000"/>
                </a:spcAft>
                <a:defRPr/>
              </a:pPr>
              <a:r>
                <a:rPr lang="en-US" altLang="en-US" sz="1500" dirty="0" smtClean="0">
                  <a:solidFill>
                    <a:srgbClr val="000000"/>
                  </a:solidFill>
                  <a:latin typeface="Calibri" pitchFamily="-65" charset="0"/>
                  <a:ea typeface="+mn-ea"/>
                </a:rPr>
                <a:t>Change the person/shift attitudes</a:t>
              </a:r>
              <a:endParaRPr lang="en-US" altLang="en-US" sz="1800" dirty="0" smtClean="0">
                <a:solidFill>
                  <a:srgbClr val="000000"/>
                </a:solidFill>
                <a:latin typeface="Calibri" pitchFamily="-65" charset="0"/>
                <a:ea typeface="+mn-ea"/>
              </a:endParaRPr>
            </a:p>
          </p:txBody>
        </p:sp>
        <p:sp>
          <p:nvSpPr>
            <p:cNvPr id="16" name="Rounded Rectangle 15"/>
            <p:cNvSpPr>
              <a:spLocks noChangeArrowheads="1"/>
            </p:cNvSpPr>
            <p:nvPr/>
          </p:nvSpPr>
          <p:spPr bwMode="auto">
            <a:xfrm>
              <a:off x="611560" y="3501008"/>
              <a:ext cx="3242320" cy="208823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Assess norm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Engage allies &amp; bystanders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Make a plan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Develop a support for next step</a:t>
              </a:r>
            </a:p>
            <a:p>
              <a:pPr indent="-177800">
                <a:lnSpc>
                  <a:spcPct val="150000"/>
                </a:lnSpc>
                <a:defRPr/>
              </a:pPr>
              <a:r>
                <a:rPr lang="en-US" sz="1500" dirty="0">
                  <a:solidFill>
                    <a:srgbClr val="000000"/>
                  </a:solidFill>
                  <a:latin typeface="Calibri"/>
                  <a:ea typeface="+mn-ea"/>
                </a:rPr>
                <a:t>Offer support to the victim</a:t>
              </a:r>
            </a:p>
          </p:txBody>
        </p:sp>
        <p:sp>
          <p:nvSpPr>
            <p:cNvPr id="17" name="Down Arrow 16"/>
            <p:cNvSpPr>
              <a:spLocks noChangeArrowheads="1"/>
            </p:cNvSpPr>
            <p:nvPr/>
          </p:nvSpPr>
          <p:spPr bwMode="auto">
            <a:xfrm>
              <a:off x="4343400" y="1602160"/>
              <a:ext cx="457200" cy="308992"/>
            </a:xfrm>
            <a:prstGeom prst="downArrow">
              <a:avLst>
                <a:gd name="adj1" fmla="val 50000"/>
                <a:gd name="adj2" fmla="val 50000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" name="Left-Right-Up Arrow 17"/>
            <p:cNvSpPr>
              <a:spLocks noChangeArrowheads="1"/>
            </p:cNvSpPr>
            <p:nvPr/>
          </p:nvSpPr>
          <p:spPr bwMode="auto">
            <a:xfrm rot="16200000">
              <a:off x="2415815" y="2272817"/>
              <a:ext cx="1216025" cy="792088"/>
            </a:xfrm>
            <a:custGeom>
              <a:avLst/>
              <a:gdLst>
                <a:gd name="T0" fmla="*/ 608076 w 1216152"/>
                <a:gd name="T1" fmla="*/ 0 h 850392"/>
                <a:gd name="T2" fmla="*/ 0 w 1216152"/>
                <a:gd name="T3" fmla="*/ 637794 h 850392"/>
                <a:gd name="T4" fmla="*/ 608076 w 1216152"/>
                <a:gd name="T5" fmla="*/ 744093 h 850392"/>
                <a:gd name="T6" fmla="*/ 1216152 w 1216152"/>
                <a:gd name="T7" fmla="*/ 637794 h 850392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106299 w 1216152"/>
                <a:gd name="T13" fmla="*/ 531495 h 850392"/>
                <a:gd name="T14" fmla="*/ 1109853 w 1216152"/>
                <a:gd name="T15" fmla="*/ 744093 h 8503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6152" h="850392">
                  <a:moveTo>
                    <a:pt x="0" y="637794"/>
                  </a:moveTo>
                  <a:lnTo>
                    <a:pt x="212598" y="425196"/>
                  </a:lnTo>
                  <a:lnTo>
                    <a:pt x="212598" y="531495"/>
                  </a:lnTo>
                  <a:lnTo>
                    <a:pt x="501777" y="531495"/>
                  </a:lnTo>
                  <a:lnTo>
                    <a:pt x="501777" y="212598"/>
                  </a:lnTo>
                  <a:lnTo>
                    <a:pt x="395478" y="212598"/>
                  </a:lnTo>
                  <a:lnTo>
                    <a:pt x="608076" y="0"/>
                  </a:lnTo>
                  <a:lnTo>
                    <a:pt x="820674" y="212598"/>
                  </a:lnTo>
                  <a:lnTo>
                    <a:pt x="714375" y="212598"/>
                  </a:lnTo>
                  <a:lnTo>
                    <a:pt x="714375" y="531495"/>
                  </a:lnTo>
                  <a:lnTo>
                    <a:pt x="1003554" y="531495"/>
                  </a:lnTo>
                  <a:lnTo>
                    <a:pt x="1003554" y="425196"/>
                  </a:lnTo>
                  <a:lnTo>
                    <a:pt x="1216152" y="637794"/>
                  </a:lnTo>
                  <a:lnTo>
                    <a:pt x="1003554" y="850392"/>
                  </a:lnTo>
                  <a:lnTo>
                    <a:pt x="1003554" y="744093"/>
                  </a:lnTo>
                  <a:lnTo>
                    <a:pt x="212598" y="744093"/>
                  </a:lnTo>
                  <a:lnTo>
                    <a:pt x="212598" y="850392"/>
                  </a:lnTo>
                  <a:close/>
                </a:path>
              </a:pathLst>
            </a:cu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19" name="Left-Right-Up Arrow 18"/>
            <p:cNvSpPr>
              <a:spLocks noChangeArrowheads="1"/>
            </p:cNvSpPr>
            <p:nvPr/>
          </p:nvSpPr>
          <p:spPr bwMode="auto">
            <a:xfrm rot="16200000" flipV="1">
              <a:off x="5535216" y="2249761"/>
              <a:ext cx="1216025" cy="838200"/>
            </a:xfrm>
            <a:custGeom>
              <a:avLst/>
              <a:gdLst>
                <a:gd name="T0" fmla="*/ 608076 w 1216152"/>
                <a:gd name="T1" fmla="*/ 0 h 838200"/>
                <a:gd name="T2" fmla="*/ 0 w 1216152"/>
                <a:gd name="T3" fmla="*/ 628650 h 838200"/>
                <a:gd name="T4" fmla="*/ 608076 w 1216152"/>
                <a:gd name="T5" fmla="*/ 733425 h 838200"/>
                <a:gd name="T6" fmla="*/ 1216152 w 1216152"/>
                <a:gd name="T7" fmla="*/ 628650 h 838200"/>
                <a:gd name="T8" fmla="*/ 3 60000 65536"/>
                <a:gd name="T9" fmla="*/ 2 60000 65536"/>
                <a:gd name="T10" fmla="*/ 1 60000 65536"/>
                <a:gd name="T11" fmla="*/ 0 60000 65536"/>
                <a:gd name="T12" fmla="*/ 104775 w 1216152"/>
                <a:gd name="T13" fmla="*/ 523875 h 838200"/>
                <a:gd name="T14" fmla="*/ 1111377 w 1216152"/>
                <a:gd name="T15" fmla="*/ 733425 h 838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6152" h="838200">
                  <a:moveTo>
                    <a:pt x="0" y="628650"/>
                  </a:moveTo>
                  <a:lnTo>
                    <a:pt x="209550" y="419100"/>
                  </a:lnTo>
                  <a:lnTo>
                    <a:pt x="209550" y="523875"/>
                  </a:lnTo>
                  <a:lnTo>
                    <a:pt x="503301" y="523875"/>
                  </a:lnTo>
                  <a:lnTo>
                    <a:pt x="503301" y="209550"/>
                  </a:lnTo>
                  <a:lnTo>
                    <a:pt x="398526" y="209550"/>
                  </a:lnTo>
                  <a:lnTo>
                    <a:pt x="608076" y="0"/>
                  </a:lnTo>
                  <a:lnTo>
                    <a:pt x="817626" y="209550"/>
                  </a:lnTo>
                  <a:lnTo>
                    <a:pt x="712851" y="209550"/>
                  </a:lnTo>
                  <a:lnTo>
                    <a:pt x="712851" y="523875"/>
                  </a:lnTo>
                  <a:lnTo>
                    <a:pt x="1006602" y="523875"/>
                  </a:lnTo>
                  <a:lnTo>
                    <a:pt x="1006602" y="419100"/>
                  </a:lnTo>
                  <a:lnTo>
                    <a:pt x="1216152" y="628650"/>
                  </a:lnTo>
                  <a:lnTo>
                    <a:pt x="1006602" y="838200"/>
                  </a:lnTo>
                  <a:lnTo>
                    <a:pt x="1006602" y="733425"/>
                  </a:lnTo>
                  <a:lnTo>
                    <a:pt x="209550" y="733425"/>
                  </a:lnTo>
                  <a:lnTo>
                    <a:pt x="209550" y="838200"/>
                  </a:lnTo>
                  <a:close/>
                </a:path>
              </a:pathLst>
            </a:cu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endParaRPr lang="en-GB">
                <a:solidFill>
                  <a:prstClr val="white"/>
                </a:solidFill>
                <a:latin typeface="Calibri"/>
                <a:ea typeface="+mn-ea"/>
              </a:endParaRPr>
            </a:p>
          </p:txBody>
        </p:sp>
        <p:sp>
          <p:nvSpPr>
            <p:cNvPr id="20" name="Down Arrow Callout 19"/>
            <p:cNvSpPr>
              <a:spLocks noChangeArrowheads="1"/>
            </p:cNvSpPr>
            <p:nvPr/>
          </p:nvSpPr>
          <p:spPr bwMode="auto">
            <a:xfrm>
              <a:off x="807368" y="2209800"/>
              <a:ext cx="1676400" cy="1143000"/>
            </a:xfrm>
            <a:prstGeom prst="downArrowCallout">
              <a:avLst>
                <a:gd name="adj1" fmla="val 25001"/>
                <a:gd name="adj2" fmla="val 25001"/>
                <a:gd name="adj3" fmla="val 25000"/>
                <a:gd name="adj4" fmla="val 6497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8384" name="TextBox 20"/>
            <p:cNvSpPr txBox="1">
              <a:spLocks noChangeArrowheads="1"/>
            </p:cNvSpPr>
            <p:nvPr/>
          </p:nvSpPr>
          <p:spPr bwMode="auto">
            <a:xfrm>
              <a:off x="807368" y="2209800"/>
              <a:ext cx="16764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Indirect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(to the </a:t>
              </a:r>
              <a:r>
                <a:rPr lang="en-GB" altLang="en-US" sz="1500" dirty="0" smtClean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bystander</a:t>
              </a: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)</a:t>
              </a:r>
            </a:p>
          </p:txBody>
        </p:sp>
        <p:sp>
          <p:nvSpPr>
            <p:cNvPr id="22" name="Down Arrow Callout 21"/>
            <p:cNvSpPr>
              <a:spLocks noChangeArrowheads="1"/>
            </p:cNvSpPr>
            <p:nvPr/>
          </p:nvSpPr>
          <p:spPr bwMode="auto">
            <a:xfrm>
              <a:off x="6732240" y="2209800"/>
              <a:ext cx="1676400" cy="1143000"/>
            </a:xfrm>
            <a:prstGeom prst="downArrowCallout">
              <a:avLst>
                <a:gd name="adj1" fmla="val 25001"/>
                <a:gd name="adj2" fmla="val 25001"/>
                <a:gd name="adj3" fmla="val 25000"/>
                <a:gd name="adj4" fmla="val 64977"/>
              </a:avLst>
            </a:prstGeom>
            <a:gradFill rotWithShape="1">
              <a:gsLst>
                <a:gs pos="0">
                  <a:srgbClr val="3A7CCB"/>
                </a:gs>
                <a:gs pos="20000">
                  <a:srgbClr val="3C7BC7"/>
                </a:gs>
                <a:gs pos="100000">
                  <a:srgbClr val="2C5D98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en-GB" sz="2400">
                <a:solidFill>
                  <a:prstClr val="black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8386" name="TextBox 22"/>
            <p:cNvSpPr txBox="1">
              <a:spLocks noChangeArrowheads="1"/>
            </p:cNvSpPr>
            <p:nvPr/>
          </p:nvSpPr>
          <p:spPr bwMode="auto">
            <a:xfrm>
              <a:off x="6732240" y="2209800"/>
              <a:ext cx="16764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37931725" indent="-37474525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Direct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500" dirty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(to the offender</a:t>
              </a:r>
              <a:r>
                <a:rPr lang="en-GB" altLang="en-US" sz="1500" dirty="0" smtClean="0">
                  <a:solidFill>
                    <a:prstClr val="white"/>
                  </a:solidFill>
                  <a:latin typeface="Calibri" pitchFamily="-1" charset="0"/>
                  <a:ea typeface="+mn-ea"/>
                </a:rPr>
                <a:t>)</a:t>
              </a:r>
              <a:endParaRPr lang="en-GB" altLang="en-US" sz="1500" dirty="0">
                <a:solidFill>
                  <a:prstClr val="white"/>
                </a:solidFill>
                <a:latin typeface="Calibri" pitchFamily="-1" charset="0"/>
                <a:ea typeface="+mn-ea"/>
              </a:endParaRPr>
            </a:p>
          </p:txBody>
        </p:sp>
      </p:grpSp>
      <p:sp>
        <p:nvSpPr>
          <p:cNvPr id="2" name="Right Arrow 1"/>
          <p:cNvSpPr/>
          <p:nvPr/>
        </p:nvSpPr>
        <p:spPr>
          <a:xfrm>
            <a:off x="3995936" y="4437112"/>
            <a:ext cx="1296144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 flipH="1">
            <a:off x="3923928" y="4941168"/>
            <a:ext cx="1296144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7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lide 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C81AA4CF1F5348BEEA191F41E8E156" ma:contentTypeVersion="0" ma:contentTypeDescription="Create a new document." ma:contentTypeScope="" ma:versionID="0462e522b336f4fe4c270925321c7f6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22A011F-F816-49E9-98C8-D5AA860033FA}"/>
</file>

<file path=customXml/itemProps2.xml><?xml version="1.0" encoding="utf-8"?>
<ds:datastoreItem xmlns:ds="http://schemas.openxmlformats.org/officeDocument/2006/customXml" ds:itemID="{43C7A3CD-3B20-4CD5-9738-2302093D1912}"/>
</file>

<file path=customXml/itemProps3.xml><?xml version="1.0" encoding="utf-8"?>
<ds:datastoreItem xmlns:ds="http://schemas.openxmlformats.org/officeDocument/2006/customXml" ds:itemID="{1580C93E-EBBC-4CEF-909B-AAD016306118}"/>
</file>

<file path=docProps/app.xml><?xml version="1.0" encoding="utf-8"?>
<Properties xmlns="http://schemas.openxmlformats.org/officeDocument/2006/extended-properties" xmlns:vt="http://schemas.openxmlformats.org/officeDocument/2006/docPropsVTypes">
  <TotalTime>3639</TotalTime>
  <Words>464</Words>
  <Application>Microsoft Office PowerPoint</Application>
  <PresentationFormat>On-screen Show (4:3)</PresentationFormat>
  <Paragraphs>69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Slide Option 1</vt:lpstr>
      <vt:lpstr>    SESSION SIX</vt:lpstr>
      <vt:lpstr>      Session Six Practical Intervention  Part One</vt:lpstr>
      <vt:lpstr>PowerPoint Presentation</vt:lpstr>
      <vt:lpstr>Two kinds of learning</vt:lpstr>
      <vt:lpstr>Stages</vt:lpstr>
      <vt:lpstr>Some ground rules</vt:lpstr>
      <vt:lpstr>Unconscious on the sofa</vt:lpstr>
      <vt:lpstr>Intervention points ★</vt:lpstr>
      <vt:lpstr>Bystander Techniques</vt:lpstr>
    </vt:vector>
  </TitlesOfParts>
  <Company>University of the West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Intervention Initiative</dc:creator>
  <cp:lastModifiedBy>Kat Corbett</cp:lastModifiedBy>
  <cp:revision>44</cp:revision>
  <dcterms:created xsi:type="dcterms:W3CDTF">2014-06-09T08:49:11Z</dcterms:created>
  <dcterms:modified xsi:type="dcterms:W3CDTF">2016-07-21T14:36:48Z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0x0101006BC81AA4CF1F5348BEEA191F41E8E156</vt:lpwstr>
  </property>
</Properties>
</file>