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3"/>
  </p:notesMasterIdLst>
  <p:sldIdLst>
    <p:sldId id="258" r:id="rId6"/>
    <p:sldId id="274" r:id="rId7"/>
    <p:sldId id="267" r:id="rId8"/>
    <p:sldId id="275" r:id="rId9"/>
    <p:sldId id="272" r:id="rId10"/>
    <p:sldId id="273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" charset="0"/>
              </a:defRPr>
            </a:lvl1pPr>
          </a:lstStyle>
          <a:p>
            <a:pPr>
              <a:defRPr/>
            </a:pPr>
            <a:fld id="{9DF2C7CC-B07E-4D46-A147-B9A74459E290}" type="datetime1">
              <a:rPr lang="en-GB" altLang="en-US"/>
              <a:pPr>
                <a:defRPr/>
              </a:pPr>
              <a:t>21/07/2016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" charset="0"/>
              </a:defRPr>
            </a:lvl1pPr>
          </a:lstStyle>
          <a:p>
            <a:pPr>
              <a:defRPr/>
            </a:pPr>
            <a:fld id="{D02863ED-3FC6-48EA-B112-76754C2F76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89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111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111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111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ea typeface="ＭＳ Ｐゴシック" pitchFamily="-1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38507988" indent="-380428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58875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2401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8756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447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30019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591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9163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5B9DD3E-830D-4818-B746-BDE19CB3D83B}" type="slidenum">
              <a:rPr lang="en-GB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slid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15FB4A-10A6-4904-A3BB-4C5DDCA478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721195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07788E-D739-4448-A975-F52AA35C9F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5575898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6ED87E-262D-4710-B871-BF8644C48B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2806795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94C425-F782-4AFA-9625-23B4E1F00EB3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972DAE33-6C53-4683-ACA5-0273A4656C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5749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75BEDC-041B-4A47-9B30-435BC416F83F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3E86386F-F3AE-4506-AB47-C505791A77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0463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AC1C8C-DBA1-4086-BAE3-7B2CC8CAC4B2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D0881217-11F7-43C1-88D1-B0AA524295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919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F221BF-BC17-46C0-A4CB-1BF9756B61F6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85CDE6F1-150F-4CA3-AC93-E518A9C358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4689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B126CE-0885-4A81-8659-D1EDCD37FBC5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7D022B78-377F-4199-98F7-16289F7066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1295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39F5C7-C85C-43E1-ADBA-3F62BE7C475B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7C546685-AE61-4991-B781-885ABD4171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3744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22ECD4-C25B-4D2E-8EEC-44B278193A69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4AEA191F-478F-4683-ABAD-9AA67A719D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854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B4EDC8-F035-4BB1-98D4-B62AB1CBDDF6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C4C64264-2FD9-4666-8C34-05C749541C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29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50F77D-3DD4-457C-8175-F26B099BE4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8675447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D4EB7E-B35E-4748-95B4-A44708C266BF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075D5525-1CCF-4F8B-B461-FE38E62784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8304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20759-BBE1-4FA5-9BFC-A5263492A1AC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A1567603-9E00-4432-9058-9A64755B89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441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ABA17F-2748-48AF-90E2-2D9849E49E60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21C80E55-F4C5-449D-A10F-6AA5DDD42F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90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3548D7-29D6-46BC-A4DA-545AFAD77A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3323916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C3ABAB-DE07-4836-A99E-18E646B09D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3364088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034A67-89B4-4434-B922-79D9062817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2469451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5B6B09-2233-4D2B-BD5A-4A047520EB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1310740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FA6651-6E31-47F0-AF34-FEFCB50F44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4495527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07797-3C65-490B-B4F1-FBFB3326F0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8264505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991693-0381-488D-B363-172C08A459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3108932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itle slid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0438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B14D2DC-7CCB-4030-9332-5DD3B336BE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1FBC41-7C98-4D57-BEFF-E2D6F10567BF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37FF4E-1B36-4760-854C-C25B87CDD0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Arial" pitchFamily="-65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1571625" y="571500"/>
            <a:ext cx="5915025" cy="2470150"/>
          </a:xfrm>
        </p:spPr>
        <p:txBody>
          <a:bodyPr/>
          <a:lstStyle/>
          <a:p>
            <a:pPr algn="r" eaLnBrk="1" hangingPunct="1"/>
            <a:r>
              <a:rPr lang="en-GB" altLang="en-US" sz="3200" b="1" smtClean="0">
                <a:solidFill>
                  <a:srgbClr val="000000"/>
                </a:solidFill>
              </a:rPr>
              <a:t/>
            </a:r>
            <a:br>
              <a:rPr lang="en-GB" altLang="en-US" sz="3200" b="1" smtClean="0">
                <a:solidFill>
                  <a:srgbClr val="000000"/>
                </a:solidFill>
              </a:rPr>
            </a:br>
            <a:r>
              <a:rPr lang="en-GB" altLang="en-US" sz="3200" b="1" smtClean="0">
                <a:solidFill>
                  <a:srgbClr val="000000"/>
                </a:solidFill>
              </a:rPr>
              <a:t/>
            </a:r>
            <a:br>
              <a:rPr lang="en-GB" altLang="en-US" sz="3200" b="1" smtClean="0">
                <a:solidFill>
                  <a:srgbClr val="000000"/>
                </a:solidFill>
              </a:rPr>
            </a:br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3600" smtClean="0"/>
              <a:t/>
            </a:r>
            <a:br>
              <a:rPr lang="en-GB" altLang="en-US" sz="3600" smtClean="0"/>
            </a:br>
            <a:endParaRPr lang="en-GB" altLang="en-US" sz="3600" smtClean="0"/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1571625" y="3071813"/>
            <a:ext cx="5400675" cy="1752600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US" altLang="en-US" sz="2400" b="1" smtClean="0">
              <a:solidFill>
                <a:srgbClr val="000000"/>
              </a:solidFill>
            </a:endParaRPr>
          </a:p>
          <a:p>
            <a:endParaRPr lang="en-GB" altLang="en-US" smtClean="0"/>
          </a:p>
        </p:txBody>
      </p:sp>
      <p:pic>
        <p:nvPicPr>
          <p:cNvPr id="25604" name="Picture 3" descr="The Intervention Initiative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2205038"/>
            <a:ext cx="636270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5" descr="PHE_Logo for PPT 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5351463"/>
            <a:ext cx="196215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609044"/>
            <a:ext cx="1872000" cy="9120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altLang="en-US" sz="4400">
                <a:solidFill>
                  <a:srgbClr val="FF0000"/>
                </a:solidFill>
                <a:latin typeface="Arial" charset="0"/>
                <a:cs typeface="Arial" charset="0"/>
              </a:rPr>
              <a:t>Session </a:t>
            </a:r>
            <a:r>
              <a:rPr lang="en-GB" altLang="en-US" sz="4400" smtClean="0">
                <a:solidFill>
                  <a:srgbClr val="FF0000"/>
                </a:solidFill>
                <a:latin typeface="Arial" charset="0"/>
                <a:cs typeface="Arial" charset="0"/>
              </a:rPr>
              <a:t>7</a:t>
            </a:r>
            <a:r>
              <a:rPr lang="en-GB" altLang="en-US" sz="4400" dirty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GB" altLang="en-US" sz="4400" dirty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GB" altLang="en-US" sz="4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Practical </a:t>
            </a:r>
            <a:r>
              <a:rPr lang="en-GB" altLang="en-US" sz="4400" dirty="0">
                <a:solidFill>
                  <a:srgbClr val="FF0000"/>
                </a:solidFill>
                <a:latin typeface="Arial" charset="0"/>
                <a:cs typeface="Arial" charset="0"/>
              </a:rPr>
              <a:t>Intervention Part Two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64473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Stages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smtClean="0">
                <a:latin typeface="Arial" charset="0"/>
                <a:cs typeface="Arial" charset="0"/>
              </a:rPr>
              <a:t>Safe space</a:t>
            </a:r>
          </a:p>
          <a:p>
            <a:endParaRPr lang="en-GB" altLang="en-US" sz="3600" smtClean="0">
              <a:latin typeface="Arial" charset="0"/>
              <a:cs typeface="Arial" charset="0"/>
            </a:endParaRPr>
          </a:p>
          <a:p>
            <a:r>
              <a:rPr lang="en-GB" altLang="en-US" sz="3600" smtClean="0">
                <a:latin typeface="Arial" charset="0"/>
                <a:cs typeface="Arial" charset="0"/>
              </a:rPr>
              <a:t>Scripted roleplay</a:t>
            </a:r>
          </a:p>
          <a:p>
            <a:endParaRPr lang="en-GB" altLang="en-US" sz="3600" smtClean="0">
              <a:latin typeface="Arial" charset="0"/>
              <a:cs typeface="Arial" charset="0"/>
            </a:endParaRPr>
          </a:p>
          <a:p>
            <a:r>
              <a:rPr lang="en-GB" altLang="en-US" sz="3600" smtClean="0">
                <a:latin typeface="Arial" charset="0"/>
                <a:cs typeface="Arial" charset="0"/>
              </a:rPr>
              <a:t>Improvising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685800"/>
          </a:xfrm>
        </p:spPr>
        <p:txBody>
          <a:bodyPr/>
          <a:lstStyle/>
          <a:p>
            <a:pPr algn="ctr"/>
            <a:r>
              <a:rPr lang="en-GB" altLang="en-US" smtClean="0">
                <a:latin typeface="Arial" charset="0"/>
                <a:cs typeface="Arial" charset="0"/>
              </a:rPr>
              <a:t>Some ground rules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528" y="2348880"/>
            <a:ext cx="7776864" cy="2736304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Confidentiality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Appropriate language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Attendance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Communicating with the facilitator</a:t>
            </a:r>
          </a:p>
          <a:p>
            <a:endParaRPr lang="en-GB" altLang="en-US" sz="1800" dirty="0" smtClean="0">
              <a:latin typeface="Arial" charset="0"/>
              <a:cs typeface="Arial" charset="0"/>
            </a:endParaRPr>
          </a:p>
          <a:p>
            <a:endParaRPr lang="en-GB" sz="1200" dirty="0"/>
          </a:p>
          <a:p>
            <a:pPr marL="0" indent="0">
              <a:buNone/>
            </a:pPr>
            <a:r>
              <a:rPr lang="en-US" sz="1800" dirty="0" smtClean="0"/>
              <a:t>Please be aware that we will be talking about sensitive issues and issues that might have affected you or people you care about. If you </a:t>
            </a:r>
            <a:r>
              <a:rPr lang="en-US" sz="1800" dirty="0"/>
              <a:t>feel uncomfortable or upset </a:t>
            </a:r>
            <a:r>
              <a:rPr lang="en-US" sz="1800" dirty="0" smtClean="0"/>
              <a:t>it is fine to leave </a:t>
            </a:r>
            <a:r>
              <a:rPr lang="en-US" sz="1800" dirty="0"/>
              <a:t>the space</a:t>
            </a:r>
            <a:r>
              <a:rPr lang="en-US" sz="1800" dirty="0" smtClean="0"/>
              <a:t>. Facilitators will understand and are trained to help you. </a:t>
            </a:r>
            <a:endParaRPr lang="en-GB" altLang="en-US" sz="18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457200" y="381000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/>
              <a:t>We will be learning and working together as a group in this programme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Some of the material we will be discussing will be sensitive and some of us will have had personal experience of the things we discuss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We will all be be respectful of personal emotions as we learn</a:t>
            </a:r>
          </a:p>
        </p:txBody>
      </p:sp>
    </p:spTree>
    <p:extLst>
      <p:ext uri="{BB962C8B-B14F-4D97-AF65-F5344CB8AC3E}">
        <p14:creationId xmlns:p14="http://schemas.microsoft.com/office/powerpoint/2010/main" val="33107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2800" b="1" smtClean="0">
                <a:latin typeface="Arial" charset="0"/>
                <a:cs typeface="Arial" charset="0"/>
              </a:rPr>
              <a:t>Students' </a:t>
            </a:r>
            <a:r>
              <a:rPr lang="en-GB" altLang="en-US" sz="2800" b="1" smtClean="0">
                <a:latin typeface="Arial" charset="0"/>
                <a:cs typeface="Arial" charset="0"/>
              </a:rPr>
              <a:t>feedback about role-play</a:t>
            </a:r>
            <a:endParaRPr lang="en-GB" altLang="en-US" sz="2800" smtClean="0">
              <a:latin typeface="Arial" charset="0"/>
              <a:cs typeface="Arial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754563"/>
          </a:xfrm>
        </p:spPr>
        <p:txBody>
          <a:bodyPr/>
          <a:lstStyle/>
          <a:p>
            <a:pPr>
              <a:buFont typeface="Wingdings" pitchFamily="-111" charset="2"/>
              <a:buChar char="ü"/>
            </a:pPr>
            <a:r>
              <a:rPr lang="en-US" altLang="en-US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Rehearsal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"It enabled me to use my skills directly and assess their effects on other people..."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"First hand experience – to understand the difficulties in communication which are hard to get without actually doing it”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"Good chance to try out something that looks so easy but makes you realise that it is difficult and does require practice."</a:t>
            </a:r>
          </a:p>
          <a:p>
            <a:pPr>
              <a:buFont typeface="Wingdings" pitchFamily="-111" charset="2"/>
              <a:buChar char="ü"/>
            </a:pPr>
            <a:r>
              <a:rPr lang="en-US" altLang="en-US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Feedback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"It's good to receive constructive criticism and be made aware of your behaviour"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"Group discussion afterwards (as well as individual feedback) allowing us to learn from other people's experiences too."</a:t>
            </a:r>
          </a:p>
          <a:p>
            <a:pPr>
              <a:buFont typeface="Wingdings" pitchFamily="-111" charset="2"/>
              <a:buChar char="ü"/>
            </a:pPr>
            <a:r>
              <a:rPr lang="en-US" altLang="en-US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Different perspectives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"Positive to see things from </a:t>
            </a:r>
            <a:r>
              <a:rPr lang="en-US" altLang="en-US" sz="1400" smtClean="0">
                <a:solidFill>
                  <a:srgbClr val="BFBFBF"/>
                </a:solidFill>
                <a:latin typeface="Arial" charset="0"/>
                <a:cs typeface="Arial" charset="0"/>
              </a:rPr>
              <a:t>[</a:t>
            </a:r>
            <a:r>
              <a:rPr lang="en-US" altLang="en-US" sz="1400" smtClean="0">
                <a:latin typeface="Arial" charset="0"/>
                <a:cs typeface="Arial" charset="0"/>
              </a:rPr>
              <a:t>the other person’s</a:t>
            </a:r>
            <a:r>
              <a:rPr lang="en-US" altLang="en-US" sz="1400" smtClean="0">
                <a:solidFill>
                  <a:srgbClr val="BFBFBF"/>
                </a:solidFill>
                <a:latin typeface="Arial" charset="0"/>
                <a:cs typeface="Arial" charset="0"/>
              </a:rPr>
              <a:t>]</a:t>
            </a:r>
            <a:r>
              <a:rPr lang="en-US" altLang="en-US" sz="1400" smtClean="0">
                <a:latin typeface="Arial" charset="0"/>
                <a:cs typeface="Arial" charset="0"/>
              </a:rPr>
              <a:t> perspective”</a:t>
            </a:r>
          </a:p>
          <a:p>
            <a:pPr>
              <a:buFont typeface="Wingdings" pitchFamily="-111" charset="2"/>
              <a:buChar char="ü"/>
            </a:pPr>
            <a:r>
              <a:rPr lang="en-US" altLang="en-US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Safety using role-play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"It puts you in a real-life situation where you can practice what you know but still it is a role-play so if you make mistakes it is okay"</a:t>
            </a:r>
          </a:p>
          <a:p>
            <a:pPr>
              <a:buFont typeface="Wingdings" pitchFamily="-111" charset="2"/>
              <a:buChar char="ü"/>
            </a:pPr>
            <a:r>
              <a:rPr lang="en-US" altLang="en-US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Professional skills and personal development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"Good method of learning and helping people feel less nervous talking in front of others.”</a:t>
            </a:r>
          </a:p>
          <a:p>
            <a:pPr>
              <a:buFont typeface="Arial" charset="0"/>
              <a:buNone/>
            </a:pPr>
            <a:r>
              <a:rPr lang="en-US" altLang="en-US" sz="1400" smtClean="0">
                <a:latin typeface="Arial" charset="0"/>
                <a:cs typeface="Arial" charset="0"/>
              </a:rPr>
              <a:t>"Role-play changes your perspective on subjects and can open up new avenues of thinking”</a:t>
            </a:r>
          </a:p>
          <a:p>
            <a:pPr>
              <a:buFont typeface="Arial" charset="0"/>
              <a:buNone/>
            </a:pPr>
            <a:endParaRPr lang="en-US" altLang="en-US" sz="1000" smtClean="0">
              <a:solidFill>
                <a:srgbClr val="BFBFBF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altLang="en-US" sz="1000" smtClean="0">
                <a:solidFill>
                  <a:srgbClr val="BFBFBF"/>
                </a:solidFill>
                <a:latin typeface="Arial" charset="0"/>
                <a:cs typeface="Arial" charset="0"/>
              </a:rPr>
              <a:t>Adapted from Nestel &amp; Tierney (2007) doi:10.1186/1472-6920-7-3 </a:t>
            </a:r>
          </a:p>
          <a:p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980728"/>
            <a:ext cx="8077200" cy="4680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bliqueTopLef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  <a:latin typeface="Calibri"/>
            </a:endParaRPr>
          </a:p>
        </p:txBody>
      </p:sp>
      <p:sp>
        <p:nvSpPr>
          <p:cNvPr id="58371" name="Title 2"/>
          <p:cNvSpPr>
            <a:spLocks noGrp="1"/>
          </p:cNvSpPr>
          <p:nvPr>
            <p:ph type="title"/>
          </p:nvPr>
        </p:nvSpPr>
        <p:spPr>
          <a:xfrm>
            <a:off x="457200" y="126058"/>
            <a:ext cx="8229600" cy="926678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Bystander Techniques</a:t>
            </a:r>
          </a:p>
        </p:txBody>
      </p:sp>
      <p:sp>
        <p:nvSpPr>
          <p:cNvPr id="58372" name="TextBox 3"/>
          <p:cNvSpPr txBox="1">
            <a:spLocks noChangeArrowheads="1"/>
          </p:cNvSpPr>
          <p:nvPr/>
        </p:nvSpPr>
        <p:spPr bwMode="auto">
          <a:xfrm>
            <a:off x="217488" y="5661025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A6A6A6"/>
                </a:solidFill>
                <a:ea typeface="+mn-ea"/>
              </a:rPr>
              <a:t>Adapted from 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Berkowitz, A. (2013). A Grassroots’ Guide to Fostering Healthy Norms to Reduce Violence in our 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Communities: Social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 Norms Toolkit.  USA: CDC</a:t>
            </a:r>
            <a:r>
              <a:rPr lang="en-US" altLang="en-US" sz="1200" dirty="0" smtClean="0">
                <a:solidFill>
                  <a:srgbClr val="A6A6A6"/>
                </a:solidFill>
                <a:ea typeface="+mn-ea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rgbClr val="A6A6A6"/>
                </a:solidFill>
                <a:ea typeface="+mn-ea"/>
              </a:rPr>
              <a:t>Online 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at http://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www.alanberkowitz.com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/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Social_Norms_Violence_Prevention_Toolkit.pdf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 </a:t>
            </a:r>
            <a:endParaRPr lang="en-GB" altLang="en-US" sz="1200" dirty="0">
              <a:solidFill>
                <a:srgbClr val="A6A6A6"/>
              </a:solidFill>
              <a:ea typeface="+mn-ea"/>
            </a:endParaRPr>
          </a:p>
        </p:txBody>
      </p:sp>
      <p:grpSp>
        <p:nvGrpSpPr>
          <p:cNvPr id="58373" name="Group 23"/>
          <p:cNvGrpSpPr>
            <a:grpSpLocks/>
          </p:cNvGrpSpPr>
          <p:nvPr/>
        </p:nvGrpSpPr>
        <p:grpSpPr bwMode="auto">
          <a:xfrm>
            <a:off x="611560" y="1052736"/>
            <a:ext cx="7922840" cy="4536504"/>
            <a:chOff x="611560" y="1052736"/>
            <a:chExt cx="7922840" cy="4536504"/>
          </a:xfrm>
        </p:grpSpPr>
        <p:sp>
          <p:nvSpPr>
            <p:cNvPr id="58374" name="TextBox 6"/>
            <p:cNvSpPr txBox="1">
              <a:spLocks noChangeArrowheads="1"/>
            </p:cNvSpPr>
            <p:nvPr/>
          </p:nvSpPr>
          <p:spPr bwMode="auto">
            <a:xfrm>
              <a:off x="4343400" y="2492896"/>
              <a:ext cx="609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prstClr val="black"/>
                  </a:solidFill>
                  <a:ea typeface="+mn-ea"/>
                </a:rPr>
                <a:t>OR</a:t>
              </a: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3276600" y="1052736"/>
              <a:ext cx="2667000" cy="4572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b="1" dirty="0" smtClean="0">
                  <a:solidFill>
                    <a:prstClr val="black"/>
                  </a:solidFill>
                  <a:latin typeface="Calibri" pitchFamily="-65" charset="0"/>
                  <a:ea typeface="+mn-ea"/>
                </a:rPr>
                <a:t>Decide to Intervene</a:t>
              </a:r>
            </a:p>
          </p:txBody>
        </p:sp>
        <p:sp>
          <p:nvSpPr>
            <p:cNvPr id="13" name="Rounded Rectangle 12"/>
            <p:cNvSpPr>
              <a:spLocks noChangeArrowheads="1"/>
            </p:cNvSpPr>
            <p:nvPr/>
          </p:nvSpPr>
          <p:spPr bwMode="auto">
            <a:xfrm>
              <a:off x="3429000" y="1962200"/>
              <a:ext cx="2286000" cy="60270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dirty="0" smtClean="0">
                  <a:solidFill>
                    <a:srgbClr val="FFFFFF"/>
                  </a:solidFill>
                  <a:latin typeface="Calibri" pitchFamily="-65" charset="0"/>
                  <a:ea typeface="+mn-ea"/>
                </a:rPr>
                <a:t>During the incident</a:t>
              </a:r>
            </a:p>
          </p:txBody>
        </p:sp>
        <p:sp>
          <p:nvSpPr>
            <p:cNvPr id="14" name="Rounded Rectangle 13"/>
            <p:cNvSpPr>
              <a:spLocks noChangeArrowheads="1"/>
            </p:cNvSpPr>
            <p:nvPr/>
          </p:nvSpPr>
          <p:spPr bwMode="auto">
            <a:xfrm>
              <a:off x="3429000" y="2826296"/>
              <a:ext cx="2286000" cy="60270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dirty="0" smtClean="0">
                  <a:solidFill>
                    <a:srgbClr val="FFFFFF"/>
                  </a:solidFill>
                  <a:latin typeface="Calibri" pitchFamily="-65" charset="0"/>
                  <a:ea typeface="+mn-ea"/>
                </a:rPr>
                <a:t>After the incident</a:t>
              </a:r>
            </a:p>
          </p:txBody>
        </p:sp>
        <p:sp>
          <p:nvSpPr>
            <p:cNvPr id="15" name="Rounded Rectangle 14"/>
            <p:cNvSpPr>
              <a:spLocks noChangeArrowheads="1"/>
            </p:cNvSpPr>
            <p:nvPr/>
          </p:nvSpPr>
          <p:spPr bwMode="auto">
            <a:xfrm>
              <a:off x="5364088" y="3501008"/>
              <a:ext cx="3170312" cy="20882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Confrontation: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Set limits or express feelings</a:t>
              </a:r>
            </a:p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Change the focus: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Non-participation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Change the subject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Interrupt / distract</a:t>
              </a:r>
            </a:p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Change the person/shift attitudes</a:t>
              </a:r>
              <a:endParaRPr lang="en-US" altLang="en-US" sz="1800" dirty="0" smtClean="0">
                <a:solidFill>
                  <a:srgbClr val="000000"/>
                </a:solidFill>
                <a:latin typeface="Calibri" pitchFamily="-65" charset="0"/>
                <a:ea typeface="+mn-ea"/>
              </a:endParaRPr>
            </a:p>
          </p:txBody>
        </p:sp>
        <p:sp>
          <p:nvSpPr>
            <p:cNvPr id="16" name="Rounded Rectangle 15"/>
            <p:cNvSpPr>
              <a:spLocks noChangeArrowheads="1"/>
            </p:cNvSpPr>
            <p:nvPr/>
          </p:nvSpPr>
          <p:spPr bwMode="auto">
            <a:xfrm>
              <a:off x="611560" y="3501008"/>
              <a:ext cx="3242320" cy="20882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Assess norm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Engage allies &amp; bystanders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Make a plan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Develop a support for next step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Offer support to the victim</a:t>
              </a:r>
            </a:p>
          </p:txBody>
        </p:sp>
        <p:sp>
          <p:nvSpPr>
            <p:cNvPr id="17" name="Down Arrow 16"/>
            <p:cNvSpPr>
              <a:spLocks noChangeArrowheads="1"/>
            </p:cNvSpPr>
            <p:nvPr/>
          </p:nvSpPr>
          <p:spPr bwMode="auto">
            <a:xfrm>
              <a:off x="4343400" y="1602160"/>
              <a:ext cx="457200" cy="308992"/>
            </a:xfrm>
            <a:prstGeom prst="downArrow">
              <a:avLst>
                <a:gd name="adj1" fmla="val 50000"/>
                <a:gd name="adj2" fmla="val 50000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" name="Left-Right-Up Arrow 17"/>
            <p:cNvSpPr>
              <a:spLocks noChangeArrowheads="1"/>
            </p:cNvSpPr>
            <p:nvPr/>
          </p:nvSpPr>
          <p:spPr bwMode="auto">
            <a:xfrm rot="16200000">
              <a:off x="2415815" y="2272817"/>
              <a:ext cx="1216025" cy="792088"/>
            </a:xfrm>
            <a:custGeom>
              <a:avLst/>
              <a:gdLst>
                <a:gd name="T0" fmla="*/ 608076 w 1216152"/>
                <a:gd name="T1" fmla="*/ 0 h 850392"/>
                <a:gd name="T2" fmla="*/ 0 w 1216152"/>
                <a:gd name="T3" fmla="*/ 637794 h 850392"/>
                <a:gd name="T4" fmla="*/ 608076 w 1216152"/>
                <a:gd name="T5" fmla="*/ 744093 h 850392"/>
                <a:gd name="T6" fmla="*/ 1216152 w 1216152"/>
                <a:gd name="T7" fmla="*/ 637794 h 850392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106299 w 1216152"/>
                <a:gd name="T13" fmla="*/ 531495 h 850392"/>
                <a:gd name="T14" fmla="*/ 1109853 w 1216152"/>
                <a:gd name="T15" fmla="*/ 744093 h 850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6152" h="850392">
                  <a:moveTo>
                    <a:pt x="0" y="637794"/>
                  </a:moveTo>
                  <a:lnTo>
                    <a:pt x="212598" y="425196"/>
                  </a:lnTo>
                  <a:lnTo>
                    <a:pt x="212598" y="531495"/>
                  </a:lnTo>
                  <a:lnTo>
                    <a:pt x="501777" y="531495"/>
                  </a:lnTo>
                  <a:lnTo>
                    <a:pt x="501777" y="212598"/>
                  </a:lnTo>
                  <a:lnTo>
                    <a:pt x="395478" y="212598"/>
                  </a:lnTo>
                  <a:lnTo>
                    <a:pt x="608076" y="0"/>
                  </a:lnTo>
                  <a:lnTo>
                    <a:pt x="820674" y="212598"/>
                  </a:lnTo>
                  <a:lnTo>
                    <a:pt x="714375" y="212598"/>
                  </a:lnTo>
                  <a:lnTo>
                    <a:pt x="714375" y="531495"/>
                  </a:lnTo>
                  <a:lnTo>
                    <a:pt x="1003554" y="531495"/>
                  </a:lnTo>
                  <a:lnTo>
                    <a:pt x="1003554" y="425196"/>
                  </a:lnTo>
                  <a:lnTo>
                    <a:pt x="1216152" y="637794"/>
                  </a:lnTo>
                  <a:lnTo>
                    <a:pt x="1003554" y="850392"/>
                  </a:lnTo>
                  <a:lnTo>
                    <a:pt x="1003554" y="744093"/>
                  </a:lnTo>
                  <a:lnTo>
                    <a:pt x="212598" y="744093"/>
                  </a:lnTo>
                  <a:lnTo>
                    <a:pt x="212598" y="850392"/>
                  </a:lnTo>
                  <a:close/>
                </a:path>
              </a:pathLst>
            </a:cu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9" name="Left-Right-Up Arrow 18"/>
            <p:cNvSpPr>
              <a:spLocks noChangeArrowheads="1"/>
            </p:cNvSpPr>
            <p:nvPr/>
          </p:nvSpPr>
          <p:spPr bwMode="auto">
            <a:xfrm rot="16200000" flipV="1">
              <a:off x="5535216" y="2249761"/>
              <a:ext cx="1216025" cy="838200"/>
            </a:xfrm>
            <a:custGeom>
              <a:avLst/>
              <a:gdLst>
                <a:gd name="T0" fmla="*/ 608076 w 1216152"/>
                <a:gd name="T1" fmla="*/ 0 h 838200"/>
                <a:gd name="T2" fmla="*/ 0 w 1216152"/>
                <a:gd name="T3" fmla="*/ 628650 h 838200"/>
                <a:gd name="T4" fmla="*/ 608076 w 1216152"/>
                <a:gd name="T5" fmla="*/ 733425 h 838200"/>
                <a:gd name="T6" fmla="*/ 1216152 w 1216152"/>
                <a:gd name="T7" fmla="*/ 628650 h 838200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104775 w 1216152"/>
                <a:gd name="T13" fmla="*/ 523875 h 838200"/>
                <a:gd name="T14" fmla="*/ 1111377 w 1216152"/>
                <a:gd name="T15" fmla="*/ 733425 h 838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6152" h="838200">
                  <a:moveTo>
                    <a:pt x="0" y="628650"/>
                  </a:moveTo>
                  <a:lnTo>
                    <a:pt x="209550" y="419100"/>
                  </a:lnTo>
                  <a:lnTo>
                    <a:pt x="209550" y="523875"/>
                  </a:lnTo>
                  <a:lnTo>
                    <a:pt x="503301" y="523875"/>
                  </a:lnTo>
                  <a:lnTo>
                    <a:pt x="503301" y="209550"/>
                  </a:lnTo>
                  <a:lnTo>
                    <a:pt x="398526" y="209550"/>
                  </a:lnTo>
                  <a:lnTo>
                    <a:pt x="608076" y="0"/>
                  </a:lnTo>
                  <a:lnTo>
                    <a:pt x="817626" y="209550"/>
                  </a:lnTo>
                  <a:lnTo>
                    <a:pt x="712851" y="209550"/>
                  </a:lnTo>
                  <a:lnTo>
                    <a:pt x="712851" y="523875"/>
                  </a:lnTo>
                  <a:lnTo>
                    <a:pt x="1006602" y="523875"/>
                  </a:lnTo>
                  <a:lnTo>
                    <a:pt x="1006602" y="419100"/>
                  </a:lnTo>
                  <a:lnTo>
                    <a:pt x="1216152" y="628650"/>
                  </a:lnTo>
                  <a:lnTo>
                    <a:pt x="1006602" y="838200"/>
                  </a:lnTo>
                  <a:lnTo>
                    <a:pt x="1006602" y="733425"/>
                  </a:lnTo>
                  <a:lnTo>
                    <a:pt x="209550" y="733425"/>
                  </a:lnTo>
                  <a:lnTo>
                    <a:pt x="209550" y="838200"/>
                  </a:lnTo>
                  <a:close/>
                </a:path>
              </a:pathLst>
            </a:cu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20" name="Down Arrow Callout 19"/>
            <p:cNvSpPr>
              <a:spLocks noChangeArrowheads="1"/>
            </p:cNvSpPr>
            <p:nvPr/>
          </p:nvSpPr>
          <p:spPr bwMode="auto">
            <a:xfrm>
              <a:off x="807368" y="2209800"/>
              <a:ext cx="1676400" cy="1143000"/>
            </a:xfrm>
            <a:prstGeom prst="downArrowCallout">
              <a:avLst>
                <a:gd name="adj1" fmla="val 25001"/>
                <a:gd name="adj2" fmla="val 25001"/>
                <a:gd name="adj3" fmla="val 25000"/>
                <a:gd name="adj4" fmla="val 6497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384" name="TextBox 20"/>
            <p:cNvSpPr txBox="1">
              <a:spLocks noChangeArrowheads="1"/>
            </p:cNvSpPr>
            <p:nvPr/>
          </p:nvSpPr>
          <p:spPr bwMode="auto">
            <a:xfrm>
              <a:off x="807368" y="2209800"/>
              <a:ext cx="16764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Indirect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(to the </a:t>
              </a:r>
              <a:r>
                <a:rPr lang="en-GB" altLang="en-US" sz="1500" dirty="0" smtClean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bystander</a:t>
              </a: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)</a:t>
              </a:r>
            </a:p>
          </p:txBody>
        </p:sp>
        <p:sp>
          <p:nvSpPr>
            <p:cNvPr id="22" name="Down Arrow Callout 21"/>
            <p:cNvSpPr>
              <a:spLocks noChangeArrowheads="1"/>
            </p:cNvSpPr>
            <p:nvPr/>
          </p:nvSpPr>
          <p:spPr bwMode="auto">
            <a:xfrm>
              <a:off x="6732240" y="2209800"/>
              <a:ext cx="1676400" cy="1143000"/>
            </a:xfrm>
            <a:prstGeom prst="downArrowCallout">
              <a:avLst>
                <a:gd name="adj1" fmla="val 25001"/>
                <a:gd name="adj2" fmla="val 25001"/>
                <a:gd name="adj3" fmla="val 25000"/>
                <a:gd name="adj4" fmla="val 6497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386" name="TextBox 22"/>
            <p:cNvSpPr txBox="1">
              <a:spLocks noChangeArrowheads="1"/>
            </p:cNvSpPr>
            <p:nvPr/>
          </p:nvSpPr>
          <p:spPr bwMode="auto">
            <a:xfrm>
              <a:off x="6732240" y="2209800"/>
              <a:ext cx="16764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Direct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(to the offender</a:t>
              </a:r>
              <a:r>
                <a:rPr lang="en-GB" altLang="en-US" sz="1500" dirty="0" smtClean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)</a:t>
              </a:r>
              <a:endParaRPr lang="en-GB" altLang="en-US" sz="1500" dirty="0">
                <a:solidFill>
                  <a:prstClr val="white"/>
                </a:solidFill>
                <a:latin typeface="Calibri" pitchFamily="-1" charset="0"/>
                <a:ea typeface="+mn-ea"/>
              </a:endParaRPr>
            </a:p>
          </p:txBody>
        </p:sp>
      </p:grpSp>
      <p:sp>
        <p:nvSpPr>
          <p:cNvPr id="2" name="Right Arrow 1"/>
          <p:cNvSpPr/>
          <p:nvPr/>
        </p:nvSpPr>
        <p:spPr>
          <a:xfrm>
            <a:off x="3995936" y="4437112"/>
            <a:ext cx="129614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flipH="1">
            <a:off x="3923928" y="4941168"/>
            <a:ext cx="129614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3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Techniques 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r>
              <a:rPr lang="en-GB" altLang="en-US" sz="2800" smtClean="0">
                <a:latin typeface="Arial" charset="0"/>
                <a:cs typeface="Arial" charset="0"/>
              </a:rPr>
              <a:t>Using body language (communicating disapproval)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Distraction (changing the focus)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Humour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“I” statements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Encouraging empathy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Using caring and friendship as a framework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Using social norms</a:t>
            </a:r>
          </a:p>
          <a:p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C81AA4CF1F5348BEEA191F41E8E156" ma:contentTypeVersion="0" ma:contentTypeDescription="Create a new document." ma:contentTypeScope="" ma:versionID="0462e522b336f4fe4c270925321c7f6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98F21A-C85D-4BE2-825E-73B4ECE41FA7}"/>
</file>

<file path=customXml/itemProps2.xml><?xml version="1.0" encoding="utf-8"?>
<ds:datastoreItem xmlns:ds="http://schemas.openxmlformats.org/officeDocument/2006/customXml" ds:itemID="{4DE6F435-FFAA-4C76-89BE-206620334AA5}"/>
</file>

<file path=customXml/itemProps3.xml><?xml version="1.0" encoding="utf-8"?>
<ds:datastoreItem xmlns:ds="http://schemas.openxmlformats.org/officeDocument/2006/customXml" ds:itemID="{1BA1AC95-DEB7-4A35-A052-8CE1B44931F7}"/>
</file>

<file path=docProps/app.xml><?xml version="1.0" encoding="utf-8"?>
<Properties xmlns="http://schemas.openxmlformats.org/officeDocument/2006/extended-properties" xmlns:vt="http://schemas.openxmlformats.org/officeDocument/2006/docPropsVTypes">
  <TotalTime>3964</TotalTime>
  <Words>432</Words>
  <Application>Microsoft Office PowerPoint</Application>
  <PresentationFormat>On-screen Show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Slide Option 1</vt:lpstr>
      <vt:lpstr>    </vt:lpstr>
      <vt:lpstr>PowerPoint Presentation</vt:lpstr>
      <vt:lpstr>Stages</vt:lpstr>
      <vt:lpstr>Some ground rules</vt:lpstr>
      <vt:lpstr>Students' feedback about role-play</vt:lpstr>
      <vt:lpstr>Bystander Techniques</vt:lpstr>
      <vt:lpstr>Techniques 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Intervention Initiative</dc:creator>
  <cp:lastModifiedBy>Kat Corbett</cp:lastModifiedBy>
  <cp:revision>46</cp:revision>
  <dcterms:created xsi:type="dcterms:W3CDTF">2014-06-17T09:43:14Z</dcterms:created>
  <dcterms:modified xsi:type="dcterms:W3CDTF">2016-07-21T14:37:37Z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0x0101006BC81AA4CF1F5348BEEA191F41E8E156</vt:lpwstr>
  </property>
</Properties>
</file>