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4"/>
  </p:notesMasterIdLst>
  <p:sldIdLst>
    <p:sldId id="258" r:id="rId6"/>
    <p:sldId id="276" r:id="rId7"/>
    <p:sldId id="267" r:id="rId8"/>
    <p:sldId id="277" r:id="rId9"/>
    <p:sldId id="275" r:id="rId10"/>
    <p:sldId id="271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240A2C91-1149-4A70-8065-AA72625605E2}" type="datetime1">
              <a:rPr lang="en-GB" altLang="en-US"/>
              <a:pPr>
                <a:defRPr/>
              </a:pPr>
              <a:t>21/07/2016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9D6BFD3D-3CFB-466A-AC0C-DEE0CF6E5C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384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111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8507988" indent="-380428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58875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2401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8756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447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30019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591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9163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5B9DD3E-830D-4818-B746-BDE19CB3D83B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DF9DD5-4B8A-4991-9E7A-01E4A82B0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287297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A6D568-A5FF-4943-98DF-6AEAE9476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15372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7D97AD-8E6A-4C7A-9D33-72FA8D9298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278100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8403C3-B506-4AC0-91D5-0A6544607E06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56AF3385-7572-4CDC-A156-2150EF61F8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9599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87A775-4B26-49E2-AF68-F6080F20A238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D64460CC-A272-4634-8AB7-8DBD121446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922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ACCF73-5320-4A69-948D-1D0934F9F382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5D07CB0D-6FF9-4F03-89FF-3C66B99D2A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150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268510-8BC0-421B-8BC9-38F81D980C0D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028CE2E8-731B-482B-9A2D-2103686E30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409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F1591-D3C7-4079-B604-9249AF3DF433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5DCC7B2E-5E70-47EE-8428-8EF7EA8BF1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721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298257-ABB2-4776-8F49-8981B42A8C53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91FA5228-5CC5-4B62-88A9-15333DB417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954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A141F7-B418-4F92-89A3-E1F327488214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7AE6AD0F-0B35-4FE6-BC8F-B056D93DD6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9907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416FD-6FF7-4EB5-AD15-69DF44D9D133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25D5ED95-1842-4A3C-ACB0-FD5E215D19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231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AC75E4-D111-4EE0-9F89-B0191D5389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30510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2D9B23-5254-4B8D-8B59-3C75D9BEC480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E27E45C8-ADD4-4182-A6E7-8E7971C2BF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600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DA0407-0F2D-4EFA-A8B5-6F885F4A2531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AEF03EF5-F377-4D30-993D-33CA173395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776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0AC35B-AC1D-4E50-B70B-9BF6B775173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-1" charset="0"/>
              </a:defRPr>
            </a:lvl1pPr>
          </a:lstStyle>
          <a:p>
            <a:pPr>
              <a:defRPr/>
            </a:pPr>
            <a:fld id="{7F1F3C4D-EF69-4ED2-A0EF-F34C1BDD49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6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113814-9993-48CA-8FDF-C2D4FA6ED2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2998336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2E3F19-8615-441F-8322-D83B65697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168776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ECA8C3-DD81-4FC9-B40A-A23CC435FB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346568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3EB2AA-3FDB-4FD1-BD7F-474FA38AE8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9413368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088D09-7900-4334-B66D-942263FDD8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201255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34F00B-852F-4067-8C9A-F610C50A6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4140131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5DF0F9-84CA-4052-9D92-1B94F33F0D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1398746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C9F045-2441-465E-8053-E22DB3A72C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01FC80E-B20B-471A-86C7-94079625287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110201-6AED-4798-87BC-7BF6BC0D2A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1377950" y="549275"/>
            <a:ext cx="5915025" cy="2470150"/>
          </a:xfrm>
        </p:spPr>
        <p:txBody>
          <a:bodyPr/>
          <a:lstStyle/>
          <a:p>
            <a:pPr algn="r" eaLnBrk="1" hangingPunct="1"/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endParaRPr lang="en-GB" altLang="en-US" sz="3600" smtClean="0"/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1571625" y="3071813"/>
            <a:ext cx="5400675" cy="1752600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US" altLang="en-US" sz="2400" b="1" smtClean="0">
              <a:solidFill>
                <a:srgbClr val="000000"/>
              </a:solidFill>
            </a:endParaRPr>
          </a:p>
          <a:p>
            <a:endParaRPr lang="en-GB" altLang="en-US" smtClean="0"/>
          </a:p>
        </p:txBody>
      </p:sp>
      <p:pic>
        <p:nvPicPr>
          <p:cNvPr id="25604" name="Picture 3" descr="The Intervention Initiative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2205038"/>
            <a:ext cx="63627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PHE_Logo for PPT 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9621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59038"/>
            <a:ext cx="1872000" cy="9120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Session Eight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Practical Intervention Part Three</a:t>
            </a:r>
          </a:p>
        </p:txBody>
      </p:sp>
    </p:spTree>
    <p:extLst>
      <p:ext uri="{BB962C8B-B14F-4D97-AF65-F5344CB8AC3E}">
        <p14:creationId xmlns:p14="http://schemas.microsoft.com/office/powerpoint/2010/main" val="2716364969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Stages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smtClean="0">
                <a:latin typeface="Arial" charset="0"/>
                <a:cs typeface="Arial" charset="0"/>
              </a:rPr>
              <a:t>Safe space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Scripted roleplay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Improvising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685800"/>
          </a:xfrm>
        </p:spPr>
        <p:txBody>
          <a:bodyPr/>
          <a:lstStyle/>
          <a:p>
            <a:pPr algn="ctr"/>
            <a:r>
              <a:rPr lang="en-GB" altLang="en-US" smtClean="0">
                <a:latin typeface="Arial" charset="0"/>
                <a:cs typeface="Arial" charset="0"/>
              </a:rPr>
              <a:t>Some ground rules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348880"/>
            <a:ext cx="7776864" cy="2736304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Confidentiality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Appropriate language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Attendance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Communicating with the facilitator</a:t>
            </a:r>
          </a:p>
          <a:p>
            <a:endParaRPr lang="en-GB" altLang="en-US" sz="1800" dirty="0" smtClean="0">
              <a:latin typeface="Arial" charset="0"/>
              <a:cs typeface="Arial" charset="0"/>
            </a:endParaRPr>
          </a:p>
          <a:p>
            <a:endParaRPr lang="en-GB" sz="1200" dirty="0"/>
          </a:p>
          <a:p>
            <a:pPr marL="0" indent="0">
              <a:buNone/>
            </a:pPr>
            <a:r>
              <a:rPr lang="en-US" sz="1800" dirty="0" smtClean="0"/>
              <a:t>Please be aware that we will be talking about sensitive issues and issues that might have affected you or people you care about. If you </a:t>
            </a:r>
            <a:r>
              <a:rPr lang="en-US" sz="1800" dirty="0"/>
              <a:t>feel uncomfortable or upset </a:t>
            </a:r>
            <a:r>
              <a:rPr lang="en-US" sz="1800" dirty="0" smtClean="0"/>
              <a:t>it is fine to leave </a:t>
            </a:r>
            <a:r>
              <a:rPr lang="en-US" sz="1800" dirty="0"/>
              <a:t>the space</a:t>
            </a:r>
            <a:r>
              <a:rPr lang="en-US" sz="1800" dirty="0" smtClean="0"/>
              <a:t>. Facilitators will understand and are trained to help you. </a:t>
            </a:r>
            <a:endParaRPr lang="en-GB" altLang="en-US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be learning and working together as a group in this programme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Some of the material we will be discussing will be sensitive and some of us will have had personal experience of the things we discuss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all be be respectful of personal emotions as we learn</a:t>
            </a:r>
          </a:p>
        </p:txBody>
      </p:sp>
    </p:spTree>
    <p:extLst>
      <p:ext uri="{BB962C8B-B14F-4D97-AF65-F5344CB8AC3E}">
        <p14:creationId xmlns:p14="http://schemas.microsoft.com/office/powerpoint/2010/main" val="33107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980728"/>
            <a:ext cx="8077200" cy="468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  <a:latin typeface="Calibri"/>
            </a:endParaRPr>
          </a:p>
        </p:txBody>
      </p:sp>
      <p:sp>
        <p:nvSpPr>
          <p:cNvPr id="58371" name="Title 2"/>
          <p:cNvSpPr>
            <a:spLocks noGrp="1"/>
          </p:cNvSpPr>
          <p:nvPr>
            <p:ph type="title"/>
          </p:nvPr>
        </p:nvSpPr>
        <p:spPr>
          <a:xfrm>
            <a:off x="457200" y="126058"/>
            <a:ext cx="8229600" cy="926678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Bystander Techniques</a:t>
            </a:r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217488" y="5661025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A6A6A6"/>
                </a:solidFill>
                <a:ea typeface="+mn-ea"/>
              </a:rPr>
              <a:t>Adapted from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Berkowitz, A. (2013). A Grassroots’ Guide to Fostering Healthy Norms to Reduce Violence in our 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Communities: Social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Norms Toolkit.  USA: CDC</a:t>
            </a: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Online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at http://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www.alanberkowitz.com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Social_Norms_Violence_Prevention_Toolkit.pdf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</a:t>
            </a:r>
            <a:endParaRPr lang="en-GB" altLang="en-US" sz="1200" dirty="0">
              <a:solidFill>
                <a:srgbClr val="A6A6A6"/>
              </a:solidFill>
              <a:ea typeface="+mn-ea"/>
            </a:endParaRPr>
          </a:p>
        </p:txBody>
      </p:sp>
      <p:grpSp>
        <p:nvGrpSpPr>
          <p:cNvPr id="58373" name="Group 23"/>
          <p:cNvGrpSpPr>
            <a:grpSpLocks/>
          </p:cNvGrpSpPr>
          <p:nvPr/>
        </p:nvGrpSpPr>
        <p:grpSpPr bwMode="auto">
          <a:xfrm>
            <a:off x="611560" y="1052736"/>
            <a:ext cx="7922840" cy="4536504"/>
            <a:chOff x="611560" y="1052736"/>
            <a:chExt cx="7922840" cy="4536504"/>
          </a:xfrm>
        </p:grpSpPr>
        <p:sp>
          <p:nvSpPr>
            <p:cNvPr id="58374" name="TextBox 6"/>
            <p:cNvSpPr txBox="1">
              <a:spLocks noChangeArrowheads="1"/>
            </p:cNvSpPr>
            <p:nvPr/>
          </p:nvSpPr>
          <p:spPr bwMode="auto">
            <a:xfrm>
              <a:off x="4343400" y="2492896"/>
              <a:ext cx="609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prstClr val="black"/>
                  </a:solidFill>
                  <a:ea typeface="+mn-ea"/>
                </a:rPr>
                <a:t>OR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3276600" y="1052736"/>
              <a:ext cx="2667000" cy="457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b="1" dirty="0" smtClean="0">
                  <a:solidFill>
                    <a:prstClr val="black"/>
                  </a:solidFill>
                  <a:latin typeface="Calibri" pitchFamily="-65" charset="0"/>
                  <a:ea typeface="+mn-ea"/>
                </a:rPr>
                <a:t>Decide to Intervene</a:t>
              </a:r>
            </a:p>
          </p:txBody>
        </p:sp>
        <p:sp>
          <p:nvSpPr>
            <p:cNvPr id="13" name="Rounded Rectangle 12"/>
            <p:cNvSpPr>
              <a:spLocks noChangeArrowheads="1"/>
            </p:cNvSpPr>
            <p:nvPr/>
          </p:nvSpPr>
          <p:spPr bwMode="auto">
            <a:xfrm>
              <a:off x="3429000" y="1962200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During the incident</a:t>
              </a:r>
            </a:p>
          </p:txBody>
        </p:sp>
        <p:sp>
          <p:nvSpPr>
            <p:cNvPr id="14" name="Rounded Rectangle 13"/>
            <p:cNvSpPr>
              <a:spLocks noChangeArrowheads="1"/>
            </p:cNvSpPr>
            <p:nvPr/>
          </p:nvSpPr>
          <p:spPr bwMode="auto">
            <a:xfrm>
              <a:off x="3429000" y="2826296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After the incident</a:t>
              </a:r>
            </a:p>
          </p:txBody>
        </p:sp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5364088" y="3501008"/>
              <a:ext cx="3170312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Confrontation: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Set limits or express feelings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focus: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Non-participation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Change the subject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Interrupt / distract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person/shift attitudes</a:t>
              </a:r>
              <a:endParaRPr lang="en-US" altLang="en-US" sz="1800" dirty="0" smtClean="0">
                <a:solidFill>
                  <a:srgbClr val="000000"/>
                </a:solidFill>
                <a:latin typeface="Calibri" pitchFamily="-65" charset="0"/>
                <a:ea typeface="+mn-ea"/>
              </a:endParaRPr>
            </a:p>
          </p:txBody>
        </p:sp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611560" y="3501008"/>
              <a:ext cx="3242320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Assess norm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Engage allies &amp; bystanders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Make a plan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Develop a support for next step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Offer support to the victim</a:t>
              </a:r>
            </a:p>
          </p:txBody>
        </p:sp>
        <p:sp>
          <p:nvSpPr>
            <p:cNvPr id="17" name="Down Arrow 16"/>
            <p:cNvSpPr>
              <a:spLocks noChangeArrowheads="1"/>
            </p:cNvSpPr>
            <p:nvPr/>
          </p:nvSpPr>
          <p:spPr bwMode="auto">
            <a:xfrm>
              <a:off x="4343400" y="1602160"/>
              <a:ext cx="457200" cy="308992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" name="Left-Right-Up Arrow 17"/>
            <p:cNvSpPr>
              <a:spLocks noChangeArrowheads="1"/>
            </p:cNvSpPr>
            <p:nvPr/>
          </p:nvSpPr>
          <p:spPr bwMode="auto">
            <a:xfrm rot="16200000">
              <a:off x="2415815" y="2272817"/>
              <a:ext cx="1216025" cy="792088"/>
            </a:xfrm>
            <a:custGeom>
              <a:avLst/>
              <a:gdLst>
                <a:gd name="T0" fmla="*/ 608076 w 1216152"/>
                <a:gd name="T1" fmla="*/ 0 h 850392"/>
                <a:gd name="T2" fmla="*/ 0 w 1216152"/>
                <a:gd name="T3" fmla="*/ 637794 h 850392"/>
                <a:gd name="T4" fmla="*/ 608076 w 1216152"/>
                <a:gd name="T5" fmla="*/ 744093 h 850392"/>
                <a:gd name="T6" fmla="*/ 1216152 w 1216152"/>
                <a:gd name="T7" fmla="*/ 637794 h 850392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6299 w 1216152"/>
                <a:gd name="T13" fmla="*/ 531495 h 850392"/>
                <a:gd name="T14" fmla="*/ 1109853 w 1216152"/>
                <a:gd name="T15" fmla="*/ 744093 h 850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50392">
                  <a:moveTo>
                    <a:pt x="0" y="637794"/>
                  </a:moveTo>
                  <a:lnTo>
                    <a:pt x="212598" y="425196"/>
                  </a:lnTo>
                  <a:lnTo>
                    <a:pt x="212598" y="531495"/>
                  </a:lnTo>
                  <a:lnTo>
                    <a:pt x="501777" y="531495"/>
                  </a:lnTo>
                  <a:lnTo>
                    <a:pt x="501777" y="212598"/>
                  </a:lnTo>
                  <a:lnTo>
                    <a:pt x="395478" y="212598"/>
                  </a:lnTo>
                  <a:lnTo>
                    <a:pt x="608076" y="0"/>
                  </a:lnTo>
                  <a:lnTo>
                    <a:pt x="820674" y="212598"/>
                  </a:lnTo>
                  <a:lnTo>
                    <a:pt x="714375" y="212598"/>
                  </a:lnTo>
                  <a:lnTo>
                    <a:pt x="714375" y="531495"/>
                  </a:lnTo>
                  <a:lnTo>
                    <a:pt x="1003554" y="531495"/>
                  </a:lnTo>
                  <a:lnTo>
                    <a:pt x="1003554" y="425196"/>
                  </a:lnTo>
                  <a:lnTo>
                    <a:pt x="1216152" y="637794"/>
                  </a:lnTo>
                  <a:lnTo>
                    <a:pt x="1003554" y="850392"/>
                  </a:lnTo>
                  <a:lnTo>
                    <a:pt x="1003554" y="744093"/>
                  </a:lnTo>
                  <a:lnTo>
                    <a:pt x="212598" y="744093"/>
                  </a:lnTo>
                  <a:lnTo>
                    <a:pt x="212598" y="850392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9" name="Left-Right-Up Arrow 18"/>
            <p:cNvSpPr>
              <a:spLocks noChangeArrowheads="1"/>
            </p:cNvSpPr>
            <p:nvPr/>
          </p:nvSpPr>
          <p:spPr bwMode="auto">
            <a:xfrm rot="16200000" flipV="1">
              <a:off x="5535216" y="2249761"/>
              <a:ext cx="1216025" cy="838200"/>
            </a:xfrm>
            <a:custGeom>
              <a:avLst/>
              <a:gdLst>
                <a:gd name="T0" fmla="*/ 608076 w 1216152"/>
                <a:gd name="T1" fmla="*/ 0 h 838200"/>
                <a:gd name="T2" fmla="*/ 0 w 1216152"/>
                <a:gd name="T3" fmla="*/ 628650 h 838200"/>
                <a:gd name="T4" fmla="*/ 608076 w 1216152"/>
                <a:gd name="T5" fmla="*/ 733425 h 838200"/>
                <a:gd name="T6" fmla="*/ 1216152 w 1216152"/>
                <a:gd name="T7" fmla="*/ 628650 h 838200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4775 w 1216152"/>
                <a:gd name="T13" fmla="*/ 523875 h 838200"/>
                <a:gd name="T14" fmla="*/ 1111377 w 1216152"/>
                <a:gd name="T15" fmla="*/ 733425 h 838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38200">
                  <a:moveTo>
                    <a:pt x="0" y="628650"/>
                  </a:moveTo>
                  <a:lnTo>
                    <a:pt x="209550" y="419100"/>
                  </a:lnTo>
                  <a:lnTo>
                    <a:pt x="209550" y="523875"/>
                  </a:lnTo>
                  <a:lnTo>
                    <a:pt x="503301" y="523875"/>
                  </a:lnTo>
                  <a:lnTo>
                    <a:pt x="503301" y="209550"/>
                  </a:lnTo>
                  <a:lnTo>
                    <a:pt x="398526" y="209550"/>
                  </a:lnTo>
                  <a:lnTo>
                    <a:pt x="608076" y="0"/>
                  </a:lnTo>
                  <a:lnTo>
                    <a:pt x="817626" y="209550"/>
                  </a:lnTo>
                  <a:lnTo>
                    <a:pt x="712851" y="209550"/>
                  </a:lnTo>
                  <a:lnTo>
                    <a:pt x="712851" y="523875"/>
                  </a:lnTo>
                  <a:lnTo>
                    <a:pt x="1006602" y="523875"/>
                  </a:lnTo>
                  <a:lnTo>
                    <a:pt x="1006602" y="419100"/>
                  </a:lnTo>
                  <a:lnTo>
                    <a:pt x="1216152" y="628650"/>
                  </a:lnTo>
                  <a:lnTo>
                    <a:pt x="1006602" y="838200"/>
                  </a:lnTo>
                  <a:lnTo>
                    <a:pt x="1006602" y="733425"/>
                  </a:lnTo>
                  <a:lnTo>
                    <a:pt x="209550" y="733425"/>
                  </a:lnTo>
                  <a:lnTo>
                    <a:pt x="209550" y="838200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807368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4" name="TextBox 20"/>
            <p:cNvSpPr txBox="1">
              <a:spLocks noChangeArrowheads="1"/>
            </p:cNvSpPr>
            <p:nvPr/>
          </p:nvSpPr>
          <p:spPr bwMode="auto">
            <a:xfrm>
              <a:off x="807368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Indirect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bystander</a:t>
              </a: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6732240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6" name="TextBox 22"/>
            <p:cNvSpPr txBox="1">
              <a:spLocks noChangeArrowheads="1"/>
            </p:cNvSpPr>
            <p:nvPr/>
          </p:nvSpPr>
          <p:spPr bwMode="auto">
            <a:xfrm>
              <a:off x="6732240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offender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  <a:endParaRPr lang="en-GB" altLang="en-US" sz="1500" dirty="0">
                <a:solidFill>
                  <a:prstClr val="white"/>
                </a:solidFill>
                <a:latin typeface="Calibri" pitchFamily="-1" charset="0"/>
                <a:ea typeface="+mn-ea"/>
              </a:endParaRPr>
            </a:p>
          </p:txBody>
        </p:sp>
      </p:grpSp>
      <p:sp>
        <p:nvSpPr>
          <p:cNvPr id="2" name="Right Arrow 1"/>
          <p:cNvSpPr/>
          <p:nvPr/>
        </p:nvSpPr>
        <p:spPr>
          <a:xfrm>
            <a:off x="3995936" y="4437112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flipH="1">
            <a:off x="3923928" y="4941168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Techniques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r>
              <a:rPr lang="en-GB" altLang="en-US" sz="2800" smtClean="0">
                <a:latin typeface="Arial" charset="0"/>
                <a:cs typeface="Arial" charset="0"/>
              </a:rPr>
              <a:t>Using body language (communicating disapproval)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Distraction (changing the focus)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Humour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“I” statements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Encouraging empathy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Using caring and friendship as a framework</a:t>
            </a:r>
          </a:p>
          <a:p>
            <a:r>
              <a:rPr lang="en-GB" altLang="en-US" sz="2800" smtClean="0">
                <a:latin typeface="Arial" charset="0"/>
                <a:cs typeface="Arial" charset="0"/>
              </a:rPr>
              <a:t>Using social norms</a:t>
            </a:r>
          </a:p>
          <a:p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859216" cy="42672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miter lim="800000"/>
            <a:headEnd/>
            <a:tailEnd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4400" smtClean="0">
                <a:solidFill>
                  <a:srgbClr val="FF0000"/>
                </a:solidFill>
              </a:rPr>
              <a:t/>
            </a:r>
            <a:br>
              <a:rPr lang="en-GB" altLang="en-US" sz="4400" smtClean="0">
                <a:solidFill>
                  <a:srgbClr val="FF0000"/>
                </a:solidFill>
              </a:rPr>
            </a:br>
            <a:r>
              <a:rPr lang="en-GB" altLang="en-US" sz="4400" smtClean="0">
                <a:solidFill>
                  <a:srgbClr val="FF0000"/>
                </a:solidFill>
              </a:rPr>
              <a:t>“All students have the right to live and study in an environment of dignity and respect, free from the fear of harassment or violence”</a:t>
            </a:r>
            <a:br>
              <a:rPr lang="en-GB" altLang="en-US" sz="4400" smtClean="0">
                <a:solidFill>
                  <a:srgbClr val="FF0000"/>
                </a:solidFill>
              </a:rPr>
            </a:br>
            <a:r>
              <a:rPr lang="en-GB" altLang="en-US" sz="1200" smtClean="0">
                <a:solidFill>
                  <a:srgbClr val="A6A6A6"/>
                </a:solidFill>
              </a:rPr>
              <a:t/>
            </a:r>
            <a:br>
              <a:rPr lang="en-GB" altLang="en-US" sz="1200" smtClean="0">
                <a:solidFill>
                  <a:srgbClr val="A6A6A6"/>
                </a:solidFill>
              </a:rPr>
            </a:br>
            <a:endParaRPr lang="en-GB" altLang="en-US" sz="2000" smtClean="0">
              <a:solidFill>
                <a:srgbClr val="FF0000"/>
              </a:solidFill>
            </a:endParaRPr>
          </a:p>
        </p:txBody>
      </p:sp>
      <p:sp>
        <p:nvSpPr>
          <p:cNvPr id="30725" name="TextBox 2"/>
          <p:cNvSpPr txBox="1">
            <a:spLocks noChangeArrowheads="1"/>
          </p:cNvSpPr>
          <p:nvPr/>
        </p:nvSpPr>
        <p:spPr bwMode="auto">
          <a:xfrm>
            <a:off x="838200" y="5715000"/>
            <a:ext cx="777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>
                <a:solidFill>
                  <a:srgbClr val="BFBFBF"/>
                </a:solidFill>
                <a:latin typeface="Verdana" pitchFamily="-111" charset="0"/>
              </a:rPr>
              <a:t>NUS (National Union of Students) (2011) (2nd Ed.).  Hidden Marks. London: NUS.  Online at http://www.nus.org.uk/Global/NUS_hidden_marks_report_2nd_edition_web.pdf, foreword.</a:t>
            </a:r>
            <a:endParaRPr lang="en-GB" altLang="en-US" sz="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2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miter lim="800000"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YOU ARE OUR FUTURE LEADERS!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/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STEP UP! SPEAK OUT!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BE HEARD!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81AA4CF1F5348BEEA191F41E8E156" ma:contentTypeVersion="0" ma:contentTypeDescription="Create a new document." ma:contentTypeScope="" ma:versionID="0462e522b336f4fe4c270925321c7f6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9E1941-258B-4E38-9870-9213B4356EAC}"/>
</file>

<file path=customXml/itemProps2.xml><?xml version="1.0" encoding="utf-8"?>
<ds:datastoreItem xmlns:ds="http://schemas.openxmlformats.org/officeDocument/2006/customXml" ds:itemID="{65BA2493-6198-413D-A31A-5ACE457516F1}"/>
</file>

<file path=customXml/itemProps3.xml><?xml version="1.0" encoding="utf-8"?>
<ds:datastoreItem xmlns:ds="http://schemas.openxmlformats.org/officeDocument/2006/customXml" ds:itemID="{19C66292-A37F-42A6-9BEC-7907C9C2D8C7}"/>
</file>

<file path=docProps/app.xml><?xml version="1.0" encoding="utf-8"?>
<Properties xmlns="http://schemas.openxmlformats.org/officeDocument/2006/extended-properties" xmlns:vt="http://schemas.openxmlformats.org/officeDocument/2006/docPropsVTypes">
  <TotalTime>5337</TotalTime>
  <Words>271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Slide Option 1</vt:lpstr>
      <vt:lpstr>    </vt:lpstr>
      <vt:lpstr>PowerPoint Presentation</vt:lpstr>
      <vt:lpstr>Stages</vt:lpstr>
      <vt:lpstr>Some ground rules</vt:lpstr>
      <vt:lpstr>Bystander Techniques</vt:lpstr>
      <vt:lpstr>Techniques </vt:lpstr>
      <vt:lpstr> “All students have the right to live and study in an environment of dignity and respect, free from the fear of harassment or violence”  </vt:lpstr>
      <vt:lpstr>YOU ARE OUR FUTURE LEADERS!  STEP UP! SPEAK OUT! BE HEARD!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Intervention Initiative</dc:creator>
  <cp:lastModifiedBy>Kat Corbett</cp:lastModifiedBy>
  <cp:revision>47</cp:revision>
  <dcterms:created xsi:type="dcterms:W3CDTF">2014-06-17T09:43:14Z</dcterms:created>
  <dcterms:modified xsi:type="dcterms:W3CDTF">2016-07-21T14:38:29Z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0x0101006BC81AA4CF1F5348BEEA191F41E8E156</vt:lpwstr>
  </property>
</Properties>
</file>