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56" r:id="rId5"/>
    <p:sldId id="257" r:id="rId6"/>
    <p:sldId id="258" r:id="rId7"/>
  </p:sldIdLst>
  <p:sldSz cx="6858000" cy="9906000" type="A4"/>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B7FFD8"/>
    <a:srgbClr val="EEFFBD"/>
    <a:srgbClr val="99CC00"/>
    <a:srgbClr val="FFCC00"/>
    <a:srgbClr val="669900"/>
    <a:srgbClr val="FFD44B"/>
    <a:srgbClr val="C1D5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040F6E-B72E-582F-7538-822B705BD788}" v="13" dt="2021-09-07T14:34:57.084"/>
    <p1510:client id="{3F8C8C5F-7925-3123-40A8-8497F60B0B68}" v="84" dt="2021-09-15T11:07:15.372"/>
    <p1510:client id="{B116707C-98FB-FCCE-BCBC-2C99E68B60FD}" v="11" dt="2021-09-06T10:53:58.836"/>
    <p1510:client id="{C8838568-A219-563D-4B39-A14188F0A673}" v="33" dt="2021-09-15T13:04:20.9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56782" autoAdjust="0"/>
  </p:normalViewPr>
  <p:slideViewPr>
    <p:cSldViewPr>
      <p:cViewPr varScale="1">
        <p:scale>
          <a:sx n="42" d="100"/>
          <a:sy n="42" d="100"/>
        </p:scale>
        <p:origin x="2070" y="4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yman, Catherine" userId="S::c.j.hayman@exeter.ac.uk::708a5344-07df-450b-a627-0f0eb5dbeb12" providerId="AD" clId="Web-{C8838568-A219-563D-4B39-A14188F0A673}"/>
    <pc:docChg chg="modSld">
      <pc:chgData name="Hayman, Catherine" userId="S::c.j.hayman@exeter.ac.uk::708a5344-07df-450b-a627-0f0eb5dbeb12" providerId="AD" clId="Web-{C8838568-A219-563D-4B39-A14188F0A673}" dt="2021-09-15T13:04:20.948" v="32" actId="20577"/>
      <pc:docMkLst>
        <pc:docMk/>
      </pc:docMkLst>
      <pc:sldChg chg="modSp">
        <pc:chgData name="Hayman, Catherine" userId="S::c.j.hayman@exeter.ac.uk::708a5344-07df-450b-a627-0f0eb5dbeb12" providerId="AD" clId="Web-{C8838568-A219-563D-4B39-A14188F0A673}" dt="2021-09-15T13:04:20.948" v="32" actId="20577"/>
        <pc:sldMkLst>
          <pc:docMk/>
          <pc:sldMk cId="3949642149" sldId="256"/>
        </pc:sldMkLst>
        <pc:spChg chg="mod">
          <ac:chgData name="Hayman, Catherine" userId="S::c.j.hayman@exeter.ac.uk::708a5344-07df-450b-a627-0f0eb5dbeb12" providerId="AD" clId="Web-{C8838568-A219-563D-4B39-A14188F0A673}" dt="2021-09-15T13:04:20.948" v="32" actId="20577"/>
          <ac:spMkLst>
            <pc:docMk/>
            <pc:sldMk cId="3949642149" sldId="256"/>
            <ac:spMk id="35" creationId="{00000000-0000-0000-0000-000000000000}"/>
          </ac:spMkLst>
        </pc:spChg>
      </pc:sldChg>
    </pc:docChg>
  </pc:docChgLst>
  <pc:docChgLst>
    <pc:chgData name="Hayman, Catherine" userId="S::c.j.hayman@exeter.ac.uk::708a5344-07df-450b-a627-0f0eb5dbeb12" providerId="AD" clId="Web-{3F8C8C5F-7925-3123-40A8-8497F60B0B68}"/>
    <pc:docChg chg="modSld">
      <pc:chgData name="Hayman, Catherine" userId="S::c.j.hayman@exeter.ac.uk::708a5344-07df-450b-a627-0f0eb5dbeb12" providerId="AD" clId="Web-{3F8C8C5F-7925-3123-40A8-8497F60B0B68}" dt="2021-09-15T11:07:13.856" v="52" actId="20577"/>
      <pc:docMkLst>
        <pc:docMk/>
      </pc:docMkLst>
      <pc:sldChg chg="modSp">
        <pc:chgData name="Hayman, Catherine" userId="S::c.j.hayman@exeter.ac.uk::708a5344-07df-450b-a627-0f0eb5dbeb12" providerId="AD" clId="Web-{3F8C8C5F-7925-3123-40A8-8497F60B0B68}" dt="2021-09-15T11:06:40.307" v="34" actId="20577"/>
        <pc:sldMkLst>
          <pc:docMk/>
          <pc:sldMk cId="3949642149" sldId="256"/>
        </pc:sldMkLst>
        <pc:spChg chg="mod">
          <ac:chgData name="Hayman, Catherine" userId="S::c.j.hayman@exeter.ac.uk::708a5344-07df-450b-a627-0f0eb5dbeb12" providerId="AD" clId="Web-{3F8C8C5F-7925-3123-40A8-8497F60B0B68}" dt="2021-09-15T11:06:29.807" v="25" actId="14100"/>
          <ac:spMkLst>
            <pc:docMk/>
            <pc:sldMk cId="3949642149" sldId="256"/>
            <ac:spMk id="35" creationId="{00000000-0000-0000-0000-000000000000}"/>
          </ac:spMkLst>
        </pc:spChg>
        <pc:spChg chg="mod">
          <ac:chgData name="Hayman, Catherine" userId="S::c.j.hayman@exeter.ac.uk::708a5344-07df-450b-a627-0f0eb5dbeb12" providerId="AD" clId="Web-{3F8C8C5F-7925-3123-40A8-8497F60B0B68}" dt="2021-09-15T11:06:40.307" v="34" actId="20577"/>
          <ac:spMkLst>
            <pc:docMk/>
            <pc:sldMk cId="3949642149" sldId="256"/>
            <ac:spMk id="40" creationId="{00000000-0000-0000-0000-000000000000}"/>
          </ac:spMkLst>
        </pc:spChg>
      </pc:sldChg>
      <pc:sldChg chg="modSp">
        <pc:chgData name="Hayman, Catherine" userId="S::c.j.hayman@exeter.ac.uk::708a5344-07df-450b-a627-0f0eb5dbeb12" providerId="AD" clId="Web-{3F8C8C5F-7925-3123-40A8-8497F60B0B68}" dt="2021-09-15T11:07:00.715" v="42" actId="20577"/>
        <pc:sldMkLst>
          <pc:docMk/>
          <pc:sldMk cId="2839786630" sldId="257"/>
        </pc:sldMkLst>
        <pc:spChg chg="mod">
          <ac:chgData name="Hayman, Catherine" userId="S::c.j.hayman@exeter.ac.uk::708a5344-07df-450b-a627-0f0eb5dbeb12" providerId="AD" clId="Web-{3F8C8C5F-7925-3123-40A8-8497F60B0B68}" dt="2021-09-15T11:07:00.715" v="42" actId="20577"/>
          <ac:spMkLst>
            <pc:docMk/>
            <pc:sldMk cId="2839786630" sldId="257"/>
            <ac:spMk id="12" creationId="{00000000-0000-0000-0000-000000000000}"/>
          </ac:spMkLst>
        </pc:spChg>
      </pc:sldChg>
      <pc:sldChg chg="modSp">
        <pc:chgData name="Hayman, Catherine" userId="S::c.j.hayman@exeter.ac.uk::708a5344-07df-450b-a627-0f0eb5dbeb12" providerId="AD" clId="Web-{3F8C8C5F-7925-3123-40A8-8497F60B0B68}" dt="2021-09-15T11:07:13.856" v="52" actId="20577"/>
        <pc:sldMkLst>
          <pc:docMk/>
          <pc:sldMk cId="1489573002" sldId="258"/>
        </pc:sldMkLst>
        <pc:spChg chg="mod">
          <ac:chgData name="Hayman, Catherine" userId="S::c.j.hayman@exeter.ac.uk::708a5344-07df-450b-a627-0f0eb5dbeb12" providerId="AD" clId="Web-{3F8C8C5F-7925-3123-40A8-8497F60B0B68}" dt="2021-09-15T11:07:13.856" v="52" actId="20577"/>
          <ac:spMkLst>
            <pc:docMk/>
            <pc:sldMk cId="1489573002" sldId="258"/>
            <ac:spMk id="35" creationId="{00000000-0000-0000-0000-000000000000}"/>
          </ac:spMkLst>
        </pc:spChg>
      </pc:sldChg>
    </pc:docChg>
  </pc:docChgLst>
  <pc:docChgLst>
    <pc:chgData name="Seaman, Andy" userId="S::a.seaman@exeter.ac.uk::92f1a425-7451-4995-90c2-b3eec51ebd83" providerId="AD" clId="Web-{B116707C-98FB-FCCE-BCBC-2C99E68B60FD}"/>
    <pc:docChg chg="modSld">
      <pc:chgData name="Seaman, Andy" userId="S::a.seaman@exeter.ac.uk::92f1a425-7451-4995-90c2-b3eec51ebd83" providerId="AD" clId="Web-{B116707C-98FB-FCCE-BCBC-2C99E68B60FD}" dt="2021-09-06T10:53:58.836" v="9"/>
      <pc:docMkLst>
        <pc:docMk/>
      </pc:docMkLst>
      <pc:sldChg chg="modSp">
        <pc:chgData name="Seaman, Andy" userId="S::a.seaman@exeter.ac.uk::92f1a425-7451-4995-90c2-b3eec51ebd83" providerId="AD" clId="Web-{B116707C-98FB-FCCE-BCBC-2C99E68B60FD}" dt="2021-09-06T10:15:14.814" v="6" actId="20577"/>
        <pc:sldMkLst>
          <pc:docMk/>
          <pc:sldMk cId="3949642149" sldId="256"/>
        </pc:sldMkLst>
        <pc:spChg chg="mod">
          <ac:chgData name="Seaman, Andy" userId="S::a.seaman@exeter.ac.uk::92f1a425-7451-4995-90c2-b3eec51ebd83" providerId="AD" clId="Web-{B116707C-98FB-FCCE-BCBC-2C99E68B60FD}" dt="2021-09-06T10:15:14.814" v="6" actId="20577"/>
          <ac:spMkLst>
            <pc:docMk/>
            <pc:sldMk cId="3949642149" sldId="256"/>
            <ac:spMk id="27" creationId="{00000000-0000-0000-0000-000000000000}"/>
          </ac:spMkLst>
        </pc:spChg>
      </pc:sldChg>
      <pc:sldChg chg="addSp delSp modSp">
        <pc:chgData name="Seaman, Andy" userId="S::a.seaman@exeter.ac.uk::92f1a425-7451-4995-90c2-b3eec51ebd83" providerId="AD" clId="Web-{B116707C-98FB-FCCE-BCBC-2C99E68B60FD}" dt="2021-09-06T10:53:58.836" v="9"/>
        <pc:sldMkLst>
          <pc:docMk/>
          <pc:sldMk cId="1489573002" sldId="258"/>
        </pc:sldMkLst>
        <pc:spChg chg="add del">
          <ac:chgData name="Seaman, Andy" userId="S::a.seaman@exeter.ac.uk::92f1a425-7451-4995-90c2-b3eec51ebd83" providerId="AD" clId="Web-{B116707C-98FB-FCCE-BCBC-2C99E68B60FD}" dt="2021-09-06T10:53:58.836" v="9"/>
          <ac:spMkLst>
            <pc:docMk/>
            <pc:sldMk cId="1489573002" sldId="258"/>
            <ac:spMk id="2" creationId="{F04B5ED5-6850-4169-9F39-CFF70CFCDAB0}"/>
          </ac:spMkLst>
        </pc:spChg>
        <pc:spChg chg="add del mod">
          <ac:chgData name="Seaman, Andy" userId="S::a.seaman@exeter.ac.uk::92f1a425-7451-4995-90c2-b3eec51ebd83" providerId="AD" clId="Web-{B116707C-98FB-FCCE-BCBC-2C99E68B60FD}" dt="2021-09-06T10:53:57.399" v="8"/>
          <ac:spMkLst>
            <pc:docMk/>
            <pc:sldMk cId="1489573002" sldId="258"/>
            <ac:spMk id="3" creationId="{585D1BB5-D228-4046-B191-BB66E8A5CB57}"/>
          </ac:spMkLst>
        </pc:spChg>
        <pc:spChg chg="add del">
          <ac:chgData name="Seaman, Andy" userId="S::a.seaman@exeter.ac.uk::92f1a425-7451-4995-90c2-b3eec51ebd83" providerId="AD" clId="Web-{B116707C-98FB-FCCE-BCBC-2C99E68B60FD}" dt="2021-09-06T10:12:54.711" v="5"/>
          <ac:spMkLst>
            <pc:docMk/>
            <pc:sldMk cId="1489573002" sldId="258"/>
            <ac:spMk id="4" creationId="{2B40AA76-7F2C-47F7-A2C6-2AD04688D914}"/>
          </ac:spMkLst>
        </pc:spChg>
        <pc:spChg chg="add del">
          <ac:chgData name="Seaman, Andy" userId="S::a.seaman@exeter.ac.uk::92f1a425-7451-4995-90c2-b3eec51ebd83" providerId="AD" clId="Web-{B116707C-98FB-FCCE-BCBC-2C99E68B60FD}" dt="2021-09-06T10:12:52.258" v="4"/>
          <ac:spMkLst>
            <pc:docMk/>
            <pc:sldMk cId="1489573002" sldId="258"/>
            <ac:spMk id="5" creationId="{EB3D3F69-CE25-4CA4-B183-9A09C64016FF}"/>
          </ac:spMkLst>
        </pc:spChg>
      </pc:sldChg>
    </pc:docChg>
  </pc:docChgLst>
  <pc:docChgLst>
    <pc:chgData name="Hayman, Catherine" userId="S::c.j.hayman@exeter.ac.uk::708a5344-07df-450b-a627-0f0eb5dbeb12" providerId="AD" clId="Web-{38040F6E-B72E-582F-7538-822B705BD788}"/>
    <pc:docChg chg="modSld">
      <pc:chgData name="Hayman, Catherine" userId="S::c.j.hayman@exeter.ac.uk::708a5344-07df-450b-a627-0f0eb5dbeb12" providerId="AD" clId="Web-{38040F6E-B72E-582F-7538-822B705BD788}" dt="2021-09-07T14:34:57.084" v="12" actId="1076"/>
      <pc:docMkLst>
        <pc:docMk/>
      </pc:docMkLst>
      <pc:sldChg chg="modSp">
        <pc:chgData name="Hayman, Catherine" userId="S::c.j.hayman@exeter.ac.uk::708a5344-07df-450b-a627-0f0eb5dbeb12" providerId="AD" clId="Web-{38040F6E-B72E-582F-7538-822B705BD788}" dt="2021-09-07T14:34:57.084" v="12" actId="1076"/>
        <pc:sldMkLst>
          <pc:docMk/>
          <pc:sldMk cId="3949642149" sldId="256"/>
        </pc:sldMkLst>
        <pc:spChg chg="mod">
          <ac:chgData name="Hayman, Catherine" userId="S::c.j.hayman@exeter.ac.uk::708a5344-07df-450b-a627-0f0eb5dbeb12" providerId="AD" clId="Web-{38040F6E-B72E-582F-7538-822B705BD788}" dt="2021-09-07T14:34:51.568" v="11" actId="14100"/>
          <ac:spMkLst>
            <pc:docMk/>
            <pc:sldMk cId="3949642149" sldId="256"/>
            <ac:spMk id="27" creationId="{00000000-0000-0000-0000-000000000000}"/>
          </ac:spMkLst>
        </pc:spChg>
        <pc:spChg chg="mod">
          <ac:chgData name="Hayman, Catherine" userId="S::c.j.hayman@exeter.ac.uk::708a5344-07df-450b-a627-0f0eb5dbeb12" providerId="AD" clId="Web-{38040F6E-B72E-582F-7538-822B705BD788}" dt="2021-09-07T14:34:57.084" v="12" actId="1076"/>
          <ac:spMkLst>
            <pc:docMk/>
            <pc:sldMk cId="3949642149" sldId="256"/>
            <ac:spMk id="3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099" cy="49720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1"/>
            <a:ext cx="2949099" cy="497205"/>
          </a:xfrm>
          <a:prstGeom prst="rect">
            <a:avLst/>
          </a:prstGeom>
        </p:spPr>
        <p:txBody>
          <a:bodyPr vert="horz" lIns="91440" tIns="45720" rIns="91440" bIns="45720" rtlCol="0"/>
          <a:lstStyle>
            <a:lvl1pPr algn="r">
              <a:defRPr sz="1200"/>
            </a:lvl1pPr>
          </a:lstStyle>
          <a:p>
            <a:fld id="{0F1D31B9-C487-4629-9CF7-573C782983BD}" type="datetimeFigureOut">
              <a:rPr lang="en-GB" smtClean="0"/>
              <a:t>21/10/2021</a:t>
            </a:fld>
            <a:endParaRPr lang="en-GB"/>
          </a:p>
        </p:txBody>
      </p:sp>
      <p:sp>
        <p:nvSpPr>
          <p:cNvPr id="4" name="Slide Image Placeholder 3"/>
          <p:cNvSpPr>
            <a:spLocks noGrp="1" noRot="1" noChangeAspect="1"/>
          </p:cNvSpPr>
          <p:nvPr>
            <p:ph type="sldImg" idx="2"/>
          </p:nvPr>
        </p:nvSpPr>
        <p:spPr>
          <a:xfrm>
            <a:off x="2112963" y="746125"/>
            <a:ext cx="2579687" cy="37290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23449"/>
            <a:ext cx="5444490" cy="447484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45170"/>
            <a:ext cx="2949099" cy="49720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5170"/>
            <a:ext cx="2949099" cy="497205"/>
          </a:xfrm>
          <a:prstGeom prst="rect">
            <a:avLst/>
          </a:prstGeom>
        </p:spPr>
        <p:txBody>
          <a:bodyPr vert="horz" lIns="91440" tIns="45720" rIns="91440" bIns="45720" rtlCol="0" anchor="b"/>
          <a:lstStyle>
            <a:lvl1pPr algn="r">
              <a:defRPr sz="1200"/>
            </a:lvl1pPr>
          </a:lstStyle>
          <a:p>
            <a:fld id="{7F98EF6B-7A5F-4931-A00B-80D3758EE7F9}" type="slidenum">
              <a:rPr lang="en-GB" smtClean="0"/>
              <a:t>‹#›</a:t>
            </a:fld>
            <a:endParaRPr lang="en-GB"/>
          </a:p>
        </p:txBody>
      </p:sp>
    </p:spTree>
    <p:extLst>
      <p:ext uri="{BB962C8B-B14F-4D97-AF65-F5344CB8AC3E}">
        <p14:creationId xmlns:p14="http://schemas.microsoft.com/office/powerpoint/2010/main" val="1249071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F98EF6B-7A5F-4931-A00B-80D3758EE7F9}" type="slidenum">
              <a:rPr lang="en-GB" smtClean="0"/>
              <a:t>1</a:t>
            </a:fld>
            <a:endParaRPr lang="en-GB"/>
          </a:p>
        </p:txBody>
      </p:sp>
    </p:spTree>
    <p:extLst>
      <p:ext uri="{BB962C8B-B14F-4D97-AF65-F5344CB8AC3E}">
        <p14:creationId xmlns:p14="http://schemas.microsoft.com/office/powerpoint/2010/main" val="2983012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36575" lvl="1" indent="0">
              <a:lnSpc>
                <a:spcPct val="70000"/>
              </a:lnSpc>
            </a:pPr>
            <a:endParaRPr lang="en-GB" altLang="en-US" sz="2500" dirty="0">
              <a:solidFill>
                <a:srgbClr val="2D3F49"/>
              </a:solidFill>
            </a:endParaRPr>
          </a:p>
        </p:txBody>
      </p:sp>
      <p:sp>
        <p:nvSpPr>
          <p:cNvPr id="4" name="Slide Number Placeholder 3"/>
          <p:cNvSpPr>
            <a:spLocks noGrp="1"/>
          </p:cNvSpPr>
          <p:nvPr>
            <p:ph type="sldNum" sz="quarter" idx="10"/>
          </p:nvPr>
        </p:nvSpPr>
        <p:spPr/>
        <p:txBody>
          <a:bodyPr/>
          <a:lstStyle/>
          <a:p>
            <a:fld id="{47F35D72-9EBA-4336-887E-E8C2D0E12E7F}" type="slidenum">
              <a:rPr lang="en-GB" smtClean="0"/>
              <a:t>3</a:t>
            </a:fld>
            <a:endParaRPr lang="en-GB"/>
          </a:p>
        </p:txBody>
      </p:sp>
    </p:spTree>
    <p:extLst>
      <p:ext uri="{BB962C8B-B14F-4D97-AF65-F5344CB8AC3E}">
        <p14:creationId xmlns:p14="http://schemas.microsoft.com/office/powerpoint/2010/main" val="142271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C736200-6E7B-4CB5-9FF6-E811A79BAD82}" type="datetimeFigureOut">
              <a:rPr lang="en-GB" smtClean="0"/>
              <a:t>21/10/2021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20095-654B-4998-88A1-397D30F14974}" type="slidenum">
              <a:rPr lang="en-GB" smtClean="0"/>
              <a:t>‹#›</a:t>
            </a:fld>
            <a:endParaRPr lang="en-GB"/>
          </a:p>
        </p:txBody>
      </p:sp>
    </p:spTree>
    <p:extLst>
      <p:ext uri="{BB962C8B-B14F-4D97-AF65-F5344CB8AC3E}">
        <p14:creationId xmlns:p14="http://schemas.microsoft.com/office/powerpoint/2010/main" val="3369369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C736200-6E7B-4CB5-9FF6-E811A79BAD82}" type="datetimeFigureOut">
              <a:rPr lang="en-GB" smtClean="0"/>
              <a:t>21/10/2021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20095-654B-4998-88A1-397D30F14974}" type="slidenum">
              <a:rPr lang="en-GB" smtClean="0"/>
              <a:t>‹#›</a:t>
            </a:fld>
            <a:endParaRPr lang="en-GB"/>
          </a:p>
        </p:txBody>
      </p:sp>
    </p:spTree>
    <p:extLst>
      <p:ext uri="{BB962C8B-B14F-4D97-AF65-F5344CB8AC3E}">
        <p14:creationId xmlns:p14="http://schemas.microsoft.com/office/powerpoint/2010/main" val="3281176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1"/>
            <a:ext cx="1543050" cy="845220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1"/>
            <a:ext cx="4514850" cy="84522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C736200-6E7B-4CB5-9FF6-E811A79BAD82}" type="datetimeFigureOut">
              <a:rPr lang="en-GB" smtClean="0"/>
              <a:t>21/10/2021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20095-654B-4998-88A1-397D30F14974}" type="slidenum">
              <a:rPr lang="en-GB" smtClean="0"/>
              <a:t>‹#›</a:t>
            </a:fld>
            <a:endParaRPr lang="en-GB"/>
          </a:p>
        </p:txBody>
      </p:sp>
    </p:spTree>
    <p:extLst>
      <p:ext uri="{BB962C8B-B14F-4D97-AF65-F5344CB8AC3E}">
        <p14:creationId xmlns:p14="http://schemas.microsoft.com/office/powerpoint/2010/main" val="2325580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5FF0C73-8EB4-4CED-B37D-4DF5F58EA244}" type="datetimeFigureOut">
              <a:rPr lang="en-GB" smtClean="0"/>
              <a:t>21/10/2021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3083AD0-2C3E-4303-BC64-31C0C140FE41}" type="slidenum">
              <a:rPr lang="en-GB" smtClean="0"/>
              <a:t>‹#›</a:t>
            </a:fld>
            <a:endParaRPr lang="en-GB"/>
          </a:p>
        </p:txBody>
      </p:sp>
      <p:sp>
        <p:nvSpPr>
          <p:cNvPr id="10" name="Rectangle 5"/>
          <p:cNvSpPr>
            <a:spLocks noChangeArrowheads="1"/>
          </p:cNvSpPr>
          <p:nvPr userDrawn="1"/>
        </p:nvSpPr>
        <p:spPr bwMode="auto">
          <a:xfrm>
            <a:off x="19051" y="12700"/>
            <a:ext cx="6799330" cy="9832609"/>
          </a:xfrm>
          <a:prstGeom prst="rect">
            <a:avLst/>
          </a:prstGeom>
          <a:noFill/>
          <a:ln w="9525" algn="in">
            <a:solidFill>
              <a:srgbClr val="008F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11" name="Rectangle 6"/>
          <p:cNvSpPr>
            <a:spLocks noChangeArrowheads="1"/>
          </p:cNvSpPr>
          <p:nvPr userDrawn="1"/>
        </p:nvSpPr>
        <p:spPr bwMode="auto">
          <a:xfrm>
            <a:off x="4763" y="-1588"/>
            <a:ext cx="6853237" cy="9846897"/>
          </a:xfrm>
          <a:prstGeom prst="rect">
            <a:avLst/>
          </a:prstGeom>
          <a:noFill/>
          <a:ln w="38100" algn="in">
            <a:solidFill>
              <a:srgbClr val="008F99"/>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15" name="Rectangle 11"/>
          <p:cNvSpPr>
            <a:spLocks noChangeArrowheads="1"/>
          </p:cNvSpPr>
          <p:nvPr userDrawn="1"/>
        </p:nvSpPr>
        <p:spPr bwMode="auto">
          <a:xfrm>
            <a:off x="26988" y="9525"/>
            <a:ext cx="4725987" cy="706438"/>
          </a:xfrm>
          <a:prstGeom prst="rect">
            <a:avLst/>
          </a:prstGeom>
          <a:solidFill>
            <a:srgbClr val="008F99"/>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16" name="Rectangle 12"/>
          <p:cNvSpPr>
            <a:spLocks noChangeArrowheads="1"/>
          </p:cNvSpPr>
          <p:nvPr userDrawn="1"/>
        </p:nvSpPr>
        <p:spPr bwMode="auto">
          <a:xfrm>
            <a:off x="23813" y="9507172"/>
            <a:ext cx="6834187" cy="338137"/>
          </a:xfrm>
          <a:prstGeom prst="rect">
            <a:avLst/>
          </a:prstGeom>
          <a:solidFill>
            <a:srgbClr val="008F99"/>
          </a:solid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17" name="Text Box 13"/>
          <p:cNvSpPr txBox="1">
            <a:spLocks noChangeArrowheads="1"/>
          </p:cNvSpPr>
          <p:nvPr userDrawn="1"/>
        </p:nvSpPr>
        <p:spPr bwMode="auto">
          <a:xfrm>
            <a:off x="187325" y="165100"/>
            <a:ext cx="6696075" cy="46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1" i="0" u="none" strike="noStrike" cap="none" normalizeH="0" baseline="0" dirty="0">
                <a:ln>
                  <a:noFill/>
                </a:ln>
                <a:solidFill>
                  <a:srgbClr val="FFFFFF"/>
                </a:solidFill>
                <a:effectLst/>
                <a:latin typeface="Calibri" panose="020F0502020204030204" pitchFamily="34" charset="0"/>
              </a:rPr>
              <a:t>Guide to spill kits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Text Box 14"/>
          <p:cNvSpPr txBox="1">
            <a:spLocks noChangeArrowheads="1"/>
          </p:cNvSpPr>
          <p:nvPr userDrawn="1"/>
        </p:nvSpPr>
        <p:spPr bwMode="auto">
          <a:xfrm>
            <a:off x="1806732" y="9449304"/>
            <a:ext cx="5011649" cy="63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ts val="600"/>
              </a:spcAft>
              <a:buClrTx/>
              <a:buSzTx/>
              <a:buFontTx/>
              <a:buNone/>
              <a:tabLst/>
            </a:pPr>
            <a:r>
              <a:rPr kumimoji="0" lang="en-GB" altLang="en-US" sz="2000" b="0" i="0" u="none" strike="noStrike" cap="none" normalizeH="0" baseline="0" dirty="0">
                <a:ln>
                  <a:noFill/>
                </a:ln>
                <a:solidFill>
                  <a:srgbClr val="CBD300"/>
                </a:solidFill>
                <a:effectLst/>
                <a:latin typeface="Calibri" panose="020F0502020204030204" pitchFamily="34" charset="0"/>
              </a:rPr>
              <a:t>www.exeter.ac.uk/sustainability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nvGrpSpPr>
          <p:cNvPr id="19" name="Group 18"/>
          <p:cNvGrpSpPr/>
          <p:nvPr userDrawn="1"/>
        </p:nvGrpSpPr>
        <p:grpSpPr>
          <a:xfrm>
            <a:off x="4586288" y="9525"/>
            <a:ext cx="2232093" cy="1704693"/>
            <a:chOff x="4410646" y="9525"/>
            <a:chExt cx="2232093" cy="1704693"/>
          </a:xfrm>
        </p:grpSpPr>
        <p:pic>
          <p:nvPicPr>
            <p:cNvPr id="1032" name="Picture 8"/>
            <p:cNvPicPr>
              <a:picLocks noChangeAspect="1" noChangeArrowheads="1"/>
            </p:cNvPicPr>
            <p:nvPr/>
          </p:nvPicPr>
          <p:blipFill>
            <a:blip r:embed="rId2">
              <a:extLst>
                <a:ext uri="{28A0092B-C50C-407E-A947-70E740481C1C}">
                  <a14:useLocalDpi xmlns:a14="http://schemas.microsoft.com/office/drawing/2010/main" val="0"/>
                </a:ext>
              </a:extLst>
            </a:blip>
            <a:srcRect l="58540" b="55634"/>
            <a:stretch>
              <a:fillRect/>
            </a:stretch>
          </p:blipFill>
          <p:spPr bwMode="auto">
            <a:xfrm>
              <a:off x="4494104" y="9525"/>
              <a:ext cx="2148635" cy="16870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3" name="Rectangle 9"/>
            <p:cNvSpPr>
              <a:spLocks noChangeArrowheads="1"/>
            </p:cNvSpPr>
            <p:nvPr/>
          </p:nvSpPr>
          <p:spPr bwMode="auto">
            <a:xfrm>
              <a:off x="4486914" y="971380"/>
              <a:ext cx="166242" cy="722383"/>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sp>
          <p:nvSpPr>
            <p:cNvPr id="14" name="Rectangle 10"/>
            <p:cNvSpPr>
              <a:spLocks noChangeArrowheads="1"/>
            </p:cNvSpPr>
            <p:nvPr/>
          </p:nvSpPr>
          <p:spPr bwMode="auto">
            <a:xfrm>
              <a:off x="4410646" y="1120832"/>
              <a:ext cx="715146" cy="593386"/>
            </a:xfrm>
            <a:prstGeom prst="rect">
              <a:avLst/>
            </a:prstGeom>
            <a:solidFill>
              <a:srgbClr val="FFFFFF"/>
            </a:solidFill>
            <a:ln w="9525"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3956480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C736200-6E7B-4CB5-9FF6-E811A79BAD82}" type="datetimeFigureOut">
              <a:rPr lang="en-GB" smtClean="0"/>
              <a:t>21/10/2021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20095-654B-4998-88A1-397D30F14974}" type="slidenum">
              <a:rPr lang="en-GB" smtClean="0"/>
              <a:t>‹#›</a:t>
            </a:fld>
            <a:endParaRPr lang="en-GB"/>
          </a:p>
        </p:txBody>
      </p:sp>
      <p:pic>
        <p:nvPicPr>
          <p:cNvPr id="7" name="Picture 2" descr="http://www.exeter.ac.uk/designstudio/visualidentity/downloads/logos/colour_logo.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19501" y="9383852"/>
            <a:ext cx="1080000" cy="4439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7622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736200-6E7B-4CB5-9FF6-E811A79BAD82}" type="datetimeFigureOut">
              <a:rPr lang="en-GB" smtClean="0"/>
              <a:t>21/10/2021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20095-654B-4998-88A1-397D30F14974}" type="slidenum">
              <a:rPr lang="en-GB" smtClean="0"/>
              <a:t>‹#›</a:t>
            </a:fld>
            <a:endParaRPr lang="en-GB"/>
          </a:p>
        </p:txBody>
      </p:sp>
    </p:spTree>
    <p:extLst>
      <p:ext uri="{BB962C8B-B14F-4D97-AF65-F5344CB8AC3E}">
        <p14:creationId xmlns:p14="http://schemas.microsoft.com/office/powerpoint/2010/main" val="409782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C736200-6E7B-4CB5-9FF6-E811A79BAD82}" type="datetimeFigureOut">
              <a:rPr lang="en-GB" smtClean="0"/>
              <a:t>21/10/2021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720095-654B-4998-88A1-397D30F14974}" type="slidenum">
              <a:rPr lang="en-GB" smtClean="0"/>
              <a:t>‹#›</a:t>
            </a:fld>
            <a:endParaRPr lang="en-GB"/>
          </a:p>
        </p:txBody>
      </p:sp>
    </p:spTree>
    <p:extLst>
      <p:ext uri="{BB962C8B-B14F-4D97-AF65-F5344CB8AC3E}">
        <p14:creationId xmlns:p14="http://schemas.microsoft.com/office/powerpoint/2010/main" val="4561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C736200-6E7B-4CB5-9FF6-E811A79BAD82}" type="datetimeFigureOut">
              <a:rPr lang="en-GB" smtClean="0"/>
              <a:t>21/10/2021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E720095-654B-4998-88A1-397D30F14974}" type="slidenum">
              <a:rPr lang="en-GB" smtClean="0"/>
              <a:t>‹#›</a:t>
            </a:fld>
            <a:endParaRPr lang="en-GB"/>
          </a:p>
        </p:txBody>
      </p:sp>
    </p:spTree>
    <p:extLst>
      <p:ext uri="{BB962C8B-B14F-4D97-AF65-F5344CB8AC3E}">
        <p14:creationId xmlns:p14="http://schemas.microsoft.com/office/powerpoint/2010/main" val="3210481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C736200-6E7B-4CB5-9FF6-E811A79BAD82}" type="datetimeFigureOut">
              <a:rPr lang="en-GB" smtClean="0"/>
              <a:t>21/10/2021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E720095-654B-4998-88A1-397D30F14974}" type="slidenum">
              <a:rPr lang="en-GB" smtClean="0"/>
              <a:t>‹#›</a:t>
            </a:fld>
            <a:endParaRPr lang="en-GB"/>
          </a:p>
        </p:txBody>
      </p:sp>
    </p:spTree>
    <p:extLst>
      <p:ext uri="{BB962C8B-B14F-4D97-AF65-F5344CB8AC3E}">
        <p14:creationId xmlns:p14="http://schemas.microsoft.com/office/powerpoint/2010/main" val="83120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736200-6E7B-4CB5-9FF6-E811A79BAD82}" type="datetimeFigureOut">
              <a:rPr lang="en-GB" smtClean="0"/>
              <a:t>21/10/2021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E720095-654B-4998-88A1-397D30F14974}" type="slidenum">
              <a:rPr lang="en-GB" smtClean="0"/>
              <a:t>‹#›</a:t>
            </a:fld>
            <a:endParaRPr lang="en-GB"/>
          </a:p>
        </p:txBody>
      </p:sp>
    </p:spTree>
    <p:extLst>
      <p:ext uri="{BB962C8B-B14F-4D97-AF65-F5344CB8AC3E}">
        <p14:creationId xmlns:p14="http://schemas.microsoft.com/office/powerpoint/2010/main" val="3514076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6"/>
            <a:ext cx="2256235" cy="1678517"/>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736200-6E7B-4CB5-9FF6-E811A79BAD82}" type="datetimeFigureOut">
              <a:rPr lang="en-GB" smtClean="0"/>
              <a:t>21/10/2021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720095-654B-4998-88A1-397D30F14974}" type="slidenum">
              <a:rPr lang="en-GB" smtClean="0"/>
              <a:t>‹#›</a:t>
            </a:fld>
            <a:endParaRPr lang="en-GB"/>
          </a:p>
        </p:txBody>
      </p:sp>
    </p:spTree>
    <p:extLst>
      <p:ext uri="{BB962C8B-B14F-4D97-AF65-F5344CB8AC3E}">
        <p14:creationId xmlns:p14="http://schemas.microsoft.com/office/powerpoint/2010/main" val="3818693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C736200-6E7B-4CB5-9FF6-E811A79BAD82}" type="datetimeFigureOut">
              <a:rPr lang="en-GB" smtClean="0"/>
              <a:t>21/10/2021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720095-654B-4998-88A1-397D30F14974}" type="slidenum">
              <a:rPr lang="en-GB" smtClean="0"/>
              <a:t>‹#›</a:t>
            </a:fld>
            <a:endParaRPr lang="en-GB"/>
          </a:p>
        </p:txBody>
      </p:sp>
    </p:spTree>
    <p:extLst>
      <p:ext uri="{BB962C8B-B14F-4D97-AF65-F5344CB8AC3E}">
        <p14:creationId xmlns:p14="http://schemas.microsoft.com/office/powerpoint/2010/main" val="1266232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C736200-6E7B-4CB5-9FF6-E811A79BAD82}" type="datetimeFigureOut">
              <a:rPr lang="en-GB" smtClean="0"/>
              <a:t>21/10/2021</a:t>
            </a:fld>
            <a:endParaRPr lang="en-GB"/>
          </a:p>
        </p:txBody>
      </p:sp>
      <p:sp>
        <p:nvSpPr>
          <p:cNvPr id="5" name="Footer Placehold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8E720095-654B-4998-88A1-397D30F14974}" type="slidenum">
              <a:rPr lang="en-GB" smtClean="0"/>
              <a:t>‹#›</a:t>
            </a:fld>
            <a:endParaRPr lang="en-GB"/>
          </a:p>
        </p:txBody>
      </p:sp>
    </p:spTree>
    <p:extLst>
      <p:ext uri="{BB962C8B-B14F-4D97-AF65-F5344CB8AC3E}">
        <p14:creationId xmlns:p14="http://schemas.microsoft.com/office/powerpoint/2010/main" val="883488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exeter.ac.uk/media/universityofexeter/humanresources/documents/healthsafety/accidentandincidentreporting/HSI01_Incident_reporting_form_V2_.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climateemergency@exeter.ac.uk" TargetMode="External"/><Relationship Id="rId5" Type="http://schemas.openxmlformats.org/officeDocument/2006/relationships/hyperlink" Target="mailto:campusservices@exeter.ac.uk" TargetMode="External"/><Relationship Id="rId4" Type="http://schemas.openxmlformats.org/officeDocument/2006/relationships/hyperlink" Target="mailto:safety@exter.ac.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9.jpeg"/><Relationship Id="rId7"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6.jpeg"/><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6837" y="796560"/>
            <a:ext cx="5240847" cy="1098189"/>
          </a:xfrm>
          <a:prstGeom prst="rect">
            <a:avLst/>
          </a:prstGeom>
          <a:solidFill>
            <a:srgbClr val="C00000">
              <a:alpha val="10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C00000"/>
              </a:buClr>
            </a:pPr>
            <a:r>
              <a:rPr lang="en-GB" sz="1300" dirty="0">
                <a:solidFill>
                  <a:schemeClr val="tx1"/>
                </a:solidFill>
              </a:rPr>
              <a:t>Immediately </a:t>
            </a:r>
            <a:r>
              <a:rPr lang="en-GB" sz="1300" b="1" dirty="0">
                <a:solidFill>
                  <a:schemeClr val="tx1"/>
                </a:solidFill>
              </a:rPr>
              <a:t>Report</a:t>
            </a:r>
            <a:r>
              <a:rPr lang="en-GB" sz="1300" dirty="0">
                <a:solidFill>
                  <a:schemeClr val="tx1"/>
                </a:solidFill>
              </a:rPr>
              <a:t>(location, incident description, pollutant &amp; quantity):</a:t>
            </a:r>
          </a:p>
          <a:p>
            <a:pPr>
              <a:buClr>
                <a:srgbClr val="C00000"/>
              </a:buClr>
              <a:buFont typeface="Arial" panose="020B0604020202020204" pitchFamily="34" charset="0"/>
              <a:buChar char="•"/>
            </a:pPr>
            <a:r>
              <a:rPr lang="en-GB" sz="1300" b="1" dirty="0">
                <a:solidFill>
                  <a:schemeClr val="tx1"/>
                </a:solidFill>
              </a:rPr>
              <a:t>  Campus Services </a:t>
            </a:r>
            <a:r>
              <a:rPr lang="en-GB" sz="1300" dirty="0">
                <a:solidFill>
                  <a:schemeClr val="tx1"/>
                </a:solidFill>
              </a:rPr>
              <a:t>Helpdesk (Mon –Fri 0800-1800) on 01392 72 4552</a:t>
            </a:r>
          </a:p>
          <a:p>
            <a:pPr>
              <a:buClr>
                <a:srgbClr val="C00000"/>
              </a:buClr>
              <a:buFont typeface="Arial" panose="020B0604020202020204" pitchFamily="34" charset="0"/>
              <a:buChar char="•"/>
            </a:pPr>
            <a:r>
              <a:rPr lang="en-GB" sz="1300" b="1" dirty="0">
                <a:solidFill>
                  <a:schemeClr val="tx1"/>
                </a:solidFill>
              </a:rPr>
              <a:t>  Estate Patrol </a:t>
            </a:r>
            <a:r>
              <a:rPr lang="en-GB" sz="1300" dirty="0">
                <a:solidFill>
                  <a:schemeClr val="tx1"/>
                </a:solidFill>
              </a:rPr>
              <a:t>(out of hours) 01392 73 </a:t>
            </a:r>
            <a:r>
              <a:rPr lang="en-GB" sz="1300" b="1" dirty="0">
                <a:solidFill>
                  <a:srgbClr val="C00000"/>
                </a:solidFill>
              </a:rPr>
              <a:t>3999</a:t>
            </a:r>
          </a:p>
          <a:p>
            <a:pPr>
              <a:buClr>
                <a:srgbClr val="C00000"/>
              </a:buClr>
            </a:pPr>
            <a:r>
              <a:rPr lang="en-GB" sz="1300" dirty="0">
                <a:solidFill>
                  <a:schemeClr val="tx1"/>
                </a:solidFill>
              </a:rPr>
              <a:t>Call 999 in the event of risk to life</a:t>
            </a:r>
          </a:p>
          <a:p>
            <a:pPr>
              <a:buClr>
                <a:srgbClr val="C00000"/>
              </a:buClr>
            </a:pPr>
            <a:r>
              <a:rPr lang="en-GB" sz="1300" b="1" dirty="0">
                <a:solidFill>
                  <a:schemeClr val="tx1"/>
                </a:solidFill>
              </a:rPr>
              <a:t>Secure </a:t>
            </a:r>
            <a:r>
              <a:rPr lang="en-GB" sz="1300" dirty="0">
                <a:solidFill>
                  <a:schemeClr val="tx1"/>
                </a:solidFill>
              </a:rPr>
              <a:t>spill area, cordon roads / area, evacuate as needed</a:t>
            </a:r>
          </a:p>
        </p:txBody>
      </p:sp>
      <p:sp>
        <p:nvSpPr>
          <p:cNvPr id="10" name="Rectangle 9"/>
          <p:cNvSpPr/>
          <p:nvPr/>
        </p:nvSpPr>
        <p:spPr>
          <a:xfrm>
            <a:off x="216838" y="714045"/>
            <a:ext cx="1260000" cy="1221501"/>
          </a:xfrm>
          <a:prstGeom prst="rect">
            <a:avLst/>
          </a:prstGeom>
          <a:noFill/>
          <a:ln w="635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solidFill>
                <a:srgbClr val="C00000"/>
              </a:solidFill>
            </a:endParaRPr>
          </a:p>
        </p:txBody>
      </p:sp>
      <p:sp>
        <p:nvSpPr>
          <p:cNvPr id="14" name="Rectangle 13"/>
          <p:cNvSpPr/>
          <p:nvPr/>
        </p:nvSpPr>
        <p:spPr>
          <a:xfrm>
            <a:off x="285565" y="2034222"/>
            <a:ext cx="5015644" cy="936104"/>
          </a:xfrm>
          <a:prstGeom prst="rect">
            <a:avLst/>
          </a:prstGeom>
          <a:solidFill>
            <a:srgbClr val="FF0000">
              <a:alpha val="1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FF0000"/>
              </a:buClr>
              <a:buFont typeface="Arial" panose="020B0604020202020204" pitchFamily="34" charset="0"/>
              <a:buChar char="•"/>
            </a:pPr>
            <a:r>
              <a:rPr lang="en-GB" sz="1300" dirty="0">
                <a:solidFill>
                  <a:schemeClr val="tx1"/>
                </a:solidFill>
              </a:rPr>
              <a:t>  </a:t>
            </a:r>
            <a:r>
              <a:rPr lang="en-GB" sz="1300" b="1" dirty="0">
                <a:solidFill>
                  <a:schemeClr val="tx1"/>
                </a:solidFill>
              </a:rPr>
              <a:t>Assess</a:t>
            </a:r>
            <a:r>
              <a:rPr lang="en-GB" sz="1300" dirty="0">
                <a:solidFill>
                  <a:schemeClr val="tx1"/>
                </a:solidFill>
              </a:rPr>
              <a:t> risks to health and Environment complete RA as appropriate</a:t>
            </a:r>
          </a:p>
          <a:p>
            <a:pPr>
              <a:buClr>
                <a:srgbClr val="FF0000"/>
              </a:buClr>
              <a:buFont typeface="Arial" panose="020B0604020202020204" pitchFamily="34" charset="0"/>
              <a:buChar char="•"/>
            </a:pPr>
            <a:r>
              <a:rPr lang="en-GB" sz="1300" dirty="0">
                <a:solidFill>
                  <a:schemeClr val="tx1"/>
                </a:solidFill>
              </a:rPr>
              <a:t>  Select appropriate </a:t>
            </a:r>
            <a:r>
              <a:rPr lang="en-GB" sz="1300" b="1" dirty="0">
                <a:solidFill>
                  <a:schemeClr val="tx1"/>
                </a:solidFill>
              </a:rPr>
              <a:t>personal protective equipment</a:t>
            </a:r>
            <a:endParaRPr lang="en-GB" sz="1300" dirty="0">
              <a:solidFill>
                <a:schemeClr val="tx1"/>
              </a:solidFill>
            </a:endParaRPr>
          </a:p>
          <a:p>
            <a:pPr>
              <a:buClr>
                <a:srgbClr val="FF0000"/>
              </a:buClr>
              <a:buFont typeface="Arial" panose="020B0604020202020204" pitchFamily="34" charset="0"/>
              <a:buChar char="•"/>
            </a:pPr>
            <a:r>
              <a:rPr lang="en-GB" sz="1300" dirty="0">
                <a:solidFill>
                  <a:schemeClr val="tx1"/>
                </a:solidFill>
              </a:rPr>
              <a:t>  Select </a:t>
            </a:r>
            <a:r>
              <a:rPr lang="en-GB" sz="1300" b="1" dirty="0">
                <a:solidFill>
                  <a:schemeClr val="tx1"/>
                </a:solidFill>
              </a:rPr>
              <a:t>spill control equipment </a:t>
            </a:r>
            <a:r>
              <a:rPr lang="en-GB" sz="1300" dirty="0">
                <a:solidFill>
                  <a:schemeClr val="tx1"/>
                </a:solidFill>
              </a:rPr>
              <a:t>to manage spill</a:t>
            </a:r>
          </a:p>
          <a:p>
            <a:pPr>
              <a:buClr>
                <a:srgbClr val="FF0000"/>
              </a:buClr>
              <a:buFont typeface="Arial" panose="020B0604020202020204" pitchFamily="34" charset="0"/>
              <a:buChar char="•"/>
            </a:pPr>
            <a:r>
              <a:rPr lang="en-GB" sz="1300" dirty="0">
                <a:solidFill>
                  <a:schemeClr val="tx1"/>
                </a:solidFill>
              </a:rPr>
              <a:t>  Do not use detergents or hose the spill down drains or water courses.</a:t>
            </a:r>
          </a:p>
        </p:txBody>
      </p:sp>
      <p:sp>
        <p:nvSpPr>
          <p:cNvPr id="15" name="Rectangle 14"/>
          <p:cNvSpPr/>
          <p:nvPr/>
        </p:nvSpPr>
        <p:spPr>
          <a:xfrm>
            <a:off x="1536224" y="3148298"/>
            <a:ext cx="5138192" cy="936104"/>
          </a:xfrm>
          <a:prstGeom prst="rect">
            <a:avLst/>
          </a:prstGeom>
          <a:solidFill>
            <a:schemeClr val="accent6">
              <a:lumMod val="75000"/>
              <a:alpha val="1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buClr>
                <a:schemeClr val="accent6">
                  <a:lumMod val="75000"/>
                </a:schemeClr>
              </a:buClr>
              <a:buFont typeface="Arial" panose="020B0604020202020204" pitchFamily="34" charset="0"/>
              <a:buChar char="•"/>
            </a:pPr>
            <a:r>
              <a:rPr lang="en-GB" sz="1300" b="1" dirty="0">
                <a:solidFill>
                  <a:schemeClr val="tx1"/>
                </a:solidFill>
              </a:rPr>
              <a:t>Deploy </a:t>
            </a:r>
            <a:r>
              <a:rPr lang="en-GB" sz="1300" dirty="0">
                <a:solidFill>
                  <a:schemeClr val="tx1"/>
                </a:solidFill>
              </a:rPr>
              <a:t>equipment to prevent spill entering receptors such as drains, water courses, roads &amp; other vulnerable areas</a:t>
            </a:r>
          </a:p>
        </p:txBody>
      </p:sp>
      <p:sp>
        <p:nvSpPr>
          <p:cNvPr id="18" name="Rectangle 17"/>
          <p:cNvSpPr/>
          <p:nvPr/>
        </p:nvSpPr>
        <p:spPr>
          <a:xfrm>
            <a:off x="285565" y="4282518"/>
            <a:ext cx="5015644" cy="936104"/>
          </a:xfrm>
          <a:prstGeom prst="rect">
            <a:avLst/>
          </a:prstGeom>
          <a:solidFill>
            <a:srgbClr val="FFC000">
              <a:alpha val="10000"/>
            </a:srgbClr>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14300" indent="-114300">
              <a:buClr>
                <a:srgbClr val="FFC000"/>
              </a:buClr>
              <a:buFont typeface="Arial" panose="020B0604020202020204" pitchFamily="34" charset="0"/>
              <a:buChar char="•"/>
            </a:pPr>
            <a:r>
              <a:rPr lang="en-GB" sz="1300" b="1" dirty="0">
                <a:solidFill>
                  <a:schemeClr val="tx1"/>
                </a:solidFill>
              </a:rPr>
              <a:t>Stop </a:t>
            </a:r>
            <a:r>
              <a:rPr lang="en-GB" sz="1300" dirty="0">
                <a:solidFill>
                  <a:schemeClr val="tx1"/>
                </a:solidFill>
              </a:rPr>
              <a:t>first if possible</a:t>
            </a:r>
          </a:p>
          <a:p>
            <a:pPr marL="114300" indent="-114300">
              <a:buClr>
                <a:srgbClr val="FFC000"/>
              </a:buClr>
              <a:buFont typeface="Arial" panose="020B0604020202020204" pitchFamily="34" charset="0"/>
              <a:buChar char="•"/>
            </a:pPr>
            <a:r>
              <a:rPr lang="en-GB" sz="1300" b="1" dirty="0">
                <a:solidFill>
                  <a:schemeClr val="tx1"/>
                </a:solidFill>
              </a:rPr>
              <a:t>Turn off  </a:t>
            </a:r>
            <a:r>
              <a:rPr lang="en-GB" sz="1300" dirty="0">
                <a:solidFill>
                  <a:schemeClr val="tx1"/>
                </a:solidFill>
              </a:rPr>
              <a:t>valves/taps, plug holes, realign barrels/containers, stop delivery, etc.…to stem flow of spillage</a:t>
            </a:r>
          </a:p>
          <a:p>
            <a:pPr marL="114300" indent="-114300">
              <a:buClr>
                <a:srgbClr val="FFC000"/>
              </a:buClr>
              <a:buFont typeface="Arial" panose="020B0604020202020204" pitchFamily="34" charset="0"/>
              <a:buChar char="•"/>
            </a:pPr>
            <a:r>
              <a:rPr lang="en-GB" sz="1300" b="1" dirty="0">
                <a:solidFill>
                  <a:schemeClr val="tx1"/>
                </a:solidFill>
              </a:rPr>
              <a:t>Isolate </a:t>
            </a:r>
            <a:r>
              <a:rPr lang="en-GB" sz="1300" dirty="0">
                <a:solidFill>
                  <a:schemeClr val="tx1"/>
                </a:solidFill>
              </a:rPr>
              <a:t>all sources of spill.</a:t>
            </a:r>
            <a:endParaRPr lang="en-GB" sz="1300" b="1" dirty="0">
              <a:solidFill>
                <a:schemeClr val="tx1"/>
              </a:solidFill>
            </a:endParaRPr>
          </a:p>
        </p:txBody>
      </p:sp>
      <p:sp>
        <p:nvSpPr>
          <p:cNvPr id="23" name="Rectangle 22"/>
          <p:cNvSpPr/>
          <p:nvPr/>
        </p:nvSpPr>
        <p:spPr>
          <a:xfrm>
            <a:off x="1520648" y="5434646"/>
            <a:ext cx="5154960" cy="936104"/>
          </a:xfrm>
          <a:prstGeom prst="rect">
            <a:avLst/>
          </a:prstGeom>
          <a:solidFill>
            <a:srgbClr val="FFD44B">
              <a:alpha val="10000"/>
            </a:srgbClr>
          </a:solidFill>
          <a:l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6700" indent="-177800">
              <a:buClr>
                <a:srgbClr val="FFD44B"/>
              </a:buClr>
              <a:buFont typeface="Arial" panose="020B0604020202020204" pitchFamily="34" charset="0"/>
              <a:buChar char="•"/>
            </a:pPr>
            <a:r>
              <a:rPr lang="en-GB" sz="1300" b="1" dirty="0">
                <a:solidFill>
                  <a:schemeClr val="tx1"/>
                </a:solidFill>
              </a:rPr>
              <a:t>Assess Impact </a:t>
            </a:r>
            <a:r>
              <a:rPr lang="en-GB" sz="1300" dirty="0">
                <a:solidFill>
                  <a:schemeClr val="tx1"/>
                </a:solidFill>
              </a:rPr>
              <a:t>of spill on environment, human health &amp; property</a:t>
            </a:r>
          </a:p>
          <a:p>
            <a:pPr marL="266700" indent="-177800">
              <a:buClr>
                <a:srgbClr val="FFD44B"/>
              </a:buClr>
              <a:buFont typeface="Arial" panose="020B0604020202020204" pitchFamily="34" charset="0"/>
              <a:buChar char="•"/>
            </a:pPr>
            <a:r>
              <a:rPr lang="en-GB" sz="1300" dirty="0">
                <a:solidFill>
                  <a:schemeClr val="tx1"/>
                </a:solidFill>
              </a:rPr>
              <a:t>Determine whether </a:t>
            </a:r>
            <a:r>
              <a:rPr lang="en-GB" sz="1300" b="1" dirty="0">
                <a:solidFill>
                  <a:schemeClr val="tx1"/>
                </a:solidFill>
              </a:rPr>
              <a:t>specialist contractor </a:t>
            </a:r>
            <a:r>
              <a:rPr lang="en-GB" sz="1300" dirty="0">
                <a:solidFill>
                  <a:schemeClr val="tx1"/>
                </a:solidFill>
              </a:rPr>
              <a:t>required. Obtain authorisation.</a:t>
            </a:r>
          </a:p>
          <a:p>
            <a:pPr marL="266700" indent="-177800">
              <a:buClr>
                <a:srgbClr val="FFD44B"/>
              </a:buClr>
              <a:buFont typeface="Arial" panose="020B0604020202020204" pitchFamily="34" charset="0"/>
              <a:buChar char="•"/>
            </a:pPr>
            <a:r>
              <a:rPr lang="en-GB" sz="1300" dirty="0">
                <a:solidFill>
                  <a:schemeClr val="tx1"/>
                </a:solidFill>
              </a:rPr>
              <a:t>Develop </a:t>
            </a:r>
            <a:r>
              <a:rPr lang="en-GB" sz="1300" b="1" dirty="0">
                <a:solidFill>
                  <a:schemeClr val="tx1"/>
                </a:solidFill>
              </a:rPr>
              <a:t>action plan </a:t>
            </a:r>
            <a:r>
              <a:rPr lang="en-GB" sz="1300" dirty="0">
                <a:solidFill>
                  <a:schemeClr val="tx1"/>
                </a:solidFill>
              </a:rPr>
              <a:t>&amp; commence </a:t>
            </a:r>
            <a:r>
              <a:rPr lang="en-GB" sz="1300" b="1" dirty="0">
                <a:solidFill>
                  <a:schemeClr val="tx1"/>
                </a:solidFill>
              </a:rPr>
              <a:t>clean up </a:t>
            </a:r>
            <a:r>
              <a:rPr lang="en-GB" sz="1300" dirty="0">
                <a:solidFill>
                  <a:schemeClr val="tx1"/>
                </a:solidFill>
              </a:rPr>
              <a:t>process</a:t>
            </a:r>
          </a:p>
        </p:txBody>
      </p:sp>
      <p:sp>
        <p:nvSpPr>
          <p:cNvPr id="24" name="Rectangle 23"/>
          <p:cNvSpPr/>
          <p:nvPr/>
        </p:nvSpPr>
        <p:spPr>
          <a:xfrm>
            <a:off x="276224" y="5362698"/>
            <a:ext cx="1260000" cy="1080000"/>
          </a:xfrm>
          <a:prstGeom prst="rect">
            <a:avLst/>
          </a:prstGeom>
          <a:noFill/>
          <a:ln w="6350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solidFill>
                <a:srgbClr val="FFCC00"/>
              </a:solidFill>
            </a:endParaRPr>
          </a:p>
        </p:txBody>
      </p:sp>
      <p:sp>
        <p:nvSpPr>
          <p:cNvPr id="26" name="Rectangle 25"/>
          <p:cNvSpPr/>
          <p:nvPr/>
        </p:nvSpPr>
        <p:spPr>
          <a:xfrm>
            <a:off x="283492" y="6550891"/>
            <a:ext cx="5017717" cy="936104"/>
          </a:xfrm>
          <a:prstGeom prst="rect">
            <a:avLst/>
          </a:prstGeom>
          <a:solidFill>
            <a:srgbClr val="EEFFBD"/>
          </a:solidFill>
          <a:ln>
            <a:solidFill>
              <a:srgbClr val="99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Clr>
                <a:srgbClr val="C1D54B"/>
              </a:buClr>
              <a:buFont typeface="Arial" panose="020B0604020202020204" pitchFamily="34" charset="0"/>
              <a:buChar char="•"/>
            </a:pPr>
            <a:r>
              <a:rPr lang="en-GB" sz="1300" b="1" dirty="0">
                <a:solidFill>
                  <a:schemeClr val="tx1"/>
                </a:solidFill>
              </a:rPr>
              <a:t>Remove and dispose </a:t>
            </a:r>
            <a:r>
              <a:rPr lang="en-GB" sz="1300" dirty="0">
                <a:solidFill>
                  <a:schemeClr val="tx1"/>
                </a:solidFill>
              </a:rPr>
              <a:t>of contaminated materials</a:t>
            </a:r>
          </a:p>
          <a:p>
            <a:pPr marL="285750" indent="-285750">
              <a:buClr>
                <a:srgbClr val="C1D54B"/>
              </a:buClr>
              <a:buFont typeface="Arial" panose="020B0604020202020204" pitchFamily="34" charset="0"/>
              <a:buChar char="•"/>
            </a:pPr>
            <a:r>
              <a:rPr lang="en-GB" sz="1300" b="1" dirty="0">
                <a:solidFill>
                  <a:schemeClr val="tx1"/>
                </a:solidFill>
              </a:rPr>
              <a:t>Decontaminate </a:t>
            </a:r>
            <a:r>
              <a:rPr lang="en-GB" sz="1300" dirty="0">
                <a:solidFill>
                  <a:schemeClr val="tx1"/>
                </a:solidFill>
              </a:rPr>
              <a:t>responders &amp; affected area.</a:t>
            </a:r>
          </a:p>
          <a:p>
            <a:pPr marL="285750" indent="-285750">
              <a:buClr>
                <a:srgbClr val="C1D54B"/>
              </a:buClr>
              <a:buFont typeface="Arial" panose="020B0604020202020204" pitchFamily="34" charset="0"/>
              <a:buChar char="•"/>
            </a:pPr>
            <a:r>
              <a:rPr lang="en-GB" sz="1300" dirty="0">
                <a:solidFill>
                  <a:schemeClr val="tx1"/>
                </a:solidFill>
              </a:rPr>
              <a:t>Refill Spill Kit as appropriate</a:t>
            </a:r>
          </a:p>
        </p:txBody>
      </p:sp>
      <p:sp>
        <p:nvSpPr>
          <p:cNvPr id="27" name="Rectangle 26"/>
          <p:cNvSpPr/>
          <p:nvPr/>
        </p:nvSpPr>
        <p:spPr>
          <a:xfrm>
            <a:off x="1555448" y="7623636"/>
            <a:ext cx="5117344" cy="1088504"/>
          </a:xfrm>
          <a:prstGeom prst="rect">
            <a:avLst/>
          </a:prstGeom>
          <a:solidFill>
            <a:srgbClr val="B7FFD8"/>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Clr>
                <a:srgbClr val="00B050"/>
              </a:buClr>
              <a:buFont typeface="Arial" panose="020B0604020202020204" pitchFamily="34" charset="0"/>
              <a:buChar char="•"/>
            </a:pPr>
            <a:r>
              <a:rPr lang="en-GB" sz="1300" b="1" dirty="0">
                <a:solidFill>
                  <a:schemeClr val="tx1"/>
                </a:solidFill>
              </a:rPr>
              <a:t>For all incidents complete </a:t>
            </a:r>
            <a:r>
              <a:rPr lang="en-GB" sz="1300" dirty="0">
                <a:solidFill>
                  <a:schemeClr val="tx1"/>
                </a:solidFill>
                <a:hlinkClick r:id="rId3">
                  <a:extLst>
                    <a:ext uri="{A12FA001-AC4F-418D-AE19-62706E023703}">
                      <ahyp:hlinkClr xmlns:ahyp="http://schemas.microsoft.com/office/drawing/2018/hyperlinkcolor" xmlns="" val="tx"/>
                    </a:ext>
                  </a:extLst>
                </a:hlinkClick>
              </a:rPr>
              <a:t>HSI01</a:t>
            </a:r>
            <a:r>
              <a:rPr lang="en-GB" sz="1300" b="1" dirty="0">
                <a:solidFill>
                  <a:schemeClr val="tx1"/>
                </a:solidFill>
                <a:hlinkClick r:id="rId3">
                  <a:extLst>
                    <a:ext uri="{A12FA001-AC4F-418D-AE19-62706E023703}">
                      <ahyp:hlinkClr xmlns:ahyp="http://schemas.microsoft.com/office/drawing/2018/hyperlinkcolor" xmlns="" val="tx"/>
                    </a:ext>
                  </a:extLst>
                </a:hlinkClick>
              </a:rPr>
              <a:t> </a:t>
            </a:r>
            <a:r>
              <a:rPr lang="en-GB" sz="1300" dirty="0">
                <a:solidFill>
                  <a:schemeClr val="tx1"/>
                </a:solidFill>
              </a:rPr>
              <a:t>incident form</a:t>
            </a:r>
            <a:r>
              <a:rPr lang="en-GB" sz="1300" b="1" dirty="0">
                <a:solidFill>
                  <a:schemeClr val="tx1"/>
                </a:solidFill>
              </a:rPr>
              <a:t> </a:t>
            </a:r>
            <a:r>
              <a:rPr lang="en-GB" sz="1300" dirty="0">
                <a:solidFill>
                  <a:schemeClr val="tx1"/>
                </a:solidFill>
              </a:rPr>
              <a:t>and send to: </a:t>
            </a:r>
            <a:r>
              <a:rPr lang="en-GB" sz="1300" dirty="0">
                <a:solidFill>
                  <a:schemeClr val="tx1"/>
                </a:solidFill>
                <a:hlinkClick r:id="rId4">
                  <a:extLst>
                    <a:ext uri="{A12FA001-AC4F-418D-AE19-62706E023703}">
                      <ahyp:hlinkClr xmlns:ahyp="http://schemas.microsoft.com/office/drawing/2018/hyperlinkcolor" xmlns="" val="tx"/>
                    </a:ext>
                  </a:extLst>
                </a:hlinkClick>
              </a:rPr>
              <a:t>safety@exeter.ac.uk</a:t>
            </a:r>
            <a:r>
              <a:rPr lang="en-GB" sz="1300" dirty="0">
                <a:solidFill>
                  <a:schemeClr val="tx1"/>
                </a:solidFill>
              </a:rPr>
              <a:t>  </a:t>
            </a:r>
            <a:r>
              <a:rPr lang="en-GB" sz="1300" dirty="0">
                <a:solidFill>
                  <a:schemeClr val="tx1"/>
                </a:solidFill>
                <a:hlinkClick r:id="rId5">
                  <a:extLst>
                    <a:ext uri="{A12FA001-AC4F-418D-AE19-62706E023703}">
                      <ahyp:hlinkClr xmlns:ahyp="http://schemas.microsoft.com/office/drawing/2018/hyperlinkcolor" xmlns="" val="tx"/>
                    </a:ext>
                  </a:extLst>
                </a:hlinkClick>
              </a:rPr>
              <a:t>campusservices@exeter.ac.uk</a:t>
            </a:r>
            <a:r>
              <a:rPr lang="en-GB" sz="1300" dirty="0">
                <a:solidFill>
                  <a:schemeClr val="tx1"/>
                </a:solidFill>
              </a:rPr>
              <a:t>  </a:t>
            </a:r>
            <a:endParaRPr lang="en-US" dirty="0">
              <a:solidFill>
                <a:schemeClr val="tx1"/>
              </a:solidFill>
              <a:ea typeface="+mn-lt"/>
              <a:cs typeface="+mn-lt"/>
            </a:endParaRPr>
          </a:p>
          <a:p>
            <a:pPr marL="285750" indent="-285750">
              <a:buClr>
                <a:srgbClr val="00B050"/>
              </a:buClr>
              <a:buFont typeface="Arial" panose="020B0604020202020204" pitchFamily="34" charset="0"/>
              <a:buChar char="•"/>
            </a:pPr>
            <a:r>
              <a:rPr lang="en-GB" sz="1300" dirty="0">
                <a:ea typeface="+mn-lt"/>
                <a:cs typeface="+mn-lt"/>
                <a:hlinkClick r:id="rId6"/>
              </a:rPr>
              <a:t>climateemergency@exeter.ac.uk</a:t>
            </a:r>
            <a:endParaRPr lang="en-US">
              <a:ea typeface="+mn-lt"/>
              <a:cs typeface="+mn-lt"/>
            </a:endParaRPr>
          </a:p>
          <a:p>
            <a:pPr marL="285750" indent="-285750">
              <a:buClr>
                <a:srgbClr val="00B050"/>
              </a:buClr>
              <a:buFont typeface="Arial" panose="020B0604020202020204" pitchFamily="34" charset="0"/>
              <a:buChar char="•"/>
            </a:pPr>
            <a:r>
              <a:rPr lang="en-GB" sz="1300" b="1" dirty="0">
                <a:solidFill>
                  <a:schemeClr val="tx1"/>
                </a:solidFill>
              </a:rPr>
              <a:t>Replenish Spill Kit</a:t>
            </a:r>
            <a:r>
              <a:rPr lang="en-GB" sz="1300" dirty="0">
                <a:solidFill>
                  <a:schemeClr val="tx1"/>
                </a:solidFill>
              </a:rPr>
              <a:t>, identify new apparatus required to manage future spills.</a:t>
            </a:r>
          </a:p>
        </p:txBody>
      </p:sp>
      <p:sp>
        <p:nvSpPr>
          <p:cNvPr id="13" name="Rectangle 12"/>
          <p:cNvSpPr/>
          <p:nvPr/>
        </p:nvSpPr>
        <p:spPr>
          <a:xfrm>
            <a:off x="5301209" y="1962274"/>
            <a:ext cx="1403945" cy="108000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solidFill>
                <a:srgbClr val="FF0000"/>
              </a:solidFill>
            </a:endParaRPr>
          </a:p>
        </p:txBody>
      </p:sp>
      <p:sp>
        <p:nvSpPr>
          <p:cNvPr id="17" name="Rectangle 16"/>
          <p:cNvSpPr/>
          <p:nvPr/>
        </p:nvSpPr>
        <p:spPr>
          <a:xfrm>
            <a:off x="5301209" y="4210570"/>
            <a:ext cx="1374399" cy="1080000"/>
          </a:xfrm>
          <a:prstGeom prst="rect">
            <a:avLst/>
          </a:prstGeom>
          <a:noFill/>
          <a:ln w="635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solidFill>
                <a:srgbClr val="FF9900"/>
              </a:solidFill>
            </a:endParaRPr>
          </a:p>
        </p:txBody>
      </p:sp>
      <p:sp>
        <p:nvSpPr>
          <p:cNvPr id="25" name="Rectangle 24"/>
          <p:cNvSpPr/>
          <p:nvPr/>
        </p:nvSpPr>
        <p:spPr>
          <a:xfrm>
            <a:off x="5301209" y="6478943"/>
            <a:ext cx="1396352" cy="1080000"/>
          </a:xfrm>
          <a:prstGeom prst="rect">
            <a:avLst/>
          </a:prstGeom>
          <a:noFill/>
          <a:ln w="63500">
            <a:solidFill>
              <a:srgbClr val="99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solidFill>
                <a:srgbClr val="99CC00"/>
              </a:solidFill>
            </a:endParaRPr>
          </a:p>
        </p:txBody>
      </p:sp>
      <p:sp>
        <p:nvSpPr>
          <p:cNvPr id="28" name="Rectangle 27"/>
          <p:cNvSpPr/>
          <p:nvPr/>
        </p:nvSpPr>
        <p:spPr>
          <a:xfrm>
            <a:off x="283492" y="7618942"/>
            <a:ext cx="1260000" cy="1080000"/>
          </a:xfrm>
          <a:prstGeom prst="rect">
            <a:avLst/>
          </a:prstGeom>
          <a:no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solidFill>
                <a:srgbClr val="00B050"/>
              </a:solidFill>
            </a:endParaRPr>
          </a:p>
        </p:txBody>
      </p:sp>
      <p:sp>
        <p:nvSpPr>
          <p:cNvPr id="31" name="Rectangle 30"/>
          <p:cNvSpPr/>
          <p:nvPr/>
        </p:nvSpPr>
        <p:spPr>
          <a:xfrm>
            <a:off x="0" y="128464"/>
            <a:ext cx="6858000" cy="3600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tx1"/>
                </a:solidFill>
              </a:rPr>
              <a:t>7 Step Emergency Spill Response Guide</a:t>
            </a:r>
          </a:p>
        </p:txBody>
      </p:sp>
      <p:sp>
        <p:nvSpPr>
          <p:cNvPr id="16" name="Rectangle 15"/>
          <p:cNvSpPr/>
          <p:nvPr/>
        </p:nvSpPr>
        <p:spPr>
          <a:xfrm>
            <a:off x="295448" y="3076350"/>
            <a:ext cx="1260000" cy="1080000"/>
          </a:xfrm>
          <a:prstGeom prst="rect">
            <a:avLst/>
          </a:prstGeom>
          <a:noFill/>
          <a:ln w="635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solidFill>
                <a:schemeClr val="accent6">
                  <a:lumMod val="75000"/>
                </a:schemeClr>
              </a:solidFill>
            </a:endParaRPr>
          </a:p>
        </p:txBody>
      </p:sp>
      <p:sp>
        <p:nvSpPr>
          <p:cNvPr id="34" name="TextBox 33"/>
          <p:cNvSpPr txBox="1"/>
          <p:nvPr/>
        </p:nvSpPr>
        <p:spPr>
          <a:xfrm>
            <a:off x="2293711" y="473887"/>
            <a:ext cx="5277784" cy="307777"/>
          </a:xfrm>
          <a:prstGeom prst="rect">
            <a:avLst/>
          </a:prstGeom>
          <a:noFill/>
        </p:spPr>
        <p:txBody>
          <a:bodyPr wrap="square" rtlCol="0">
            <a:spAutoFit/>
          </a:bodyPr>
          <a:lstStyle/>
          <a:p>
            <a:r>
              <a:rPr lang="en-GB" sz="1400" b="1" dirty="0">
                <a:solidFill>
                  <a:srgbClr val="C00000"/>
                </a:solidFill>
              </a:rPr>
              <a:t>Only Spill Response Trained Personnel should complete 2-7</a:t>
            </a:r>
            <a:endParaRPr lang="en-GB" sz="1600" dirty="0"/>
          </a:p>
        </p:txBody>
      </p:sp>
      <p:sp>
        <p:nvSpPr>
          <p:cNvPr id="35" name="Rectangle 34"/>
          <p:cNvSpPr/>
          <p:nvPr/>
        </p:nvSpPr>
        <p:spPr>
          <a:xfrm>
            <a:off x="273348" y="8803918"/>
            <a:ext cx="2016224" cy="107504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1200" dirty="0">
                <a:solidFill>
                  <a:schemeClr val="bg1"/>
                </a:solidFill>
              </a:rPr>
              <a:t>Emergency Containment and Clean up Contractor</a:t>
            </a:r>
          </a:p>
          <a:p>
            <a:pPr algn="ctr"/>
            <a:r>
              <a:rPr lang="en-GB" sz="1200" b="1" dirty="0">
                <a:solidFill>
                  <a:schemeClr val="bg1"/>
                </a:solidFill>
              </a:rPr>
              <a:t>SEED Environmental</a:t>
            </a:r>
          </a:p>
          <a:p>
            <a:pPr algn="ctr"/>
            <a:r>
              <a:rPr lang="en-GB" sz="1200" b="1" dirty="0">
                <a:solidFill>
                  <a:schemeClr val="bg1"/>
                </a:solidFill>
              </a:rPr>
              <a:t> 0844 3815650</a:t>
            </a:r>
          </a:p>
          <a:p>
            <a:pPr algn="ctr"/>
            <a:r>
              <a:rPr lang="en-GB" sz="1200" b="1" dirty="0">
                <a:solidFill>
                  <a:schemeClr val="bg1"/>
                </a:solidFill>
                <a:cs typeface="Calibri"/>
              </a:rPr>
              <a:t>SEED Enironmental hold the ISAS international Spill Accreditation</a:t>
            </a:r>
          </a:p>
          <a:p>
            <a:pPr algn="ctr"/>
            <a:endParaRPr lang="en-GB" sz="1200" b="1" dirty="0">
              <a:solidFill>
                <a:schemeClr val="bg1"/>
              </a:solidFill>
              <a:cs typeface="Calibri"/>
            </a:endParaRPr>
          </a:p>
        </p:txBody>
      </p:sp>
      <p:sp>
        <p:nvSpPr>
          <p:cNvPr id="37" name="Rectangle 36"/>
          <p:cNvSpPr/>
          <p:nvPr/>
        </p:nvSpPr>
        <p:spPr>
          <a:xfrm>
            <a:off x="2347686" y="8834454"/>
            <a:ext cx="4251904" cy="56753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bg1"/>
                </a:solidFill>
              </a:rPr>
              <a:t>Surface Water: Environment Agency Hotline 0800 807060</a:t>
            </a:r>
          </a:p>
          <a:p>
            <a:pPr algn="ctr"/>
            <a:r>
              <a:rPr lang="en-GB" sz="1200" b="1" dirty="0">
                <a:solidFill>
                  <a:schemeClr val="bg1"/>
                </a:solidFill>
              </a:rPr>
              <a:t>Foul drains: Southwest Water 0800 807060</a:t>
            </a:r>
          </a:p>
        </p:txBody>
      </p:sp>
      <p:sp>
        <p:nvSpPr>
          <p:cNvPr id="3" name="TextBox 2"/>
          <p:cNvSpPr txBox="1"/>
          <p:nvPr/>
        </p:nvSpPr>
        <p:spPr>
          <a:xfrm>
            <a:off x="277638" y="768296"/>
            <a:ext cx="437261" cy="584775"/>
          </a:xfrm>
          <a:prstGeom prst="rect">
            <a:avLst/>
          </a:prstGeom>
          <a:noFill/>
        </p:spPr>
        <p:txBody>
          <a:bodyPr wrap="square" rtlCol="0">
            <a:spAutoFit/>
          </a:bodyPr>
          <a:lstStyle/>
          <a:p>
            <a:r>
              <a:rPr lang="en-GB" sz="3200" b="1" dirty="0">
                <a:solidFill>
                  <a:srgbClr val="C00000"/>
                </a:solidFill>
              </a:rPr>
              <a:t>1</a:t>
            </a:r>
          </a:p>
        </p:txBody>
      </p:sp>
      <p:sp>
        <p:nvSpPr>
          <p:cNvPr id="4" name="TextBox 3"/>
          <p:cNvSpPr txBox="1"/>
          <p:nvPr/>
        </p:nvSpPr>
        <p:spPr>
          <a:xfrm>
            <a:off x="129886" y="1161160"/>
            <a:ext cx="1433905" cy="800219"/>
          </a:xfrm>
          <a:prstGeom prst="rect">
            <a:avLst/>
          </a:prstGeom>
          <a:noFill/>
        </p:spPr>
        <p:txBody>
          <a:bodyPr wrap="square" rtlCol="0">
            <a:spAutoFit/>
          </a:bodyPr>
          <a:lstStyle/>
          <a:p>
            <a:pPr algn="ctr"/>
            <a:r>
              <a:rPr lang="en-GB" sz="1400" b="1" dirty="0">
                <a:solidFill>
                  <a:srgbClr val="C00000"/>
                </a:solidFill>
              </a:rPr>
              <a:t>REPORT </a:t>
            </a:r>
          </a:p>
          <a:p>
            <a:pPr algn="ctr"/>
            <a:r>
              <a:rPr lang="en-GB" sz="1400" b="1" dirty="0">
                <a:solidFill>
                  <a:srgbClr val="C00000"/>
                </a:solidFill>
              </a:rPr>
              <a:t>and SECURE</a:t>
            </a:r>
          </a:p>
          <a:p>
            <a:endParaRPr lang="en-GB" dirty="0"/>
          </a:p>
        </p:txBody>
      </p:sp>
      <p:sp>
        <p:nvSpPr>
          <p:cNvPr id="5" name="TextBox 4"/>
          <p:cNvSpPr txBox="1"/>
          <p:nvPr/>
        </p:nvSpPr>
        <p:spPr>
          <a:xfrm>
            <a:off x="5447846" y="2341113"/>
            <a:ext cx="1152128" cy="800219"/>
          </a:xfrm>
          <a:prstGeom prst="rect">
            <a:avLst/>
          </a:prstGeom>
          <a:noFill/>
        </p:spPr>
        <p:txBody>
          <a:bodyPr wrap="square" rtlCol="0">
            <a:spAutoFit/>
          </a:bodyPr>
          <a:lstStyle/>
          <a:p>
            <a:pPr algn="ctr"/>
            <a:r>
              <a:rPr lang="en-GB" sz="1400" b="1" dirty="0">
                <a:solidFill>
                  <a:srgbClr val="FF0000"/>
                </a:solidFill>
              </a:rPr>
              <a:t>SELECT Spill Equipment </a:t>
            </a:r>
          </a:p>
          <a:p>
            <a:pPr algn="ctr"/>
            <a:endParaRPr lang="en-GB" dirty="0"/>
          </a:p>
        </p:txBody>
      </p:sp>
      <p:sp>
        <p:nvSpPr>
          <p:cNvPr id="6" name="TextBox 5"/>
          <p:cNvSpPr txBox="1"/>
          <p:nvPr/>
        </p:nvSpPr>
        <p:spPr>
          <a:xfrm>
            <a:off x="409431" y="3488033"/>
            <a:ext cx="1067407" cy="523220"/>
          </a:xfrm>
          <a:prstGeom prst="rect">
            <a:avLst/>
          </a:prstGeom>
          <a:noFill/>
        </p:spPr>
        <p:txBody>
          <a:bodyPr wrap="square" rtlCol="0">
            <a:spAutoFit/>
          </a:bodyPr>
          <a:lstStyle/>
          <a:p>
            <a:pPr algn="ctr"/>
            <a:r>
              <a:rPr lang="en-GB" sz="1400" b="1" dirty="0">
                <a:solidFill>
                  <a:schemeClr val="accent6">
                    <a:lumMod val="75000"/>
                  </a:schemeClr>
                </a:solidFill>
              </a:rPr>
              <a:t>CONTAIN Spill</a:t>
            </a:r>
            <a:endParaRPr lang="en-GB" dirty="0"/>
          </a:p>
        </p:txBody>
      </p:sp>
      <p:sp>
        <p:nvSpPr>
          <p:cNvPr id="7" name="TextBox 6"/>
          <p:cNvSpPr txBox="1"/>
          <p:nvPr/>
        </p:nvSpPr>
        <p:spPr>
          <a:xfrm>
            <a:off x="5305678" y="4647873"/>
            <a:ext cx="1387414" cy="523220"/>
          </a:xfrm>
          <a:prstGeom prst="rect">
            <a:avLst/>
          </a:prstGeom>
          <a:noFill/>
        </p:spPr>
        <p:txBody>
          <a:bodyPr wrap="square" rtlCol="0">
            <a:spAutoFit/>
          </a:bodyPr>
          <a:lstStyle/>
          <a:p>
            <a:pPr algn="ctr"/>
            <a:r>
              <a:rPr lang="en-GB" sz="1400" b="1" dirty="0">
                <a:solidFill>
                  <a:srgbClr val="FF9900"/>
                </a:solidFill>
              </a:rPr>
              <a:t>STOP Leak at Source </a:t>
            </a:r>
          </a:p>
        </p:txBody>
      </p:sp>
      <p:sp>
        <p:nvSpPr>
          <p:cNvPr id="29" name="TextBox 28"/>
          <p:cNvSpPr txBox="1"/>
          <p:nvPr/>
        </p:nvSpPr>
        <p:spPr>
          <a:xfrm>
            <a:off x="5326126" y="1914451"/>
            <a:ext cx="437261" cy="584775"/>
          </a:xfrm>
          <a:prstGeom prst="rect">
            <a:avLst/>
          </a:prstGeom>
          <a:noFill/>
        </p:spPr>
        <p:txBody>
          <a:bodyPr wrap="square" rtlCol="0">
            <a:spAutoFit/>
          </a:bodyPr>
          <a:lstStyle/>
          <a:p>
            <a:r>
              <a:rPr lang="en-GB" sz="3200" b="1" dirty="0">
                <a:solidFill>
                  <a:srgbClr val="FF0000"/>
                </a:solidFill>
              </a:rPr>
              <a:t>2</a:t>
            </a:r>
          </a:p>
        </p:txBody>
      </p:sp>
      <p:sp>
        <p:nvSpPr>
          <p:cNvPr id="30" name="TextBox 29"/>
          <p:cNvSpPr txBox="1"/>
          <p:nvPr/>
        </p:nvSpPr>
        <p:spPr>
          <a:xfrm>
            <a:off x="297705" y="3038898"/>
            <a:ext cx="437261" cy="661720"/>
          </a:xfrm>
          <a:prstGeom prst="rect">
            <a:avLst/>
          </a:prstGeom>
          <a:noFill/>
        </p:spPr>
        <p:txBody>
          <a:bodyPr wrap="square" rtlCol="0">
            <a:spAutoFit/>
          </a:bodyPr>
          <a:lstStyle/>
          <a:p>
            <a:r>
              <a:rPr lang="en-GB" sz="3700" b="1" dirty="0">
                <a:solidFill>
                  <a:schemeClr val="accent6">
                    <a:lumMod val="75000"/>
                  </a:schemeClr>
                </a:solidFill>
              </a:rPr>
              <a:t>3</a:t>
            </a:r>
          </a:p>
        </p:txBody>
      </p:sp>
      <p:sp>
        <p:nvSpPr>
          <p:cNvPr id="32" name="TextBox 31"/>
          <p:cNvSpPr txBox="1"/>
          <p:nvPr/>
        </p:nvSpPr>
        <p:spPr>
          <a:xfrm>
            <a:off x="5316571" y="4139570"/>
            <a:ext cx="437261" cy="661720"/>
          </a:xfrm>
          <a:prstGeom prst="rect">
            <a:avLst/>
          </a:prstGeom>
          <a:noFill/>
        </p:spPr>
        <p:txBody>
          <a:bodyPr wrap="square" rtlCol="0">
            <a:spAutoFit/>
          </a:bodyPr>
          <a:lstStyle/>
          <a:p>
            <a:r>
              <a:rPr lang="en-GB" sz="3700" b="1" dirty="0">
                <a:solidFill>
                  <a:srgbClr val="FF9900"/>
                </a:solidFill>
              </a:rPr>
              <a:t>4</a:t>
            </a:r>
          </a:p>
        </p:txBody>
      </p:sp>
      <p:sp>
        <p:nvSpPr>
          <p:cNvPr id="8" name="TextBox 7"/>
          <p:cNvSpPr txBox="1"/>
          <p:nvPr/>
        </p:nvSpPr>
        <p:spPr>
          <a:xfrm>
            <a:off x="331984" y="5844266"/>
            <a:ext cx="1186928" cy="523220"/>
          </a:xfrm>
          <a:prstGeom prst="rect">
            <a:avLst/>
          </a:prstGeom>
          <a:noFill/>
        </p:spPr>
        <p:txBody>
          <a:bodyPr wrap="square" rtlCol="0">
            <a:spAutoFit/>
          </a:bodyPr>
          <a:lstStyle/>
          <a:p>
            <a:pPr algn="ctr"/>
            <a:r>
              <a:rPr lang="en-GB" sz="1400" b="1" dirty="0">
                <a:solidFill>
                  <a:srgbClr val="FFCC00"/>
                </a:solidFill>
              </a:rPr>
              <a:t>Commence Clean Up</a:t>
            </a:r>
            <a:endParaRPr lang="en-GB" dirty="0"/>
          </a:p>
        </p:txBody>
      </p:sp>
      <p:sp>
        <p:nvSpPr>
          <p:cNvPr id="9" name="TextBox 8"/>
          <p:cNvSpPr txBox="1"/>
          <p:nvPr/>
        </p:nvSpPr>
        <p:spPr>
          <a:xfrm>
            <a:off x="5299646" y="6956933"/>
            <a:ext cx="1468811" cy="800219"/>
          </a:xfrm>
          <a:prstGeom prst="rect">
            <a:avLst/>
          </a:prstGeom>
          <a:noFill/>
        </p:spPr>
        <p:txBody>
          <a:bodyPr wrap="square" rtlCol="0">
            <a:spAutoFit/>
          </a:bodyPr>
          <a:lstStyle/>
          <a:p>
            <a:pPr algn="ctr"/>
            <a:r>
              <a:rPr lang="en-GB" sz="1350" b="1" dirty="0">
                <a:solidFill>
                  <a:srgbClr val="99CC00"/>
                </a:solidFill>
              </a:rPr>
              <a:t>DECONTAMINATE</a:t>
            </a:r>
            <a:r>
              <a:rPr lang="en-GB" sz="1400" b="1" dirty="0">
                <a:solidFill>
                  <a:srgbClr val="99CC00"/>
                </a:solidFill>
              </a:rPr>
              <a:t> &amp; Dispose</a:t>
            </a:r>
          </a:p>
          <a:p>
            <a:pPr algn="ctr"/>
            <a:endParaRPr lang="en-GB" dirty="0"/>
          </a:p>
        </p:txBody>
      </p:sp>
      <p:sp>
        <p:nvSpPr>
          <p:cNvPr id="11" name="TextBox 10"/>
          <p:cNvSpPr txBox="1"/>
          <p:nvPr/>
        </p:nvSpPr>
        <p:spPr>
          <a:xfrm>
            <a:off x="290934" y="8092814"/>
            <a:ext cx="1318988" cy="523220"/>
          </a:xfrm>
          <a:prstGeom prst="rect">
            <a:avLst/>
          </a:prstGeom>
          <a:noFill/>
        </p:spPr>
        <p:txBody>
          <a:bodyPr wrap="square" rtlCol="0">
            <a:spAutoFit/>
          </a:bodyPr>
          <a:lstStyle/>
          <a:p>
            <a:pPr algn="ctr"/>
            <a:r>
              <a:rPr lang="en-GB" sz="1400" b="1" dirty="0">
                <a:solidFill>
                  <a:srgbClr val="00B050"/>
                </a:solidFill>
              </a:rPr>
              <a:t>REPORT &amp; Replace</a:t>
            </a:r>
            <a:endParaRPr lang="en-GB" dirty="0"/>
          </a:p>
        </p:txBody>
      </p:sp>
      <p:sp>
        <p:nvSpPr>
          <p:cNvPr id="36" name="TextBox 35"/>
          <p:cNvSpPr txBox="1"/>
          <p:nvPr/>
        </p:nvSpPr>
        <p:spPr>
          <a:xfrm>
            <a:off x="297705" y="5308915"/>
            <a:ext cx="437261" cy="661720"/>
          </a:xfrm>
          <a:prstGeom prst="rect">
            <a:avLst/>
          </a:prstGeom>
          <a:noFill/>
        </p:spPr>
        <p:txBody>
          <a:bodyPr wrap="square" rtlCol="0">
            <a:spAutoFit/>
          </a:bodyPr>
          <a:lstStyle/>
          <a:p>
            <a:r>
              <a:rPr lang="en-GB" sz="3700" b="1" dirty="0">
                <a:solidFill>
                  <a:srgbClr val="FFCC00"/>
                </a:solidFill>
              </a:rPr>
              <a:t>5</a:t>
            </a:r>
          </a:p>
        </p:txBody>
      </p:sp>
      <p:sp>
        <p:nvSpPr>
          <p:cNvPr id="38" name="TextBox 37"/>
          <p:cNvSpPr txBox="1"/>
          <p:nvPr/>
        </p:nvSpPr>
        <p:spPr>
          <a:xfrm>
            <a:off x="5369394" y="6400744"/>
            <a:ext cx="437261" cy="661720"/>
          </a:xfrm>
          <a:prstGeom prst="rect">
            <a:avLst/>
          </a:prstGeom>
          <a:noFill/>
        </p:spPr>
        <p:txBody>
          <a:bodyPr wrap="square" rtlCol="0">
            <a:spAutoFit/>
          </a:bodyPr>
          <a:lstStyle/>
          <a:p>
            <a:r>
              <a:rPr lang="en-GB" sz="3700" b="1" dirty="0">
                <a:solidFill>
                  <a:srgbClr val="99CC00"/>
                </a:solidFill>
              </a:rPr>
              <a:t>6</a:t>
            </a:r>
          </a:p>
        </p:txBody>
      </p:sp>
      <p:sp>
        <p:nvSpPr>
          <p:cNvPr id="39" name="TextBox 38"/>
          <p:cNvSpPr txBox="1"/>
          <p:nvPr/>
        </p:nvSpPr>
        <p:spPr>
          <a:xfrm>
            <a:off x="297705" y="7590517"/>
            <a:ext cx="437261" cy="661720"/>
          </a:xfrm>
          <a:prstGeom prst="rect">
            <a:avLst/>
          </a:prstGeom>
          <a:noFill/>
        </p:spPr>
        <p:txBody>
          <a:bodyPr wrap="square" rtlCol="0">
            <a:spAutoFit/>
          </a:bodyPr>
          <a:lstStyle/>
          <a:p>
            <a:r>
              <a:rPr lang="en-GB" sz="3700" b="1" dirty="0">
                <a:solidFill>
                  <a:srgbClr val="00B050"/>
                </a:solidFill>
              </a:rPr>
              <a:t>7</a:t>
            </a:r>
          </a:p>
        </p:txBody>
      </p:sp>
      <p:sp>
        <p:nvSpPr>
          <p:cNvPr id="40" name="TextBox 39"/>
          <p:cNvSpPr txBox="1"/>
          <p:nvPr/>
        </p:nvSpPr>
        <p:spPr>
          <a:xfrm>
            <a:off x="3061367" y="9448923"/>
            <a:ext cx="3636194" cy="261610"/>
          </a:xfrm>
          <a:prstGeom prst="rect">
            <a:avLst/>
          </a:prstGeom>
          <a:noFill/>
        </p:spPr>
        <p:txBody>
          <a:bodyPr wrap="square" lIns="91440" tIns="45720" rIns="91440" bIns="45720" rtlCol="0" anchor="t">
            <a:spAutoFit/>
          </a:bodyPr>
          <a:lstStyle/>
          <a:p>
            <a:pPr algn="r"/>
            <a:r>
              <a:rPr lang="en-GB" sz="1100" i="1" dirty="0"/>
              <a:t>EDWG:25 Version D Released Sept 21</a:t>
            </a:r>
          </a:p>
        </p:txBody>
      </p:sp>
    </p:spTree>
    <p:extLst>
      <p:ext uri="{BB962C8B-B14F-4D97-AF65-F5344CB8AC3E}">
        <p14:creationId xmlns:p14="http://schemas.microsoft.com/office/powerpoint/2010/main" val="3949642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2656" y="272480"/>
            <a:ext cx="6202452" cy="9001000"/>
          </a:xfrm>
          <a:prstGeom prst="rect">
            <a:avLst/>
          </a:prstGeom>
        </p:spPr>
        <p:style>
          <a:lnRef idx="2">
            <a:schemeClr val="accent1"/>
          </a:lnRef>
          <a:fillRef idx="1">
            <a:schemeClr val="lt1"/>
          </a:fillRef>
          <a:effectRef idx="0">
            <a:schemeClr val="accent1"/>
          </a:effectRef>
          <a:fontRef idx="minor">
            <a:schemeClr val="dk1"/>
          </a:fontRef>
        </p:style>
        <p:txBody>
          <a:bodyPr numCol="2" rtlCol="0" anchor="t"/>
          <a:lstStyle/>
          <a:p>
            <a:r>
              <a:rPr lang="en-GB" sz="2400" dirty="0">
                <a:solidFill>
                  <a:srgbClr val="002060"/>
                </a:solidFill>
              </a:rPr>
              <a:t>Spill Kit Locations:</a:t>
            </a:r>
          </a:p>
          <a:p>
            <a:endParaRPr lang="en-GB" dirty="0">
              <a:solidFill>
                <a:srgbClr val="002060"/>
              </a:solidFill>
            </a:endParaRPr>
          </a:p>
        </p:txBody>
      </p:sp>
      <p:pic>
        <p:nvPicPr>
          <p:cNvPr id="1026" name="Picture 2" descr="Image result for campus services van exe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0316" y="7833320"/>
            <a:ext cx="1512168" cy="111678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transit v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9887" y="5385094"/>
            <a:ext cx="2147225" cy="108012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4074635607"/>
              </p:ext>
            </p:extLst>
          </p:nvPr>
        </p:nvGraphicFramePr>
        <p:xfrm>
          <a:off x="476672" y="882413"/>
          <a:ext cx="5904656" cy="4247486"/>
        </p:xfrm>
        <a:graphic>
          <a:graphicData uri="http://schemas.openxmlformats.org/drawingml/2006/table">
            <a:tbl>
              <a:tblPr firstRow="1" bandRow="1">
                <a:tableStyleId>{5C22544A-7EE6-4342-B048-85BDC9FD1C3A}</a:tableStyleId>
              </a:tblPr>
              <a:tblGrid>
                <a:gridCol w="2088232">
                  <a:extLst>
                    <a:ext uri="{9D8B030D-6E8A-4147-A177-3AD203B41FA5}">
                      <a16:colId xmlns:a16="http://schemas.microsoft.com/office/drawing/2014/main" xmlns="" val="20000"/>
                    </a:ext>
                  </a:extLst>
                </a:gridCol>
                <a:gridCol w="3816424">
                  <a:extLst>
                    <a:ext uri="{9D8B030D-6E8A-4147-A177-3AD203B41FA5}">
                      <a16:colId xmlns:a16="http://schemas.microsoft.com/office/drawing/2014/main" xmlns="" val="20001"/>
                    </a:ext>
                  </a:extLst>
                </a:gridCol>
              </a:tblGrid>
              <a:tr h="584716">
                <a:tc>
                  <a:txBody>
                    <a:bodyPr/>
                    <a:lstStyle/>
                    <a:p>
                      <a:r>
                        <a:rPr lang="en-GB" dirty="0"/>
                        <a:t>240</a:t>
                      </a:r>
                      <a:r>
                        <a:rPr lang="en-GB" baseline="0" dirty="0"/>
                        <a:t> litre Wheelie Bin Spill Kits</a:t>
                      </a:r>
                      <a:endParaRPr lang="en-GB" dirty="0"/>
                    </a:p>
                  </a:txBody>
                  <a:tcPr/>
                </a:tc>
                <a:tc>
                  <a:txBody>
                    <a:bodyPr/>
                    <a:lstStyle/>
                    <a:p>
                      <a:r>
                        <a:rPr lang="en-GB" dirty="0"/>
                        <a:t>Notes</a:t>
                      </a:r>
                    </a:p>
                  </a:txBody>
                  <a:tcPr/>
                </a:tc>
                <a:extLst>
                  <a:ext uri="{0D108BD9-81ED-4DB2-BD59-A6C34878D82A}">
                    <a16:rowId xmlns:a16="http://schemas.microsoft.com/office/drawing/2014/main" xmlns="" val="10000"/>
                  </a:ext>
                </a:extLst>
              </a:tr>
              <a:tr h="4733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Computer Building</a:t>
                      </a:r>
                    </a:p>
                    <a:p>
                      <a:endParaRPr lang="en-GB"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At the top of the slope adjacent the Plantroom</a:t>
                      </a:r>
                    </a:p>
                  </a:txBody>
                  <a:tcPr anchor="ctr"/>
                </a:tc>
                <a:extLst>
                  <a:ext uri="{0D108BD9-81ED-4DB2-BD59-A6C34878D82A}">
                    <a16:rowId xmlns:a16="http://schemas.microsoft.com/office/drawing/2014/main" xmlns="" val="10001"/>
                  </a:ext>
                </a:extLst>
              </a:tr>
              <a:tr h="338764">
                <a:tc>
                  <a:txBody>
                    <a:bodyPr/>
                    <a:lstStyle/>
                    <a:p>
                      <a:r>
                        <a:rPr lang="en-GB" sz="1400" dirty="0"/>
                        <a:t>Estate Services Centre</a:t>
                      </a:r>
                    </a:p>
                  </a:txBody>
                  <a:tcPr anchor="ctr"/>
                </a:tc>
                <a:tc>
                  <a:txBody>
                    <a:bodyPr/>
                    <a:lstStyle/>
                    <a:p>
                      <a:r>
                        <a:rPr lang="en-GB" sz="1400" dirty="0"/>
                        <a:t>Adjacent to Biomass Boiler</a:t>
                      </a:r>
                    </a:p>
                  </a:txBody>
                  <a:tcPr anchor="ctr"/>
                </a:tc>
                <a:extLst>
                  <a:ext uri="{0D108BD9-81ED-4DB2-BD59-A6C34878D82A}">
                    <a16:rowId xmlns:a16="http://schemas.microsoft.com/office/drawing/2014/main" xmlns="" val="10002"/>
                  </a:ext>
                </a:extLst>
              </a:tr>
              <a:tr h="338764">
                <a:tc>
                  <a:txBody>
                    <a:bodyPr/>
                    <a:lstStyle/>
                    <a:p>
                      <a:r>
                        <a:rPr lang="en-GB" sz="1400" dirty="0"/>
                        <a:t>Exeter Medical School</a:t>
                      </a:r>
                    </a:p>
                  </a:txBody>
                  <a:tcPr anchor="ctr"/>
                </a:tc>
                <a:tc>
                  <a:txBody>
                    <a:bodyPr/>
                    <a:lstStyle/>
                    <a:p>
                      <a:r>
                        <a:rPr lang="en-GB" sz="1400" dirty="0"/>
                        <a:t>Adjacent the Standby Generator Compound</a:t>
                      </a:r>
                    </a:p>
                  </a:txBody>
                  <a:tcPr anchor="ctr"/>
                </a:tc>
                <a:extLst>
                  <a:ext uri="{0D108BD9-81ED-4DB2-BD59-A6C34878D82A}">
                    <a16:rowId xmlns:a16="http://schemas.microsoft.com/office/drawing/2014/main" xmlns="" val="10003"/>
                  </a:ext>
                </a:extLst>
              </a:tr>
              <a:tr h="338764">
                <a:tc>
                  <a:txBody>
                    <a:bodyPr/>
                    <a:lstStyle/>
                    <a:p>
                      <a:r>
                        <a:rPr lang="en-GB" sz="1400" dirty="0"/>
                        <a:t>Geoffrey Pope</a:t>
                      </a:r>
                    </a:p>
                  </a:txBody>
                  <a:tcPr anchor="ctr"/>
                </a:tc>
                <a:tc>
                  <a:txBody>
                    <a:bodyPr/>
                    <a:lstStyle/>
                    <a:p>
                      <a:r>
                        <a:rPr lang="en-GB" sz="1400" dirty="0"/>
                        <a:t>Outside</a:t>
                      </a:r>
                      <a:r>
                        <a:rPr lang="en-GB" sz="1400" baseline="0" dirty="0"/>
                        <a:t> Plantroom</a:t>
                      </a:r>
                      <a:endParaRPr lang="en-GB" sz="1400" dirty="0"/>
                    </a:p>
                  </a:txBody>
                  <a:tcPr anchor="ctr"/>
                </a:tc>
                <a:extLst>
                  <a:ext uri="{0D108BD9-81ED-4DB2-BD59-A6C34878D82A}">
                    <a16:rowId xmlns:a16="http://schemas.microsoft.com/office/drawing/2014/main" xmlns="" val="10004"/>
                  </a:ext>
                </a:extLst>
              </a:tr>
              <a:tr h="338764">
                <a:tc>
                  <a:txBody>
                    <a:bodyPr/>
                    <a:lstStyle/>
                    <a:p>
                      <a:r>
                        <a:rPr lang="en-GB" sz="1400" dirty="0"/>
                        <a:t>Higher </a:t>
                      </a:r>
                      <a:r>
                        <a:rPr lang="en-GB" sz="1400" dirty="0" err="1"/>
                        <a:t>Hoopern</a:t>
                      </a:r>
                      <a:r>
                        <a:rPr lang="en-GB" sz="1400" dirty="0"/>
                        <a:t> Farm</a:t>
                      </a:r>
                    </a:p>
                  </a:txBody>
                  <a:tcPr anchor="ctr"/>
                </a:tc>
                <a:tc>
                  <a:txBody>
                    <a:bodyPr/>
                    <a:lstStyle/>
                    <a:p>
                      <a:r>
                        <a:rPr lang="en-GB" sz="1400" dirty="0"/>
                        <a:t>Outside the Welding Workshop</a:t>
                      </a:r>
                    </a:p>
                  </a:txBody>
                  <a:tcPr anchor="ctr"/>
                </a:tc>
                <a:extLst>
                  <a:ext uri="{0D108BD9-81ED-4DB2-BD59-A6C34878D82A}">
                    <a16:rowId xmlns:a16="http://schemas.microsoft.com/office/drawing/2014/main" xmlns="" val="10005"/>
                  </a:ext>
                </a:extLst>
              </a:tr>
              <a:tr h="338764">
                <a:tc>
                  <a:txBody>
                    <a:bodyPr/>
                    <a:lstStyle/>
                    <a:p>
                      <a:r>
                        <a:rPr lang="en-GB" sz="1400" dirty="0"/>
                        <a:t>Kay Labs</a:t>
                      </a:r>
                    </a:p>
                  </a:txBody>
                  <a:tcPr anchor="ctr"/>
                </a:tc>
                <a:tc>
                  <a:txBody>
                    <a:bodyPr/>
                    <a:lstStyle/>
                    <a:p>
                      <a:r>
                        <a:rPr lang="en-GB" sz="1400" dirty="0"/>
                        <a:t>Outside the building in the car parking area</a:t>
                      </a:r>
                    </a:p>
                  </a:txBody>
                  <a:tcPr anchor="ctr"/>
                </a:tc>
                <a:extLst>
                  <a:ext uri="{0D108BD9-81ED-4DB2-BD59-A6C34878D82A}">
                    <a16:rowId xmlns:a16="http://schemas.microsoft.com/office/drawing/2014/main" xmlns="" val="10006"/>
                  </a:ext>
                </a:extLst>
              </a:tr>
              <a:tr h="338764">
                <a:tc>
                  <a:txBody>
                    <a:bodyPr/>
                    <a:lstStyle/>
                    <a:p>
                      <a:r>
                        <a:rPr lang="en-GB" sz="1400" dirty="0"/>
                        <a:t>Physics</a:t>
                      </a:r>
                    </a:p>
                  </a:txBody>
                  <a:tcPr anchor="ctr"/>
                </a:tc>
                <a:tc>
                  <a:txBody>
                    <a:bodyPr/>
                    <a:lstStyle/>
                    <a:p>
                      <a:r>
                        <a:rPr lang="en-GB" sz="1400" dirty="0"/>
                        <a:t>Right side of main entrance on the</a:t>
                      </a:r>
                      <a:r>
                        <a:rPr lang="en-GB" sz="1400" baseline="0" dirty="0"/>
                        <a:t> slope</a:t>
                      </a:r>
                      <a:endParaRPr lang="en-GB" sz="1400" dirty="0"/>
                    </a:p>
                  </a:txBody>
                  <a:tcPr anchor="ctr"/>
                </a:tc>
                <a:extLst>
                  <a:ext uri="{0D108BD9-81ED-4DB2-BD59-A6C34878D82A}">
                    <a16:rowId xmlns:a16="http://schemas.microsoft.com/office/drawing/2014/main" xmlns="" val="10007"/>
                  </a:ext>
                </a:extLst>
              </a:tr>
              <a:tr h="3791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South Cloisters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Rear of Kitchen adjacent Data Suite</a:t>
                      </a:r>
                    </a:p>
                  </a:txBody>
                  <a:tcPr anchor="ctr"/>
                </a:tc>
                <a:extLst>
                  <a:ext uri="{0D108BD9-81ED-4DB2-BD59-A6C34878D82A}">
                    <a16:rowId xmlns:a16="http://schemas.microsoft.com/office/drawing/2014/main" xmlns="" val="10008"/>
                  </a:ext>
                </a:extLst>
              </a:tr>
              <a:tr h="338764">
                <a:tc>
                  <a:txBody>
                    <a:bodyPr/>
                    <a:lstStyle/>
                    <a:p>
                      <a:r>
                        <a:rPr lang="en-GB" sz="1400" dirty="0"/>
                        <a:t>Streatham Farm</a:t>
                      </a:r>
                    </a:p>
                  </a:txBody>
                  <a:tcPr anchor="ctr"/>
                </a:tc>
                <a:tc>
                  <a:txBody>
                    <a:bodyPr/>
                    <a:lstStyle/>
                    <a:p>
                      <a:r>
                        <a:rPr lang="en-GB" sz="1400" dirty="0"/>
                        <a:t>In</a:t>
                      </a:r>
                      <a:r>
                        <a:rPr lang="en-GB" sz="1400" baseline="0" dirty="0"/>
                        <a:t> the courtyard area</a:t>
                      </a:r>
                      <a:endParaRPr lang="en-GB" sz="1400" dirty="0"/>
                    </a:p>
                  </a:txBody>
                  <a:tcPr anchor="ctr"/>
                </a:tc>
                <a:extLst>
                  <a:ext uri="{0D108BD9-81ED-4DB2-BD59-A6C34878D82A}">
                    <a16:rowId xmlns:a16="http://schemas.microsoft.com/office/drawing/2014/main" xmlns="" val="10009"/>
                  </a:ext>
                </a:extLst>
              </a:tr>
              <a:tr h="338764">
                <a:tc>
                  <a:txBody>
                    <a:bodyPr/>
                    <a:lstStyle/>
                    <a:p>
                      <a:r>
                        <a:rPr lang="en-GB" sz="1400" dirty="0"/>
                        <a:t>Topsham Pavilions</a:t>
                      </a:r>
                    </a:p>
                  </a:txBody>
                  <a:tcPr anchor="ctr"/>
                </a:tc>
                <a:tc>
                  <a:txBody>
                    <a:bodyPr/>
                    <a:lstStyle/>
                    <a:p>
                      <a:r>
                        <a:rPr lang="en-GB" sz="1400" dirty="0"/>
                        <a:t>Outside the Pavilion Machine Store</a:t>
                      </a:r>
                    </a:p>
                  </a:txBody>
                  <a:tcPr anchor="ctr"/>
                </a:tc>
                <a:extLst>
                  <a:ext uri="{0D108BD9-81ED-4DB2-BD59-A6C34878D82A}">
                    <a16:rowId xmlns:a16="http://schemas.microsoft.com/office/drawing/2014/main" xmlns="" val="1001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889223349"/>
              </p:ext>
            </p:extLst>
          </p:nvPr>
        </p:nvGraphicFramePr>
        <p:xfrm>
          <a:off x="497778" y="6997583"/>
          <a:ext cx="5883550" cy="670560"/>
        </p:xfrm>
        <a:graphic>
          <a:graphicData uri="http://schemas.openxmlformats.org/drawingml/2006/table">
            <a:tbl>
              <a:tblPr firstRow="1" bandRow="1">
                <a:tableStyleId>{5C22544A-7EE6-4342-B048-85BDC9FD1C3A}</a:tableStyleId>
              </a:tblPr>
              <a:tblGrid>
                <a:gridCol w="5883550">
                  <a:extLst>
                    <a:ext uri="{9D8B030D-6E8A-4147-A177-3AD203B41FA5}">
                      <a16:colId xmlns:a16="http://schemas.microsoft.com/office/drawing/2014/main" xmlns="" val="20000"/>
                    </a:ext>
                  </a:extLst>
                </a:gridCol>
              </a:tblGrid>
              <a:tr h="129522">
                <a:tc>
                  <a:txBody>
                    <a:bodyPr/>
                    <a:lstStyle/>
                    <a:p>
                      <a:r>
                        <a:rPr lang="en-GB" dirty="0"/>
                        <a:t>50 litre Grab Bag </a:t>
                      </a:r>
                      <a:r>
                        <a:rPr lang="en-GB" baseline="0" dirty="0"/>
                        <a:t>Spill Kits</a:t>
                      </a:r>
                      <a:endParaRPr lang="en-GB" dirty="0"/>
                    </a:p>
                  </a:txBody>
                  <a:tcPr/>
                </a:tc>
                <a:extLst>
                  <a:ext uri="{0D108BD9-81ED-4DB2-BD59-A6C34878D82A}">
                    <a16:rowId xmlns:a16="http://schemas.microsoft.com/office/drawing/2014/main" xmlns="" val="10000"/>
                  </a:ext>
                </a:extLst>
              </a:tr>
              <a:tr h="131321">
                <a:tc>
                  <a:txBody>
                    <a:bodyPr/>
                    <a:lstStyle/>
                    <a:p>
                      <a:r>
                        <a:rPr lang="en-GB" sz="1400" dirty="0"/>
                        <a:t>Gas Team Vans – coming soon</a:t>
                      </a:r>
                    </a:p>
                  </a:txBody>
                  <a:tcPr/>
                </a:tc>
                <a:extLst>
                  <a:ext uri="{0D108BD9-81ED-4DB2-BD59-A6C34878D82A}">
                    <a16:rowId xmlns:a16="http://schemas.microsoft.com/office/drawing/2014/main" xmlns="" val="10001"/>
                  </a:ext>
                </a:extLst>
              </a:tr>
            </a:tbl>
          </a:graphicData>
        </a:graphic>
      </p:graphicFrame>
      <p:pic>
        <p:nvPicPr>
          <p:cNvPr id="3" name="Picture 2" descr="First Aid Spill Kit Sticker - Safety-Label.co.u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902" y="5175261"/>
            <a:ext cx="1433922" cy="14339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 "/>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70749" y="7739882"/>
            <a:ext cx="1746550" cy="1317574"/>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276883" y="9303713"/>
            <a:ext cx="4553616" cy="261610"/>
          </a:xfrm>
          <a:prstGeom prst="rect">
            <a:avLst/>
          </a:prstGeom>
          <a:noFill/>
        </p:spPr>
        <p:txBody>
          <a:bodyPr wrap="square" rtlCol="0">
            <a:spAutoFit/>
          </a:bodyPr>
          <a:lstStyle/>
          <a:p>
            <a:r>
              <a:rPr lang="en-GB" sz="1100" i="1" dirty="0"/>
              <a:t>Adapted with permission from </a:t>
            </a:r>
            <a:r>
              <a:rPr lang="en-GB" sz="1100" i="1" dirty="0" err="1"/>
              <a:t>Paulex</a:t>
            </a:r>
            <a:r>
              <a:rPr lang="en-GB" sz="1100" i="1" dirty="0"/>
              <a:t> Emergency Oil Spill Response Guide</a:t>
            </a:r>
          </a:p>
        </p:txBody>
      </p:sp>
      <p:sp>
        <p:nvSpPr>
          <p:cNvPr id="12" name="TextBox 11"/>
          <p:cNvSpPr txBox="1"/>
          <p:nvPr/>
        </p:nvSpPr>
        <p:spPr>
          <a:xfrm>
            <a:off x="2898914" y="416496"/>
            <a:ext cx="3636194" cy="261610"/>
          </a:xfrm>
          <a:prstGeom prst="rect">
            <a:avLst/>
          </a:prstGeom>
          <a:noFill/>
        </p:spPr>
        <p:txBody>
          <a:bodyPr wrap="square" lIns="91440" tIns="45720" rIns="91440" bIns="45720" rtlCol="0" anchor="t">
            <a:spAutoFit/>
          </a:bodyPr>
          <a:lstStyle/>
          <a:p>
            <a:pPr algn="r"/>
            <a:r>
              <a:rPr lang="en-GB" sz="1100" i="1" dirty="0"/>
              <a:t>EDWG:25 Version D Released Sept 21</a:t>
            </a:r>
          </a:p>
        </p:txBody>
      </p:sp>
      <p:pic>
        <p:nvPicPr>
          <p:cNvPr id="13" name="Picture 2" descr="https://www.darcy.co.uk/thumbs/thumbs.php?src=https://www.darcy.co.uk/http://www.darcy.co.uk/images/kc/product/Oil%20Spill%20Kit%2050%20web_16_42192_20164614546.jpg&amp;w=625&amp;h=568&amp;q=90&amp;zc=1"/>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1442" t="11664" r="9935" b="13802"/>
          <a:stretch/>
        </p:blipFill>
        <p:spPr bwMode="auto">
          <a:xfrm>
            <a:off x="669887" y="7693866"/>
            <a:ext cx="1620000" cy="1395692"/>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s://www.darcy.co.uk/thumbs/thumbs.php?src=https://www.darcy.co.uk/http://www.darcy.co.uk/images/kc/product/Oil%20Spill%20Kit%20240%20web_16_42196_201646143930.jpg&amp;w=625&amp;h=568&amp;q=90&amp;zc=1"/>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5026" r="10303"/>
          <a:stretch/>
        </p:blipFill>
        <p:spPr bwMode="auto">
          <a:xfrm>
            <a:off x="4808946" y="5298599"/>
            <a:ext cx="1334907" cy="143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9786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4566" y="793087"/>
            <a:ext cx="4165600" cy="369332"/>
          </a:xfrm>
          <a:prstGeom prst="rect">
            <a:avLst/>
          </a:prstGeom>
          <a:noFill/>
        </p:spPr>
        <p:txBody>
          <a:bodyPr wrap="square" rtlCol="0">
            <a:spAutoFit/>
          </a:bodyPr>
          <a:lstStyle/>
          <a:p>
            <a:r>
              <a:rPr lang="en-GB" b="1" dirty="0">
                <a:solidFill>
                  <a:srgbClr val="98B025"/>
                </a:solidFill>
              </a:rPr>
              <a:t>What spill kits do we have?</a:t>
            </a:r>
          </a:p>
        </p:txBody>
      </p:sp>
      <p:sp>
        <p:nvSpPr>
          <p:cNvPr id="9" name="TextBox 8"/>
          <p:cNvSpPr txBox="1"/>
          <p:nvPr/>
        </p:nvSpPr>
        <p:spPr>
          <a:xfrm>
            <a:off x="206846" y="2946367"/>
            <a:ext cx="2012782" cy="646331"/>
          </a:xfrm>
          <a:prstGeom prst="rect">
            <a:avLst/>
          </a:prstGeom>
          <a:noFill/>
        </p:spPr>
        <p:txBody>
          <a:bodyPr wrap="square" rtlCol="0">
            <a:spAutoFit/>
          </a:bodyPr>
          <a:lstStyle/>
          <a:p>
            <a:pPr algn="ctr"/>
            <a:r>
              <a:rPr lang="en-GB" dirty="0"/>
              <a:t>240 litre Wheelie Bin Spill </a:t>
            </a:r>
          </a:p>
        </p:txBody>
      </p:sp>
      <p:sp>
        <p:nvSpPr>
          <p:cNvPr id="10" name="TextBox 9"/>
          <p:cNvSpPr txBox="1"/>
          <p:nvPr/>
        </p:nvSpPr>
        <p:spPr>
          <a:xfrm>
            <a:off x="2486761" y="2946367"/>
            <a:ext cx="2127520" cy="646331"/>
          </a:xfrm>
          <a:prstGeom prst="rect">
            <a:avLst/>
          </a:prstGeom>
          <a:noFill/>
        </p:spPr>
        <p:txBody>
          <a:bodyPr wrap="square" rtlCol="0">
            <a:spAutoFit/>
          </a:bodyPr>
          <a:lstStyle/>
          <a:p>
            <a:pPr algn="ctr"/>
            <a:r>
              <a:rPr lang="da-DK" dirty="0"/>
              <a:t>50 Litre Grab Bag Spill Kit</a:t>
            </a:r>
            <a:endParaRPr lang="en-GB" dirty="0"/>
          </a:p>
        </p:txBody>
      </p:sp>
      <p:sp>
        <p:nvSpPr>
          <p:cNvPr id="11" name="TextBox 10"/>
          <p:cNvSpPr txBox="1"/>
          <p:nvPr/>
        </p:nvSpPr>
        <p:spPr>
          <a:xfrm>
            <a:off x="4749969" y="2166474"/>
            <a:ext cx="1885685" cy="1169551"/>
          </a:xfrm>
          <a:prstGeom prst="rect">
            <a:avLst/>
          </a:prstGeom>
          <a:noFill/>
        </p:spPr>
        <p:txBody>
          <a:bodyPr wrap="square" rtlCol="0">
            <a:spAutoFit/>
          </a:bodyPr>
          <a:lstStyle/>
          <a:p>
            <a:r>
              <a:rPr lang="en-GB" sz="1400" dirty="0"/>
              <a:t>Wheelie bin kits should have tamper tags.  Please report broken tags to Campus Services Helpdesk</a:t>
            </a:r>
          </a:p>
        </p:txBody>
      </p:sp>
      <p:sp>
        <p:nvSpPr>
          <p:cNvPr id="14" name="TextBox 13"/>
          <p:cNvSpPr txBox="1"/>
          <p:nvPr/>
        </p:nvSpPr>
        <p:spPr>
          <a:xfrm>
            <a:off x="4749969" y="1797142"/>
            <a:ext cx="4165600" cy="369332"/>
          </a:xfrm>
          <a:prstGeom prst="rect">
            <a:avLst/>
          </a:prstGeom>
          <a:noFill/>
        </p:spPr>
        <p:txBody>
          <a:bodyPr wrap="square" rtlCol="0">
            <a:spAutoFit/>
          </a:bodyPr>
          <a:lstStyle/>
          <a:p>
            <a:r>
              <a:rPr lang="en-GB" b="1" dirty="0">
                <a:solidFill>
                  <a:srgbClr val="98B025"/>
                </a:solidFill>
              </a:rPr>
              <a:t>Tamper Tags</a:t>
            </a:r>
          </a:p>
        </p:txBody>
      </p:sp>
      <p:sp>
        <p:nvSpPr>
          <p:cNvPr id="12" name="TextBox 11"/>
          <p:cNvSpPr txBox="1"/>
          <p:nvPr/>
        </p:nvSpPr>
        <p:spPr>
          <a:xfrm>
            <a:off x="2468557" y="3541338"/>
            <a:ext cx="2330152" cy="1384995"/>
          </a:xfrm>
          <a:prstGeom prst="rect">
            <a:avLst/>
          </a:prstGeom>
          <a:noFill/>
        </p:spPr>
        <p:txBody>
          <a:bodyPr wrap="square" rtlCol="0">
            <a:spAutoFit/>
          </a:bodyPr>
          <a:lstStyle/>
          <a:p>
            <a:r>
              <a:rPr lang="en-GB" sz="1200" dirty="0"/>
              <a:t>Contains:</a:t>
            </a:r>
          </a:p>
          <a:p>
            <a:r>
              <a:rPr lang="en-GB" sz="1200" dirty="0"/>
              <a:t>7.5 x 125 cm sock (3)</a:t>
            </a:r>
          </a:p>
          <a:p>
            <a:r>
              <a:rPr lang="en-GB" sz="1200" dirty="0"/>
              <a:t>50 x 42 cm pad (50)</a:t>
            </a:r>
          </a:p>
          <a:p>
            <a:r>
              <a:rPr lang="en-GB" sz="1200" dirty="0"/>
              <a:t>65 cm x 45 cm drain mat (1)</a:t>
            </a:r>
          </a:p>
          <a:p>
            <a:r>
              <a:rPr lang="en-GB" sz="1200" dirty="0"/>
              <a:t>800 g clay  plugging compound (1)</a:t>
            </a:r>
          </a:p>
          <a:p>
            <a:r>
              <a:rPr lang="en-GB" sz="1200" dirty="0"/>
              <a:t>waste bag &amp; tie (1)</a:t>
            </a:r>
          </a:p>
          <a:p>
            <a:r>
              <a:rPr lang="en-GB" sz="1200" dirty="0"/>
              <a:t>PPE (gloves &amp; goggles) (1)</a:t>
            </a:r>
          </a:p>
        </p:txBody>
      </p:sp>
      <p:sp>
        <p:nvSpPr>
          <p:cNvPr id="15" name="TextBox 14"/>
          <p:cNvSpPr txBox="1"/>
          <p:nvPr/>
        </p:nvSpPr>
        <p:spPr>
          <a:xfrm>
            <a:off x="183969" y="3543432"/>
            <a:ext cx="2407767" cy="1754326"/>
          </a:xfrm>
          <a:prstGeom prst="rect">
            <a:avLst/>
          </a:prstGeom>
          <a:noFill/>
        </p:spPr>
        <p:txBody>
          <a:bodyPr wrap="square" rtlCol="0">
            <a:spAutoFit/>
          </a:bodyPr>
          <a:lstStyle/>
          <a:p>
            <a:r>
              <a:rPr lang="en-GB" sz="1200" dirty="0"/>
              <a:t>Contains</a:t>
            </a:r>
          </a:p>
          <a:p>
            <a:r>
              <a:rPr lang="en-GB" sz="1200" dirty="0">
                <a:effectLst/>
              </a:rPr>
              <a:t>7.5 x 125 cm sock (5)</a:t>
            </a:r>
          </a:p>
          <a:p>
            <a:r>
              <a:rPr lang="en-GB" sz="1200" dirty="0">
                <a:effectLst/>
              </a:rPr>
              <a:t>7.5 x 300 cm sock (1)</a:t>
            </a:r>
          </a:p>
          <a:p>
            <a:r>
              <a:rPr lang="en-GB" sz="1200" dirty="0">
                <a:effectLst/>
              </a:rPr>
              <a:t>55 x 35 x 10 cm cushion (2)</a:t>
            </a:r>
          </a:p>
          <a:p>
            <a:r>
              <a:rPr lang="en-GB" sz="1200" dirty="0">
                <a:effectLst/>
              </a:rPr>
              <a:t>50 x 42 cm pad (150)</a:t>
            </a:r>
          </a:p>
          <a:p>
            <a:r>
              <a:rPr lang="en-GB" sz="1200" dirty="0">
                <a:effectLst/>
              </a:rPr>
              <a:t>65 cm x 45 cm drain mat (1)</a:t>
            </a:r>
          </a:p>
          <a:p>
            <a:r>
              <a:rPr lang="en-GB" sz="1200" dirty="0">
                <a:effectLst/>
              </a:rPr>
              <a:t>800 g clay plugging compound (1)</a:t>
            </a:r>
          </a:p>
          <a:p>
            <a:r>
              <a:rPr lang="en-GB" sz="1200" dirty="0">
                <a:effectLst/>
              </a:rPr>
              <a:t>waste bag &amp; tie (3)</a:t>
            </a:r>
          </a:p>
          <a:p>
            <a:r>
              <a:rPr lang="en-GB" sz="1200" dirty="0">
                <a:effectLst/>
              </a:rPr>
              <a:t>PPE (gloves &amp; goggles) (1)</a:t>
            </a:r>
            <a:endParaRPr lang="en-GB" dirty="0"/>
          </a:p>
        </p:txBody>
      </p:sp>
      <p:sp>
        <p:nvSpPr>
          <p:cNvPr id="18" name="TextBox 17"/>
          <p:cNvSpPr txBox="1"/>
          <p:nvPr/>
        </p:nvSpPr>
        <p:spPr>
          <a:xfrm>
            <a:off x="4748472" y="3993789"/>
            <a:ext cx="1885685" cy="954107"/>
          </a:xfrm>
          <a:prstGeom prst="rect">
            <a:avLst/>
          </a:prstGeom>
          <a:noFill/>
        </p:spPr>
        <p:txBody>
          <a:bodyPr wrap="square" rtlCol="0">
            <a:spAutoFit/>
          </a:bodyPr>
          <a:lstStyle/>
          <a:p>
            <a:r>
              <a:rPr lang="en-GB" sz="1400" dirty="0">
                <a:solidFill>
                  <a:srgbClr val="FF0000"/>
                </a:solidFill>
              </a:rPr>
              <a:t>! </a:t>
            </a:r>
            <a:r>
              <a:rPr lang="en-GB" sz="1400" dirty="0"/>
              <a:t>Do not hose down with water</a:t>
            </a:r>
          </a:p>
          <a:p>
            <a:r>
              <a:rPr lang="en-GB" sz="1400" dirty="0">
                <a:solidFill>
                  <a:srgbClr val="FF0000"/>
                </a:solidFill>
              </a:rPr>
              <a:t>! </a:t>
            </a:r>
            <a:r>
              <a:rPr lang="en-GB" sz="1400" dirty="0"/>
              <a:t>Do not use detergents to disperse oil</a:t>
            </a:r>
          </a:p>
        </p:txBody>
      </p:sp>
      <p:sp>
        <p:nvSpPr>
          <p:cNvPr id="19" name="TextBox 18"/>
          <p:cNvSpPr txBox="1"/>
          <p:nvPr/>
        </p:nvSpPr>
        <p:spPr>
          <a:xfrm>
            <a:off x="4748472" y="3624457"/>
            <a:ext cx="4165600" cy="369332"/>
          </a:xfrm>
          <a:prstGeom prst="rect">
            <a:avLst/>
          </a:prstGeom>
          <a:noFill/>
        </p:spPr>
        <p:txBody>
          <a:bodyPr wrap="square" rtlCol="0">
            <a:spAutoFit/>
          </a:bodyPr>
          <a:lstStyle/>
          <a:p>
            <a:r>
              <a:rPr lang="en-GB" b="1" dirty="0">
                <a:solidFill>
                  <a:srgbClr val="FF0000"/>
                </a:solidFill>
              </a:rPr>
              <a:t>Do NOT:</a:t>
            </a:r>
          </a:p>
        </p:txBody>
      </p:sp>
      <p:graphicFrame>
        <p:nvGraphicFramePr>
          <p:cNvPr id="16" name="Table 15"/>
          <p:cNvGraphicFramePr>
            <a:graphicFrameLocks noGrp="1"/>
          </p:cNvGraphicFramePr>
          <p:nvPr>
            <p:extLst>
              <p:ext uri="{D42A27DB-BD31-4B8C-83A1-F6EECF244321}">
                <p14:modId xmlns:p14="http://schemas.microsoft.com/office/powerpoint/2010/main" val="103484305"/>
              </p:ext>
            </p:extLst>
          </p:nvPr>
        </p:nvGraphicFramePr>
        <p:xfrm>
          <a:off x="405321" y="5759649"/>
          <a:ext cx="6228836" cy="3585436"/>
        </p:xfrm>
        <a:graphic>
          <a:graphicData uri="http://schemas.openxmlformats.org/drawingml/2006/table">
            <a:tbl>
              <a:tblPr firstRow="1" bandRow="1">
                <a:tableStyleId>{5940675A-B579-460E-94D1-54222C63F5DA}</a:tableStyleId>
              </a:tblPr>
              <a:tblGrid>
                <a:gridCol w="3114418">
                  <a:extLst>
                    <a:ext uri="{9D8B030D-6E8A-4147-A177-3AD203B41FA5}">
                      <a16:colId xmlns:a16="http://schemas.microsoft.com/office/drawing/2014/main" xmlns="" val="20000"/>
                    </a:ext>
                  </a:extLst>
                </a:gridCol>
                <a:gridCol w="3114418">
                  <a:extLst>
                    <a:ext uri="{9D8B030D-6E8A-4147-A177-3AD203B41FA5}">
                      <a16:colId xmlns:a16="http://schemas.microsoft.com/office/drawing/2014/main" xmlns="" val="20001"/>
                    </a:ext>
                  </a:extLst>
                </a:gridCol>
              </a:tblGrid>
              <a:tr h="1908696">
                <a:tc>
                  <a:txBody>
                    <a:bodyPr/>
                    <a:lstStyle/>
                    <a:p>
                      <a:endParaRPr lang="en-GB" dirty="0"/>
                    </a:p>
                  </a:txBody>
                  <a:tcPr/>
                </a:tc>
                <a:tc>
                  <a:txBody>
                    <a:bodyPr/>
                    <a:lstStyle/>
                    <a:p>
                      <a:endParaRPr lang="en-GB" dirty="0"/>
                    </a:p>
                  </a:txBody>
                  <a:tcPr/>
                </a:tc>
                <a:extLst>
                  <a:ext uri="{0D108BD9-81ED-4DB2-BD59-A6C34878D82A}">
                    <a16:rowId xmlns:a16="http://schemas.microsoft.com/office/drawing/2014/main" xmlns="" val="10000"/>
                  </a:ext>
                </a:extLst>
              </a:tr>
              <a:tr h="1676740">
                <a:tc>
                  <a:txBody>
                    <a:bodyPr/>
                    <a:lstStyle/>
                    <a:p>
                      <a:endParaRPr lang="en-GB" dirty="0"/>
                    </a:p>
                  </a:txBody>
                  <a:tcPr/>
                </a:tc>
                <a:tc>
                  <a:txBody>
                    <a:bodyPr/>
                    <a:lstStyle/>
                    <a:p>
                      <a:endParaRPr lang="en-GB" dirty="0"/>
                    </a:p>
                  </a:txBody>
                  <a:tcPr/>
                </a:tc>
                <a:extLst>
                  <a:ext uri="{0D108BD9-81ED-4DB2-BD59-A6C34878D82A}">
                    <a16:rowId xmlns:a16="http://schemas.microsoft.com/office/drawing/2014/main" xmlns="" val="10001"/>
                  </a:ext>
                </a:extLst>
              </a:tr>
            </a:tbl>
          </a:graphicData>
        </a:graphic>
      </p:graphicFrame>
      <p:pic>
        <p:nvPicPr>
          <p:cNvPr id="2054" name="Picture 6" descr="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8464" y="5885830"/>
            <a:ext cx="900000" cy="1017392"/>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73558" y="5861742"/>
            <a:ext cx="900000" cy="94298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Zorb 6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32293" y="7702552"/>
            <a:ext cx="900000" cy="859245"/>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 "/>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5858"/>
          <a:stretch/>
        </p:blipFill>
        <p:spPr bwMode="auto">
          <a:xfrm>
            <a:off x="5622423" y="7761330"/>
            <a:ext cx="900000" cy="721192"/>
          </a:xfrm>
          <a:prstGeom prst="rect">
            <a:avLst/>
          </a:prstGeom>
          <a:noFill/>
          <a:extLst>
            <a:ext uri="{909E8E84-426E-40DD-AFC4-6F175D3DCCD1}">
              <a14:hiddenFill xmlns:a14="http://schemas.microsoft.com/office/drawing/2010/main">
                <a:solidFill>
                  <a:srgbClr val="FFFFFF"/>
                </a:solidFill>
              </a14:hiddenFill>
            </a:ext>
          </a:extLst>
        </p:spPr>
      </p:pic>
      <p:sp>
        <p:nvSpPr>
          <p:cNvPr id="25" name="TextBox 24"/>
          <p:cNvSpPr txBox="1"/>
          <p:nvPr/>
        </p:nvSpPr>
        <p:spPr>
          <a:xfrm>
            <a:off x="206846" y="5390317"/>
            <a:ext cx="4165600" cy="369332"/>
          </a:xfrm>
          <a:prstGeom prst="rect">
            <a:avLst/>
          </a:prstGeom>
          <a:noFill/>
        </p:spPr>
        <p:txBody>
          <a:bodyPr wrap="square" rtlCol="0">
            <a:spAutoFit/>
          </a:bodyPr>
          <a:lstStyle/>
          <a:p>
            <a:r>
              <a:rPr lang="en-GB" b="1" dirty="0">
                <a:solidFill>
                  <a:srgbClr val="98B025"/>
                </a:solidFill>
              </a:rPr>
              <a:t>Spill products and how to use them</a:t>
            </a:r>
          </a:p>
        </p:txBody>
      </p:sp>
      <p:sp>
        <p:nvSpPr>
          <p:cNvPr id="17" name="TextBox 16"/>
          <p:cNvSpPr txBox="1"/>
          <p:nvPr/>
        </p:nvSpPr>
        <p:spPr>
          <a:xfrm>
            <a:off x="412653" y="5784721"/>
            <a:ext cx="2112308" cy="307777"/>
          </a:xfrm>
          <a:prstGeom prst="rect">
            <a:avLst/>
          </a:prstGeom>
          <a:noFill/>
        </p:spPr>
        <p:txBody>
          <a:bodyPr wrap="square" rtlCol="0">
            <a:spAutoFit/>
          </a:bodyPr>
          <a:lstStyle/>
          <a:p>
            <a:r>
              <a:rPr lang="en-GB" sz="1400" b="1" dirty="0"/>
              <a:t>Absorbent roles and pads</a:t>
            </a:r>
          </a:p>
        </p:txBody>
      </p:sp>
      <p:sp>
        <p:nvSpPr>
          <p:cNvPr id="27" name="TextBox 26"/>
          <p:cNvSpPr txBox="1"/>
          <p:nvPr/>
        </p:nvSpPr>
        <p:spPr>
          <a:xfrm>
            <a:off x="3568065" y="5805143"/>
            <a:ext cx="2112308" cy="307777"/>
          </a:xfrm>
          <a:prstGeom prst="rect">
            <a:avLst/>
          </a:prstGeom>
          <a:noFill/>
        </p:spPr>
        <p:txBody>
          <a:bodyPr wrap="square" rtlCol="0">
            <a:spAutoFit/>
          </a:bodyPr>
          <a:lstStyle/>
          <a:p>
            <a:r>
              <a:rPr lang="en-GB" sz="1400" b="1" dirty="0"/>
              <a:t>Absorbent socks / booms</a:t>
            </a:r>
          </a:p>
        </p:txBody>
      </p:sp>
      <p:sp>
        <p:nvSpPr>
          <p:cNvPr id="28" name="TextBox 27"/>
          <p:cNvSpPr txBox="1"/>
          <p:nvPr/>
        </p:nvSpPr>
        <p:spPr>
          <a:xfrm>
            <a:off x="419985" y="7698109"/>
            <a:ext cx="2112308" cy="307777"/>
          </a:xfrm>
          <a:prstGeom prst="rect">
            <a:avLst/>
          </a:prstGeom>
          <a:noFill/>
        </p:spPr>
        <p:txBody>
          <a:bodyPr wrap="square" rtlCol="0">
            <a:spAutoFit/>
          </a:bodyPr>
          <a:lstStyle/>
          <a:p>
            <a:r>
              <a:rPr lang="en-GB" sz="1400" b="1" dirty="0"/>
              <a:t>Loose absorbent</a:t>
            </a:r>
          </a:p>
        </p:txBody>
      </p:sp>
      <p:sp>
        <p:nvSpPr>
          <p:cNvPr id="29" name="TextBox 28"/>
          <p:cNvSpPr txBox="1"/>
          <p:nvPr/>
        </p:nvSpPr>
        <p:spPr>
          <a:xfrm>
            <a:off x="3538390" y="7653305"/>
            <a:ext cx="2112308" cy="307777"/>
          </a:xfrm>
          <a:prstGeom prst="rect">
            <a:avLst/>
          </a:prstGeom>
          <a:noFill/>
        </p:spPr>
        <p:txBody>
          <a:bodyPr wrap="square" rtlCol="0">
            <a:spAutoFit/>
          </a:bodyPr>
          <a:lstStyle/>
          <a:p>
            <a:r>
              <a:rPr lang="en-GB" sz="1400" b="1" dirty="0"/>
              <a:t>Drain Plug Mats</a:t>
            </a:r>
          </a:p>
        </p:txBody>
      </p:sp>
      <p:sp>
        <p:nvSpPr>
          <p:cNvPr id="20" name="TextBox 19"/>
          <p:cNvSpPr txBox="1"/>
          <p:nvPr/>
        </p:nvSpPr>
        <p:spPr>
          <a:xfrm>
            <a:off x="446156" y="6082740"/>
            <a:ext cx="2002707" cy="1384995"/>
          </a:xfrm>
          <a:prstGeom prst="rect">
            <a:avLst/>
          </a:prstGeom>
          <a:noFill/>
        </p:spPr>
        <p:txBody>
          <a:bodyPr wrap="square" rtlCol="0">
            <a:spAutoFit/>
          </a:bodyPr>
          <a:lstStyle/>
          <a:p>
            <a:r>
              <a:rPr lang="en-GB" sz="1200" dirty="0"/>
              <a:t>Absorbent pads and rolls for cleaning and absorbing oil spills on land and water. The pads work by absorbing the oil without taking up any water. Simply place onto the spill.</a:t>
            </a:r>
          </a:p>
        </p:txBody>
      </p:sp>
      <p:sp>
        <p:nvSpPr>
          <p:cNvPr id="31" name="TextBox 30"/>
          <p:cNvSpPr txBox="1"/>
          <p:nvPr/>
        </p:nvSpPr>
        <p:spPr>
          <a:xfrm>
            <a:off x="3571893" y="6055079"/>
            <a:ext cx="2108480" cy="1569660"/>
          </a:xfrm>
          <a:prstGeom prst="rect">
            <a:avLst/>
          </a:prstGeom>
          <a:noFill/>
        </p:spPr>
        <p:txBody>
          <a:bodyPr wrap="square" rtlCol="0">
            <a:spAutoFit/>
          </a:bodyPr>
          <a:lstStyle/>
          <a:p>
            <a:r>
              <a:rPr lang="en-GB" sz="1200" dirty="0"/>
              <a:t>Oil absorbent socks contain highly absorbent polypropylene material. They are  ideal for creating a barrier around machinery to prevent the spread of an oil spill or to skim the oil off the water surface. </a:t>
            </a:r>
          </a:p>
        </p:txBody>
      </p:sp>
      <p:sp>
        <p:nvSpPr>
          <p:cNvPr id="32" name="TextBox 31"/>
          <p:cNvSpPr txBox="1"/>
          <p:nvPr/>
        </p:nvSpPr>
        <p:spPr>
          <a:xfrm>
            <a:off x="3556887" y="7897886"/>
            <a:ext cx="2002707" cy="1015663"/>
          </a:xfrm>
          <a:prstGeom prst="rect">
            <a:avLst/>
          </a:prstGeom>
          <a:noFill/>
        </p:spPr>
        <p:txBody>
          <a:bodyPr wrap="square" rtlCol="0">
            <a:spAutoFit/>
          </a:bodyPr>
          <a:lstStyle/>
          <a:p>
            <a:r>
              <a:rPr lang="en-GB" sz="1200" dirty="0"/>
              <a:t>Clay drain provide an instant seal to a drain and prevent spilled oils/chemicals flowing into storm drains and out to controlled waters</a:t>
            </a:r>
          </a:p>
        </p:txBody>
      </p:sp>
      <p:sp>
        <p:nvSpPr>
          <p:cNvPr id="33" name="TextBox 32"/>
          <p:cNvSpPr txBox="1"/>
          <p:nvPr/>
        </p:nvSpPr>
        <p:spPr>
          <a:xfrm>
            <a:off x="435875" y="7946976"/>
            <a:ext cx="2300965" cy="830997"/>
          </a:xfrm>
          <a:prstGeom prst="rect">
            <a:avLst/>
          </a:prstGeom>
          <a:noFill/>
        </p:spPr>
        <p:txBody>
          <a:bodyPr wrap="square" rtlCol="0">
            <a:spAutoFit/>
          </a:bodyPr>
          <a:lstStyle/>
          <a:p>
            <a:r>
              <a:rPr lang="en-GB" sz="1200" dirty="0"/>
              <a:t>Loose absorbent is used for clearing up small quantities of oil or petrol. Lighter than Clay alternatives.</a:t>
            </a:r>
          </a:p>
        </p:txBody>
      </p:sp>
      <p:pic>
        <p:nvPicPr>
          <p:cNvPr id="1026" name="Picture 2" descr="https://www.darcy.co.uk/thumbs/thumbs.php?src=https://www.darcy.co.uk/http://www.darcy.co.uk/images/kc/product/Oil%20Spill%20Kit%2050%20web_16_42192_20164614546.jpg&amp;w=625&amp;h=568&amp;q=90&amp;zc=1"/>
          <p:cNvPicPr>
            <a:picLocks noChangeAspect="1" noChangeArrowheads="1"/>
          </p:cNvPicPr>
          <p:nvPr/>
        </p:nvPicPr>
        <p:blipFill rotWithShape="1">
          <a:blip r:embed="rId7">
            <a:extLst>
              <a:ext uri="{28A0092B-C50C-407E-A947-70E740481C1C}">
                <a14:useLocalDpi xmlns:a14="http://schemas.microsoft.com/office/drawing/2010/main" val="0"/>
              </a:ext>
            </a:extLst>
          </a:blip>
          <a:srcRect l="11442" t="11664" r="9935" b="13802"/>
          <a:stretch/>
        </p:blipFill>
        <p:spPr bwMode="auto">
          <a:xfrm>
            <a:off x="2484588" y="1188346"/>
            <a:ext cx="2160000" cy="186092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www.darcy.co.uk/thumbs/thumbs.php?src=https://www.darcy.co.uk/http://www.darcy.co.uk/images/kc/product/Oil%20Spill%20Kit%20240%20web_16_42196_201646143930.jpg&amp;w=625&amp;h=568&amp;q=90&amp;zc=1"/>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5394" r="8726"/>
          <a:stretch/>
        </p:blipFill>
        <p:spPr bwMode="auto">
          <a:xfrm>
            <a:off x="386780" y="1174119"/>
            <a:ext cx="1700976" cy="1800000"/>
          </a:xfrm>
          <a:prstGeom prst="rect">
            <a:avLst/>
          </a:prstGeom>
          <a:noFill/>
          <a:extLst>
            <a:ext uri="{909E8E84-426E-40DD-AFC4-6F175D3DCCD1}">
              <a14:hiddenFill xmlns:a14="http://schemas.microsoft.com/office/drawing/2010/main">
                <a:solidFill>
                  <a:srgbClr val="FFFFFF"/>
                </a:solidFill>
              </a14:hiddenFill>
            </a:ext>
          </a:extLst>
        </p:spPr>
      </p:pic>
      <p:sp>
        <p:nvSpPr>
          <p:cNvPr id="35" name="TextBox 34"/>
          <p:cNvSpPr txBox="1"/>
          <p:nvPr/>
        </p:nvSpPr>
        <p:spPr>
          <a:xfrm>
            <a:off x="-430245" y="9498881"/>
            <a:ext cx="3636194" cy="261610"/>
          </a:xfrm>
          <a:prstGeom prst="rect">
            <a:avLst/>
          </a:prstGeom>
          <a:noFill/>
        </p:spPr>
        <p:txBody>
          <a:bodyPr wrap="square" lIns="91440" tIns="45720" rIns="91440" bIns="45720" rtlCol="0" anchor="t">
            <a:spAutoFit/>
          </a:bodyPr>
          <a:lstStyle/>
          <a:p>
            <a:pPr algn="r"/>
            <a:r>
              <a:rPr lang="en-GB" sz="1100" i="1" dirty="0"/>
              <a:t>EDWG:25 Version D Released Sept 21</a:t>
            </a:r>
          </a:p>
        </p:txBody>
      </p:sp>
    </p:spTree>
    <p:extLst>
      <p:ext uri="{BB962C8B-B14F-4D97-AF65-F5344CB8AC3E}">
        <p14:creationId xmlns:p14="http://schemas.microsoft.com/office/powerpoint/2010/main" val="14895730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eda19ba7-ab0a-4c01-b7e6-6d1061640e00">
      <UserInfo>
        <DisplayName>Seaman, Andy</DisplayName>
        <AccountId>196</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C215B8625A7C74C88399A85973E7762" ma:contentTypeVersion="6" ma:contentTypeDescription="Create a new document." ma:contentTypeScope="" ma:versionID="166a9c363c8001906bfce9492dfdbb17">
  <xsd:schema xmlns:xsd="http://www.w3.org/2001/XMLSchema" xmlns:xs="http://www.w3.org/2001/XMLSchema" xmlns:p="http://schemas.microsoft.com/office/2006/metadata/properties" xmlns:ns2="575814e9-5b8d-48ab-ad5d-3066b333df63" xmlns:ns3="eda19ba7-ab0a-4c01-b7e6-6d1061640e00" targetNamespace="http://schemas.microsoft.com/office/2006/metadata/properties" ma:root="true" ma:fieldsID="d4c295f32c96b03b03132f56e0d5be7c" ns2:_="" ns3:_="">
    <xsd:import namespace="575814e9-5b8d-48ab-ad5d-3066b333df63"/>
    <xsd:import namespace="eda19ba7-ab0a-4c01-b7e6-6d1061640e0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5814e9-5b8d-48ab-ad5d-3066b333df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da19ba7-ab0a-4c01-b7e6-6d1061640e0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D67713-BF59-47CC-9F69-1009AAB56578}">
  <ds:schemaRefs>
    <ds:schemaRef ds:uri="http://schemas.microsoft.com/sharepoint/v3/contenttype/forms"/>
  </ds:schemaRefs>
</ds:datastoreItem>
</file>

<file path=customXml/itemProps2.xml><?xml version="1.0" encoding="utf-8"?>
<ds:datastoreItem xmlns:ds="http://schemas.openxmlformats.org/officeDocument/2006/customXml" ds:itemID="{BF1EBD7C-E94B-442E-9C76-FDBBD335011F}">
  <ds:schemaRefs>
    <ds:schemaRef ds:uri="http://purl.org/dc/terms/"/>
    <ds:schemaRef ds:uri="http://schemas.microsoft.com/office/2006/documentManagement/types"/>
    <ds:schemaRef ds:uri="http://purl.org/dc/elements/1.1/"/>
    <ds:schemaRef ds:uri="http://schemas.microsoft.com/office/2006/metadata/properties"/>
    <ds:schemaRef ds:uri="575814e9-5b8d-48ab-ad5d-3066b333df63"/>
    <ds:schemaRef ds:uri="http://purl.org/dc/dcmitype/"/>
    <ds:schemaRef ds:uri="http://schemas.microsoft.com/office/infopath/2007/PartnerControls"/>
    <ds:schemaRef ds:uri="http://schemas.openxmlformats.org/package/2006/metadata/core-properties"/>
    <ds:schemaRef ds:uri="eda19ba7-ab0a-4c01-b7e6-6d1061640e00"/>
    <ds:schemaRef ds:uri="http://www.w3.org/XML/1998/namespace"/>
  </ds:schemaRefs>
</ds:datastoreItem>
</file>

<file path=customXml/itemProps3.xml><?xml version="1.0" encoding="utf-8"?>
<ds:datastoreItem xmlns:ds="http://schemas.openxmlformats.org/officeDocument/2006/customXml" ds:itemID="{55AC9547-2984-4CAF-932F-195DA133DE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5814e9-5b8d-48ab-ad5d-3066b333df63"/>
    <ds:schemaRef ds:uri="eda19ba7-ab0a-4c01-b7e6-6d1061640e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670</TotalTime>
  <Words>703</Words>
  <Application>Microsoft Office PowerPoint</Application>
  <PresentationFormat>A4 Paper (210x297 mm)</PresentationFormat>
  <Paragraphs>109</Paragraphs>
  <Slides>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PowerPoint Presentation</vt:lpstr>
      <vt:lpstr>PowerPoint Presentation</vt:lpstr>
      <vt:lpstr>PowerPoint Presentation</vt:lpstr>
    </vt:vector>
  </TitlesOfParts>
  <Company>University of Exeter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Gallagher, Karen</dc:creator>
  <cp:lastModifiedBy>Hughes, Fiona</cp:lastModifiedBy>
  <cp:revision>78</cp:revision>
  <cp:lastPrinted>2018-05-08T10:08:00Z</cp:lastPrinted>
  <dcterms:created xsi:type="dcterms:W3CDTF">2016-08-22T13:08:03Z</dcterms:created>
  <dcterms:modified xsi:type="dcterms:W3CDTF">2021-10-21T10:01:00Z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0x010100CC215B8625A7C74C88399A85973E7762</vt:lpwstr>
  </property>
  <property fmtid="{D5CDD505-2E9C-101B-9397-08002B2CF9AE}" pid="3" name="Order">
    <vt:r8>91100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y fmtid="{D5CDD505-2E9C-101B-9397-08002B2CF9AE}" pid="9" name="ComplianceAssetId">
    <vt:lpwstr/>
  </property>
</Properties>
</file>