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3"/>
  </p:sldMasterIdLst>
  <p:notesMasterIdLst>
    <p:notesMasterId r:id="rId34"/>
  </p:notesMasterIdLst>
  <p:sldIdLst>
    <p:sldId id="275" r:id="rId4"/>
    <p:sldId id="307" r:id="rId5"/>
    <p:sldId id="301" r:id="rId6"/>
    <p:sldId id="299" r:id="rId7"/>
    <p:sldId id="309" r:id="rId8"/>
    <p:sldId id="302" r:id="rId9"/>
    <p:sldId id="305" r:id="rId10"/>
    <p:sldId id="312" r:id="rId11"/>
    <p:sldId id="277" r:id="rId12"/>
    <p:sldId id="276" r:id="rId13"/>
    <p:sldId id="278" r:id="rId14"/>
    <p:sldId id="279" r:id="rId15"/>
    <p:sldId id="280" r:id="rId16"/>
    <p:sldId id="281" r:id="rId17"/>
    <p:sldId id="294" r:id="rId18"/>
    <p:sldId id="295" r:id="rId19"/>
    <p:sldId id="284" r:id="rId20"/>
    <p:sldId id="283" r:id="rId21"/>
    <p:sldId id="285" r:id="rId22"/>
    <p:sldId id="296" r:id="rId23"/>
    <p:sldId id="286" r:id="rId24"/>
    <p:sldId id="297" r:id="rId25"/>
    <p:sldId id="287" r:id="rId26"/>
    <p:sldId id="290" r:id="rId27"/>
    <p:sldId id="288" r:id="rId28"/>
    <p:sldId id="289" r:id="rId29"/>
    <p:sldId id="291" r:id="rId30"/>
    <p:sldId id="293" r:id="rId31"/>
    <p:sldId id="298" r:id="rId32"/>
    <p:sldId id="311" r:id="rId33"/>
  </p:sldIdLst>
  <p:sldSz cx="12169775"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3612">
          <p15:clr>
            <a:srgbClr val="A4A3A4"/>
          </p15:clr>
        </p15:guide>
        <p15:guide id="2" pos="383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90" y="516"/>
      </p:cViewPr>
      <p:guideLst>
        <p:guide orient="horz" pos="3612"/>
        <p:guide pos="383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1.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98B68C-652E-41AD-B011-C6F43D241345}" type="doc">
      <dgm:prSet loTypeId="urn:microsoft.com/office/officeart/2008/layout/PictureStrips" loCatId="picture" qsTypeId="urn:microsoft.com/office/officeart/2005/8/quickstyle/3d3" qsCatId="3D" csTypeId="urn:microsoft.com/office/officeart/2005/8/colors/accent1_2" csCatId="accent1" phldr="1"/>
      <dgm:spPr/>
      <dgm:t>
        <a:bodyPr/>
        <a:lstStyle/>
        <a:p>
          <a:endParaRPr lang="en-GB"/>
        </a:p>
      </dgm:t>
    </dgm:pt>
    <dgm:pt modelId="{C55F8163-D8C9-4B57-A19A-01C46CABF3B7}">
      <dgm:prSet phldrT="[Text]"/>
      <dgm:spPr/>
      <dgm:t>
        <a:bodyPr/>
        <a:lstStyle/>
        <a:p>
          <a:r>
            <a:rPr lang="en-GB" baseline="0" dirty="0">
              <a:latin typeface="Arial" charset="0"/>
              <a:ea typeface="+mn-ea"/>
            </a:rPr>
            <a:t>“</a:t>
          </a:r>
          <a:r>
            <a:rPr lang="en-GB" baseline="0" dirty="0">
              <a:solidFill>
                <a:schemeClr val="tx2">
                  <a:lumMod val="75000"/>
                </a:schemeClr>
              </a:solidFill>
              <a:latin typeface="Arial" charset="0"/>
              <a:ea typeface="+mn-ea"/>
            </a:rPr>
            <a:t>Teaching and Research” – or Exeter’s </a:t>
          </a:r>
          <a:r>
            <a:rPr lang="en-GB" b="1" baseline="0" dirty="0">
              <a:solidFill>
                <a:schemeClr val="tx2">
                  <a:lumMod val="75000"/>
                </a:schemeClr>
              </a:solidFill>
              <a:latin typeface="Arial" charset="0"/>
              <a:ea typeface="+mn-ea"/>
            </a:rPr>
            <a:t>Education and Research </a:t>
          </a:r>
          <a:r>
            <a:rPr lang="en-GB" baseline="0" dirty="0">
              <a:solidFill>
                <a:schemeClr val="tx2">
                  <a:lumMod val="75000"/>
                </a:schemeClr>
              </a:solidFill>
              <a:latin typeface="Arial" charset="0"/>
              <a:ea typeface="+mn-ea"/>
            </a:rPr>
            <a:t>contract</a:t>
          </a:r>
          <a:endParaRPr lang="en-GB" baseline="0" dirty="0">
            <a:solidFill>
              <a:schemeClr val="tx2">
                <a:lumMod val="75000"/>
              </a:schemeClr>
            </a:solidFill>
          </a:endParaRPr>
        </a:p>
      </dgm:t>
    </dgm:pt>
    <dgm:pt modelId="{AAE43AC4-1ABA-471C-A20F-C4691EB9D1B9}" type="parTrans" cxnId="{F2EFC7D4-2962-409F-BA6F-1C111463714B}">
      <dgm:prSet/>
      <dgm:spPr/>
      <dgm:t>
        <a:bodyPr/>
        <a:lstStyle/>
        <a:p>
          <a:endParaRPr lang="en-GB"/>
        </a:p>
      </dgm:t>
    </dgm:pt>
    <dgm:pt modelId="{04A474F9-89E1-4341-BF00-1F4741284D40}" type="sibTrans" cxnId="{F2EFC7D4-2962-409F-BA6F-1C111463714B}">
      <dgm:prSet/>
      <dgm:spPr/>
      <dgm:t>
        <a:bodyPr/>
        <a:lstStyle/>
        <a:p>
          <a:endParaRPr lang="en-GB"/>
        </a:p>
      </dgm:t>
    </dgm:pt>
    <dgm:pt modelId="{86F0E071-6BD9-42BA-9A43-22C2F74CE46E}">
      <dgm:prSet phldrT="[Text]"/>
      <dgm:spPr/>
      <dgm:t>
        <a:bodyPr/>
        <a:lstStyle/>
        <a:p>
          <a:r>
            <a:rPr lang="en-GB" dirty="0">
              <a:latin typeface="Arial" charset="0"/>
              <a:ea typeface="+mn-ea"/>
            </a:rPr>
            <a:t>“</a:t>
          </a:r>
          <a:r>
            <a:rPr lang="en-GB" dirty="0">
              <a:solidFill>
                <a:schemeClr val="tx2">
                  <a:lumMod val="75000"/>
                </a:schemeClr>
              </a:solidFill>
              <a:latin typeface="Arial" charset="0"/>
              <a:ea typeface="+mn-ea"/>
            </a:rPr>
            <a:t>Research-only” – or Exeter’s </a:t>
          </a:r>
          <a:r>
            <a:rPr lang="en-GB" b="1" dirty="0">
              <a:solidFill>
                <a:schemeClr val="tx2">
                  <a:lumMod val="75000"/>
                </a:schemeClr>
              </a:solidFill>
              <a:latin typeface="Arial" charset="0"/>
              <a:ea typeface="+mn-ea"/>
            </a:rPr>
            <a:t>Research</a:t>
          </a:r>
          <a:r>
            <a:rPr lang="en-GB" dirty="0">
              <a:solidFill>
                <a:schemeClr val="tx2">
                  <a:lumMod val="75000"/>
                </a:schemeClr>
              </a:solidFill>
              <a:latin typeface="Arial" charset="0"/>
              <a:ea typeface="+mn-ea"/>
            </a:rPr>
            <a:t> contract</a:t>
          </a:r>
          <a:endParaRPr lang="en-GB" dirty="0">
            <a:solidFill>
              <a:schemeClr val="tx2">
                <a:lumMod val="75000"/>
              </a:schemeClr>
            </a:solidFill>
          </a:endParaRPr>
        </a:p>
      </dgm:t>
    </dgm:pt>
    <dgm:pt modelId="{9D6EB0ED-F300-4417-BEE1-8082C9AA5316}" type="parTrans" cxnId="{CBE0D627-C7D0-4668-8372-3DD7BB50FD85}">
      <dgm:prSet/>
      <dgm:spPr/>
      <dgm:t>
        <a:bodyPr/>
        <a:lstStyle/>
        <a:p>
          <a:endParaRPr lang="en-GB"/>
        </a:p>
      </dgm:t>
    </dgm:pt>
    <dgm:pt modelId="{5CBFC875-5DDC-4F8F-9A41-C98330BFF0FE}" type="sibTrans" cxnId="{CBE0D627-C7D0-4668-8372-3DD7BB50FD85}">
      <dgm:prSet/>
      <dgm:spPr/>
      <dgm:t>
        <a:bodyPr/>
        <a:lstStyle/>
        <a:p>
          <a:endParaRPr lang="en-GB"/>
        </a:p>
      </dgm:t>
    </dgm:pt>
    <dgm:pt modelId="{52B920A2-1F7F-4D89-9515-A0D67F559E8E}" type="pres">
      <dgm:prSet presAssocID="{3398B68C-652E-41AD-B011-C6F43D241345}" presName="Name0" presStyleCnt="0">
        <dgm:presLayoutVars>
          <dgm:dir/>
          <dgm:resizeHandles val="exact"/>
        </dgm:presLayoutVars>
      </dgm:prSet>
      <dgm:spPr/>
      <dgm:t>
        <a:bodyPr/>
        <a:lstStyle/>
        <a:p>
          <a:endParaRPr lang="en-US"/>
        </a:p>
      </dgm:t>
    </dgm:pt>
    <dgm:pt modelId="{1F04966A-7BA9-4C02-A865-CFAFA4E67437}" type="pres">
      <dgm:prSet presAssocID="{C55F8163-D8C9-4B57-A19A-01C46CABF3B7}" presName="composite" presStyleCnt="0"/>
      <dgm:spPr/>
    </dgm:pt>
    <dgm:pt modelId="{422D3DB7-8E11-4F6D-9521-86C6561472D7}" type="pres">
      <dgm:prSet presAssocID="{C55F8163-D8C9-4B57-A19A-01C46CABF3B7}" presName="rect1" presStyleLbl="trAlignAcc1" presStyleIdx="0" presStyleCnt="2">
        <dgm:presLayoutVars>
          <dgm:bulletEnabled val="1"/>
        </dgm:presLayoutVars>
      </dgm:prSet>
      <dgm:spPr/>
      <dgm:t>
        <a:bodyPr/>
        <a:lstStyle/>
        <a:p>
          <a:endParaRPr lang="en-US"/>
        </a:p>
      </dgm:t>
    </dgm:pt>
    <dgm:pt modelId="{B1E25C6D-BDF3-48A1-8F5E-58C0732D84E7}" type="pres">
      <dgm:prSet presAssocID="{C55F8163-D8C9-4B57-A19A-01C46CABF3B7}" presName="rect2" presStyleLbl="fgImgPlace1" presStyleIdx="0" presStyleCnt="2"/>
      <dgm:spPr>
        <a:prstGeom prst="flowChartCollate">
          <a:avLst/>
        </a:prstGeom>
        <a:solidFill>
          <a:schemeClr val="tx2">
            <a:lumMod val="75000"/>
          </a:schemeClr>
        </a:solidFill>
      </dgm:spPr>
    </dgm:pt>
    <dgm:pt modelId="{0703B6D6-6E84-4F71-B3B0-864C7B53BDE6}" type="pres">
      <dgm:prSet presAssocID="{04A474F9-89E1-4341-BF00-1F4741284D40}" presName="sibTrans" presStyleCnt="0"/>
      <dgm:spPr/>
    </dgm:pt>
    <dgm:pt modelId="{9EE1D0B7-4233-4E65-8D30-351E85BB81A4}" type="pres">
      <dgm:prSet presAssocID="{86F0E071-6BD9-42BA-9A43-22C2F74CE46E}" presName="composite" presStyleCnt="0"/>
      <dgm:spPr/>
    </dgm:pt>
    <dgm:pt modelId="{9BCA16F1-3989-4737-BE09-C54E85FFAB1A}" type="pres">
      <dgm:prSet presAssocID="{86F0E071-6BD9-42BA-9A43-22C2F74CE46E}" presName="rect1" presStyleLbl="trAlignAcc1" presStyleIdx="1" presStyleCnt="2">
        <dgm:presLayoutVars>
          <dgm:bulletEnabled val="1"/>
        </dgm:presLayoutVars>
      </dgm:prSet>
      <dgm:spPr/>
      <dgm:t>
        <a:bodyPr/>
        <a:lstStyle/>
        <a:p>
          <a:endParaRPr lang="en-US"/>
        </a:p>
      </dgm:t>
    </dgm:pt>
    <dgm:pt modelId="{B4F4DDDB-621F-49D6-B528-BBC6F92E0E0A}" type="pres">
      <dgm:prSet presAssocID="{86F0E071-6BD9-42BA-9A43-22C2F74CE46E}" presName="rect2" presStyleLbl="fgImgPlace1" presStyleIdx="1" presStyleCnt="2"/>
      <dgm:spPr>
        <a:prstGeom prst="flowChartCollate">
          <a:avLst/>
        </a:prstGeom>
        <a:solidFill>
          <a:schemeClr val="tx2">
            <a:lumMod val="75000"/>
          </a:schemeClr>
        </a:solidFill>
      </dgm:spPr>
    </dgm:pt>
  </dgm:ptLst>
  <dgm:cxnLst>
    <dgm:cxn modelId="{54B18973-1E78-4B22-9515-0C94BE87978B}" type="presOf" srcId="{C55F8163-D8C9-4B57-A19A-01C46CABF3B7}" destId="{422D3DB7-8E11-4F6D-9521-86C6561472D7}" srcOrd="0" destOrd="0" presId="urn:microsoft.com/office/officeart/2008/layout/PictureStrips"/>
    <dgm:cxn modelId="{7D10C61B-A39D-468E-8090-70198281B042}" type="presOf" srcId="{3398B68C-652E-41AD-B011-C6F43D241345}" destId="{52B920A2-1F7F-4D89-9515-A0D67F559E8E}" srcOrd="0" destOrd="0" presId="urn:microsoft.com/office/officeart/2008/layout/PictureStrips"/>
    <dgm:cxn modelId="{7E9130B4-06F6-49E6-B212-D09F1C59C1F4}" type="presOf" srcId="{86F0E071-6BD9-42BA-9A43-22C2F74CE46E}" destId="{9BCA16F1-3989-4737-BE09-C54E85FFAB1A}" srcOrd="0" destOrd="0" presId="urn:microsoft.com/office/officeart/2008/layout/PictureStrips"/>
    <dgm:cxn modelId="{CBE0D627-C7D0-4668-8372-3DD7BB50FD85}" srcId="{3398B68C-652E-41AD-B011-C6F43D241345}" destId="{86F0E071-6BD9-42BA-9A43-22C2F74CE46E}" srcOrd="1" destOrd="0" parTransId="{9D6EB0ED-F300-4417-BEE1-8082C9AA5316}" sibTransId="{5CBFC875-5DDC-4F8F-9A41-C98330BFF0FE}"/>
    <dgm:cxn modelId="{F2EFC7D4-2962-409F-BA6F-1C111463714B}" srcId="{3398B68C-652E-41AD-B011-C6F43D241345}" destId="{C55F8163-D8C9-4B57-A19A-01C46CABF3B7}" srcOrd="0" destOrd="0" parTransId="{AAE43AC4-1ABA-471C-A20F-C4691EB9D1B9}" sibTransId="{04A474F9-89E1-4341-BF00-1F4741284D40}"/>
    <dgm:cxn modelId="{88975D2A-1379-4A7F-9B55-F1B7AAD4DE03}" type="presParOf" srcId="{52B920A2-1F7F-4D89-9515-A0D67F559E8E}" destId="{1F04966A-7BA9-4C02-A865-CFAFA4E67437}" srcOrd="0" destOrd="0" presId="urn:microsoft.com/office/officeart/2008/layout/PictureStrips"/>
    <dgm:cxn modelId="{376A0866-AF17-4546-A38B-065E58D32E08}" type="presParOf" srcId="{1F04966A-7BA9-4C02-A865-CFAFA4E67437}" destId="{422D3DB7-8E11-4F6D-9521-86C6561472D7}" srcOrd="0" destOrd="0" presId="urn:microsoft.com/office/officeart/2008/layout/PictureStrips"/>
    <dgm:cxn modelId="{C604ABA0-4EFE-4FF8-B218-E6D5F24126A0}" type="presParOf" srcId="{1F04966A-7BA9-4C02-A865-CFAFA4E67437}" destId="{B1E25C6D-BDF3-48A1-8F5E-58C0732D84E7}" srcOrd="1" destOrd="0" presId="urn:microsoft.com/office/officeart/2008/layout/PictureStrips"/>
    <dgm:cxn modelId="{74E9FE97-B2BA-4C57-A4F1-567B302F38A9}" type="presParOf" srcId="{52B920A2-1F7F-4D89-9515-A0D67F559E8E}" destId="{0703B6D6-6E84-4F71-B3B0-864C7B53BDE6}" srcOrd="1" destOrd="0" presId="urn:microsoft.com/office/officeart/2008/layout/PictureStrips"/>
    <dgm:cxn modelId="{CE26346A-2C50-4F85-84AF-53D0BFCD6353}" type="presParOf" srcId="{52B920A2-1F7F-4D89-9515-A0D67F559E8E}" destId="{9EE1D0B7-4233-4E65-8D30-351E85BB81A4}" srcOrd="2" destOrd="0" presId="urn:microsoft.com/office/officeart/2008/layout/PictureStrips"/>
    <dgm:cxn modelId="{029CD286-A2C2-4626-8332-2D8DB6738453}" type="presParOf" srcId="{9EE1D0B7-4233-4E65-8D30-351E85BB81A4}" destId="{9BCA16F1-3989-4737-BE09-C54E85FFAB1A}" srcOrd="0" destOrd="0" presId="urn:microsoft.com/office/officeart/2008/layout/PictureStrips"/>
    <dgm:cxn modelId="{0ECE5376-4C9D-4B35-98FD-2E23AEE9E712}" type="presParOf" srcId="{9EE1D0B7-4233-4E65-8D30-351E85BB81A4}" destId="{B4F4DDDB-621F-49D6-B528-BBC6F92E0E0A}" srcOrd="1" destOrd="0" presId="urn:microsoft.com/office/officeart/2008/layout/PictureStrip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BCE020-61BA-44D0-B416-278C27681EA3}" type="doc">
      <dgm:prSet loTypeId="urn:microsoft.com/office/officeart/2005/8/layout/hList9" loCatId="list" qsTypeId="urn:microsoft.com/office/officeart/2005/8/quickstyle/3d1" qsCatId="3D" csTypeId="urn:microsoft.com/office/officeart/2005/8/colors/accent1_2" csCatId="accent1" phldr="1"/>
      <dgm:spPr/>
      <dgm:t>
        <a:bodyPr/>
        <a:lstStyle/>
        <a:p>
          <a:endParaRPr lang="en-GB"/>
        </a:p>
      </dgm:t>
    </dgm:pt>
    <dgm:pt modelId="{A99E07C3-D564-48D6-954F-AAFFBE8405B2}">
      <dgm:prSet phldrT="[Text]" custT="1"/>
      <dgm:spPr>
        <a:solidFill>
          <a:schemeClr val="tx2">
            <a:lumMod val="75000"/>
            <a:alpha val="90000"/>
          </a:schemeClr>
        </a:solidFill>
      </dgm:spPr>
      <dgm:t>
        <a:bodyPr/>
        <a:lstStyle/>
        <a:p>
          <a:r>
            <a:rPr lang="en-GB" sz="2400" b="1" dirty="0">
              <a:solidFill>
                <a:schemeClr val="bg2"/>
              </a:solidFill>
            </a:rPr>
            <a:t>All staff with significant responsibility for research </a:t>
          </a:r>
          <a:r>
            <a:rPr lang="en-GB" sz="2400" b="1" u="sng" dirty="0">
              <a:solidFill>
                <a:schemeClr val="bg2"/>
              </a:solidFill>
            </a:rPr>
            <a:t>must be returned </a:t>
          </a:r>
          <a:r>
            <a:rPr lang="en-GB" sz="2400" b="1" dirty="0">
              <a:solidFill>
                <a:schemeClr val="bg2"/>
              </a:solidFill>
            </a:rPr>
            <a:t>to REF2021</a:t>
          </a:r>
        </a:p>
      </dgm:t>
    </dgm:pt>
    <dgm:pt modelId="{2924B2DE-4366-46F3-BF51-53301E1D77ED}" type="parTrans" cxnId="{85687DBE-B7AE-47E9-B6D9-0F2A0BBD9160}">
      <dgm:prSet/>
      <dgm:spPr/>
      <dgm:t>
        <a:bodyPr/>
        <a:lstStyle/>
        <a:p>
          <a:endParaRPr lang="en-GB"/>
        </a:p>
      </dgm:t>
    </dgm:pt>
    <dgm:pt modelId="{CEA9F269-C627-43CE-9EB2-0D14D7C31FB2}" type="sibTrans" cxnId="{85687DBE-B7AE-47E9-B6D9-0F2A0BBD9160}">
      <dgm:prSet/>
      <dgm:spPr/>
      <dgm:t>
        <a:bodyPr/>
        <a:lstStyle/>
        <a:p>
          <a:endParaRPr lang="en-GB"/>
        </a:p>
      </dgm:t>
    </dgm:pt>
    <dgm:pt modelId="{D66A2D73-3FB3-449D-BB5E-501C3098AD4A}">
      <dgm:prSet phldrT="[Text]"/>
      <dgm:spPr>
        <a:solidFill>
          <a:schemeClr val="tx2">
            <a:lumMod val="50000"/>
          </a:schemeClr>
        </a:solidFill>
      </dgm:spPr>
      <dgm:t>
        <a:bodyPr/>
        <a:lstStyle/>
        <a:p>
          <a:r>
            <a:rPr lang="en-GB" b="1" dirty="0">
              <a:solidFill>
                <a:schemeClr val="bg2"/>
              </a:solidFill>
            </a:rPr>
            <a:t>All staff who meet the REF2021 definition of Independent Researcher </a:t>
          </a:r>
          <a:r>
            <a:rPr lang="en-GB" b="0" dirty="0">
              <a:solidFill>
                <a:schemeClr val="bg2"/>
              </a:solidFill>
            </a:rPr>
            <a:t>are deemed to have significant responsibility for research and </a:t>
          </a:r>
          <a:r>
            <a:rPr lang="en-GB" b="1" u="sng" dirty="0">
              <a:solidFill>
                <a:schemeClr val="bg2"/>
              </a:solidFill>
            </a:rPr>
            <a:t>must be returned</a:t>
          </a:r>
          <a:r>
            <a:rPr lang="en-GB" b="1" dirty="0">
              <a:solidFill>
                <a:schemeClr val="bg2"/>
              </a:solidFill>
            </a:rPr>
            <a:t> to REF2021</a:t>
          </a:r>
        </a:p>
      </dgm:t>
    </dgm:pt>
    <dgm:pt modelId="{A19E90E0-C710-4236-941F-C8983C2CD8B8}" type="parTrans" cxnId="{1D31AC0C-568C-402F-9E2D-0F30757BCC52}">
      <dgm:prSet/>
      <dgm:spPr/>
      <dgm:t>
        <a:bodyPr/>
        <a:lstStyle/>
        <a:p>
          <a:endParaRPr lang="en-GB"/>
        </a:p>
      </dgm:t>
    </dgm:pt>
    <dgm:pt modelId="{6AC7D712-46B5-4153-B90F-73ACC8F29145}" type="sibTrans" cxnId="{1D31AC0C-568C-402F-9E2D-0F30757BCC52}">
      <dgm:prSet/>
      <dgm:spPr/>
      <dgm:t>
        <a:bodyPr/>
        <a:lstStyle/>
        <a:p>
          <a:endParaRPr lang="en-GB"/>
        </a:p>
      </dgm:t>
    </dgm:pt>
    <dgm:pt modelId="{79614FAD-40A0-471D-BA34-860514E28D61}" type="pres">
      <dgm:prSet presAssocID="{85BCE020-61BA-44D0-B416-278C27681EA3}" presName="list" presStyleCnt="0">
        <dgm:presLayoutVars>
          <dgm:dir/>
          <dgm:animLvl val="lvl"/>
        </dgm:presLayoutVars>
      </dgm:prSet>
      <dgm:spPr/>
      <dgm:t>
        <a:bodyPr/>
        <a:lstStyle/>
        <a:p>
          <a:endParaRPr lang="en-US"/>
        </a:p>
      </dgm:t>
    </dgm:pt>
    <dgm:pt modelId="{2A17A3BA-5E00-4603-A2A8-29175A44D30F}" type="pres">
      <dgm:prSet presAssocID="{A99E07C3-D564-48D6-954F-AAFFBE8405B2}" presName="posSpace" presStyleCnt="0"/>
      <dgm:spPr/>
    </dgm:pt>
    <dgm:pt modelId="{8B7B4872-E754-49BE-8082-758D140C8D26}" type="pres">
      <dgm:prSet presAssocID="{A99E07C3-D564-48D6-954F-AAFFBE8405B2}" presName="vertFlow" presStyleCnt="0"/>
      <dgm:spPr/>
    </dgm:pt>
    <dgm:pt modelId="{A7229A7F-5ACA-4F9B-8F20-DFB27D335A72}" type="pres">
      <dgm:prSet presAssocID="{A99E07C3-D564-48D6-954F-AAFFBE8405B2}" presName="topSpace" presStyleCnt="0"/>
      <dgm:spPr/>
    </dgm:pt>
    <dgm:pt modelId="{23CFD5EB-B60F-44F4-855B-C2A4776CE27A}" type="pres">
      <dgm:prSet presAssocID="{A99E07C3-D564-48D6-954F-AAFFBE8405B2}" presName="firstComp" presStyleCnt="0"/>
      <dgm:spPr/>
    </dgm:pt>
    <dgm:pt modelId="{CACCF9AE-EF10-4FD9-B254-0795B31226EC}" type="pres">
      <dgm:prSet presAssocID="{A99E07C3-D564-48D6-954F-AAFFBE8405B2}" presName="firstChild" presStyleLbl="bgAccFollowNode1" presStyleIdx="0" presStyleCnt="1"/>
      <dgm:spPr/>
      <dgm:t>
        <a:bodyPr/>
        <a:lstStyle/>
        <a:p>
          <a:endParaRPr lang="en-US"/>
        </a:p>
      </dgm:t>
    </dgm:pt>
    <dgm:pt modelId="{9FE6A880-FA35-431B-AD34-432C69254E9A}" type="pres">
      <dgm:prSet presAssocID="{A99E07C3-D564-48D6-954F-AAFFBE8405B2}" presName="firstChildTx" presStyleLbl="bgAccFollowNode1" presStyleIdx="0" presStyleCnt="1">
        <dgm:presLayoutVars>
          <dgm:bulletEnabled val="1"/>
        </dgm:presLayoutVars>
      </dgm:prSet>
      <dgm:spPr/>
      <dgm:t>
        <a:bodyPr/>
        <a:lstStyle/>
        <a:p>
          <a:endParaRPr lang="en-US"/>
        </a:p>
      </dgm:t>
    </dgm:pt>
    <dgm:pt modelId="{5E1618A4-6EAE-48FB-BCCB-3AC6F9E9AA0C}" type="pres">
      <dgm:prSet presAssocID="{A99E07C3-D564-48D6-954F-AAFFBE8405B2}" presName="negSpace" presStyleCnt="0"/>
      <dgm:spPr/>
    </dgm:pt>
    <dgm:pt modelId="{2A22A9A6-1429-4047-B0EC-E2D9BBE80EFF}" type="pres">
      <dgm:prSet presAssocID="{A99E07C3-D564-48D6-954F-AAFFBE8405B2}" presName="circle" presStyleLbl="node1" presStyleIdx="0" presStyleCnt="1"/>
      <dgm:spPr/>
      <dgm:t>
        <a:bodyPr/>
        <a:lstStyle/>
        <a:p>
          <a:endParaRPr lang="en-US"/>
        </a:p>
      </dgm:t>
    </dgm:pt>
  </dgm:ptLst>
  <dgm:cxnLst>
    <dgm:cxn modelId="{1D31AC0C-568C-402F-9E2D-0F30757BCC52}" srcId="{A99E07C3-D564-48D6-954F-AAFFBE8405B2}" destId="{D66A2D73-3FB3-449D-BB5E-501C3098AD4A}" srcOrd="0" destOrd="0" parTransId="{A19E90E0-C710-4236-941F-C8983C2CD8B8}" sibTransId="{6AC7D712-46B5-4153-B90F-73ACC8F29145}"/>
    <dgm:cxn modelId="{276575EF-6BD7-4C0D-B8AC-DFB2B3347229}" type="presOf" srcId="{D66A2D73-3FB3-449D-BB5E-501C3098AD4A}" destId="{9FE6A880-FA35-431B-AD34-432C69254E9A}" srcOrd="1" destOrd="0" presId="urn:microsoft.com/office/officeart/2005/8/layout/hList9"/>
    <dgm:cxn modelId="{069F7868-D8C7-4948-9380-41B12B5BFC68}" type="presOf" srcId="{A99E07C3-D564-48D6-954F-AAFFBE8405B2}" destId="{2A22A9A6-1429-4047-B0EC-E2D9BBE80EFF}" srcOrd="0" destOrd="0" presId="urn:microsoft.com/office/officeart/2005/8/layout/hList9"/>
    <dgm:cxn modelId="{85687DBE-B7AE-47E9-B6D9-0F2A0BBD9160}" srcId="{85BCE020-61BA-44D0-B416-278C27681EA3}" destId="{A99E07C3-D564-48D6-954F-AAFFBE8405B2}" srcOrd="0" destOrd="0" parTransId="{2924B2DE-4366-46F3-BF51-53301E1D77ED}" sibTransId="{CEA9F269-C627-43CE-9EB2-0D14D7C31FB2}"/>
    <dgm:cxn modelId="{C59A1D57-3B2F-4A63-9DA9-9DC3BB8508C6}" type="presOf" srcId="{85BCE020-61BA-44D0-B416-278C27681EA3}" destId="{79614FAD-40A0-471D-BA34-860514E28D61}" srcOrd="0" destOrd="0" presId="urn:microsoft.com/office/officeart/2005/8/layout/hList9"/>
    <dgm:cxn modelId="{5984C2AD-46CF-41C1-ACB3-B329B49D9CAB}" type="presOf" srcId="{D66A2D73-3FB3-449D-BB5E-501C3098AD4A}" destId="{CACCF9AE-EF10-4FD9-B254-0795B31226EC}" srcOrd="0" destOrd="0" presId="urn:microsoft.com/office/officeart/2005/8/layout/hList9"/>
    <dgm:cxn modelId="{F0645488-8D2C-4C91-87C5-EA07BC6F2C11}" type="presParOf" srcId="{79614FAD-40A0-471D-BA34-860514E28D61}" destId="{2A17A3BA-5E00-4603-A2A8-29175A44D30F}" srcOrd="0" destOrd="0" presId="urn:microsoft.com/office/officeart/2005/8/layout/hList9"/>
    <dgm:cxn modelId="{EB8A8502-D2D9-4FE2-8CC1-61C06D659729}" type="presParOf" srcId="{79614FAD-40A0-471D-BA34-860514E28D61}" destId="{8B7B4872-E754-49BE-8082-758D140C8D26}" srcOrd="1" destOrd="0" presId="urn:microsoft.com/office/officeart/2005/8/layout/hList9"/>
    <dgm:cxn modelId="{89BB005A-B9E1-4A3C-9C5E-91CA888D4864}" type="presParOf" srcId="{8B7B4872-E754-49BE-8082-758D140C8D26}" destId="{A7229A7F-5ACA-4F9B-8F20-DFB27D335A72}" srcOrd="0" destOrd="0" presId="urn:microsoft.com/office/officeart/2005/8/layout/hList9"/>
    <dgm:cxn modelId="{F361493E-D146-44F3-A7B7-6D093883F4AC}" type="presParOf" srcId="{8B7B4872-E754-49BE-8082-758D140C8D26}" destId="{23CFD5EB-B60F-44F4-855B-C2A4776CE27A}" srcOrd="1" destOrd="0" presId="urn:microsoft.com/office/officeart/2005/8/layout/hList9"/>
    <dgm:cxn modelId="{672144DF-B56B-4E45-A274-AE2CB69318B4}" type="presParOf" srcId="{23CFD5EB-B60F-44F4-855B-C2A4776CE27A}" destId="{CACCF9AE-EF10-4FD9-B254-0795B31226EC}" srcOrd="0" destOrd="0" presId="urn:microsoft.com/office/officeart/2005/8/layout/hList9"/>
    <dgm:cxn modelId="{E377933F-8762-49F9-87C5-DA907C36FD55}" type="presParOf" srcId="{23CFD5EB-B60F-44F4-855B-C2A4776CE27A}" destId="{9FE6A880-FA35-431B-AD34-432C69254E9A}" srcOrd="1" destOrd="0" presId="urn:microsoft.com/office/officeart/2005/8/layout/hList9"/>
    <dgm:cxn modelId="{FDA8E22D-8C96-489C-BB01-332BD9D20A74}" type="presParOf" srcId="{79614FAD-40A0-471D-BA34-860514E28D61}" destId="{5E1618A4-6EAE-48FB-BCCB-3AC6F9E9AA0C}" srcOrd="2" destOrd="0" presId="urn:microsoft.com/office/officeart/2005/8/layout/hList9"/>
    <dgm:cxn modelId="{F1DCB456-D528-4CB4-8A52-B03CCCAC1753}" type="presParOf" srcId="{79614FAD-40A0-471D-BA34-860514E28D61}" destId="{2A22A9A6-1429-4047-B0EC-E2D9BBE80EFF}" srcOrd="3" destOrd="0" presId="urn:microsoft.com/office/officeart/2005/8/layout/hList9"/>
  </dgm:cxnLst>
  <dgm:bg>
    <a:solidFill>
      <a:schemeClr val="bg1">
        <a:alpha val="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4BFC27A-3DCE-4C75-8213-9172C28FDF86}"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en-GB"/>
        </a:p>
      </dgm:t>
    </dgm:pt>
    <dgm:pt modelId="{28B22DAF-F7EE-46AA-8E9D-C6968D8962CE}">
      <dgm:prSet phldrT="[Text]" custT="1"/>
      <dgm:spPr>
        <a:noFill/>
        <a:ln>
          <a:noFill/>
        </a:ln>
      </dgm:spPr>
      <dgm:t>
        <a:bodyPr/>
        <a:lstStyle/>
        <a:p>
          <a:r>
            <a:rPr lang="en-GB" sz="2400" dirty="0">
              <a:solidFill>
                <a:schemeClr val="tx2">
                  <a:lumMod val="75000"/>
                </a:schemeClr>
              </a:solidFill>
              <a:latin typeface="+mn-lt"/>
              <a:cs typeface="Arial" panose="020B0604020202020204" pitchFamily="34" charset="0"/>
            </a:rPr>
            <a:t>Explicit time and resources are made available for research</a:t>
          </a:r>
          <a:endParaRPr lang="en-GB" sz="2400" dirty="0">
            <a:latin typeface="+mn-lt"/>
          </a:endParaRPr>
        </a:p>
      </dgm:t>
    </dgm:pt>
    <dgm:pt modelId="{BDE9646B-FEB7-494A-8178-347F36C0E238}" type="parTrans" cxnId="{BD27B4E9-004F-4F60-82A8-00EAC6D5BA65}">
      <dgm:prSet/>
      <dgm:spPr/>
      <dgm:t>
        <a:bodyPr/>
        <a:lstStyle/>
        <a:p>
          <a:endParaRPr lang="en-GB"/>
        </a:p>
      </dgm:t>
    </dgm:pt>
    <dgm:pt modelId="{B2821EDB-8324-4450-A41F-8DE2E6079A25}" type="sibTrans" cxnId="{BD27B4E9-004F-4F60-82A8-00EAC6D5BA65}">
      <dgm:prSet/>
      <dgm:spPr>
        <a:solidFill>
          <a:schemeClr val="accent3">
            <a:lumMod val="75000"/>
          </a:schemeClr>
        </a:solidFill>
      </dgm:spPr>
      <dgm:t>
        <a:bodyPr/>
        <a:lstStyle/>
        <a:p>
          <a:endParaRPr lang="en-GB"/>
        </a:p>
      </dgm:t>
    </dgm:pt>
    <dgm:pt modelId="{4807091E-727D-48F1-A527-3574F4D97D16}">
      <dgm:prSet phldrT="[Text]" custT="1"/>
      <dgm:spPr>
        <a:noFill/>
        <a:ln>
          <a:noFill/>
        </a:ln>
      </dgm:spPr>
      <dgm:t>
        <a:bodyPr/>
        <a:lstStyle/>
        <a:p>
          <a:r>
            <a:rPr lang="en-GB" sz="2400" dirty="0">
              <a:solidFill>
                <a:schemeClr val="tx2">
                  <a:lumMod val="75000"/>
                </a:schemeClr>
              </a:solidFill>
              <a:latin typeface="+mn-lt"/>
            </a:rPr>
            <a:t>Engaging </a:t>
          </a:r>
          <a:r>
            <a:rPr lang="en-GB" sz="2400" dirty="0">
              <a:solidFill>
                <a:schemeClr val="tx2">
                  <a:lumMod val="75000"/>
                </a:schemeClr>
              </a:solidFill>
              <a:latin typeface="+mn-lt"/>
              <a:cs typeface="Arial" panose="020B0604020202020204" pitchFamily="34" charset="0"/>
            </a:rPr>
            <a:t>actively in independent research</a:t>
          </a:r>
          <a:endParaRPr lang="en-GB" sz="2400" dirty="0">
            <a:latin typeface="+mn-lt"/>
          </a:endParaRPr>
        </a:p>
      </dgm:t>
    </dgm:pt>
    <dgm:pt modelId="{44ABD1DE-794F-4DAF-8527-A614CC24AB6D}" type="parTrans" cxnId="{CA5B77CE-76E0-4692-B65C-C55D70BE93B0}">
      <dgm:prSet/>
      <dgm:spPr/>
      <dgm:t>
        <a:bodyPr/>
        <a:lstStyle/>
        <a:p>
          <a:endParaRPr lang="en-GB"/>
        </a:p>
      </dgm:t>
    </dgm:pt>
    <dgm:pt modelId="{C9FBF7F7-69C4-4C8C-8FAE-EB0221E9D462}" type="sibTrans" cxnId="{CA5B77CE-76E0-4692-B65C-C55D70BE93B0}">
      <dgm:prSet/>
      <dgm:spPr/>
      <dgm:t>
        <a:bodyPr/>
        <a:lstStyle/>
        <a:p>
          <a:endParaRPr lang="en-GB"/>
        </a:p>
      </dgm:t>
    </dgm:pt>
    <dgm:pt modelId="{86163131-40F3-4AAB-962D-AA6DD62002B3}">
      <dgm:prSet phldrT="[Text]" custT="1"/>
      <dgm:spPr>
        <a:noFill/>
        <a:ln>
          <a:noFill/>
        </a:ln>
      </dgm:spPr>
      <dgm:t>
        <a:bodyPr/>
        <a:lstStyle/>
        <a:p>
          <a:r>
            <a:rPr lang="en-GB" sz="2400" dirty="0">
              <a:solidFill>
                <a:schemeClr val="tx2">
                  <a:lumMod val="75000"/>
                </a:schemeClr>
              </a:solidFill>
              <a:latin typeface="+mn-lt"/>
              <a:cs typeface="Arial" panose="020B0604020202020204" pitchFamily="34" charset="0"/>
            </a:rPr>
            <a:t>Independent research being an expectation of the role</a:t>
          </a:r>
          <a:endParaRPr lang="en-GB" sz="2400" dirty="0">
            <a:latin typeface="+mn-lt"/>
          </a:endParaRPr>
        </a:p>
      </dgm:t>
    </dgm:pt>
    <dgm:pt modelId="{03F7F719-0484-4208-AD28-535EEA0A7238}" type="parTrans" cxnId="{3094DEAC-0D8C-4877-A776-EBF21E063074}">
      <dgm:prSet/>
      <dgm:spPr/>
      <dgm:t>
        <a:bodyPr/>
        <a:lstStyle/>
        <a:p>
          <a:endParaRPr lang="en-GB"/>
        </a:p>
      </dgm:t>
    </dgm:pt>
    <dgm:pt modelId="{997E5ACE-72CA-42F0-8B64-3AF129020B37}" type="sibTrans" cxnId="{3094DEAC-0D8C-4877-A776-EBF21E063074}">
      <dgm:prSet/>
      <dgm:spPr/>
      <dgm:t>
        <a:bodyPr/>
        <a:lstStyle/>
        <a:p>
          <a:endParaRPr lang="en-GB"/>
        </a:p>
      </dgm:t>
    </dgm:pt>
    <dgm:pt modelId="{CAD8C061-4EA3-447A-A860-4A75EC980B62}" type="pres">
      <dgm:prSet presAssocID="{24BFC27A-3DCE-4C75-8213-9172C28FDF86}" presName="Name0" presStyleCnt="0">
        <dgm:presLayoutVars>
          <dgm:chMax val="7"/>
          <dgm:chPref val="7"/>
          <dgm:dir/>
        </dgm:presLayoutVars>
      </dgm:prSet>
      <dgm:spPr/>
      <dgm:t>
        <a:bodyPr/>
        <a:lstStyle/>
        <a:p>
          <a:endParaRPr lang="en-US"/>
        </a:p>
      </dgm:t>
    </dgm:pt>
    <dgm:pt modelId="{D0B9C7EB-C552-4159-A298-72A4C1FD449E}" type="pres">
      <dgm:prSet presAssocID="{24BFC27A-3DCE-4C75-8213-9172C28FDF86}" presName="Name1" presStyleCnt="0"/>
      <dgm:spPr/>
    </dgm:pt>
    <dgm:pt modelId="{102A57EE-4EB1-48E7-98F6-E23F544F239F}" type="pres">
      <dgm:prSet presAssocID="{24BFC27A-3DCE-4C75-8213-9172C28FDF86}" presName="cycle" presStyleCnt="0"/>
      <dgm:spPr/>
    </dgm:pt>
    <dgm:pt modelId="{11D7A975-79D9-42F7-908D-F0C8D857FAE9}" type="pres">
      <dgm:prSet presAssocID="{24BFC27A-3DCE-4C75-8213-9172C28FDF86}" presName="srcNode" presStyleLbl="node1" presStyleIdx="0" presStyleCnt="3"/>
      <dgm:spPr/>
    </dgm:pt>
    <dgm:pt modelId="{73602F9D-6B60-4CCF-A01F-55AC1CF7F8CB}" type="pres">
      <dgm:prSet presAssocID="{24BFC27A-3DCE-4C75-8213-9172C28FDF86}" presName="conn" presStyleLbl="parChTrans1D2" presStyleIdx="0" presStyleCnt="1"/>
      <dgm:spPr/>
      <dgm:t>
        <a:bodyPr/>
        <a:lstStyle/>
        <a:p>
          <a:endParaRPr lang="en-US"/>
        </a:p>
      </dgm:t>
    </dgm:pt>
    <dgm:pt modelId="{A3D112EC-FF95-4F09-ADF6-725C17301BDE}" type="pres">
      <dgm:prSet presAssocID="{24BFC27A-3DCE-4C75-8213-9172C28FDF86}" presName="extraNode" presStyleLbl="node1" presStyleIdx="0" presStyleCnt="3"/>
      <dgm:spPr/>
    </dgm:pt>
    <dgm:pt modelId="{B3F3A47F-9A0A-446C-BDF9-9889EFA0DF90}" type="pres">
      <dgm:prSet presAssocID="{24BFC27A-3DCE-4C75-8213-9172C28FDF86}" presName="dstNode" presStyleLbl="node1" presStyleIdx="0" presStyleCnt="3"/>
      <dgm:spPr/>
    </dgm:pt>
    <dgm:pt modelId="{DCF4C6AF-0BDF-441E-9060-C6DB12A51ED1}" type="pres">
      <dgm:prSet presAssocID="{28B22DAF-F7EE-46AA-8E9D-C6968D8962CE}" presName="text_1" presStyleLbl="node1" presStyleIdx="0" presStyleCnt="3" custLinFactNeighborX="112" custLinFactNeighborY="21636">
        <dgm:presLayoutVars>
          <dgm:bulletEnabled val="1"/>
        </dgm:presLayoutVars>
      </dgm:prSet>
      <dgm:spPr/>
      <dgm:t>
        <a:bodyPr/>
        <a:lstStyle/>
        <a:p>
          <a:endParaRPr lang="en-US"/>
        </a:p>
      </dgm:t>
    </dgm:pt>
    <dgm:pt modelId="{0858234A-A1CA-45BF-B5EC-283FBB38FE39}" type="pres">
      <dgm:prSet presAssocID="{28B22DAF-F7EE-46AA-8E9D-C6968D8962CE}" presName="accent_1" presStyleCnt="0"/>
      <dgm:spPr/>
    </dgm:pt>
    <dgm:pt modelId="{F96389C9-16E6-43F9-A5FC-7957AACE7906}" type="pres">
      <dgm:prSet presAssocID="{28B22DAF-F7EE-46AA-8E9D-C6968D8962CE}" presName="accentRepeatNode" presStyleLbl="solidFgAcc1" presStyleIdx="0" presStyleCnt="3"/>
      <dgm:spPr>
        <a:solidFill>
          <a:schemeClr val="tx2">
            <a:lumMod val="75000"/>
          </a:schemeClr>
        </a:solidFill>
        <a:ln>
          <a:solidFill>
            <a:schemeClr val="tx2">
              <a:lumMod val="75000"/>
            </a:schemeClr>
          </a:solidFill>
        </a:ln>
      </dgm:spPr>
    </dgm:pt>
    <dgm:pt modelId="{88A769B8-2D9F-4853-B980-22C43FF71B0F}" type="pres">
      <dgm:prSet presAssocID="{4807091E-727D-48F1-A527-3574F4D97D16}" presName="text_2" presStyleLbl="node1" presStyleIdx="1" presStyleCnt="3" custLinFactNeighborX="3" custLinFactNeighborY="15775">
        <dgm:presLayoutVars>
          <dgm:bulletEnabled val="1"/>
        </dgm:presLayoutVars>
      </dgm:prSet>
      <dgm:spPr/>
      <dgm:t>
        <a:bodyPr/>
        <a:lstStyle/>
        <a:p>
          <a:endParaRPr lang="en-US"/>
        </a:p>
      </dgm:t>
    </dgm:pt>
    <dgm:pt modelId="{A98989EF-7B63-4CB7-AE59-32042EBE017A}" type="pres">
      <dgm:prSet presAssocID="{4807091E-727D-48F1-A527-3574F4D97D16}" presName="accent_2" presStyleCnt="0"/>
      <dgm:spPr/>
    </dgm:pt>
    <dgm:pt modelId="{0D4DA81E-3913-46D3-87EB-F60D7C587B89}" type="pres">
      <dgm:prSet presAssocID="{4807091E-727D-48F1-A527-3574F4D97D16}" presName="accentRepeatNode" presStyleLbl="solidFgAcc1" presStyleIdx="1" presStyleCnt="3"/>
      <dgm:spPr>
        <a:solidFill>
          <a:schemeClr val="tx2">
            <a:lumMod val="75000"/>
          </a:schemeClr>
        </a:solidFill>
        <a:ln>
          <a:solidFill>
            <a:schemeClr val="tx2">
              <a:lumMod val="75000"/>
            </a:schemeClr>
          </a:solidFill>
        </a:ln>
      </dgm:spPr>
    </dgm:pt>
    <dgm:pt modelId="{179B7D9B-AF04-42A2-AB53-808F46AB1AC7}" type="pres">
      <dgm:prSet presAssocID="{86163131-40F3-4AAB-962D-AA6DD62002B3}" presName="text_3" presStyleLbl="node1" presStyleIdx="2" presStyleCnt="3" custLinFactNeighborX="-146" custLinFactNeighborY="18583">
        <dgm:presLayoutVars>
          <dgm:bulletEnabled val="1"/>
        </dgm:presLayoutVars>
      </dgm:prSet>
      <dgm:spPr/>
      <dgm:t>
        <a:bodyPr/>
        <a:lstStyle/>
        <a:p>
          <a:endParaRPr lang="en-US"/>
        </a:p>
      </dgm:t>
    </dgm:pt>
    <dgm:pt modelId="{7B090EB6-703B-4B29-9E63-D8203D2E1C70}" type="pres">
      <dgm:prSet presAssocID="{86163131-40F3-4AAB-962D-AA6DD62002B3}" presName="accent_3" presStyleCnt="0"/>
      <dgm:spPr/>
    </dgm:pt>
    <dgm:pt modelId="{F28D8F5B-4EEF-49F8-96E0-E709EA31CF6D}" type="pres">
      <dgm:prSet presAssocID="{86163131-40F3-4AAB-962D-AA6DD62002B3}" presName="accentRepeatNode" presStyleLbl="solidFgAcc1" presStyleIdx="2" presStyleCnt="3"/>
      <dgm:spPr>
        <a:solidFill>
          <a:schemeClr val="tx2">
            <a:lumMod val="75000"/>
          </a:schemeClr>
        </a:solidFill>
        <a:ln>
          <a:solidFill>
            <a:schemeClr val="tx2">
              <a:lumMod val="75000"/>
            </a:schemeClr>
          </a:solidFill>
        </a:ln>
      </dgm:spPr>
    </dgm:pt>
  </dgm:ptLst>
  <dgm:cxnLst>
    <dgm:cxn modelId="{668E3FCE-4D33-409B-B7A4-900558C55B65}" type="presOf" srcId="{B2821EDB-8324-4450-A41F-8DE2E6079A25}" destId="{73602F9D-6B60-4CCF-A01F-55AC1CF7F8CB}" srcOrd="0" destOrd="0" presId="urn:microsoft.com/office/officeart/2008/layout/VerticalCurvedList"/>
    <dgm:cxn modelId="{CA5B77CE-76E0-4692-B65C-C55D70BE93B0}" srcId="{24BFC27A-3DCE-4C75-8213-9172C28FDF86}" destId="{4807091E-727D-48F1-A527-3574F4D97D16}" srcOrd="1" destOrd="0" parTransId="{44ABD1DE-794F-4DAF-8527-A614CC24AB6D}" sibTransId="{C9FBF7F7-69C4-4C8C-8FAE-EB0221E9D462}"/>
    <dgm:cxn modelId="{3094DEAC-0D8C-4877-A776-EBF21E063074}" srcId="{24BFC27A-3DCE-4C75-8213-9172C28FDF86}" destId="{86163131-40F3-4AAB-962D-AA6DD62002B3}" srcOrd="2" destOrd="0" parTransId="{03F7F719-0484-4208-AD28-535EEA0A7238}" sibTransId="{997E5ACE-72CA-42F0-8B64-3AF129020B37}"/>
    <dgm:cxn modelId="{BD27B4E9-004F-4F60-82A8-00EAC6D5BA65}" srcId="{24BFC27A-3DCE-4C75-8213-9172C28FDF86}" destId="{28B22DAF-F7EE-46AA-8E9D-C6968D8962CE}" srcOrd="0" destOrd="0" parTransId="{BDE9646B-FEB7-494A-8178-347F36C0E238}" sibTransId="{B2821EDB-8324-4450-A41F-8DE2E6079A25}"/>
    <dgm:cxn modelId="{7D42C62D-FB27-4FA2-A601-20F91571BF22}" type="presOf" srcId="{24BFC27A-3DCE-4C75-8213-9172C28FDF86}" destId="{CAD8C061-4EA3-447A-A860-4A75EC980B62}" srcOrd="0" destOrd="0" presId="urn:microsoft.com/office/officeart/2008/layout/VerticalCurvedList"/>
    <dgm:cxn modelId="{CD8C735F-F352-4B42-A5C7-16891EF57F2E}" type="presOf" srcId="{28B22DAF-F7EE-46AA-8E9D-C6968D8962CE}" destId="{DCF4C6AF-0BDF-441E-9060-C6DB12A51ED1}" srcOrd="0" destOrd="0" presId="urn:microsoft.com/office/officeart/2008/layout/VerticalCurvedList"/>
    <dgm:cxn modelId="{096ECAA1-81D0-438B-90F0-971C63BDE59A}" type="presOf" srcId="{4807091E-727D-48F1-A527-3574F4D97D16}" destId="{88A769B8-2D9F-4853-B980-22C43FF71B0F}" srcOrd="0" destOrd="0" presId="urn:microsoft.com/office/officeart/2008/layout/VerticalCurvedList"/>
    <dgm:cxn modelId="{08108486-72B2-4CCE-AE38-2C9AD5477851}" type="presOf" srcId="{86163131-40F3-4AAB-962D-AA6DD62002B3}" destId="{179B7D9B-AF04-42A2-AB53-808F46AB1AC7}" srcOrd="0" destOrd="0" presId="urn:microsoft.com/office/officeart/2008/layout/VerticalCurvedList"/>
    <dgm:cxn modelId="{A50A3453-C63B-4867-9DCF-A0387F4F7240}" type="presParOf" srcId="{CAD8C061-4EA3-447A-A860-4A75EC980B62}" destId="{D0B9C7EB-C552-4159-A298-72A4C1FD449E}" srcOrd="0" destOrd="0" presId="urn:microsoft.com/office/officeart/2008/layout/VerticalCurvedList"/>
    <dgm:cxn modelId="{78A97AE1-F39F-4426-8DA0-61A2F1AD94A5}" type="presParOf" srcId="{D0B9C7EB-C552-4159-A298-72A4C1FD449E}" destId="{102A57EE-4EB1-48E7-98F6-E23F544F239F}" srcOrd="0" destOrd="0" presId="urn:microsoft.com/office/officeart/2008/layout/VerticalCurvedList"/>
    <dgm:cxn modelId="{1C727CE0-8602-4592-BF4C-058FA4657749}" type="presParOf" srcId="{102A57EE-4EB1-48E7-98F6-E23F544F239F}" destId="{11D7A975-79D9-42F7-908D-F0C8D857FAE9}" srcOrd="0" destOrd="0" presId="urn:microsoft.com/office/officeart/2008/layout/VerticalCurvedList"/>
    <dgm:cxn modelId="{71E2E4B9-5790-4EFB-BABB-E802697D9052}" type="presParOf" srcId="{102A57EE-4EB1-48E7-98F6-E23F544F239F}" destId="{73602F9D-6B60-4CCF-A01F-55AC1CF7F8CB}" srcOrd="1" destOrd="0" presId="urn:microsoft.com/office/officeart/2008/layout/VerticalCurvedList"/>
    <dgm:cxn modelId="{6AE3B783-344C-4818-963D-1E0D59AD4AD5}" type="presParOf" srcId="{102A57EE-4EB1-48E7-98F6-E23F544F239F}" destId="{A3D112EC-FF95-4F09-ADF6-725C17301BDE}" srcOrd="2" destOrd="0" presId="urn:microsoft.com/office/officeart/2008/layout/VerticalCurvedList"/>
    <dgm:cxn modelId="{4A9171AA-F8A6-4D5B-8329-B36F9EE7F50A}" type="presParOf" srcId="{102A57EE-4EB1-48E7-98F6-E23F544F239F}" destId="{B3F3A47F-9A0A-446C-BDF9-9889EFA0DF90}" srcOrd="3" destOrd="0" presId="urn:microsoft.com/office/officeart/2008/layout/VerticalCurvedList"/>
    <dgm:cxn modelId="{DD5E1F14-7236-4709-8E3E-F148E37A1EC0}" type="presParOf" srcId="{D0B9C7EB-C552-4159-A298-72A4C1FD449E}" destId="{DCF4C6AF-0BDF-441E-9060-C6DB12A51ED1}" srcOrd="1" destOrd="0" presId="urn:microsoft.com/office/officeart/2008/layout/VerticalCurvedList"/>
    <dgm:cxn modelId="{ED27287B-66F6-4F69-9366-26C16D49BBB6}" type="presParOf" srcId="{D0B9C7EB-C552-4159-A298-72A4C1FD449E}" destId="{0858234A-A1CA-45BF-B5EC-283FBB38FE39}" srcOrd="2" destOrd="0" presId="urn:microsoft.com/office/officeart/2008/layout/VerticalCurvedList"/>
    <dgm:cxn modelId="{A4D2CFC7-A1FA-4695-BABE-57D4B69F219F}" type="presParOf" srcId="{0858234A-A1CA-45BF-B5EC-283FBB38FE39}" destId="{F96389C9-16E6-43F9-A5FC-7957AACE7906}" srcOrd="0" destOrd="0" presId="urn:microsoft.com/office/officeart/2008/layout/VerticalCurvedList"/>
    <dgm:cxn modelId="{EDC18C79-F0AB-44F1-9D4C-5C39288B83B3}" type="presParOf" srcId="{D0B9C7EB-C552-4159-A298-72A4C1FD449E}" destId="{88A769B8-2D9F-4853-B980-22C43FF71B0F}" srcOrd="3" destOrd="0" presId="urn:microsoft.com/office/officeart/2008/layout/VerticalCurvedList"/>
    <dgm:cxn modelId="{B5B453A4-1A74-46CD-8072-2E6838A6A23B}" type="presParOf" srcId="{D0B9C7EB-C552-4159-A298-72A4C1FD449E}" destId="{A98989EF-7B63-4CB7-AE59-32042EBE017A}" srcOrd="4" destOrd="0" presId="urn:microsoft.com/office/officeart/2008/layout/VerticalCurvedList"/>
    <dgm:cxn modelId="{07B7BE9C-A0F0-4D5B-9ABE-9FA8D396CA28}" type="presParOf" srcId="{A98989EF-7B63-4CB7-AE59-32042EBE017A}" destId="{0D4DA81E-3913-46D3-87EB-F60D7C587B89}" srcOrd="0" destOrd="0" presId="urn:microsoft.com/office/officeart/2008/layout/VerticalCurvedList"/>
    <dgm:cxn modelId="{58EC7F3A-71C5-438A-AC64-48AC1287B715}" type="presParOf" srcId="{D0B9C7EB-C552-4159-A298-72A4C1FD449E}" destId="{179B7D9B-AF04-42A2-AB53-808F46AB1AC7}" srcOrd="5" destOrd="0" presId="urn:microsoft.com/office/officeart/2008/layout/VerticalCurvedList"/>
    <dgm:cxn modelId="{821AE770-23DA-4818-AFEE-26B682922ABE}" type="presParOf" srcId="{D0B9C7EB-C552-4159-A298-72A4C1FD449E}" destId="{7B090EB6-703B-4B29-9E63-D8203D2E1C70}" srcOrd="6" destOrd="0" presId="urn:microsoft.com/office/officeart/2008/layout/VerticalCurvedList"/>
    <dgm:cxn modelId="{44633E2F-F277-4159-A13A-D0624E964983}" type="presParOf" srcId="{7B090EB6-703B-4B29-9E63-D8203D2E1C70}" destId="{F28D8F5B-4EEF-49F8-96E0-E709EA31CF6D}"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BFC27A-3DCE-4C75-8213-9172C28FDF86}"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en-GB"/>
        </a:p>
      </dgm:t>
    </dgm:pt>
    <dgm:pt modelId="{28B22DAF-F7EE-46AA-8E9D-C6968D8962CE}">
      <dgm:prSet phldrT="[Text]" custT="1"/>
      <dgm:spPr>
        <a:noFill/>
        <a:ln>
          <a:noFill/>
        </a:ln>
      </dgm:spPr>
      <dgm:t>
        <a:bodyPr/>
        <a:lstStyle/>
        <a:p>
          <a:r>
            <a:rPr lang="en-US" sz="2000" dirty="0">
              <a:solidFill>
                <a:schemeClr val="tx2">
                  <a:lumMod val="75000"/>
                </a:schemeClr>
              </a:solidFill>
              <a:latin typeface="Arial" panose="020B0604020202020204" pitchFamily="34" charset="0"/>
              <a:cs typeface="Arial" panose="020B0604020202020204" pitchFamily="34" charset="0"/>
            </a:rPr>
            <a:t>Leading or acting as principal investigator or equivalent on an externally funded research project </a:t>
          </a:r>
          <a:endParaRPr lang="en-GB" sz="2000" dirty="0">
            <a:latin typeface="Arial" panose="020B0604020202020204" pitchFamily="34" charset="0"/>
            <a:cs typeface="Arial" panose="020B0604020202020204" pitchFamily="34" charset="0"/>
          </a:endParaRPr>
        </a:p>
      </dgm:t>
    </dgm:pt>
    <dgm:pt modelId="{BDE9646B-FEB7-494A-8178-347F36C0E238}" type="parTrans" cxnId="{BD27B4E9-004F-4F60-82A8-00EAC6D5BA65}">
      <dgm:prSet/>
      <dgm:spPr/>
      <dgm:t>
        <a:bodyPr/>
        <a:lstStyle/>
        <a:p>
          <a:endParaRPr lang="en-GB"/>
        </a:p>
      </dgm:t>
    </dgm:pt>
    <dgm:pt modelId="{B2821EDB-8324-4450-A41F-8DE2E6079A25}" type="sibTrans" cxnId="{BD27B4E9-004F-4F60-82A8-00EAC6D5BA65}">
      <dgm:prSet/>
      <dgm:spPr/>
      <dgm:t>
        <a:bodyPr/>
        <a:lstStyle/>
        <a:p>
          <a:endParaRPr lang="en-GB"/>
        </a:p>
      </dgm:t>
    </dgm:pt>
    <dgm:pt modelId="{4807091E-727D-48F1-A527-3574F4D97D16}">
      <dgm:prSet phldrT="[Text]" custT="1"/>
      <dgm:spPr>
        <a:noFill/>
        <a:ln>
          <a:noFill/>
        </a:ln>
      </dgm:spPr>
      <dgm:t>
        <a:bodyPr/>
        <a:lstStyle/>
        <a:p>
          <a:r>
            <a:rPr lang="en-US" sz="2000" dirty="0">
              <a:solidFill>
                <a:schemeClr val="tx2">
                  <a:lumMod val="75000"/>
                </a:schemeClr>
              </a:solidFill>
              <a:latin typeface="Arial" panose="020B0604020202020204" pitchFamily="34" charset="0"/>
              <a:cs typeface="Arial" panose="020B0604020202020204" pitchFamily="34" charset="0"/>
            </a:rPr>
            <a:t>Holding an independently won, competitively awarded fellowship where research independence is a requirement. </a:t>
          </a:r>
          <a:endParaRPr lang="en-GB" sz="2000" dirty="0">
            <a:latin typeface="Arial" panose="020B0604020202020204" pitchFamily="34" charset="0"/>
            <a:cs typeface="Arial" panose="020B0604020202020204" pitchFamily="34" charset="0"/>
          </a:endParaRPr>
        </a:p>
      </dgm:t>
    </dgm:pt>
    <dgm:pt modelId="{44ABD1DE-794F-4DAF-8527-A614CC24AB6D}" type="parTrans" cxnId="{CA5B77CE-76E0-4692-B65C-C55D70BE93B0}">
      <dgm:prSet/>
      <dgm:spPr/>
      <dgm:t>
        <a:bodyPr/>
        <a:lstStyle/>
        <a:p>
          <a:endParaRPr lang="en-GB"/>
        </a:p>
      </dgm:t>
    </dgm:pt>
    <dgm:pt modelId="{C9FBF7F7-69C4-4C8C-8FAE-EB0221E9D462}" type="sibTrans" cxnId="{CA5B77CE-76E0-4692-B65C-C55D70BE93B0}">
      <dgm:prSet/>
      <dgm:spPr/>
      <dgm:t>
        <a:bodyPr/>
        <a:lstStyle/>
        <a:p>
          <a:endParaRPr lang="en-GB"/>
        </a:p>
      </dgm:t>
    </dgm:pt>
    <dgm:pt modelId="{86163131-40F3-4AAB-962D-AA6DD62002B3}">
      <dgm:prSet phldrT="[Text]" custT="1"/>
      <dgm:spPr>
        <a:noFill/>
        <a:ln>
          <a:noFill/>
        </a:ln>
      </dgm:spPr>
      <dgm:t>
        <a:bodyPr/>
        <a:lstStyle/>
        <a:p>
          <a:r>
            <a:rPr lang="en-US" sz="2000" dirty="0">
              <a:solidFill>
                <a:schemeClr val="tx2">
                  <a:lumMod val="75000"/>
                </a:schemeClr>
              </a:solidFill>
              <a:latin typeface="Arial" panose="020B0604020202020204" pitchFamily="34" charset="0"/>
              <a:cs typeface="Arial" panose="020B0604020202020204" pitchFamily="34" charset="0"/>
            </a:rPr>
            <a:t>Leading a research group or a substantial or </a:t>
          </a:r>
          <a:r>
            <a:rPr lang="en-US" sz="2000" dirty="0" err="1">
              <a:solidFill>
                <a:schemeClr val="tx2">
                  <a:lumMod val="75000"/>
                </a:schemeClr>
              </a:solidFill>
              <a:latin typeface="Arial" panose="020B0604020202020204" pitchFamily="34" charset="0"/>
              <a:cs typeface="Arial" panose="020B0604020202020204" pitchFamily="34" charset="0"/>
            </a:rPr>
            <a:t>specialised</a:t>
          </a:r>
          <a:r>
            <a:rPr lang="en-US" sz="2000" dirty="0">
              <a:solidFill>
                <a:schemeClr val="tx2">
                  <a:lumMod val="75000"/>
                </a:schemeClr>
              </a:solidFill>
              <a:latin typeface="Arial" panose="020B0604020202020204" pitchFamily="34" charset="0"/>
              <a:cs typeface="Arial" panose="020B0604020202020204" pitchFamily="34" charset="0"/>
            </a:rPr>
            <a:t> work package.</a:t>
          </a:r>
          <a:endParaRPr lang="en-GB" sz="2000" dirty="0">
            <a:latin typeface="Arial" panose="020B0604020202020204" pitchFamily="34" charset="0"/>
            <a:cs typeface="Arial" panose="020B0604020202020204" pitchFamily="34" charset="0"/>
          </a:endParaRPr>
        </a:p>
      </dgm:t>
    </dgm:pt>
    <dgm:pt modelId="{03F7F719-0484-4208-AD28-535EEA0A7238}" type="parTrans" cxnId="{3094DEAC-0D8C-4877-A776-EBF21E063074}">
      <dgm:prSet/>
      <dgm:spPr/>
      <dgm:t>
        <a:bodyPr/>
        <a:lstStyle/>
        <a:p>
          <a:endParaRPr lang="en-GB"/>
        </a:p>
      </dgm:t>
    </dgm:pt>
    <dgm:pt modelId="{997E5ACE-72CA-42F0-8B64-3AF129020B37}" type="sibTrans" cxnId="{3094DEAC-0D8C-4877-A776-EBF21E063074}">
      <dgm:prSet/>
      <dgm:spPr/>
      <dgm:t>
        <a:bodyPr/>
        <a:lstStyle/>
        <a:p>
          <a:endParaRPr lang="en-GB"/>
        </a:p>
      </dgm:t>
    </dgm:pt>
    <dgm:pt modelId="{CAD8C061-4EA3-447A-A860-4A75EC980B62}" type="pres">
      <dgm:prSet presAssocID="{24BFC27A-3DCE-4C75-8213-9172C28FDF86}" presName="Name0" presStyleCnt="0">
        <dgm:presLayoutVars>
          <dgm:chMax val="7"/>
          <dgm:chPref val="7"/>
          <dgm:dir/>
        </dgm:presLayoutVars>
      </dgm:prSet>
      <dgm:spPr/>
      <dgm:t>
        <a:bodyPr/>
        <a:lstStyle/>
        <a:p>
          <a:endParaRPr lang="en-US"/>
        </a:p>
      </dgm:t>
    </dgm:pt>
    <dgm:pt modelId="{D0B9C7EB-C552-4159-A298-72A4C1FD449E}" type="pres">
      <dgm:prSet presAssocID="{24BFC27A-3DCE-4C75-8213-9172C28FDF86}" presName="Name1" presStyleCnt="0"/>
      <dgm:spPr/>
    </dgm:pt>
    <dgm:pt modelId="{102A57EE-4EB1-48E7-98F6-E23F544F239F}" type="pres">
      <dgm:prSet presAssocID="{24BFC27A-3DCE-4C75-8213-9172C28FDF86}" presName="cycle" presStyleCnt="0"/>
      <dgm:spPr/>
    </dgm:pt>
    <dgm:pt modelId="{11D7A975-79D9-42F7-908D-F0C8D857FAE9}" type="pres">
      <dgm:prSet presAssocID="{24BFC27A-3DCE-4C75-8213-9172C28FDF86}" presName="srcNode" presStyleLbl="node1" presStyleIdx="0" presStyleCnt="3"/>
      <dgm:spPr/>
    </dgm:pt>
    <dgm:pt modelId="{73602F9D-6B60-4CCF-A01F-55AC1CF7F8CB}" type="pres">
      <dgm:prSet presAssocID="{24BFC27A-3DCE-4C75-8213-9172C28FDF86}" presName="conn" presStyleLbl="parChTrans1D2" presStyleIdx="0" presStyleCnt="1"/>
      <dgm:spPr/>
      <dgm:t>
        <a:bodyPr/>
        <a:lstStyle/>
        <a:p>
          <a:endParaRPr lang="en-US"/>
        </a:p>
      </dgm:t>
    </dgm:pt>
    <dgm:pt modelId="{A3D112EC-FF95-4F09-ADF6-725C17301BDE}" type="pres">
      <dgm:prSet presAssocID="{24BFC27A-3DCE-4C75-8213-9172C28FDF86}" presName="extraNode" presStyleLbl="node1" presStyleIdx="0" presStyleCnt="3"/>
      <dgm:spPr/>
    </dgm:pt>
    <dgm:pt modelId="{B3F3A47F-9A0A-446C-BDF9-9889EFA0DF90}" type="pres">
      <dgm:prSet presAssocID="{24BFC27A-3DCE-4C75-8213-9172C28FDF86}" presName="dstNode" presStyleLbl="node1" presStyleIdx="0" presStyleCnt="3"/>
      <dgm:spPr/>
    </dgm:pt>
    <dgm:pt modelId="{DCF4C6AF-0BDF-441E-9060-C6DB12A51ED1}" type="pres">
      <dgm:prSet presAssocID="{28B22DAF-F7EE-46AA-8E9D-C6968D8962CE}" presName="text_1" presStyleLbl="node1" presStyleIdx="0" presStyleCnt="3" custLinFactNeighborX="-33" custLinFactNeighborY="18202">
        <dgm:presLayoutVars>
          <dgm:bulletEnabled val="1"/>
        </dgm:presLayoutVars>
      </dgm:prSet>
      <dgm:spPr/>
      <dgm:t>
        <a:bodyPr/>
        <a:lstStyle/>
        <a:p>
          <a:endParaRPr lang="en-US"/>
        </a:p>
      </dgm:t>
    </dgm:pt>
    <dgm:pt modelId="{0858234A-A1CA-45BF-B5EC-283FBB38FE39}" type="pres">
      <dgm:prSet presAssocID="{28B22DAF-F7EE-46AA-8E9D-C6968D8962CE}" presName="accent_1" presStyleCnt="0"/>
      <dgm:spPr/>
    </dgm:pt>
    <dgm:pt modelId="{F96389C9-16E6-43F9-A5FC-7957AACE7906}" type="pres">
      <dgm:prSet presAssocID="{28B22DAF-F7EE-46AA-8E9D-C6968D8962CE}" presName="accentRepeatNode" presStyleLbl="solidFgAcc1" presStyleIdx="0" presStyleCnt="3"/>
      <dgm:spPr>
        <a:solidFill>
          <a:schemeClr val="tx2">
            <a:lumMod val="75000"/>
          </a:schemeClr>
        </a:solidFill>
        <a:ln>
          <a:solidFill>
            <a:schemeClr val="tx2">
              <a:lumMod val="75000"/>
            </a:schemeClr>
          </a:solidFill>
        </a:ln>
      </dgm:spPr>
    </dgm:pt>
    <dgm:pt modelId="{88A769B8-2D9F-4853-B980-22C43FF71B0F}" type="pres">
      <dgm:prSet presAssocID="{4807091E-727D-48F1-A527-3574F4D97D16}" presName="text_2" presStyleLbl="node1" presStyleIdx="1" presStyleCnt="3" custLinFactNeighborX="3" custLinFactNeighborY="15775">
        <dgm:presLayoutVars>
          <dgm:bulletEnabled val="1"/>
        </dgm:presLayoutVars>
      </dgm:prSet>
      <dgm:spPr/>
      <dgm:t>
        <a:bodyPr/>
        <a:lstStyle/>
        <a:p>
          <a:endParaRPr lang="en-US"/>
        </a:p>
      </dgm:t>
    </dgm:pt>
    <dgm:pt modelId="{A98989EF-7B63-4CB7-AE59-32042EBE017A}" type="pres">
      <dgm:prSet presAssocID="{4807091E-727D-48F1-A527-3574F4D97D16}" presName="accent_2" presStyleCnt="0"/>
      <dgm:spPr/>
    </dgm:pt>
    <dgm:pt modelId="{0D4DA81E-3913-46D3-87EB-F60D7C587B89}" type="pres">
      <dgm:prSet presAssocID="{4807091E-727D-48F1-A527-3574F4D97D16}" presName="accentRepeatNode" presStyleLbl="solidFgAcc1" presStyleIdx="1" presStyleCnt="3"/>
      <dgm:spPr>
        <a:solidFill>
          <a:schemeClr val="tx2">
            <a:lumMod val="75000"/>
          </a:schemeClr>
        </a:solidFill>
        <a:ln>
          <a:solidFill>
            <a:schemeClr val="tx2">
              <a:lumMod val="75000"/>
            </a:schemeClr>
          </a:solidFill>
        </a:ln>
      </dgm:spPr>
    </dgm:pt>
    <dgm:pt modelId="{179B7D9B-AF04-42A2-AB53-808F46AB1AC7}" type="pres">
      <dgm:prSet presAssocID="{86163131-40F3-4AAB-962D-AA6DD62002B3}" presName="text_3" presStyleLbl="node1" presStyleIdx="2" presStyleCnt="3" custLinFactNeighborX="-146" custLinFactNeighborY="18583">
        <dgm:presLayoutVars>
          <dgm:bulletEnabled val="1"/>
        </dgm:presLayoutVars>
      </dgm:prSet>
      <dgm:spPr/>
      <dgm:t>
        <a:bodyPr/>
        <a:lstStyle/>
        <a:p>
          <a:endParaRPr lang="en-US"/>
        </a:p>
      </dgm:t>
    </dgm:pt>
    <dgm:pt modelId="{7B090EB6-703B-4B29-9E63-D8203D2E1C70}" type="pres">
      <dgm:prSet presAssocID="{86163131-40F3-4AAB-962D-AA6DD62002B3}" presName="accent_3" presStyleCnt="0"/>
      <dgm:spPr/>
    </dgm:pt>
    <dgm:pt modelId="{F28D8F5B-4EEF-49F8-96E0-E709EA31CF6D}" type="pres">
      <dgm:prSet presAssocID="{86163131-40F3-4AAB-962D-AA6DD62002B3}" presName="accentRepeatNode" presStyleLbl="solidFgAcc1" presStyleIdx="2" presStyleCnt="3"/>
      <dgm:spPr>
        <a:solidFill>
          <a:schemeClr val="tx2">
            <a:lumMod val="75000"/>
          </a:schemeClr>
        </a:solidFill>
        <a:ln>
          <a:solidFill>
            <a:schemeClr val="tx2">
              <a:lumMod val="75000"/>
            </a:schemeClr>
          </a:solidFill>
        </a:ln>
      </dgm:spPr>
    </dgm:pt>
  </dgm:ptLst>
  <dgm:cxnLst>
    <dgm:cxn modelId="{977A5CDC-D41A-456B-842C-9F97F4082E45}" type="presOf" srcId="{B2821EDB-8324-4450-A41F-8DE2E6079A25}" destId="{73602F9D-6B60-4CCF-A01F-55AC1CF7F8CB}" srcOrd="0" destOrd="0" presId="urn:microsoft.com/office/officeart/2008/layout/VerticalCurvedList"/>
    <dgm:cxn modelId="{501130F7-0F9C-4A55-9136-6D78697A338A}" type="presOf" srcId="{4807091E-727D-48F1-A527-3574F4D97D16}" destId="{88A769B8-2D9F-4853-B980-22C43FF71B0F}" srcOrd="0" destOrd="0" presId="urn:microsoft.com/office/officeart/2008/layout/VerticalCurvedList"/>
    <dgm:cxn modelId="{4707CD9D-5A35-470B-8E6D-068D68167EDD}" type="presOf" srcId="{28B22DAF-F7EE-46AA-8E9D-C6968D8962CE}" destId="{DCF4C6AF-0BDF-441E-9060-C6DB12A51ED1}" srcOrd="0" destOrd="0" presId="urn:microsoft.com/office/officeart/2008/layout/VerticalCurvedList"/>
    <dgm:cxn modelId="{C2D6620F-62F9-4192-8ACB-6C0FE3D3042E}" type="presOf" srcId="{24BFC27A-3DCE-4C75-8213-9172C28FDF86}" destId="{CAD8C061-4EA3-447A-A860-4A75EC980B62}" srcOrd="0" destOrd="0" presId="urn:microsoft.com/office/officeart/2008/layout/VerticalCurvedList"/>
    <dgm:cxn modelId="{CA5B77CE-76E0-4692-B65C-C55D70BE93B0}" srcId="{24BFC27A-3DCE-4C75-8213-9172C28FDF86}" destId="{4807091E-727D-48F1-A527-3574F4D97D16}" srcOrd="1" destOrd="0" parTransId="{44ABD1DE-794F-4DAF-8527-A614CC24AB6D}" sibTransId="{C9FBF7F7-69C4-4C8C-8FAE-EB0221E9D462}"/>
    <dgm:cxn modelId="{795171AA-1CC4-4D36-B6C4-73781429D719}" type="presOf" srcId="{86163131-40F3-4AAB-962D-AA6DD62002B3}" destId="{179B7D9B-AF04-42A2-AB53-808F46AB1AC7}" srcOrd="0" destOrd="0" presId="urn:microsoft.com/office/officeart/2008/layout/VerticalCurvedList"/>
    <dgm:cxn modelId="{3094DEAC-0D8C-4877-A776-EBF21E063074}" srcId="{24BFC27A-3DCE-4C75-8213-9172C28FDF86}" destId="{86163131-40F3-4AAB-962D-AA6DD62002B3}" srcOrd="2" destOrd="0" parTransId="{03F7F719-0484-4208-AD28-535EEA0A7238}" sibTransId="{997E5ACE-72CA-42F0-8B64-3AF129020B37}"/>
    <dgm:cxn modelId="{BD27B4E9-004F-4F60-82A8-00EAC6D5BA65}" srcId="{24BFC27A-3DCE-4C75-8213-9172C28FDF86}" destId="{28B22DAF-F7EE-46AA-8E9D-C6968D8962CE}" srcOrd="0" destOrd="0" parTransId="{BDE9646B-FEB7-494A-8178-347F36C0E238}" sibTransId="{B2821EDB-8324-4450-A41F-8DE2E6079A25}"/>
    <dgm:cxn modelId="{D991F368-34F3-483E-955E-C1DD1A19324B}" type="presParOf" srcId="{CAD8C061-4EA3-447A-A860-4A75EC980B62}" destId="{D0B9C7EB-C552-4159-A298-72A4C1FD449E}" srcOrd="0" destOrd="0" presId="urn:microsoft.com/office/officeart/2008/layout/VerticalCurvedList"/>
    <dgm:cxn modelId="{B6B988F9-C43B-45A5-B3ED-31896604807F}" type="presParOf" srcId="{D0B9C7EB-C552-4159-A298-72A4C1FD449E}" destId="{102A57EE-4EB1-48E7-98F6-E23F544F239F}" srcOrd="0" destOrd="0" presId="urn:microsoft.com/office/officeart/2008/layout/VerticalCurvedList"/>
    <dgm:cxn modelId="{6A57218D-75DF-465E-B1A2-2308555AE3BF}" type="presParOf" srcId="{102A57EE-4EB1-48E7-98F6-E23F544F239F}" destId="{11D7A975-79D9-42F7-908D-F0C8D857FAE9}" srcOrd="0" destOrd="0" presId="urn:microsoft.com/office/officeart/2008/layout/VerticalCurvedList"/>
    <dgm:cxn modelId="{E2043C1D-1B93-439E-9B6B-D19E7D73BBB4}" type="presParOf" srcId="{102A57EE-4EB1-48E7-98F6-E23F544F239F}" destId="{73602F9D-6B60-4CCF-A01F-55AC1CF7F8CB}" srcOrd="1" destOrd="0" presId="urn:microsoft.com/office/officeart/2008/layout/VerticalCurvedList"/>
    <dgm:cxn modelId="{6C469F80-9CD9-423F-BAA2-A15836990EC9}" type="presParOf" srcId="{102A57EE-4EB1-48E7-98F6-E23F544F239F}" destId="{A3D112EC-FF95-4F09-ADF6-725C17301BDE}" srcOrd="2" destOrd="0" presId="urn:microsoft.com/office/officeart/2008/layout/VerticalCurvedList"/>
    <dgm:cxn modelId="{A69865FA-961A-4850-A019-A7C2FD6B8B19}" type="presParOf" srcId="{102A57EE-4EB1-48E7-98F6-E23F544F239F}" destId="{B3F3A47F-9A0A-446C-BDF9-9889EFA0DF90}" srcOrd="3" destOrd="0" presId="urn:microsoft.com/office/officeart/2008/layout/VerticalCurvedList"/>
    <dgm:cxn modelId="{9D81B780-8469-4847-AB61-EE4BB7A2DD10}" type="presParOf" srcId="{D0B9C7EB-C552-4159-A298-72A4C1FD449E}" destId="{DCF4C6AF-0BDF-441E-9060-C6DB12A51ED1}" srcOrd="1" destOrd="0" presId="urn:microsoft.com/office/officeart/2008/layout/VerticalCurvedList"/>
    <dgm:cxn modelId="{E311A373-F721-459B-A2CB-894A02C7C344}" type="presParOf" srcId="{D0B9C7EB-C552-4159-A298-72A4C1FD449E}" destId="{0858234A-A1CA-45BF-B5EC-283FBB38FE39}" srcOrd="2" destOrd="0" presId="urn:microsoft.com/office/officeart/2008/layout/VerticalCurvedList"/>
    <dgm:cxn modelId="{D4C99D93-66A7-4503-96B3-FE24B9A525B0}" type="presParOf" srcId="{0858234A-A1CA-45BF-B5EC-283FBB38FE39}" destId="{F96389C9-16E6-43F9-A5FC-7957AACE7906}" srcOrd="0" destOrd="0" presId="urn:microsoft.com/office/officeart/2008/layout/VerticalCurvedList"/>
    <dgm:cxn modelId="{901DB4C3-FDF8-4E5C-B25A-D9116B6E2405}" type="presParOf" srcId="{D0B9C7EB-C552-4159-A298-72A4C1FD449E}" destId="{88A769B8-2D9F-4853-B980-22C43FF71B0F}" srcOrd="3" destOrd="0" presId="urn:microsoft.com/office/officeart/2008/layout/VerticalCurvedList"/>
    <dgm:cxn modelId="{0D90F45C-D91A-4CF9-8EAD-D3866D4156B2}" type="presParOf" srcId="{D0B9C7EB-C552-4159-A298-72A4C1FD449E}" destId="{A98989EF-7B63-4CB7-AE59-32042EBE017A}" srcOrd="4" destOrd="0" presId="urn:microsoft.com/office/officeart/2008/layout/VerticalCurvedList"/>
    <dgm:cxn modelId="{35144D76-E49E-46A0-AB06-05912B8C32DF}" type="presParOf" srcId="{A98989EF-7B63-4CB7-AE59-32042EBE017A}" destId="{0D4DA81E-3913-46D3-87EB-F60D7C587B89}" srcOrd="0" destOrd="0" presId="urn:microsoft.com/office/officeart/2008/layout/VerticalCurvedList"/>
    <dgm:cxn modelId="{B1DD034D-B680-425E-AFA0-BD9A3201ADF0}" type="presParOf" srcId="{D0B9C7EB-C552-4159-A298-72A4C1FD449E}" destId="{179B7D9B-AF04-42A2-AB53-808F46AB1AC7}" srcOrd="5" destOrd="0" presId="urn:microsoft.com/office/officeart/2008/layout/VerticalCurvedList"/>
    <dgm:cxn modelId="{9FAB9785-66B7-4918-ACEC-695DAC50C9A2}" type="presParOf" srcId="{D0B9C7EB-C552-4159-A298-72A4C1FD449E}" destId="{7B090EB6-703B-4B29-9E63-D8203D2E1C70}" srcOrd="6" destOrd="0" presId="urn:microsoft.com/office/officeart/2008/layout/VerticalCurvedList"/>
    <dgm:cxn modelId="{AE3056AC-223C-4ED8-A07C-494C80C391EA}" type="presParOf" srcId="{7B090EB6-703B-4B29-9E63-D8203D2E1C70}" destId="{F28D8F5B-4EEF-49F8-96E0-E709EA31CF6D}"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4BFC27A-3DCE-4C75-8213-9172C28FDF86}"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en-GB"/>
        </a:p>
      </dgm:t>
    </dgm:pt>
    <dgm:pt modelId="{28B22DAF-F7EE-46AA-8E9D-C6968D8962CE}">
      <dgm:prSet phldrT="[Text]" custT="1"/>
      <dgm:spPr>
        <a:noFill/>
        <a:ln>
          <a:noFill/>
        </a:ln>
      </dgm:spPr>
      <dgm:t>
        <a:bodyPr/>
        <a:lstStyle/>
        <a:p>
          <a:r>
            <a:rPr lang="en-US" sz="2000" dirty="0">
              <a:solidFill>
                <a:schemeClr val="tx2">
                  <a:lumMod val="75000"/>
                </a:schemeClr>
              </a:solidFill>
              <a:latin typeface="Arial" panose="020B0604020202020204" pitchFamily="34" charset="0"/>
              <a:cs typeface="Arial" panose="020B0604020202020204" pitchFamily="34" charset="0"/>
            </a:rPr>
            <a:t>Being named as a Co-I on an externally funded research grant/award</a:t>
          </a:r>
          <a:endParaRPr lang="en-GB" sz="2000" dirty="0">
            <a:latin typeface="Arial" panose="020B0604020202020204" pitchFamily="34" charset="0"/>
            <a:cs typeface="Arial" panose="020B0604020202020204" pitchFamily="34" charset="0"/>
          </a:endParaRPr>
        </a:p>
      </dgm:t>
    </dgm:pt>
    <dgm:pt modelId="{BDE9646B-FEB7-494A-8178-347F36C0E238}" type="parTrans" cxnId="{BD27B4E9-004F-4F60-82A8-00EAC6D5BA65}">
      <dgm:prSet/>
      <dgm:spPr/>
      <dgm:t>
        <a:bodyPr/>
        <a:lstStyle/>
        <a:p>
          <a:endParaRPr lang="en-GB"/>
        </a:p>
      </dgm:t>
    </dgm:pt>
    <dgm:pt modelId="{B2821EDB-8324-4450-A41F-8DE2E6079A25}" type="sibTrans" cxnId="{BD27B4E9-004F-4F60-82A8-00EAC6D5BA65}">
      <dgm:prSet/>
      <dgm:spPr/>
      <dgm:t>
        <a:bodyPr/>
        <a:lstStyle/>
        <a:p>
          <a:endParaRPr lang="en-GB"/>
        </a:p>
      </dgm:t>
    </dgm:pt>
    <dgm:pt modelId="{4807091E-727D-48F1-A527-3574F4D97D16}">
      <dgm:prSet phldrT="[Text]" custT="1"/>
      <dgm:spPr>
        <a:noFill/>
        <a:ln>
          <a:noFill/>
        </a:ln>
      </dgm:spPr>
      <dgm:t>
        <a:bodyPr/>
        <a:lstStyle/>
        <a:p>
          <a:r>
            <a:rPr lang="en-US" sz="2000" dirty="0">
              <a:solidFill>
                <a:schemeClr val="tx2">
                  <a:lumMod val="75000"/>
                </a:schemeClr>
              </a:solidFill>
              <a:latin typeface="Arial" panose="020B0604020202020204" pitchFamily="34" charset="0"/>
              <a:cs typeface="Arial" panose="020B0604020202020204" pitchFamily="34" charset="0"/>
            </a:rPr>
            <a:t>Having significant input into the design, conduct and interpretation of the research. (</a:t>
          </a:r>
          <a:r>
            <a:rPr lang="en-US" sz="2000" i="1" dirty="0">
              <a:solidFill>
                <a:schemeClr val="tx2">
                  <a:lumMod val="75000"/>
                </a:schemeClr>
              </a:solidFill>
              <a:latin typeface="Arial" panose="020B0604020202020204" pitchFamily="34" charset="0"/>
              <a:cs typeface="Arial" panose="020B0604020202020204" pitchFamily="34" charset="0"/>
            </a:rPr>
            <a:t>Not a standalone criterion)</a:t>
          </a:r>
          <a:endParaRPr lang="en-GB" sz="2000" dirty="0">
            <a:latin typeface="Arial" panose="020B0604020202020204" pitchFamily="34" charset="0"/>
            <a:cs typeface="Arial" panose="020B0604020202020204" pitchFamily="34" charset="0"/>
          </a:endParaRPr>
        </a:p>
      </dgm:t>
    </dgm:pt>
    <dgm:pt modelId="{44ABD1DE-794F-4DAF-8527-A614CC24AB6D}" type="parTrans" cxnId="{CA5B77CE-76E0-4692-B65C-C55D70BE93B0}">
      <dgm:prSet/>
      <dgm:spPr/>
      <dgm:t>
        <a:bodyPr/>
        <a:lstStyle/>
        <a:p>
          <a:endParaRPr lang="en-GB"/>
        </a:p>
      </dgm:t>
    </dgm:pt>
    <dgm:pt modelId="{C9FBF7F7-69C4-4C8C-8FAE-EB0221E9D462}" type="sibTrans" cxnId="{CA5B77CE-76E0-4692-B65C-C55D70BE93B0}">
      <dgm:prSet/>
      <dgm:spPr/>
      <dgm:t>
        <a:bodyPr/>
        <a:lstStyle/>
        <a:p>
          <a:endParaRPr lang="en-GB"/>
        </a:p>
      </dgm:t>
    </dgm:pt>
    <dgm:pt modelId="{CAD8C061-4EA3-447A-A860-4A75EC980B62}" type="pres">
      <dgm:prSet presAssocID="{24BFC27A-3DCE-4C75-8213-9172C28FDF86}" presName="Name0" presStyleCnt="0">
        <dgm:presLayoutVars>
          <dgm:chMax val="7"/>
          <dgm:chPref val="7"/>
          <dgm:dir/>
        </dgm:presLayoutVars>
      </dgm:prSet>
      <dgm:spPr/>
      <dgm:t>
        <a:bodyPr/>
        <a:lstStyle/>
        <a:p>
          <a:endParaRPr lang="en-US"/>
        </a:p>
      </dgm:t>
    </dgm:pt>
    <dgm:pt modelId="{D0B9C7EB-C552-4159-A298-72A4C1FD449E}" type="pres">
      <dgm:prSet presAssocID="{24BFC27A-3DCE-4C75-8213-9172C28FDF86}" presName="Name1" presStyleCnt="0"/>
      <dgm:spPr/>
    </dgm:pt>
    <dgm:pt modelId="{102A57EE-4EB1-48E7-98F6-E23F544F239F}" type="pres">
      <dgm:prSet presAssocID="{24BFC27A-3DCE-4C75-8213-9172C28FDF86}" presName="cycle" presStyleCnt="0"/>
      <dgm:spPr/>
    </dgm:pt>
    <dgm:pt modelId="{11D7A975-79D9-42F7-908D-F0C8D857FAE9}" type="pres">
      <dgm:prSet presAssocID="{24BFC27A-3DCE-4C75-8213-9172C28FDF86}" presName="srcNode" presStyleLbl="node1" presStyleIdx="0" presStyleCnt="2"/>
      <dgm:spPr/>
    </dgm:pt>
    <dgm:pt modelId="{73602F9D-6B60-4CCF-A01F-55AC1CF7F8CB}" type="pres">
      <dgm:prSet presAssocID="{24BFC27A-3DCE-4C75-8213-9172C28FDF86}" presName="conn" presStyleLbl="parChTrans1D2" presStyleIdx="0" presStyleCnt="1"/>
      <dgm:spPr/>
      <dgm:t>
        <a:bodyPr/>
        <a:lstStyle/>
        <a:p>
          <a:endParaRPr lang="en-US"/>
        </a:p>
      </dgm:t>
    </dgm:pt>
    <dgm:pt modelId="{A3D112EC-FF95-4F09-ADF6-725C17301BDE}" type="pres">
      <dgm:prSet presAssocID="{24BFC27A-3DCE-4C75-8213-9172C28FDF86}" presName="extraNode" presStyleLbl="node1" presStyleIdx="0" presStyleCnt="2"/>
      <dgm:spPr/>
    </dgm:pt>
    <dgm:pt modelId="{B3F3A47F-9A0A-446C-BDF9-9889EFA0DF90}" type="pres">
      <dgm:prSet presAssocID="{24BFC27A-3DCE-4C75-8213-9172C28FDF86}" presName="dstNode" presStyleLbl="node1" presStyleIdx="0" presStyleCnt="2"/>
      <dgm:spPr/>
    </dgm:pt>
    <dgm:pt modelId="{DCF4C6AF-0BDF-441E-9060-C6DB12A51ED1}" type="pres">
      <dgm:prSet presAssocID="{28B22DAF-F7EE-46AA-8E9D-C6968D8962CE}" presName="text_1" presStyleLbl="node1" presStyleIdx="0" presStyleCnt="2" custLinFactNeighborX="1562" custLinFactNeighborY="-12142">
        <dgm:presLayoutVars>
          <dgm:bulletEnabled val="1"/>
        </dgm:presLayoutVars>
      </dgm:prSet>
      <dgm:spPr/>
      <dgm:t>
        <a:bodyPr/>
        <a:lstStyle/>
        <a:p>
          <a:endParaRPr lang="en-US"/>
        </a:p>
      </dgm:t>
    </dgm:pt>
    <dgm:pt modelId="{0858234A-A1CA-45BF-B5EC-283FBB38FE39}" type="pres">
      <dgm:prSet presAssocID="{28B22DAF-F7EE-46AA-8E9D-C6968D8962CE}" presName="accent_1" presStyleCnt="0"/>
      <dgm:spPr/>
    </dgm:pt>
    <dgm:pt modelId="{F96389C9-16E6-43F9-A5FC-7957AACE7906}" type="pres">
      <dgm:prSet presAssocID="{28B22DAF-F7EE-46AA-8E9D-C6968D8962CE}" presName="accentRepeatNode" presStyleLbl="solidFgAcc1" presStyleIdx="0" presStyleCnt="2"/>
      <dgm:spPr>
        <a:solidFill>
          <a:schemeClr val="tx2">
            <a:lumMod val="75000"/>
          </a:schemeClr>
        </a:solidFill>
        <a:ln>
          <a:solidFill>
            <a:schemeClr val="tx2">
              <a:lumMod val="75000"/>
            </a:schemeClr>
          </a:solidFill>
        </a:ln>
      </dgm:spPr>
    </dgm:pt>
    <dgm:pt modelId="{88A769B8-2D9F-4853-B980-22C43FF71B0F}" type="pres">
      <dgm:prSet presAssocID="{4807091E-727D-48F1-A527-3574F4D97D16}" presName="text_2" presStyleLbl="node1" presStyleIdx="1" presStyleCnt="2" custLinFactNeighborX="3" custLinFactNeighborY="15775">
        <dgm:presLayoutVars>
          <dgm:bulletEnabled val="1"/>
        </dgm:presLayoutVars>
      </dgm:prSet>
      <dgm:spPr/>
      <dgm:t>
        <a:bodyPr/>
        <a:lstStyle/>
        <a:p>
          <a:endParaRPr lang="en-US"/>
        </a:p>
      </dgm:t>
    </dgm:pt>
    <dgm:pt modelId="{A98989EF-7B63-4CB7-AE59-32042EBE017A}" type="pres">
      <dgm:prSet presAssocID="{4807091E-727D-48F1-A527-3574F4D97D16}" presName="accent_2" presStyleCnt="0"/>
      <dgm:spPr/>
    </dgm:pt>
    <dgm:pt modelId="{0D4DA81E-3913-46D3-87EB-F60D7C587B89}" type="pres">
      <dgm:prSet presAssocID="{4807091E-727D-48F1-A527-3574F4D97D16}" presName="accentRepeatNode" presStyleLbl="solidFgAcc1" presStyleIdx="1" presStyleCnt="2"/>
      <dgm:spPr>
        <a:solidFill>
          <a:schemeClr val="tx2">
            <a:lumMod val="75000"/>
          </a:schemeClr>
        </a:solidFill>
        <a:ln>
          <a:solidFill>
            <a:schemeClr val="tx2">
              <a:lumMod val="75000"/>
            </a:schemeClr>
          </a:solidFill>
        </a:ln>
      </dgm:spPr>
    </dgm:pt>
  </dgm:ptLst>
  <dgm:cxnLst>
    <dgm:cxn modelId="{97E731B7-9910-4B37-8156-4CBE3F9A628E}" type="presOf" srcId="{B2821EDB-8324-4450-A41F-8DE2E6079A25}" destId="{73602F9D-6B60-4CCF-A01F-55AC1CF7F8CB}" srcOrd="0" destOrd="0" presId="urn:microsoft.com/office/officeart/2008/layout/VerticalCurvedList"/>
    <dgm:cxn modelId="{1253B499-450C-466B-9211-956D1AEFACC5}" type="presOf" srcId="{24BFC27A-3DCE-4C75-8213-9172C28FDF86}" destId="{CAD8C061-4EA3-447A-A860-4A75EC980B62}" srcOrd="0" destOrd="0" presId="urn:microsoft.com/office/officeart/2008/layout/VerticalCurvedList"/>
    <dgm:cxn modelId="{18BDD5D8-F372-45B5-9E79-46CC7EA43B9D}" type="presOf" srcId="{4807091E-727D-48F1-A527-3574F4D97D16}" destId="{88A769B8-2D9F-4853-B980-22C43FF71B0F}" srcOrd="0" destOrd="0" presId="urn:microsoft.com/office/officeart/2008/layout/VerticalCurvedList"/>
    <dgm:cxn modelId="{CA5B77CE-76E0-4692-B65C-C55D70BE93B0}" srcId="{24BFC27A-3DCE-4C75-8213-9172C28FDF86}" destId="{4807091E-727D-48F1-A527-3574F4D97D16}" srcOrd="1" destOrd="0" parTransId="{44ABD1DE-794F-4DAF-8527-A614CC24AB6D}" sibTransId="{C9FBF7F7-69C4-4C8C-8FAE-EB0221E9D462}"/>
    <dgm:cxn modelId="{7012BBB7-D99A-426B-B3F7-B2F11149A823}" type="presOf" srcId="{28B22DAF-F7EE-46AA-8E9D-C6968D8962CE}" destId="{DCF4C6AF-0BDF-441E-9060-C6DB12A51ED1}" srcOrd="0" destOrd="0" presId="urn:microsoft.com/office/officeart/2008/layout/VerticalCurvedList"/>
    <dgm:cxn modelId="{BD27B4E9-004F-4F60-82A8-00EAC6D5BA65}" srcId="{24BFC27A-3DCE-4C75-8213-9172C28FDF86}" destId="{28B22DAF-F7EE-46AA-8E9D-C6968D8962CE}" srcOrd="0" destOrd="0" parTransId="{BDE9646B-FEB7-494A-8178-347F36C0E238}" sibTransId="{B2821EDB-8324-4450-A41F-8DE2E6079A25}"/>
    <dgm:cxn modelId="{6AE7BCBD-670A-442E-8C32-7764B0A10B1F}" type="presParOf" srcId="{CAD8C061-4EA3-447A-A860-4A75EC980B62}" destId="{D0B9C7EB-C552-4159-A298-72A4C1FD449E}" srcOrd="0" destOrd="0" presId="urn:microsoft.com/office/officeart/2008/layout/VerticalCurvedList"/>
    <dgm:cxn modelId="{420DAFBF-23A0-4515-8054-F756FF89DFB0}" type="presParOf" srcId="{D0B9C7EB-C552-4159-A298-72A4C1FD449E}" destId="{102A57EE-4EB1-48E7-98F6-E23F544F239F}" srcOrd="0" destOrd="0" presId="urn:microsoft.com/office/officeart/2008/layout/VerticalCurvedList"/>
    <dgm:cxn modelId="{D9014547-0151-4D39-AB5D-33A55C4B5CF9}" type="presParOf" srcId="{102A57EE-4EB1-48E7-98F6-E23F544F239F}" destId="{11D7A975-79D9-42F7-908D-F0C8D857FAE9}" srcOrd="0" destOrd="0" presId="urn:microsoft.com/office/officeart/2008/layout/VerticalCurvedList"/>
    <dgm:cxn modelId="{E9D20CDF-C978-4E46-B1A4-22E6E720C7E8}" type="presParOf" srcId="{102A57EE-4EB1-48E7-98F6-E23F544F239F}" destId="{73602F9D-6B60-4CCF-A01F-55AC1CF7F8CB}" srcOrd="1" destOrd="0" presId="urn:microsoft.com/office/officeart/2008/layout/VerticalCurvedList"/>
    <dgm:cxn modelId="{71D7970D-3EDB-46C4-9DB0-E5BF6792D467}" type="presParOf" srcId="{102A57EE-4EB1-48E7-98F6-E23F544F239F}" destId="{A3D112EC-FF95-4F09-ADF6-725C17301BDE}" srcOrd="2" destOrd="0" presId="urn:microsoft.com/office/officeart/2008/layout/VerticalCurvedList"/>
    <dgm:cxn modelId="{5F098C14-9E00-4A59-A065-72EF4D499853}" type="presParOf" srcId="{102A57EE-4EB1-48E7-98F6-E23F544F239F}" destId="{B3F3A47F-9A0A-446C-BDF9-9889EFA0DF90}" srcOrd="3" destOrd="0" presId="urn:microsoft.com/office/officeart/2008/layout/VerticalCurvedList"/>
    <dgm:cxn modelId="{16A3511B-0E98-408A-951C-F6323DEA9145}" type="presParOf" srcId="{D0B9C7EB-C552-4159-A298-72A4C1FD449E}" destId="{DCF4C6AF-0BDF-441E-9060-C6DB12A51ED1}" srcOrd="1" destOrd="0" presId="urn:microsoft.com/office/officeart/2008/layout/VerticalCurvedList"/>
    <dgm:cxn modelId="{ED60FD95-958F-4B7B-89F9-BB201AA29908}" type="presParOf" srcId="{D0B9C7EB-C552-4159-A298-72A4C1FD449E}" destId="{0858234A-A1CA-45BF-B5EC-283FBB38FE39}" srcOrd="2" destOrd="0" presId="urn:microsoft.com/office/officeart/2008/layout/VerticalCurvedList"/>
    <dgm:cxn modelId="{BD4D5AFE-2BDA-4EF3-A59B-EB3F9D2EF184}" type="presParOf" srcId="{0858234A-A1CA-45BF-B5EC-283FBB38FE39}" destId="{F96389C9-16E6-43F9-A5FC-7957AACE7906}" srcOrd="0" destOrd="0" presId="urn:microsoft.com/office/officeart/2008/layout/VerticalCurvedList"/>
    <dgm:cxn modelId="{AF520F81-14B1-4B8E-863E-BF841E7E1E4C}" type="presParOf" srcId="{D0B9C7EB-C552-4159-A298-72A4C1FD449E}" destId="{88A769B8-2D9F-4853-B980-22C43FF71B0F}" srcOrd="3" destOrd="0" presId="urn:microsoft.com/office/officeart/2008/layout/VerticalCurvedList"/>
    <dgm:cxn modelId="{6006D28C-D19F-412B-911D-70CA993FE506}" type="presParOf" srcId="{D0B9C7EB-C552-4159-A298-72A4C1FD449E}" destId="{A98989EF-7B63-4CB7-AE59-32042EBE017A}" srcOrd="4" destOrd="0" presId="urn:microsoft.com/office/officeart/2008/layout/VerticalCurvedList"/>
    <dgm:cxn modelId="{7A8F7B90-42CC-4520-84E5-45AD39C59427}" type="presParOf" srcId="{A98989EF-7B63-4CB7-AE59-32042EBE017A}" destId="{0D4DA81E-3913-46D3-87EB-F60D7C587B89}" srcOrd="0" destOrd="0" presId="urn:microsoft.com/office/officeart/2008/layout/VerticalCurvedList"/>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D3BC3AF-5B52-4069-9EB2-8BB555983F5D}"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en-GB"/>
        </a:p>
      </dgm:t>
    </dgm:pt>
    <dgm:pt modelId="{301ED09B-8CD6-43EC-90AF-A59A442115D3}">
      <dgm:prSet phldrT="[Text]" custT="1"/>
      <dgm:spPr>
        <a:noFill/>
        <a:ln>
          <a:solidFill>
            <a:schemeClr val="tx2">
              <a:lumMod val="75000"/>
            </a:schemeClr>
          </a:solidFill>
        </a:ln>
      </dgm:spPr>
      <dgm:t>
        <a:bodyPr>
          <a:sp3d/>
        </a:bodyPr>
        <a:lstStyle/>
        <a:p>
          <a:r>
            <a:rPr lang="en-GB" sz="2000" dirty="0">
              <a:ln>
                <a:noFill/>
              </a:ln>
              <a:solidFill>
                <a:schemeClr val="tx2">
                  <a:lumMod val="75000"/>
                </a:schemeClr>
              </a:solidFill>
              <a:effectLst/>
              <a:latin typeface="Calibri" panose="020F0502020204030204" pitchFamily="34" charset="0"/>
              <a:cs typeface="Arial" panose="020B0604020202020204" pitchFamily="34" charset="0"/>
            </a:rPr>
            <a:t>Does the set of outputs </a:t>
          </a:r>
          <a:r>
            <a:rPr lang="en-GB" sz="2000" dirty="0">
              <a:solidFill>
                <a:schemeClr val="tx2">
                  <a:lumMod val="75000"/>
                </a:schemeClr>
              </a:solidFill>
              <a:effectLst/>
              <a:latin typeface="Calibri" panose="020F0502020204030204" pitchFamily="34" charset="0"/>
              <a:cs typeface="Arial" panose="020B0604020202020204" pitchFamily="34" charset="0"/>
            </a:rPr>
            <a:t>include </a:t>
          </a:r>
          <a:r>
            <a:rPr lang="en-GB" sz="2000" b="1" u="sng" dirty="0">
              <a:solidFill>
                <a:schemeClr val="tx2">
                  <a:lumMod val="75000"/>
                </a:schemeClr>
              </a:solidFill>
              <a:effectLst/>
              <a:latin typeface="Calibri" panose="020F0502020204030204" pitchFamily="34" charset="0"/>
              <a:cs typeface="Arial" panose="020B0604020202020204" pitchFamily="34" charset="0"/>
            </a:rPr>
            <a:t>at least one output per Category A eligible member of staff</a:t>
          </a:r>
          <a:r>
            <a:rPr lang="en-GB" sz="2000" dirty="0">
              <a:solidFill>
                <a:schemeClr val="tx2">
                  <a:lumMod val="75000"/>
                </a:schemeClr>
              </a:solidFill>
              <a:effectLst/>
              <a:latin typeface="Calibri" panose="020F0502020204030204" pitchFamily="34" charset="0"/>
              <a:cs typeface="Arial" panose="020B0604020202020204" pitchFamily="34" charset="0"/>
            </a:rPr>
            <a:t> returned </a:t>
          </a:r>
          <a:r>
            <a:rPr lang="en-GB" sz="2000" b="0" dirty="0">
              <a:solidFill>
                <a:schemeClr val="tx2">
                  <a:lumMod val="75000"/>
                </a:schemeClr>
              </a:solidFill>
              <a:effectLst/>
              <a:latin typeface="Calibri" panose="020F0502020204030204" pitchFamily="34" charset="0"/>
              <a:cs typeface="Arial" panose="020B0604020202020204" pitchFamily="34" charset="0"/>
            </a:rPr>
            <a:t>(excl. where the minimum output requirement has been waived)</a:t>
          </a:r>
          <a:r>
            <a:rPr lang="en-GB" sz="2000" dirty="0">
              <a:solidFill>
                <a:schemeClr val="tx2">
                  <a:lumMod val="75000"/>
                </a:schemeClr>
              </a:solidFill>
              <a:effectLst/>
              <a:latin typeface="Calibri" panose="020F0502020204030204" pitchFamily="34" charset="0"/>
              <a:cs typeface="Arial" panose="020B0604020202020204" pitchFamily="34" charset="0"/>
            </a:rPr>
            <a:t>?</a:t>
          </a:r>
        </a:p>
      </dgm:t>
    </dgm:pt>
    <dgm:pt modelId="{1C72C276-1F44-4245-A7EA-45999A051E2B}" type="parTrans" cxnId="{7D7093EC-48D9-425B-A45F-9BB521335AFD}">
      <dgm:prSet/>
      <dgm:spPr/>
      <dgm:t>
        <a:bodyPr/>
        <a:lstStyle/>
        <a:p>
          <a:endParaRPr lang="en-GB"/>
        </a:p>
      </dgm:t>
    </dgm:pt>
    <dgm:pt modelId="{54A29ABA-8B3C-41BE-A0CC-D017930DB272}" type="sibTrans" cxnId="{7D7093EC-48D9-425B-A45F-9BB521335AFD}">
      <dgm:prSet/>
      <dgm:spPr/>
      <dgm:t>
        <a:bodyPr/>
        <a:lstStyle/>
        <a:p>
          <a:endParaRPr lang="en-GB"/>
        </a:p>
      </dgm:t>
    </dgm:pt>
    <dgm:pt modelId="{E8F93B8F-4E48-4D30-B221-9548E7F57AC0}">
      <dgm:prSet phldrT="[Text]" custT="1"/>
      <dgm:spPr>
        <a:noFill/>
        <a:ln cmpd="dbl">
          <a:solidFill>
            <a:schemeClr val="tx2">
              <a:lumMod val="75000"/>
            </a:schemeClr>
          </a:solidFill>
        </a:ln>
      </dgm:spPr>
      <dgm:t>
        <a:bodyPr/>
        <a:lstStyle/>
        <a:p>
          <a:r>
            <a:rPr lang="en-GB" sz="2000" dirty="0">
              <a:solidFill>
                <a:schemeClr val="tx2">
                  <a:lumMod val="75000"/>
                </a:schemeClr>
              </a:solidFill>
              <a:effectLst/>
              <a:latin typeface="Calibri" panose="020F0502020204030204" pitchFamily="34" charset="0"/>
              <a:cs typeface="Arial" panose="020B0604020202020204" pitchFamily="34" charset="0"/>
            </a:rPr>
            <a:t>Is this set of outputs </a:t>
          </a:r>
          <a:r>
            <a:rPr lang="en-GB" sz="2000" b="1" u="sng" dirty="0">
              <a:solidFill>
                <a:schemeClr val="tx2">
                  <a:lumMod val="75000"/>
                </a:schemeClr>
              </a:solidFill>
              <a:effectLst/>
              <a:latin typeface="Calibri" panose="020F0502020204030204" pitchFamily="34" charset="0"/>
              <a:cs typeface="Arial" panose="020B0604020202020204" pitchFamily="34" charset="0"/>
            </a:rPr>
            <a:t>reflective of the highest quality outputs </a:t>
          </a:r>
          <a:r>
            <a:rPr lang="en-GB" sz="2000" dirty="0">
              <a:solidFill>
                <a:schemeClr val="tx2">
                  <a:lumMod val="75000"/>
                </a:schemeClr>
              </a:solidFill>
              <a:effectLst/>
              <a:latin typeface="Calibri" panose="020F0502020204030204" pitchFamily="34" charset="0"/>
              <a:cs typeface="Arial" panose="020B0604020202020204" pitchFamily="34" charset="0"/>
            </a:rPr>
            <a:t>produced in this period?</a:t>
          </a:r>
        </a:p>
      </dgm:t>
    </dgm:pt>
    <dgm:pt modelId="{41CCA302-173E-4D83-B3F1-84B13B8597A8}" type="parTrans" cxnId="{32C390CE-DE3B-40FF-B338-0BAA9F2DE0FD}">
      <dgm:prSet/>
      <dgm:spPr/>
      <dgm:t>
        <a:bodyPr/>
        <a:lstStyle/>
        <a:p>
          <a:endParaRPr lang="en-GB"/>
        </a:p>
      </dgm:t>
    </dgm:pt>
    <dgm:pt modelId="{728981E2-CE6C-44AB-BCA2-CF0DA8EDB33E}" type="sibTrans" cxnId="{32C390CE-DE3B-40FF-B338-0BAA9F2DE0FD}">
      <dgm:prSet/>
      <dgm:spPr/>
      <dgm:t>
        <a:bodyPr/>
        <a:lstStyle/>
        <a:p>
          <a:endParaRPr lang="en-GB"/>
        </a:p>
      </dgm:t>
    </dgm:pt>
    <dgm:pt modelId="{BC33FB50-2F67-4E97-91C4-04A7CE7F51E3}" type="pres">
      <dgm:prSet presAssocID="{BD3BC3AF-5B52-4069-9EB2-8BB555983F5D}" presName="Name0" presStyleCnt="0">
        <dgm:presLayoutVars>
          <dgm:chMax val="7"/>
          <dgm:chPref val="7"/>
          <dgm:dir/>
        </dgm:presLayoutVars>
      </dgm:prSet>
      <dgm:spPr/>
      <dgm:t>
        <a:bodyPr/>
        <a:lstStyle/>
        <a:p>
          <a:endParaRPr lang="en-US"/>
        </a:p>
      </dgm:t>
    </dgm:pt>
    <dgm:pt modelId="{AAB5AD34-DD3C-42F4-B9E7-5D7B3989DA95}" type="pres">
      <dgm:prSet presAssocID="{BD3BC3AF-5B52-4069-9EB2-8BB555983F5D}" presName="Name1" presStyleCnt="0"/>
      <dgm:spPr/>
    </dgm:pt>
    <dgm:pt modelId="{D6EEAE6D-1741-42FD-A0D4-4CB079CA8463}" type="pres">
      <dgm:prSet presAssocID="{BD3BC3AF-5B52-4069-9EB2-8BB555983F5D}" presName="cycle" presStyleCnt="0"/>
      <dgm:spPr/>
    </dgm:pt>
    <dgm:pt modelId="{46FEC758-B5EF-48D1-A2DE-499D5EFB0323}" type="pres">
      <dgm:prSet presAssocID="{BD3BC3AF-5B52-4069-9EB2-8BB555983F5D}" presName="srcNode" presStyleLbl="node1" presStyleIdx="0" presStyleCnt="2"/>
      <dgm:spPr/>
    </dgm:pt>
    <dgm:pt modelId="{1E8AB337-2F71-4391-A19B-647D0B8F301E}" type="pres">
      <dgm:prSet presAssocID="{BD3BC3AF-5B52-4069-9EB2-8BB555983F5D}" presName="conn" presStyleLbl="parChTrans1D2" presStyleIdx="0" presStyleCnt="1"/>
      <dgm:spPr/>
      <dgm:t>
        <a:bodyPr/>
        <a:lstStyle/>
        <a:p>
          <a:endParaRPr lang="en-US"/>
        </a:p>
      </dgm:t>
    </dgm:pt>
    <dgm:pt modelId="{294F98A0-75D3-42B3-8BB2-215EBE30FFAE}" type="pres">
      <dgm:prSet presAssocID="{BD3BC3AF-5B52-4069-9EB2-8BB555983F5D}" presName="extraNode" presStyleLbl="node1" presStyleIdx="0" presStyleCnt="2"/>
      <dgm:spPr/>
    </dgm:pt>
    <dgm:pt modelId="{D8DD3360-5110-4DF1-86B9-F89118D4F593}" type="pres">
      <dgm:prSet presAssocID="{BD3BC3AF-5B52-4069-9EB2-8BB555983F5D}" presName="dstNode" presStyleLbl="node1" presStyleIdx="0" presStyleCnt="2"/>
      <dgm:spPr/>
    </dgm:pt>
    <dgm:pt modelId="{CAE85822-B2DC-4015-A798-88DA3DB31E26}" type="pres">
      <dgm:prSet presAssocID="{301ED09B-8CD6-43EC-90AF-A59A442115D3}" presName="text_1" presStyleLbl="node1" presStyleIdx="0" presStyleCnt="2">
        <dgm:presLayoutVars>
          <dgm:bulletEnabled val="1"/>
        </dgm:presLayoutVars>
      </dgm:prSet>
      <dgm:spPr/>
      <dgm:t>
        <a:bodyPr/>
        <a:lstStyle/>
        <a:p>
          <a:endParaRPr lang="en-US"/>
        </a:p>
      </dgm:t>
    </dgm:pt>
    <dgm:pt modelId="{1A8768C7-CDFA-4562-A13F-2B416F2BDBC2}" type="pres">
      <dgm:prSet presAssocID="{301ED09B-8CD6-43EC-90AF-A59A442115D3}" presName="accent_1" presStyleCnt="0"/>
      <dgm:spPr/>
    </dgm:pt>
    <dgm:pt modelId="{EA2D15EB-B460-423E-82B4-DC4AC66035E2}" type="pres">
      <dgm:prSet presAssocID="{301ED09B-8CD6-43EC-90AF-A59A442115D3}" presName="accentRepeatNode" presStyleLbl="solidFgAcc1" presStyleIdx="0" presStyleCnt="2"/>
      <dgm:spPr>
        <a:solidFill>
          <a:schemeClr val="tx2">
            <a:lumMod val="75000"/>
          </a:schemeClr>
        </a:solidFill>
      </dgm:spPr>
    </dgm:pt>
    <dgm:pt modelId="{A8FA4541-CDD8-412E-990D-30BD657A9FFC}" type="pres">
      <dgm:prSet presAssocID="{E8F93B8F-4E48-4D30-B221-9548E7F57AC0}" presName="text_2" presStyleLbl="node1" presStyleIdx="1" presStyleCnt="2">
        <dgm:presLayoutVars>
          <dgm:bulletEnabled val="1"/>
        </dgm:presLayoutVars>
      </dgm:prSet>
      <dgm:spPr/>
      <dgm:t>
        <a:bodyPr/>
        <a:lstStyle/>
        <a:p>
          <a:endParaRPr lang="en-US"/>
        </a:p>
      </dgm:t>
    </dgm:pt>
    <dgm:pt modelId="{2957C927-FD0F-4ED5-8AB5-1B4DA68B75EF}" type="pres">
      <dgm:prSet presAssocID="{E8F93B8F-4E48-4D30-B221-9548E7F57AC0}" presName="accent_2" presStyleCnt="0"/>
      <dgm:spPr/>
    </dgm:pt>
    <dgm:pt modelId="{BDE2626C-18C0-4D04-A35B-1C3FA8E31A76}" type="pres">
      <dgm:prSet presAssocID="{E8F93B8F-4E48-4D30-B221-9548E7F57AC0}" presName="accentRepeatNode" presStyleLbl="solidFgAcc1" presStyleIdx="1" presStyleCnt="2"/>
      <dgm:spPr>
        <a:solidFill>
          <a:schemeClr val="tx2">
            <a:lumMod val="75000"/>
          </a:schemeClr>
        </a:solidFill>
      </dgm:spPr>
    </dgm:pt>
  </dgm:ptLst>
  <dgm:cxnLst>
    <dgm:cxn modelId="{7D7093EC-48D9-425B-A45F-9BB521335AFD}" srcId="{BD3BC3AF-5B52-4069-9EB2-8BB555983F5D}" destId="{301ED09B-8CD6-43EC-90AF-A59A442115D3}" srcOrd="0" destOrd="0" parTransId="{1C72C276-1F44-4245-A7EA-45999A051E2B}" sibTransId="{54A29ABA-8B3C-41BE-A0CC-D017930DB272}"/>
    <dgm:cxn modelId="{32C80DE5-4AB6-483F-9F08-16CF1DE9C949}" type="presOf" srcId="{E8F93B8F-4E48-4D30-B221-9548E7F57AC0}" destId="{A8FA4541-CDD8-412E-990D-30BD657A9FFC}" srcOrd="0" destOrd="0" presId="urn:microsoft.com/office/officeart/2008/layout/VerticalCurvedList"/>
    <dgm:cxn modelId="{BC4DAA1C-CC65-4369-A3CF-B8FE121ECFAD}" type="presOf" srcId="{301ED09B-8CD6-43EC-90AF-A59A442115D3}" destId="{CAE85822-B2DC-4015-A798-88DA3DB31E26}" srcOrd="0" destOrd="0" presId="urn:microsoft.com/office/officeart/2008/layout/VerticalCurvedList"/>
    <dgm:cxn modelId="{A9B9C5C2-7808-4DA9-BA2B-EFE6C5DD239B}" type="presOf" srcId="{54A29ABA-8B3C-41BE-A0CC-D017930DB272}" destId="{1E8AB337-2F71-4391-A19B-647D0B8F301E}" srcOrd="0" destOrd="0" presId="urn:microsoft.com/office/officeart/2008/layout/VerticalCurvedList"/>
    <dgm:cxn modelId="{32C390CE-DE3B-40FF-B338-0BAA9F2DE0FD}" srcId="{BD3BC3AF-5B52-4069-9EB2-8BB555983F5D}" destId="{E8F93B8F-4E48-4D30-B221-9548E7F57AC0}" srcOrd="1" destOrd="0" parTransId="{41CCA302-173E-4D83-B3F1-84B13B8597A8}" sibTransId="{728981E2-CE6C-44AB-BCA2-CF0DA8EDB33E}"/>
    <dgm:cxn modelId="{1DC46235-2A4D-42AF-A9E3-135586963DFE}" type="presOf" srcId="{BD3BC3AF-5B52-4069-9EB2-8BB555983F5D}" destId="{BC33FB50-2F67-4E97-91C4-04A7CE7F51E3}" srcOrd="0" destOrd="0" presId="urn:microsoft.com/office/officeart/2008/layout/VerticalCurvedList"/>
    <dgm:cxn modelId="{C6FBA3B1-D8E3-40AB-BFC8-7A9F367FA1EB}" type="presParOf" srcId="{BC33FB50-2F67-4E97-91C4-04A7CE7F51E3}" destId="{AAB5AD34-DD3C-42F4-B9E7-5D7B3989DA95}" srcOrd="0" destOrd="0" presId="urn:microsoft.com/office/officeart/2008/layout/VerticalCurvedList"/>
    <dgm:cxn modelId="{10CF3B8D-F569-4BE3-9CC6-67BFB2F1928B}" type="presParOf" srcId="{AAB5AD34-DD3C-42F4-B9E7-5D7B3989DA95}" destId="{D6EEAE6D-1741-42FD-A0D4-4CB079CA8463}" srcOrd="0" destOrd="0" presId="urn:microsoft.com/office/officeart/2008/layout/VerticalCurvedList"/>
    <dgm:cxn modelId="{EECFBA3B-C268-4084-B203-91BA5C910583}" type="presParOf" srcId="{D6EEAE6D-1741-42FD-A0D4-4CB079CA8463}" destId="{46FEC758-B5EF-48D1-A2DE-499D5EFB0323}" srcOrd="0" destOrd="0" presId="urn:microsoft.com/office/officeart/2008/layout/VerticalCurvedList"/>
    <dgm:cxn modelId="{B30FE415-C5B0-4CEE-B327-7EC03142411D}" type="presParOf" srcId="{D6EEAE6D-1741-42FD-A0D4-4CB079CA8463}" destId="{1E8AB337-2F71-4391-A19B-647D0B8F301E}" srcOrd="1" destOrd="0" presId="urn:microsoft.com/office/officeart/2008/layout/VerticalCurvedList"/>
    <dgm:cxn modelId="{E7D8A5D0-D080-47F7-A901-D665F98FCE6A}" type="presParOf" srcId="{D6EEAE6D-1741-42FD-A0D4-4CB079CA8463}" destId="{294F98A0-75D3-42B3-8BB2-215EBE30FFAE}" srcOrd="2" destOrd="0" presId="urn:microsoft.com/office/officeart/2008/layout/VerticalCurvedList"/>
    <dgm:cxn modelId="{75F85D20-7AC0-4142-8BD9-4A437F55443E}" type="presParOf" srcId="{D6EEAE6D-1741-42FD-A0D4-4CB079CA8463}" destId="{D8DD3360-5110-4DF1-86B9-F89118D4F593}" srcOrd="3" destOrd="0" presId="urn:microsoft.com/office/officeart/2008/layout/VerticalCurvedList"/>
    <dgm:cxn modelId="{6AF48B7F-BC9A-47BB-9225-17A14744247E}" type="presParOf" srcId="{AAB5AD34-DD3C-42F4-B9E7-5D7B3989DA95}" destId="{CAE85822-B2DC-4015-A798-88DA3DB31E26}" srcOrd="1" destOrd="0" presId="urn:microsoft.com/office/officeart/2008/layout/VerticalCurvedList"/>
    <dgm:cxn modelId="{FFC11A47-A918-4CC3-ADE7-77AD81B4ABDE}" type="presParOf" srcId="{AAB5AD34-DD3C-42F4-B9E7-5D7B3989DA95}" destId="{1A8768C7-CDFA-4562-A13F-2B416F2BDBC2}" srcOrd="2" destOrd="0" presId="urn:microsoft.com/office/officeart/2008/layout/VerticalCurvedList"/>
    <dgm:cxn modelId="{67096BCF-3FDF-45F9-9EDA-CA1376DABABC}" type="presParOf" srcId="{1A8768C7-CDFA-4562-A13F-2B416F2BDBC2}" destId="{EA2D15EB-B460-423E-82B4-DC4AC66035E2}" srcOrd="0" destOrd="0" presId="urn:microsoft.com/office/officeart/2008/layout/VerticalCurvedList"/>
    <dgm:cxn modelId="{15B0CEB2-0927-438E-BD38-C08DD29D10C9}" type="presParOf" srcId="{AAB5AD34-DD3C-42F4-B9E7-5D7B3989DA95}" destId="{A8FA4541-CDD8-412E-990D-30BD657A9FFC}" srcOrd="3" destOrd="0" presId="urn:microsoft.com/office/officeart/2008/layout/VerticalCurvedList"/>
    <dgm:cxn modelId="{344A22BD-8D2B-45B2-8A4B-E081566F666D}" type="presParOf" srcId="{AAB5AD34-DD3C-42F4-B9E7-5D7B3989DA95}" destId="{2957C927-FD0F-4ED5-8AB5-1B4DA68B75EF}" srcOrd="4" destOrd="0" presId="urn:microsoft.com/office/officeart/2008/layout/VerticalCurvedList"/>
    <dgm:cxn modelId="{BD097DD3-6674-4489-A414-4AB67E1ADD58}" type="presParOf" srcId="{2957C927-FD0F-4ED5-8AB5-1B4DA68B75EF}" destId="{BDE2626C-18C0-4D04-A35B-1C3FA8E31A76}"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D3BC3AF-5B52-4069-9EB2-8BB555983F5D}"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en-GB"/>
        </a:p>
      </dgm:t>
    </dgm:pt>
    <dgm:pt modelId="{301ED09B-8CD6-43EC-90AF-A59A442115D3}">
      <dgm:prSet phldrT="[Text]" custT="1"/>
      <dgm:spPr>
        <a:noFill/>
        <a:ln>
          <a:solidFill>
            <a:schemeClr val="tx2">
              <a:lumMod val="75000"/>
            </a:schemeClr>
          </a:solidFill>
        </a:ln>
      </dgm:spPr>
      <dgm:t>
        <a:bodyPr/>
        <a:lstStyle/>
        <a:p>
          <a:r>
            <a:rPr lang="en-GB" sz="2000" b="1" u="sng" dirty="0">
              <a:solidFill>
                <a:schemeClr val="tx2">
                  <a:lumMod val="75000"/>
                </a:schemeClr>
              </a:solidFill>
              <a:effectLst/>
              <a:latin typeface="Calibri" panose="020F0502020204030204" pitchFamily="34" charset="0"/>
              <a:cs typeface="Arial" panose="020B0604020202020204" pitchFamily="34" charset="0"/>
            </a:rPr>
            <a:t>Without damaging the quality profile, do these outputs reflect the work of the range of the Category A eligible staff</a:t>
          </a:r>
          <a:r>
            <a:rPr lang="en-GB" sz="2000" b="1" dirty="0">
              <a:solidFill>
                <a:schemeClr val="tx2">
                  <a:lumMod val="75000"/>
                </a:schemeClr>
              </a:solidFill>
              <a:effectLst/>
              <a:latin typeface="Calibri" panose="020F0502020204030204" pitchFamily="34" charset="0"/>
              <a:cs typeface="Arial" panose="020B0604020202020204" pitchFamily="34" charset="0"/>
            </a:rPr>
            <a:t>,</a:t>
          </a:r>
          <a:r>
            <a:rPr lang="en-GB" sz="2000" b="1" dirty="0">
              <a:solidFill>
                <a:schemeClr val="tx2">
                  <a:lumMod val="75000"/>
                </a:schemeClr>
              </a:solidFill>
              <a:effectLst/>
              <a:latin typeface="Calibri" panose="020F0502020204030204" pitchFamily="34" charset="0"/>
            </a:rPr>
            <a:t> </a:t>
          </a:r>
          <a:r>
            <a:rPr lang="en-GB" sz="1800" b="0" dirty="0">
              <a:solidFill>
                <a:schemeClr val="tx2">
                  <a:lumMod val="75000"/>
                </a:schemeClr>
              </a:solidFill>
              <a:effectLst/>
              <a:latin typeface="Calibri" panose="020F0502020204030204" pitchFamily="34" charset="0"/>
            </a:rPr>
            <a:t>i.e. in relation to protected characteristics (where known)? Are the outputs of one group or other disproportionately represented? If so, are there appropriate ways to rebalance this within the submission?</a:t>
          </a:r>
        </a:p>
      </dgm:t>
    </dgm:pt>
    <dgm:pt modelId="{1C72C276-1F44-4245-A7EA-45999A051E2B}" type="parTrans" cxnId="{7D7093EC-48D9-425B-A45F-9BB521335AFD}">
      <dgm:prSet/>
      <dgm:spPr/>
      <dgm:t>
        <a:bodyPr/>
        <a:lstStyle/>
        <a:p>
          <a:endParaRPr lang="en-GB"/>
        </a:p>
      </dgm:t>
    </dgm:pt>
    <dgm:pt modelId="{54A29ABA-8B3C-41BE-A0CC-D017930DB272}" type="sibTrans" cxnId="{7D7093EC-48D9-425B-A45F-9BB521335AFD}">
      <dgm:prSet/>
      <dgm:spPr/>
      <dgm:t>
        <a:bodyPr/>
        <a:lstStyle/>
        <a:p>
          <a:endParaRPr lang="en-GB"/>
        </a:p>
      </dgm:t>
    </dgm:pt>
    <dgm:pt modelId="{E8F93B8F-4E48-4D30-B221-9548E7F57AC0}">
      <dgm:prSet phldrT="[Text]" custT="1"/>
      <dgm:spPr>
        <a:noFill/>
        <a:ln>
          <a:solidFill>
            <a:schemeClr val="tx2">
              <a:lumMod val="75000"/>
            </a:schemeClr>
          </a:solidFill>
        </a:ln>
      </dgm:spPr>
      <dgm:t>
        <a:bodyPr/>
        <a:lstStyle/>
        <a:p>
          <a:pPr marL="0" indent="0" algn="l"/>
          <a:r>
            <a:rPr lang="en-GB" sz="2000" b="1" u="sng" dirty="0">
              <a:solidFill>
                <a:schemeClr val="tx2">
                  <a:lumMod val="75000"/>
                </a:schemeClr>
              </a:solidFill>
              <a:latin typeface="Calibri" panose="020F0502020204030204" pitchFamily="34" charset="0"/>
              <a:cs typeface="Arial" panose="020B0604020202020204" pitchFamily="34" charset="0"/>
            </a:rPr>
            <a:t>Without damaging the quality profile, are these outputs representative of the breadth of research areas within the </a:t>
          </a:r>
          <a:r>
            <a:rPr lang="en-GB" sz="2000" b="1" u="sng" dirty="0" err="1">
              <a:solidFill>
                <a:schemeClr val="tx2">
                  <a:lumMod val="75000"/>
                </a:schemeClr>
              </a:solidFill>
              <a:latin typeface="Calibri" panose="020F0502020204030204" pitchFamily="34" charset="0"/>
              <a:cs typeface="Arial" panose="020B0604020202020204" pitchFamily="34" charset="0"/>
            </a:rPr>
            <a:t>UoA</a:t>
          </a:r>
          <a:r>
            <a:rPr lang="en-GB" sz="2000" dirty="0">
              <a:solidFill>
                <a:schemeClr val="tx2">
                  <a:lumMod val="75000"/>
                </a:schemeClr>
              </a:solidFill>
              <a:latin typeface="Calibri" panose="020F0502020204030204" pitchFamily="34" charset="0"/>
              <a:cs typeface="Arial" panose="020B0604020202020204" pitchFamily="34" charset="0"/>
            </a:rPr>
            <a:t> </a:t>
          </a:r>
          <a:r>
            <a:rPr lang="en-GB" sz="1800" dirty="0">
              <a:solidFill>
                <a:schemeClr val="tx2">
                  <a:lumMod val="75000"/>
                </a:schemeClr>
              </a:solidFill>
              <a:latin typeface="Calibri" panose="020F0502020204030204" pitchFamily="34" charset="0"/>
            </a:rPr>
            <a:t>or is one research area or other disproportionately represented? If so, are there appropriate ways to rebalance this within the submission</a:t>
          </a:r>
          <a:r>
            <a:rPr lang="en-GB" sz="2000" dirty="0">
              <a:solidFill>
                <a:schemeClr val="tx2">
                  <a:lumMod val="75000"/>
                </a:schemeClr>
              </a:solidFill>
              <a:latin typeface="Calibri" panose="020F0502020204030204" pitchFamily="34" charset="0"/>
            </a:rPr>
            <a:t>?</a:t>
          </a:r>
        </a:p>
      </dgm:t>
    </dgm:pt>
    <dgm:pt modelId="{41CCA302-173E-4D83-B3F1-84B13B8597A8}" type="parTrans" cxnId="{32C390CE-DE3B-40FF-B338-0BAA9F2DE0FD}">
      <dgm:prSet/>
      <dgm:spPr/>
      <dgm:t>
        <a:bodyPr/>
        <a:lstStyle/>
        <a:p>
          <a:endParaRPr lang="en-GB"/>
        </a:p>
      </dgm:t>
    </dgm:pt>
    <dgm:pt modelId="{728981E2-CE6C-44AB-BCA2-CF0DA8EDB33E}" type="sibTrans" cxnId="{32C390CE-DE3B-40FF-B338-0BAA9F2DE0FD}">
      <dgm:prSet/>
      <dgm:spPr/>
      <dgm:t>
        <a:bodyPr/>
        <a:lstStyle/>
        <a:p>
          <a:endParaRPr lang="en-GB"/>
        </a:p>
      </dgm:t>
    </dgm:pt>
    <dgm:pt modelId="{BC33FB50-2F67-4E97-91C4-04A7CE7F51E3}" type="pres">
      <dgm:prSet presAssocID="{BD3BC3AF-5B52-4069-9EB2-8BB555983F5D}" presName="Name0" presStyleCnt="0">
        <dgm:presLayoutVars>
          <dgm:chMax val="7"/>
          <dgm:chPref val="7"/>
          <dgm:dir/>
        </dgm:presLayoutVars>
      </dgm:prSet>
      <dgm:spPr/>
      <dgm:t>
        <a:bodyPr/>
        <a:lstStyle/>
        <a:p>
          <a:endParaRPr lang="en-US"/>
        </a:p>
      </dgm:t>
    </dgm:pt>
    <dgm:pt modelId="{AAB5AD34-DD3C-42F4-B9E7-5D7B3989DA95}" type="pres">
      <dgm:prSet presAssocID="{BD3BC3AF-5B52-4069-9EB2-8BB555983F5D}" presName="Name1" presStyleCnt="0"/>
      <dgm:spPr/>
    </dgm:pt>
    <dgm:pt modelId="{D6EEAE6D-1741-42FD-A0D4-4CB079CA8463}" type="pres">
      <dgm:prSet presAssocID="{BD3BC3AF-5B52-4069-9EB2-8BB555983F5D}" presName="cycle" presStyleCnt="0"/>
      <dgm:spPr/>
    </dgm:pt>
    <dgm:pt modelId="{46FEC758-B5EF-48D1-A2DE-499D5EFB0323}" type="pres">
      <dgm:prSet presAssocID="{BD3BC3AF-5B52-4069-9EB2-8BB555983F5D}" presName="srcNode" presStyleLbl="node1" presStyleIdx="0" presStyleCnt="2"/>
      <dgm:spPr/>
    </dgm:pt>
    <dgm:pt modelId="{1E8AB337-2F71-4391-A19B-647D0B8F301E}" type="pres">
      <dgm:prSet presAssocID="{BD3BC3AF-5B52-4069-9EB2-8BB555983F5D}" presName="conn" presStyleLbl="parChTrans1D2" presStyleIdx="0" presStyleCnt="1" custLinFactNeighborX="-4404" custLinFactNeighborY="-3141"/>
      <dgm:spPr/>
      <dgm:t>
        <a:bodyPr/>
        <a:lstStyle/>
        <a:p>
          <a:endParaRPr lang="en-US"/>
        </a:p>
      </dgm:t>
    </dgm:pt>
    <dgm:pt modelId="{294F98A0-75D3-42B3-8BB2-215EBE30FFAE}" type="pres">
      <dgm:prSet presAssocID="{BD3BC3AF-5B52-4069-9EB2-8BB555983F5D}" presName="extraNode" presStyleLbl="node1" presStyleIdx="0" presStyleCnt="2"/>
      <dgm:spPr/>
    </dgm:pt>
    <dgm:pt modelId="{D8DD3360-5110-4DF1-86B9-F89118D4F593}" type="pres">
      <dgm:prSet presAssocID="{BD3BC3AF-5B52-4069-9EB2-8BB555983F5D}" presName="dstNode" presStyleLbl="node1" presStyleIdx="0" presStyleCnt="2"/>
      <dgm:spPr/>
    </dgm:pt>
    <dgm:pt modelId="{CAE85822-B2DC-4015-A798-88DA3DB31E26}" type="pres">
      <dgm:prSet presAssocID="{301ED09B-8CD6-43EC-90AF-A59A442115D3}" presName="text_1" presStyleLbl="node1" presStyleIdx="0" presStyleCnt="2" custScaleX="98854" custScaleY="153758" custLinFactNeighborX="-1696" custLinFactNeighborY="-1845">
        <dgm:presLayoutVars>
          <dgm:bulletEnabled val="1"/>
        </dgm:presLayoutVars>
      </dgm:prSet>
      <dgm:spPr/>
      <dgm:t>
        <a:bodyPr/>
        <a:lstStyle/>
        <a:p>
          <a:endParaRPr lang="en-US"/>
        </a:p>
      </dgm:t>
    </dgm:pt>
    <dgm:pt modelId="{1A8768C7-CDFA-4562-A13F-2B416F2BDBC2}" type="pres">
      <dgm:prSet presAssocID="{301ED09B-8CD6-43EC-90AF-A59A442115D3}" presName="accent_1" presStyleCnt="0"/>
      <dgm:spPr/>
    </dgm:pt>
    <dgm:pt modelId="{EA2D15EB-B460-423E-82B4-DC4AC66035E2}" type="pres">
      <dgm:prSet presAssocID="{301ED09B-8CD6-43EC-90AF-A59A442115D3}" presName="accentRepeatNode" presStyleLbl="solidFgAcc1" presStyleIdx="0" presStyleCnt="2"/>
      <dgm:spPr>
        <a:solidFill>
          <a:schemeClr val="tx2">
            <a:lumMod val="75000"/>
          </a:schemeClr>
        </a:solidFill>
        <a:ln>
          <a:solidFill>
            <a:schemeClr val="tx2">
              <a:lumMod val="75000"/>
            </a:schemeClr>
          </a:solidFill>
        </a:ln>
      </dgm:spPr>
    </dgm:pt>
    <dgm:pt modelId="{A8FA4541-CDD8-412E-990D-30BD657A9FFC}" type="pres">
      <dgm:prSet presAssocID="{E8F93B8F-4E48-4D30-B221-9548E7F57AC0}" presName="text_2" presStyleLbl="node1" presStyleIdx="1" presStyleCnt="2" custScaleX="96406" custScaleY="151305" custLinFactNeighborX="98" custLinFactNeighborY="36190">
        <dgm:presLayoutVars>
          <dgm:bulletEnabled val="1"/>
        </dgm:presLayoutVars>
      </dgm:prSet>
      <dgm:spPr/>
      <dgm:t>
        <a:bodyPr/>
        <a:lstStyle/>
        <a:p>
          <a:endParaRPr lang="en-US"/>
        </a:p>
      </dgm:t>
    </dgm:pt>
    <dgm:pt modelId="{2957C927-FD0F-4ED5-8AB5-1B4DA68B75EF}" type="pres">
      <dgm:prSet presAssocID="{E8F93B8F-4E48-4D30-B221-9548E7F57AC0}" presName="accent_2" presStyleCnt="0"/>
      <dgm:spPr/>
    </dgm:pt>
    <dgm:pt modelId="{BDE2626C-18C0-4D04-A35B-1C3FA8E31A76}" type="pres">
      <dgm:prSet presAssocID="{E8F93B8F-4E48-4D30-B221-9548E7F57AC0}" presName="accentRepeatNode" presStyleLbl="solidFgAcc1" presStyleIdx="1" presStyleCnt="2"/>
      <dgm:spPr>
        <a:solidFill>
          <a:schemeClr val="tx2">
            <a:lumMod val="75000"/>
          </a:schemeClr>
        </a:solidFill>
      </dgm:spPr>
    </dgm:pt>
  </dgm:ptLst>
  <dgm:cxnLst>
    <dgm:cxn modelId="{59328F7C-36FD-419F-A1A2-89DCDD6937CE}" type="presOf" srcId="{301ED09B-8CD6-43EC-90AF-A59A442115D3}" destId="{CAE85822-B2DC-4015-A798-88DA3DB31E26}" srcOrd="0" destOrd="0" presId="urn:microsoft.com/office/officeart/2008/layout/VerticalCurvedList"/>
    <dgm:cxn modelId="{9A9F0CCC-D4B0-4462-9376-5C4993FBD502}" type="presOf" srcId="{BD3BC3AF-5B52-4069-9EB2-8BB555983F5D}" destId="{BC33FB50-2F67-4E97-91C4-04A7CE7F51E3}" srcOrd="0" destOrd="0" presId="urn:microsoft.com/office/officeart/2008/layout/VerticalCurvedList"/>
    <dgm:cxn modelId="{1ED4A78E-553E-4642-B181-A5A7B0FEC4FD}" type="presOf" srcId="{E8F93B8F-4E48-4D30-B221-9548E7F57AC0}" destId="{A8FA4541-CDD8-412E-990D-30BD657A9FFC}" srcOrd="0" destOrd="0" presId="urn:microsoft.com/office/officeart/2008/layout/VerticalCurvedList"/>
    <dgm:cxn modelId="{7D7093EC-48D9-425B-A45F-9BB521335AFD}" srcId="{BD3BC3AF-5B52-4069-9EB2-8BB555983F5D}" destId="{301ED09B-8CD6-43EC-90AF-A59A442115D3}" srcOrd="0" destOrd="0" parTransId="{1C72C276-1F44-4245-A7EA-45999A051E2B}" sibTransId="{54A29ABA-8B3C-41BE-A0CC-D017930DB272}"/>
    <dgm:cxn modelId="{8B57E38F-5A94-4289-9D2C-90E24FEFFF14}" type="presOf" srcId="{54A29ABA-8B3C-41BE-A0CC-D017930DB272}" destId="{1E8AB337-2F71-4391-A19B-647D0B8F301E}" srcOrd="0" destOrd="0" presId="urn:microsoft.com/office/officeart/2008/layout/VerticalCurvedList"/>
    <dgm:cxn modelId="{32C390CE-DE3B-40FF-B338-0BAA9F2DE0FD}" srcId="{BD3BC3AF-5B52-4069-9EB2-8BB555983F5D}" destId="{E8F93B8F-4E48-4D30-B221-9548E7F57AC0}" srcOrd="1" destOrd="0" parTransId="{41CCA302-173E-4D83-B3F1-84B13B8597A8}" sibTransId="{728981E2-CE6C-44AB-BCA2-CF0DA8EDB33E}"/>
    <dgm:cxn modelId="{7D5E2EF4-8289-45B0-A799-7E44085655A3}" type="presParOf" srcId="{BC33FB50-2F67-4E97-91C4-04A7CE7F51E3}" destId="{AAB5AD34-DD3C-42F4-B9E7-5D7B3989DA95}" srcOrd="0" destOrd="0" presId="urn:microsoft.com/office/officeart/2008/layout/VerticalCurvedList"/>
    <dgm:cxn modelId="{2D237D5D-9DE0-4D4D-A138-9BD49FFB07C9}" type="presParOf" srcId="{AAB5AD34-DD3C-42F4-B9E7-5D7B3989DA95}" destId="{D6EEAE6D-1741-42FD-A0D4-4CB079CA8463}" srcOrd="0" destOrd="0" presId="urn:microsoft.com/office/officeart/2008/layout/VerticalCurvedList"/>
    <dgm:cxn modelId="{4DDF85AE-FE5E-41E2-88DC-7E9D20E01B65}" type="presParOf" srcId="{D6EEAE6D-1741-42FD-A0D4-4CB079CA8463}" destId="{46FEC758-B5EF-48D1-A2DE-499D5EFB0323}" srcOrd="0" destOrd="0" presId="urn:microsoft.com/office/officeart/2008/layout/VerticalCurvedList"/>
    <dgm:cxn modelId="{BDC5BC5C-02AD-4114-8658-7565042F085C}" type="presParOf" srcId="{D6EEAE6D-1741-42FD-A0D4-4CB079CA8463}" destId="{1E8AB337-2F71-4391-A19B-647D0B8F301E}" srcOrd="1" destOrd="0" presId="urn:microsoft.com/office/officeart/2008/layout/VerticalCurvedList"/>
    <dgm:cxn modelId="{C10DE6E9-2294-445E-AF91-2AE851569E6C}" type="presParOf" srcId="{D6EEAE6D-1741-42FD-A0D4-4CB079CA8463}" destId="{294F98A0-75D3-42B3-8BB2-215EBE30FFAE}" srcOrd="2" destOrd="0" presId="urn:microsoft.com/office/officeart/2008/layout/VerticalCurvedList"/>
    <dgm:cxn modelId="{C6BC4916-A1E9-4629-9345-434AB45DACB0}" type="presParOf" srcId="{D6EEAE6D-1741-42FD-A0D4-4CB079CA8463}" destId="{D8DD3360-5110-4DF1-86B9-F89118D4F593}" srcOrd="3" destOrd="0" presId="urn:microsoft.com/office/officeart/2008/layout/VerticalCurvedList"/>
    <dgm:cxn modelId="{C5170D69-876E-42DF-AA27-70F96DD7FB8E}" type="presParOf" srcId="{AAB5AD34-DD3C-42F4-B9E7-5D7B3989DA95}" destId="{CAE85822-B2DC-4015-A798-88DA3DB31E26}" srcOrd="1" destOrd="0" presId="urn:microsoft.com/office/officeart/2008/layout/VerticalCurvedList"/>
    <dgm:cxn modelId="{4AA5C108-E54A-407F-B8D3-404B0BAE8DAA}" type="presParOf" srcId="{AAB5AD34-DD3C-42F4-B9E7-5D7B3989DA95}" destId="{1A8768C7-CDFA-4562-A13F-2B416F2BDBC2}" srcOrd="2" destOrd="0" presId="urn:microsoft.com/office/officeart/2008/layout/VerticalCurvedList"/>
    <dgm:cxn modelId="{DD9F9D11-B2F7-455E-8B34-EEBC2B8BA28B}" type="presParOf" srcId="{1A8768C7-CDFA-4562-A13F-2B416F2BDBC2}" destId="{EA2D15EB-B460-423E-82B4-DC4AC66035E2}" srcOrd="0" destOrd="0" presId="urn:microsoft.com/office/officeart/2008/layout/VerticalCurvedList"/>
    <dgm:cxn modelId="{55DE1D0A-540B-40CB-BA79-27BC4DAD2FFA}" type="presParOf" srcId="{AAB5AD34-DD3C-42F4-B9E7-5D7B3989DA95}" destId="{A8FA4541-CDD8-412E-990D-30BD657A9FFC}" srcOrd="3" destOrd="0" presId="urn:microsoft.com/office/officeart/2008/layout/VerticalCurvedList"/>
    <dgm:cxn modelId="{6E012AAF-5968-4308-9DD8-C4D61FB58A1C}" type="presParOf" srcId="{AAB5AD34-DD3C-42F4-B9E7-5D7B3989DA95}" destId="{2957C927-FD0F-4ED5-8AB5-1B4DA68B75EF}" srcOrd="4" destOrd="0" presId="urn:microsoft.com/office/officeart/2008/layout/VerticalCurvedList"/>
    <dgm:cxn modelId="{8FF5696E-1BEC-41AA-9BFD-928644D293A5}" type="presParOf" srcId="{2957C927-FD0F-4ED5-8AB5-1B4DA68B75EF}" destId="{BDE2626C-18C0-4D04-A35B-1C3FA8E31A76}" srcOrd="0" destOrd="0" presId="urn:microsoft.com/office/officeart/2008/layout/VerticalCurvedList"/>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2D3DB7-8E11-4F6D-9521-86C6561472D7}">
      <dsp:nvSpPr>
        <dsp:cNvPr id="0" name=""/>
        <dsp:cNvSpPr/>
      </dsp:nvSpPr>
      <dsp:spPr>
        <a:xfrm>
          <a:off x="330118" y="706543"/>
          <a:ext cx="5368477" cy="1677649"/>
        </a:xfrm>
        <a:prstGeom prst="rect">
          <a:avLst/>
        </a:prstGeom>
        <a:solidFill>
          <a:schemeClr val="lt1">
            <a:alpha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dsp:style>
      <dsp:txBody>
        <a:bodyPr spcFirstLastPara="0" vert="horz" wrap="square" lIns="1136328" tIns="110490" rIns="110490" bIns="110490" numCol="1" spcCol="1270" anchor="ctr" anchorCtr="0">
          <a:noAutofit/>
        </a:bodyPr>
        <a:lstStyle/>
        <a:p>
          <a:pPr lvl="0" algn="l" defTabSz="1289050">
            <a:lnSpc>
              <a:spcPct val="90000"/>
            </a:lnSpc>
            <a:spcBef>
              <a:spcPct val="0"/>
            </a:spcBef>
            <a:spcAft>
              <a:spcPct val="35000"/>
            </a:spcAft>
          </a:pPr>
          <a:r>
            <a:rPr lang="en-GB" sz="2900" kern="1200" baseline="0" dirty="0">
              <a:latin typeface="Arial" charset="0"/>
              <a:ea typeface="+mn-ea"/>
            </a:rPr>
            <a:t>“</a:t>
          </a:r>
          <a:r>
            <a:rPr lang="en-GB" sz="2900" kern="1200" baseline="0" dirty="0">
              <a:solidFill>
                <a:schemeClr val="tx2">
                  <a:lumMod val="75000"/>
                </a:schemeClr>
              </a:solidFill>
              <a:latin typeface="Arial" charset="0"/>
              <a:ea typeface="+mn-ea"/>
            </a:rPr>
            <a:t>Teaching and Research” – or Exeter’s </a:t>
          </a:r>
          <a:r>
            <a:rPr lang="en-GB" sz="2900" b="1" kern="1200" baseline="0" dirty="0">
              <a:solidFill>
                <a:schemeClr val="tx2">
                  <a:lumMod val="75000"/>
                </a:schemeClr>
              </a:solidFill>
              <a:latin typeface="Arial" charset="0"/>
              <a:ea typeface="+mn-ea"/>
            </a:rPr>
            <a:t>Education and Research </a:t>
          </a:r>
          <a:r>
            <a:rPr lang="en-GB" sz="2900" kern="1200" baseline="0" dirty="0">
              <a:solidFill>
                <a:schemeClr val="tx2">
                  <a:lumMod val="75000"/>
                </a:schemeClr>
              </a:solidFill>
              <a:latin typeface="Arial" charset="0"/>
              <a:ea typeface="+mn-ea"/>
            </a:rPr>
            <a:t>contract</a:t>
          </a:r>
          <a:endParaRPr lang="en-GB" sz="2900" kern="1200" baseline="0" dirty="0">
            <a:solidFill>
              <a:schemeClr val="tx2">
                <a:lumMod val="75000"/>
              </a:schemeClr>
            </a:solidFill>
          </a:endParaRPr>
        </a:p>
      </dsp:txBody>
      <dsp:txXfrm>
        <a:off x="330118" y="706543"/>
        <a:ext cx="5368477" cy="1677649"/>
      </dsp:txXfrm>
    </dsp:sp>
    <dsp:sp modelId="{B1E25C6D-BDF3-48A1-8F5E-58C0732D84E7}">
      <dsp:nvSpPr>
        <dsp:cNvPr id="0" name=""/>
        <dsp:cNvSpPr/>
      </dsp:nvSpPr>
      <dsp:spPr>
        <a:xfrm>
          <a:off x="106431" y="464216"/>
          <a:ext cx="1174354" cy="1761531"/>
        </a:xfrm>
        <a:prstGeom prst="flowChartCollate">
          <a:avLst/>
        </a:prstGeom>
        <a:solidFill>
          <a:schemeClr val="tx2">
            <a:lumMod val="7500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9BCA16F1-3989-4737-BE09-C54E85FFAB1A}">
      <dsp:nvSpPr>
        <dsp:cNvPr id="0" name=""/>
        <dsp:cNvSpPr/>
      </dsp:nvSpPr>
      <dsp:spPr>
        <a:xfrm>
          <a:off x="6121770" y="706997"/>
          <a:ext cx="5365087" cy="1676589"/>
        </a:xfrm>
        <a:prstGeom prst="rect">
          <a:avLst/>
        </a:prstGeom>
        <a:solidFill>
          <a:schemeClr val="lt1">
            <a:alpha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dsp:style>
      <dsp:txBody>
        <a:bodyPr spcFirstLastPara="0" vert="horz" wrap="square" lIns="1135610" tIns="110490" rIns="110490" bIns="110490" numCol="1" spcCol="1270" anchor="ctr" anchorCtr="0">
          <a:noAutofit/>
        </a:bodyPr>
        <a:lstStyle/>
        <a:p>
          <a:pPr lvl="0" algn="l" defTabSz="1289050">
            <a:lnSpc>
              <a:spcPct val="90000"/>
            </a:lnSpc>
            <a:spcBef>
              <a:spcPct val="0"/>
            </a:spcBef>
            <a:spcAft>
              <a:spcPct val="35000"/>
            </a:spcAft>
          </a:pPr>
          <a:r>
            <a:rPr lang="en-GB" sz="2900" kern="1200" dirty="0">
              <a:latin typeface="Arial" charset="0"/>
              <a:ea typeface="+mn-ea"/>
            </a:rPr>
            <a:t>“</a:t>
          </a:r>
          <a:r>
            <a:rPr lang="en-GB" sz="2900" kern="1200" dirty="0">
              <a:solidFill>
                <a:schemeClr val="tx2">
                  <a:lumMod val="75000"/>
                </a:schemeClr>
              </a:solidFill>
              <a:latin typeface="Arial" charset="0"/>
              <a:ea typeface="+mn-ea"/>
            </a:rPr>
            <a:t>Research-only” – or Exeter’s </a:t>
          </a:r>
          <a:r>
            <a:rPr lang="en-GB" sz="2900" b="1" kern="1200" dirty="0">
              <a:solidFill>
                <a:schemeClr val="tx2">
                  <a:lumMod val="75000"/>
                </a:schemeClr>
              </a:solidFill>
              <a:latin typeface="Arial" charset="0"/>
              <a:ea typeface="+mn-ea"/>
            </a:rPr>
            <a:t>Research</a:t>
          </a:r>
          <a:r>
            <a:rPr lang="en-GB" sz="2900" kern="1200" dirty="0">
              <a:solidFill>
                <a:schemeClr val="tx2">
                  <a:lumMod val="75000"/>
                </a:schemeClr>
              </a:solidFill>
              <a:latin typeface="Arial" charset="0"/>
              <a:ea typeface="+mn-ea"/>
            </a:rPr>
            <a:t> contract</a:t>
          </a:r>
          <a:endParaRPr lang="en-GB" sz="2900" kern="1200" dirty="0">
            <a:solidFill>
              <a:schemeClr val="tx2">
                <a:lumMod val="75000"/>
              </a:schemeClr>
            </a:solidFill>
          </a:endParaRPr>
        </a:p>
      </dsp:txBody>
      <dsp:txXfrm>
        <a:off x="6121770" y="706997"/>
        <a:ext cx="5365087" cy="1676589"/>
      </dsp:txXfrm>
    </dsp:sp>
    <dsp:sp modelId="{B4F4DDDB-621F-49D6-B528-BBC6F92E0E0A}">
      <dsp:nvSpPr>
        <dsp:cNvPr id="0" name=""/>
        <dsp:cNvSpPr/>
      </dsp:nvSpPr>
      <dsp:spPr>
        <a:xfrm>
          <a:off x="5898224" y="464823"/>
          <a:ext cx="1173612" cy="1760419"/>
        </a:xfrm>
        <a:prstGeom prst="flowChartCollate">
          <a:avLst/>
        </a:prstGeom>
        <a:solidFill>
          <a:schemeClr val="tx2">
            <a:lumMod val="7500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CCF9AE-EF10-4FD9-B254-0795B31226EC}">
      <dsp:nvSpPr>
        <dsp:cNvPr id="0" name=""/>
        <dsp:cNvSpPr/>
      </dsp:nvSpPr>
      <dsp:spPr>
        <a:xfrm>
          <a:off x="2451942" y="1375319"/>
          <a:ext cx="4594165" cy="3064308"/>
        </a:xfrm>
        <a:prstGeom prst="rect">
          <a:avLst/>
        </a:prstGeom>
        <a:solidFill>
          <a:schemeClr val="tx2">
            <a:lumMod val="50000"/>
          </a:schemeClr>
        </a:solidFill>
        <a:ln w="9525" cap="flat" cmpd="sng" algn="ctr">
          <a:solidFill>
            <a:schemeClr val="accent1">
              <a:alpha val="90000"/>
              <a:tint val="40000"/>
              <a:hueOff val="0"/>
              <a:satOff val="0"/>
              <a:lumOff val="0"/>
              <a:alphaOff val="0"/>
            </a:schemeClr>
          </a:solidFill>
          <a:prstDash val="solid"/>
        </a:ln>
        <a:effectLst>
          <a:outerShdw blurRad="50800" dist="12700" dir="5400000" algn="ctr"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0" tIns="206248" rIns="206248" bIns="206248" numCol="1" spcCol="1270" anchor="ctr" anchorCtr="0">
          <a:noAutofit/>
        </a:bodyPr>
        <a:lstStyle/>
        <a:p>
          <a:pPr lvl="0" algn="l" defTabSz="1289050">
            <a:lnSpc>
              <a:spcPct val="90000"/>
            </a:lnSpc>
            <a:spcBef>
              <a:spcPct val="0"/>
            </a:spcBef>
            <a:spcAft>
              <a:spcPct val="35000"/>
            </a:spcAft>
          </a:pPr>
          <a:r>
            <a:rPr lang="en-GB" sz="2900" b="1" kern="1200" dirty="0">
              <a:solidFill>
                <a:schemeClr val="bg2"/>
              </a:solidFill>
            </a:rPr>
            <a:t>All staff who meet the REF2021 definition of Independent Researcher </a:t>
          </a:r>
          <a:r>
            <a:rPr lang="en-GB" sz="2900" b="0" kern="1200" dirty="0">
              <a:solidFill>
                <a:schemeClr val="bg2"/>
              </a:solidFill>
            </a:rPr>
            <a:t>are deemed to have significant responsibility for research and </a:t>
          </a:r>
          <a:r>
            <a:rPr lang="en-GB" sz="2900" b="1" u="sng" kern="1200" dirty="0">
              <a:solidFill>
                <a:schemeClr val="bg2"/>
              </a:solidFill>
            </a:rPr>
            <a:t>must be returned</a:t>
          </a:r>
          <a:r>
            <a:rPr lang="en-GB" sz="2900" b="1" kern="1200" dirty="0">
              <a:solidFill>
                <a:schemeClr val="bg2"/>
              </a:solidFill>
            </a:rPr>
            <a:t> to REF2021</a:t>
          </a:r>
        </a:p>
      </dsp:txBody>
      <dsp:txXfrm>
        <a:off x="3187009" y="1375319"/>
        <a:ext cx="3859099" cy="3064308"/>
      </dsp:txXfrm>
    </dsp:sp>
    <dsp:sp modelId="{2A22A9A6-1429-4047-B0EC-E2D9BBE80EFF}">
      <dsp:nvSpPr>
        <dsp:cNvPr id="0" name=""/>
        <dsp:cNvSpPr/>
      </dsp:nvSpPr>
      <dsp:spPr>
        <a:xfrm>
          <a:off x="1720" y="150208"/>
          <a:ext cx="3062777" cy="3062777"/>
        </a:xfrm>
        <a:prstGeom prst="ellipse">
          <a:avLst/>
        </a:prstGeom>
        <a:solidFill>
          <a:schemeClr val="tx2">
            <a:lumMod val="75000"/>
            <a:alpha val="90000"/>
          </a:schemeClr>
        </a:solid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GB" sz="2400" b="1" kern="1200" dirty="0">
              <a:solidFill>
                <a:schemeClr val="bg2"/>
              </a:solidFill>
            </a:rPr>
            <a:t>All staff with significant responsibility for research </a:t>
          </a:r>
          <a:r>
            <a:rPr lang="en-GB" sz="2400" b="1" u="sng" kern="1200" dirty="0">
              <a:solidFill>
                <a:schemeClr val="bg2"/>
              </a:solidFill>
            </a:rPr>
            <a:t>must be returned </a:t>
          </a:r>
          <a:r>
            <a:rPr lang="en-GB" sz="2400" b="1" kern="1200" dirty="0">
              <a:solidFill>
                <a:schemeClr val="bg2"/>
              </a:solidFill>
            </a:rPr>
            <a:t>to REF2021</a:t>
          </a:r>
        </a:p>
      </dsp:txBody>
      <dsp:txXfrm>
        <a:off x="450253" y="598741"/>
        <a:ext cx="2165711" cy="21657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602F9D-6B60-4CCF-A01F-55AC1CF7F8CB}">
      <dsp:nvSpPr>
        <dsp:cNvPr id="0" name=""/>
        <dsp:cNvSpPr/>
      </dsp:nvSpPr>
      <dsp:spPr>
        <a:xfrm>
          <a:off x="-4920541" y="-753999"/>
          <a:ext cx="5860324" cy="5860324"/>
        </a:xfrm>
        <a:prstGeom prst="blockArc">
          <a:avLst>
            <a:gd name="adj1" fmla="val 18900000"/>
            <a:gd name="adj2" fmla="val 2700000"/>
            <a:gd name="adj3" fmla="val 369"/>
          </a:avLst>
        </a:prstGeom>
        <a:solidFill>
          <a:schemeClr val="accent3">
            <a:lumMod val="75000"/>
          </a:schemeClr>
        </a:solidFill>
        <a:ln w="15875"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CF4C6AF-0BDF-441E-9060-C6DB12A51ED1}">
      <dsp:nvSpPr>
        <dsp:cNvPr id="0" name=""/>
        <dsp:cNvSpPr/>
      </dsp:nvSpPr>
      <dsp:spPr>
        <a:xfrm>
          <a:off x="612256" y="623566"/>
          <a:ext cx="6992827" cy="870465"/>
        </a:xfrm>
        <a:prstGeom prst="rect">
          <a:avLst/>
        </a:prstGeom>
        <a:no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90932" tIns="60960" rIns="60960" bIns="60960" numCol="1" spcCol="1270" anchor="ctr" anchorCtr="0">
          <a:noAutofit/>
        </a:bodyPr>
        <a:lstStyle/>
        <a:p>
          <a:pPr lvl="0" algn="l" defTabSz="1066800">
            <a:lnSpc>
              <a:spcPct val="90000"/>
            </a:lnSpc>
            <a:spcBef>
              <a:spcPct val="0"/>
            </a:spcBef>
            <a:spcAft>
              <a:spcPct val="35000"/>
            </a:spcAft>
          </a:pPr>
          <a:r>
            <a:rPr lang="en-GB" sz="2400" kern="1200" dirty="0">
              <a:solidFill>
                <a:schemeClr val="tx2">
                  <a:lumMod val="75000"/>
                </a:schemeClr>
              </a:solidFill>
              <a:latin typeface="+mn-lt"/>
              <a:cs typeface="Arial" panose="020B0604020202020204" pitchFamily="34" charset="0"/>
            </a:rPr>
            <a:t>Explicit time and resources are made available for research</a:t>
          </a:r>
          <a:endParaRPr lang="en-GB" sz="2400" kern="1200" dirty="0">
            <a:latin typeface="+mn-lt"/>
          </a:endParaRPr>
        </a:p>
      </dsp:txBody>
      <dsp:txXfrm>
        <a:off x="612256" y="623566"/>
        <a:ext cx="6992827" cy="870465"/>
      </dsp:txXfrm>
    </dsp:sp>
    <dsp:sp modelId="{F96389C9-16E6-43F9-A5FC-7957AACE7906}">
      <dsp:nvSpPr>
        <dsp:cNvPr id="0" name=""/>
        <dsp:cNvSpPr/>
      </dsp:nvSpPr>
      <dsp:spPr>
        <a:xfrm>
          <a:off x="60383" y="326424"/>
          <a:ext cx="1088081" cy="1088081"/>
        </a:xfrm>
        <a:prstGeom prst="ellipse">
          <a:avLst/>
        </a:prstGeom>
        <a:solidFill>
          <a:schemeClr val="tx2">
            <a:lumMod val="75000"/>
          </a:schemeClr>
        </a:solidFill>
        <a:ln w="9525" cap="flat" cmpd="sng" algn="ctr">
          <a:solidFill>
            <a:schemeClr val="tx2">
              <a:lumMod val="75000"/>
            </a:schemeClr>
          </a:solidFill>
          <a:prstDash val="solid"/>
        </a:ln>
        <a:effectLst>
          <a:outerShdw blurRad="50800" dist="12700" dir="5400000" algn="ctr"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88A769B8-2D9F-4853-B980-22C43FF71B0F}">
      <dsp:nvSpPr>
        <dsp:cNvPr id="0" name=""/>
        <dsp:cNvSpPr/>
      </dsp:nvSpPr>
      <dsp:spPr>
        <a:xfrm>
          <a:off x="921038" y="1878245"/>
          <a:ext cx="6676413" cy="870465"/>
        </a:xfrm>
        <a:prstGeom prst="rect">
          <a:avLst/>
        </a:prstGeom>
        <a:no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90932" tIns="60960" rIns="60960" bIns="60960" numCol="1" spcCol="1270" anchor="ctr" anchorCtr="0">
          <a:noAutofit/>
        </a:bodyPr>
        <a:lstStyle/>
        <a:p>
          <a:pPr lvl="0" algn="l" defTabSz="1066800">
            <a:lnSpc>
              <a:spcPct val="90000"/>
            </a:lnSpc>
            <a:spcBef>
              <a:spcPct val="0"/>
            </a:spcBef>
            <a:spcAft>
              <a:spcPct val="35000"/>
            </a:spcAft>
          </a:pPr>
          <a:r>
            <a:rPr lang="en-GB" sz="2400" kern="1200" dirty="0">
              <a:solidFill>
                <a:schemeClr val="tx2">
                  <a:lumMod val="75000"/>
                </a:schemeClr>
              </a:solidFill>
              <a:latin typeface="+mn-lt"/>
            </a:rPr>
            <a:t>Engaging </a:t>
          </a:r>
          <a:r>
            <a:rPr lang="en-GB" sz="2400" kern="1200" dirty="0">
              <a:solidFill>
                <a:schemeClr val="tx2">
                  <a:lumMod val="75000"/>
                </a:schemeClr>
              </a:solidFill>
              <a:latin typeface="+mn-lt"/>
              <a:cs typeface="Arial" panose="020B0604020202020204" pitchFamily="34" charset="0"/>
            </a:rPr>
            <a:t>actively in independent research</a:t>
          </a:r>
          <a:endParaRPr lang="en-GB" sz="2400" kern="1200" dirty="0">
            <a:latin typeface="+mn-lt"/>
          </a:endParaRPr>
        </a:p>
      </dsp:txBody>
      <dsp:txXfrm>
        <a:off x="921038" y="1878245"/>
        <a:ext cx="6676413" cy="870465"/>
      </dsp:txXfrm>
    </dsp:sp>
    <dsp:sp modelId="{0D4DA81E-3913-46D3-87EB-F60D7C587B89}">
      <dsp:nvSpPr>
        <dsp:cNvPr id="0" name=""/>
        <dsp:cNvSpPr/>
      </dsp:nvSpPr>
      <dsp:spPr>
        <a:xfrm>
          <a:off x="376797" y="1632121"/>
          <a:ext cx="1088081" cy="1088081"/>
        </a:xfrm>
        <a:prstGeom prst="ellipse">
          <a:avLst/>
        </a:prstGeom>
        <a:solidFill>
          <a:schemeClr val="tx2">
            <a:lumMod val="75000"/>
          </a:schemeClr>
        </a:solidFill>
        <a:ln w="9525" cap="flat" cmpd="sng" algn="ctr">
          <a:solidFill>
            <a:schemeClr val="tx2">
              <a:lumMod val="75000"/>
            </a:schemeClr>
          </a:solidFill>
          <a:prstDash val="solid"/>
        </a:ln>
        <a:effectLst>
          <a:outerShdw blurRad="50800" dist="12700" dir="5400000" algn="ctr"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179B7D9B-AF04-42A2-AB53-808F46AB1AC7}">
      <dsp:nvSpPr>
        <dsp:cNvPr id="0" name=""/>
        <dsp:cNvSpPr/>
      </dsp:nvSpPr>
      <dsp:spPr>
        <a:xfrm>
          <a:off x="594214" y="3208386"/>
          <a:ext cx="6992827" cy="870465"/>
        </a:xfrm>
        <a:prstGeom prst="rect">
          <a:avLst/>
        </a:prstGeom>
        <a:no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90932" tIns="60960" rIns="60960" bIns="60960" numCol="1" spcCol="1270" anchor="ctr" anchorCtr="0">
          <a:noAutofit/>
        </a:bodyPr>
        <a:lstStyle/>
        <a:p>
          <a:pPr lvl="0" algn="l" defTabSz="1066800">
            <a:lnSpc>
              <a:spcPct val="90000"/>
            </a:lnSpc>
            <a:spcBef>
              <a:spcPct val="0"/>
            </a:spcBef>
            <a:spcAft>
              <a:spcPct val="35000"/>
            </a:spcAft>
          </a:pPr>
          <a:r>
            <a:rPr lang="en-GB" sz="2400" kern="1200" dirty="0">
              <a:solidFill>
                <a:schemeClr val="tx2">
                  <a:lumMod val="75000"/>
                </a:schemeClr>
              </a:solidFill>
              <a:latin typeface="+mn-lt"/>
              <a:cs typeface="Arial" panose="020B0604020202020204" pitchFamily="34" charset="0"/>
            </a:rPr>
            <a:t>Independent research being an expectation of the role</a:t>
          </a:r>
          <a:endParaRPr lang="en-GB" sz="2400" kern="1200" dirty="0">
            <a:latin typeface="+mn-lt"/>
          </a:endParaRPr>
        </a:p>
      </dsp:txBody>
      <dsp:txXfrm>
        <a:off x="594214" y="3208386"/>
        <a:ext cx="6992827" cy="870465"/>
      </dsp:txXfrm>
    </dsp:sp>
    <dsp:sp modelId="{F28D8F5B-4EEF-49F8-96E0-E709EA31CF6D}">
      <dsp:nvSpPr>
        <dsp:cNvPr id="0" name=""/>
        <dsp:cNvSpPr/>
      </dsp:nvSpPr>
      <dsp:spPr>
        <a:xfrm>
          <a:off x="60383" y="2937819"/>
          <a:ext cx="1088081" cy="1088081"/>
        </a:xfrm>
        <a:prstGeom prst="ellipse">
          <a:avLst/>
        </a:prstGeom>
        <a:solidFill>
          <a:schemeClr val="tx2">
            <a:lumMod val="75000"/>
          </a:schemeClr>
        </a:solidFill>
        <a:ln w="9525" cap="flat" cmpd="sng" algn="ctr">
          <a:solidFill>
            <a:schemeClr val="tx2">
              <a:lumMod val="75000"/>
            </a:schemeClr>
          </a:solidFill>
          <a:prstDash val="solid"/>
        </a:ln>
        <a:effectLst>
          <a:outerShdw blurRad="50800" dist="12700" dir="5400000" algn="ctr"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602F9D-6B60-4CCF-A01F-55AC1CF7F8CB}">
      <dsp:nvSpPr>
        <dsp:cNvPr id="0" name=""/>
        <dsp:cNvSpPr/>
      </dsp:nvSpPr>
      <dsp:spPr>
        <a:xfrm>
          <a:off x="-4920541" y="-753999"/>
          <a:ext cx="5860324" cy="5860324"/>
        </a:xfrm>
        <a:prstGeom prst="blockArc">
          <a:avLst>
            <a:gd name="adj1" fmla="val 18900000"/>
            <a:gd name="adj2" fmla="val 2700000"/>
            <a:gd name="adj3" fmla="val 369"/>
          </a:avLst>
        </a:prstGeom>
        <a:noFill/>
        <a:ln w="15875"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CF4C6AF-0BDF-441E-9060-C6DB12A51ED1}">
      <dsp:nvSpPr>
        <dsp:cNvPr id="0" name=""/>
        <dsp:cNvSpPr/>
      </dsp:nvSpPr>
      <dsp:spPr>
        <a:xfrm>
          <a:off x="602314" y="593674"/>
          <a:ext cx="6394509" cy="870465"/>
        </a:xfrm>
        <a:prstGeom prst="rect">
          <a:avLst/>
        </a:prstGeom>
        <a:no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90932" tIns="50800" rIns="50800" bIns="50800" numCol="1" spcCol="1270" anchor="ctr" anchorCtr="0">
          <a:noAutofit/>
        </a:bodyPr>
        <a:lstStyle/>
        <a:p>
          <a:pPr lvl="0" algn="l" defTabSz="889000">
            <a:lnSpc>
              <a:spcPct val="90000"/>
            </a:lnSpc>
            <a:spcBef>
              <a:spcPct val="0"/>
            </a:spcBef>
            <a:spcAft>
              <a:spcPct val="35000"/>
            </a:spcAft>
          </a:pPr>
          <a:r>
            <a:rPr lang="en-US" sz="2000" kern="1200" dirty="0">
              <a:solidFill>
                <a:schemeClr val="tx2">
                  <a:lumMod val="75000"/>
                </a:schemeClr>
              </a:solidFill>
              <a:latin typeface="Arial" panose="020B0604020202020204" pitchFamily="34" charset="0"/>
              <a:cs typeface="Arial" panose="020B0604020202020204" pitchFamily="34" charset="0"/>
            </a:rPr>
            <a:t>Leading or acting as principal investigator or equivalent on an externally funded research project </a:t>
          </a:r>
          <a:endParaRPr lang="en-GB" sz="2000" kern="1200" dirty="0">
            <a:latin typeface="Arial" panose="020B0604020202020204" pitchFamily="34" charset="0"/>
            <a:cs typeface="Arial" panose="020B0604020202020204" pitchFamily="34" charset="0"/>
          </a:endParaRPr>
        </a:p>
      </dsp:txBody>
      <dsp:txXfrm>
        <a:off x="602314" y="593674"/>
        <a:ext cx="6394509" cy="870465"/>
      </dsp:txXfrm>
    </dsp:sp>
    <dsp:sp modelId="{F96389C9-16E6-43F9-A5FC-7957AACE7906}">
      <dsp:nvSpPr>
        <dsp:cNvPr id="0" name=""/>
        <dsp:cNvSpPr/>
      </dsp:nvSpPr>
      <dsp:spPr>
        <a:xfrm>
          <a:off x="60383" y="326424"/>
          <a:ext cx="1088081" cy="1088081"/>
        </a:xfrm>
        <a:prstGeom prst="ellipse">
          <a:avLst/>
        </a:prstGeom>
        <a:solidFill>
          <a:schemeClr val="tx2">
            <a:lumMod val="75000"/>
          </a:schemeClr>
        </a:solidFill>
        <a:ln w="9525" cap="flat" cmpd="sng" algn="ctr">
          <a:solidFill>
            <a:schemeClr val="tx2">
              <a:lumMod val="75000"/>
            </a:schemeClr>
          </a:solidFill>
          <a:prstDash val="solid"/>
        </a:ln>
        <a:effectLst>
          <a:outerShdw blurRad="50800" dist="12700" dir="5400000" algn="ctr"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88A769B8-2D9F-4853-B980-22C43FF71B0F}">
      <dsp:nvSpPr>
        <dsp:cNvPr id="0" name=""/>
        <dsp:cNvSpPr/>
      </dsp:nvSpPr>
      <dsp:spPr>
        <a:xfrm>
          <a:off x="921020" y="1878245"/>
          <a:ext cx="6078095" cy="870465"/>
        </a:xfrm>
        <a:prstGeom prst="rect">
          <a:avLst/>
        </a:prstGeom>
        <a:no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90932" tIns="50800" rIns="50800" bIns="50800" numCol="1" spcCol="1270" anchor="ctr" anchorCtr="0">
          <a:noAutofit/>
        </a:bodyPr>
        <a:lstStyle/>
        <a:p>
          <a:pPr lvl="0" algn="l" defTabSz="889000">
            <a:lnSpc>
              <a:spcPct val="90000"/>
            </a:lnSpc>
            <a:spcBef>
              <a:spcPct val="0"/>
            </a:spcBef>
            <a:spcAft>
              <a:spcPct val="35000"/>
            </a:spcAft>
          </a:pPr>
          <a:r>
            <a:rPr lang="en-US" sz="2000" kern="1200" dirty="0">
              <a:solidFill>
                <a:schemeClr val="tx2">
                  <a:lumMod val="75000"/>
                </a:schemeClr>
              </a:solidFill>
              <a:latin typeface="Arial" panose="020B0604020202020204" pitchFamily="34" charset="0"/>
              <a:cs typeface="Arial" panose="020B0604020202020204" pitchFamily="34" charset="0"/>
            </a:rPr>
            <a:t>Holding an independently won, competitively awarded fellowship where research independence is a requirement. </a:t>
          </a:r>
          <a:endParaRPr lang="en-GB" sz="2000" kern="1200" dirty="0">
            <a:latin typeface="Arial" panose="020B0604020202020204" pitchFamily="34" charset="0"/>
            <a:cs typeface="Arial" panose="020B0604020202020204" pitchFamily="34" charset="0"/>
          </a:endParaRPr>
        </a:p>
      </dsp:txBody>
      <dsp:txXfrm>
        <a:off x="921020" y="1878245"/>
        <a:ext cx="6078095" cy="870465"/>
      </dsp:txXfrm>
    </dsp:sp>
    <dsp:sp modelId="{0D4DA81E-3913-46D3-87EB-F60D7C587B89}">
      <dsp:nvSpPr>
        <dsp:cNvPr id="0" name=""/>
        <dsp:cNvSpPr/>
      </dsp:nvSpPr>
      <dsp:spPr>
        <a:xfrm>
          <a:off x="376797" y="1632121"/>
          <a:ext cx="1088081" cy="1088081"/>
        </a:xfrm>
        <a:prstGeom prst="ellipse">
          <a:avLst/>
        </a:prstGeom>
        <a:solidFill>
          <a:schemeClr val="tx2">
            <a:lumMod val="75000"/>
          </a:schemeClr>
        </a:solidFill>
        <a:ln w="9525" cap="flat" cmpd="sng" algn="ctr">
          <a:solidFill>
            <a:schemeClr val="tx2">
              <a:lumMod val="75000"/>
            </a:schemeClr>
          </a:solidFill>
          <a:prstDash val="solid"/>
        </a:ln>
        <a:effectLst>
          <a:outerShdw blurRad="50800" dist="12700" dir="5400000" algn="ctr"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179B7D9B-AF04-42A2-AB53-808F46AB1AC7}">
      <dsp:nvSpPr>
        <dsp:cNvPr id="0" name=""/>
        <dsp:cNvSpPr/>
      </dsp:nvSpPr>
      <dsp:spPr>
        <a:xfrm>
          <a:off x="595088" y="3208386"/>
          <a:ext cx="6394509" cy="870465"/>
        </a:xfrm>
        <a:prstGeom prst="rect">
          <a:avLst/>
        </a:prstGeom>
        <a:no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90932" tIns="50800" rIns="50800" bIns="50800" numCol="1" spcCol="1270" anchor="ctr" anchorCtr="0">
          <a:noAutofit/>
        </a:bodyPr>
        <a:lstStyle/>
        <a:p>
          <a:pPr lvl="0" algn="l" defTabSz="889000">
            <a:lnSpc>
              <a:spcPct val="90000"/>
            </a:lnSpc>
            <a:spcBef>
              <a:spcPct val="0"/>
            </a:spcBef>
            <a:spcAft>
              <a:spcPct val="35000"/>
            </a:spcAft>
          </a:pPr>
          <a:r>
            <a:rPr lang="en-US" sz="2000" kern="1200" dirty="0">
              <a:solidFill>
                <a:schemeClr val="tx2">
                  <a:lumMod val="75000"/>
                </a:schemeClr>
              </a:solidFill>
              <a:latin typeface="Arial" panose="020B0604020202020204" pitchFamily="34" charset="0"/>
              <a:cs typeface="Arial" panose="020B0604020202020204" pitchFamily="34" charset="0"/>
            </a:rPr>
            <a:t>Leading a research group or a substantial or </a:t>
          </a:r>
          <a:r>
            <a:rPr lang="en-US" sz="2000" kern="1200" dirty="0" err="1">
              <a:solidFill>
                <a:schemeClr val="tx2">
                  <a:lumMod val="75000"/>
                </a:schemeClr>
              </a:solidFill>
              <a:latin typeface="Arial" panose="020B0604020202020204" pitchFamily="34" charset="0"/>
              <a:cs typeface="Arial" panose="020B0604020202020204" pitchFamily="34" charset="0"/>
            </a:rPr>
            <a:t>specialised</a:t>
          </a:r>
          <a:r>
            <a:rPr lang="en-US" sz="2000" kern="1200" dirty="0">
              <a:solidFill>
                <a:schemeClr val="tx2">
                  <a:lumMod val="75000"/>
                </a:schemeClr>
              </a:solidFill>
              <a:latin typeface="Arial" panose="020B0604020202020204" pitchFamily="34" charset="0"/>
              <a:cs typeface="Arial" panose="020B0604020202020204" pitchFamily="34" charset="0"/>
            </a:rPr>
            <a:t> work package.</a:t>
          </a:r>
          <a:endParaRPr lang="en-GB" sz="2000" kern="1200" dirty="0">
            <a:latin typeface="Arial" panose="020B0604020202020204" pitchFamily="34" charset="0"/>
            <a:cs typeface="Arial" panose="020B0604020202020204" pitchFamily="34" charset="0"/>
          </a:endParaRPr>
        </a:p>
      </dsp:txBody>
      <dsp:txXfrm>
        <a:off x="595088" y="3208386"/>
        <a:ext cx="6394509" cy="870465"/>
      </dsp:txXfrm>
    </dsp:sp>
    <dsp:sp modelId="{F28D8F5B-4EEF-49F8-96E0-E709EA31CF6D}">
      <dsp:nvSpPr>
        <dsp:cNvPr id="0" name=""/>
        <dsp:cNvSpPr/>
      </dsp:nvSpPr>
      <dsp:spPr>
        <a:xfrm>
          <a:off x="60383" y="2937819"/>
          <a:ext cx="1088081" cy="1088081"/>
        </a:xfrm>
        <a:prstGeom prst="ellipse">
          <a:avLst/>
        </a:prstGeom>
        <a:solidFill>
          <a:schemeClr val="tx2">
            <a:lumMod val="75000"/>
          </a:schemeClr>
        </a:solidFill>
        <a:ln w="9525" cap="flat" cmpd="sng" algn="ctr">
          <a:solidFill>
            <a:schemeClr val="tx2">
              <a:lumMod val="75000"/>
            </a:schemeClr>
          </a:solidFill>
          <a:prstDash val="solid"/>
        </a:ln>
        <a:effectLst>
          <a:outerShdw blurRad="50800" dist="12700" dir="5400000" algn="ctr"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602F9D-6B60-4CCF-A01F-55AC1CF7F8CB}">
      <dsp:nvSpPr>
        <dsp:cNvPr id="0" name=""/>
        <dsp:cNvSpPr/>
      </dsp:nvSpPr>
      <dsp:spPr>
        <a:xfrm>
          <a:off x="-3307809" y="-512165"/>
          <a:ext cx="3970640" cy="3970640"/>
        </a:xfrm>
        <a:prstGeom prst="blockArc">
          <a:avLst>
            <a:gd name="adj1" fmla="val 18900000"/>
            <a:gd name="adj2" fmla="val 2700000"/>
            <a:gd name="adj3" fmla="val 544"/>
          </a:avLst>
        </a:prstGeom>
        <a:noFill/>
        <a:ln w="15875"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CF4C6AF-0BDF-441E-9060-C6DB12A51ED1}">
      <dsp:nvSpPr>
        <dsp:cNvPr id="0" name=""/>
        <dsp:cNvSpPr/>
      </dsp:nvSpPr>
      <dsp:spPr>
        <a:xfrm>
          <a:off x="557147" y="318710"/>
          <a:ext cx="4049733" cy="841701"/>
        </a:xfrm>
        <a:prstGeom prst="rect">
          <a:avLst/>
        </a:prstGeom>
        <a:no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68101" tIns="50800" rIns="50800" bIns="50800" numCol="1" spcCol="1270" anchor="ctr" anchorCtr="0">
          <a:noAutofit/>
        </a:bodyPr>
        <a:lstStyle/>
        <a:p>
          <a:pPr lvl="0" algn="l" defTabSz="889000">
            <a:lnSpc>
              <a:spcPct val="90000"/>
            </a:lnSpc>
            <a:spcBef>
              <a:spcPct val="0"/>
            </a:spcBef>
            <a:spcAft>
              <a:spcPct val="35000"/>
            </a:spcAft>
          </a:pPr>
          <a:r>
            <a:rPr lang="en-US" sz="2000" kern="1200" dirty="0">
              <a:solidFill>
                <a:schemeClr val="tx2">
                  <a:lumMod val="75000"/>
                </a:schemeClr>
              </a:solidFill>
              <a:latin typeface="Arial" panose="020B0604020202020204" pitchFamily="34" charset="0"/>
              <a:cs typeface="Arial" panose="020B0604020202020204" pitchFamily="34" charset="0"/>
            </a:rPr>
            <a:t>Being named as a Co-I on an externally funded research grant/award</a:t>
          </a:r>
          <a:endParaRPr lang="en-GB" sz="2000" kern="1200" dirty="0">
            <a:latin typeface="Arial" panose="020B0604020202020204" pitchFamily="34" charset="0"/>
            <a:cs typeface="Arial" panose="020B0604020202020204" pitchFamily="34" charset="0"/>
          </a:endParaRPr>
        </a:p>
      </dsp:txBody>
      <dsp:txXfrm>
        <a:off x="557147" y="318710"/>
        <a:ext cx="4049733" cy="841701"/>
      </dsp:txXfrm>
    </dsp:sp>
    <dsp:sp modelId="{F96389C9-16E6-43F9-A5FC-7957AACE7906}">
      <dsp:nvSpPr>
        <dsp:cNvPr id="0" name=""/>
        <dsp:cNvSpPr/>
      </dsp:nvSpPr>
      <dsp:spPr>
        <a:xfrm>
          <a:off x="15541" y="315697"/>
          <a:ext cx="1052127" cy="1052127"/>
        </a:xfrm>
        <a:prstGeom prst="ellipse">
          <a:avLst/>
        </a:prstGeom>
        <a:solidFill>
          <a:schemeClr val="tx2">
            <a:lumMod val="75000"/>
          </a:schemeClr>
        </a:solidFill>
        <a:ln w="9525" cap="flat" cmpd="sng" algn="ctr">
          <a:solidFill>
            <a:schemeClr val="tx2">
              <a:lumMod val="75000"/>
            </a:schemeClr>
          </a:solidFill>
          <a:prstDash val="solid"/>
        </a:ln>
        <a:effectLst>
          <a:outerShdw blurRad="50800" dist="12700" dir="5400000" algn="ctr"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88A769B8-2D9F-4853-B980-22C43FF71B0F}">
      <dsp:nvSpPr>
        <dsp:cNvPr id="0" name=""/>
        <dsp:cNvSpPr/>
      </dsp:nvSpPr>
      <dsp:spPr>
        <a:xfrm>
          <a:off x="541726" y="1816476"/>
          <a:ext cx="4049733" cy="841701"/>
        </a:xfrm>
        <a:prstGeom prst="rect">
          <a:avLst/>
        </a:prstGeom>
        <a:no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68101" tIns="50800" rIns="50800" bIns="50800" numCol="1" spcCol="1270" anchor="ctr" anchorCtr="0">
          <a:noAutofit/>
        </a:bodyPr>
        <a:lstStyle/>
        <a:p>
          <a:pPr lvl="0" algn="l" defTabSz="889000">
            <a:lnSpc>
              <a:spcPct val="90000"/>
            </a:lnSpc>
            <a:spcBef>
              <a:spcPct val="0"/>
            </a:spcBef>
            <a:spcAft>
              <a:spcPct val="35000"/>
            </a:spcAft>
          </a:pPr>
          <a:r>
            <a:rPr lang="en-US" sz="2000" kern="1200" dirty="0">
              <a:solidFill>
                <a:schemeClr val="tx2">
                  <a:lumMod val="75000"/>
                </a:schemeClr>
              </a:solidFill>
              <a:latin typeface="Arial" panose="020B0604020202020204" pitchFamily="34" charset="0"/>
              <a:cs typeface="Arial" panose="020B0604020202020204" pitchFamily="34" charset="0"/>
            </a:rPr>
            <a:t>Having significant input into the design, conduct and interpretation of the research. (</a:t>
          </a:r>
          <a:r>
            <a:rPr lang="en-US" sz="2000" i="1" kern="1200" dirty="0">
              <a:solidFill>
                <a:schemeClr val="tx2">
                  <a:lumMod val="75000"/>
                </a:schemeClr>
              </a:solidFill>
              <a:latin typeface="Arial" panose="020B0604020202020204" pitchFamily="34" charset="0"/>
              <a:cs typeface="Arial" panose="020B0604020202020204" pitchFamily="34" charset="0"/>
            </a:rPr>
            <a:t>Not a standalone criterion)</a:t>
          </a:r>
          <a:endParaRPr lang="en-GB" sz="2000" kern="1200" dirty="0">
            <a:latin typeface="Arial" panose="020B0604020202020204" pitchFamily="34" charset="0"/>
            <a:cs typeface="Arial" panose="020B0604020202020204" pitchFamily="34" charset="0"/>
          </a:endParaRPr>
        </a:p>
      </dsp:txBody>
      <dsp:txXfrm>
        <a:off x="541726" y="1816476"/>
        <a:ext cx="4049733" cy="841701"/>
      </dsp:txXfrm>
    </dsp:sp>
    <dsp:sp modelId="{0D4DA81E-3913-46D3-87EB-F60D7C587B89}">
      <dsp:nvSpPr>
        <dsp:cNvPr id="0" name=""/>
        <dsp:cNvSpPr/>
      </dsp:nvSpPr>
      <dsp:spPr>
        <a:xfrm>
          <a:off x="15541" y="1578485"/>
          <a:ext cx="1052127" cy="1052127"/>
        </a:xfrm>
        <a:prstGeom prst="ellipse">
          <a:avLst/>
        </a:prstGeom>
        <a:solidFill>
          <a:schemeClr val="tx2">
            <a:lumMod val="75000"/>
          </a:schemeClr>
        </a:solidFill>
        <a:ln w="9525" cap="flat" cmpd="sng" algn="ctr">
          <a:solidFill>
            <a:schemeClr val="tx2">
              <a:lumMod val="75000"/>
            </a:schemeClr>
          </a:solidFill>
          <a:prstDash val="solid"/>
        </a:ln>
        <a:effectLst>
          <a:outerShdw blurRad="50800" dist="12700" dir="5400000" algn="ctr"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8AB337-2F71-4391-A19B-647D0B8F301E}">
      <dsp:nvSpPr>
        <dsp:cNvPr id="0" name=""/>
        <dsp:cNvSpPr/>
      </dsp:nvSpPr>
      <dsp:spPr>
        <a:xfrm>
          <a:off x="-2416974" y="-375463"/>
          <a:ext cx="2902461" cy="2902461"/>
        </a:xfrm>
        <a:prstGeom prst="blockArc">
          <a:avLst>
            <a:gd name="adj1" fmla="val 18900000"/>
            <a:gd name="adj2" fmla="val 2700000"/>
            <a:gd name="adj3" fmla="val 744"/>
          </a:avLst>
        </a:prstGeom>
        <a:noFill/>
        <a:ln w="15875"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E85822-B2DC-4015-A798-88DA3DB31E26}">
      <dsp:nvSpPr>
        <dsp:cNvPr id="0" name=""/>
        <dsp:cNvSpPr/>
      </dsp:nvSpPr>
      <dsp:spPr>
        <a:xfrm>
          <a:off x="395505" y="307368"/>
          <a:ext cx="11653837" cy="614650"/>
        </a:xfrm>
        <a:prstGeom prst="rect">
          <a:avLst/>
        </a:prstGeom>
        <a:noFill/>
        <a:ln>
          <a:solidFill>
            <a:schemeClr val="tx2">
              <a:lumMod val="75000"/>
            </a:schemeClr>
          </a:solid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87879" tIns="50800" rIns="50800" bIns="50800" numCol="1" spcCol="1270" anchor="ctr" anchorCtr="0">
          <a:noAutofit/>
          <a:sp3d/>
        </a:bodyPr>
        <a:lstStyle/>
        <a:p>
          <a:pPr lvl="0" algn="l" defTabSz="889000">
            <a:lnSpc>
              <a:spcPct val="90000"/>
            </a:lnSpc>
            <a:spcBef>
              <a:spcPct val="0"/>
            </a:spcBef>
            <a:spcAft>
              <a:spcPct val="35000"/>
            </a:spcAft>
          </a:pPr>
          <a:r>
            <a:rPr lang="en-GB" sz="2000" kern="1200" dirty="0">
              <a:ln>
                <a:noFill/>
              </a:ln>
              <a:solidFill>
                <a:schemeClr val="tx2">
                  <a:lumMod val="75000"/>
                </a:schemeClr>
              </a:solidFill>
              <a:effectLst/>
              <a:latin typeface="Calibri" panose="020F0502020204030204" pitchFamily="34" charset="0"/>
              <a:cs typeface="Arial" panose="020B0604020202020204" pitchFamily="34" charset="0"/>
            </a:rPr>
            <a:t>Does the set of outputs </a:t>
          </a:r>
          <a:r>
            <a:rPr lang="en-GB" sz="2000" kern="1200" dirty="0">
              <a:solidFill>
                <a:schemeClr val="tx2">
                  <a:lumMod val="75000"/>
                </a:schemeClr>
              </a:solidFill>
              <a:effectLst/>
              <a:latin typeface="Calibri" panose="020F0502020204030204" pitchFamily="34" charset="0"/>
              <a:cs typeface="Arial" panose="020B0604020202020204" pitchFamily="34" charset="0"/>
            </a:rPr>
            <a:t>include </a:t>
          </a:r>
          <a:r>
            <a:rPr lang="en-GB" sz="2000" b="1" u="sng" kern="1200" dirty="0">
              <a:solidFill>
                <a:schemeClr val="tx2">
                  <a:lumMod val="75000"/>
                </a:schemeClr>
              </a:solidFill>
              <a:effectLst/>
              <a:latin typeface="Calibri" panose="020F0502020204030204" pitchFamily="34" charset="0"/>
              <a:cs typeface="Arial" panose="020B0604020202020204" pitchFamily="34" charset="0"/>
            </a:rPr>
            <a:t>at least one output per Category A eligible member of staff</a:t>
          </a:r>
          <a:r>
            <a:rPr lang="en-GB" sz="2000" kern="1200" dirty="0">
              <a:solidFill>
                <a:schemeClr val="tx2">
                  <a:lumMod val="75000"/>
                </a:schemeClr>
              </a:solidFill>
              <a:effectLst/>
              <a:latin typeface="Calibri" panose="020F0502020204030204" pitchFamily="34" charset="0"/>
              <a:cs typeface="Arial" panose="020B0604020202020204" pitchFamily="34" charset="0"/>
            </a:rPr>
            <a:t> returned </a:t>
          </a:r>
          <a:r>
            <a:rPr lang="en-GB" sz="2000" b="0" kern="1200" dirty="0">
              <a:solidFill>
                <a:schemeClr val="tx2">
                  <a:lumMod val="75000"/>
                </a:schemeClr>
              </a:solidFill>
              <a:effectLst/>
              <a:latin typeface="Calibri" panose="020F0502020204030204" pitchFamily="34" charset="0"/>
              <a:cs typeface="Arial" panose="020B0604020202020204" pitchFamily="34" charset="0"/>
            </a:rPr>
            <a:t>(excl. where the minimum output requirement has been waived)</a:t>
          </a:r>
          <a:r>
            <a:rPr lang="en-GB" sz="2000" kern="1200" dirty="0">
              <a:solidFill>
                <a:schemeClr val="tx2">
                  <a:lumMod val="75000"/>
                </a:schemeClr>
              </a:solidFill>
              <a:effectLst/>
              <a:latin typeface="Calibri" panose="020F0502020204030204" pitchFamily="34" charset="0"/>
              <a:cs typeface="Arial" panose="020B0604020202020204" pitchFamily="34" charset="0"/>
            </a:rPr>
            <a:t>?</a:t>
          </a:r>
        </a:p>
      </dsp:txBody>
      <dsp:txXfrm>
        <a:off x="395505" y="307368"/>
        <a:ext cx="11653837" cy="614650"/>
      </dsp:txXfrm>
    </dsp:sp>
    <dsp:sp modelId="{EA2D15EB-B460-423E-82B4-DC4AC66035E2}">
      <dsp:nvSpPr>
        <dsp:cNvPr id="0" name=""/>
        <dsp:cNvSpPr/>
      </dsp:nvSpPr>
      <dsp:spPr>
        <a:xfrm>
          <a:off x="11349" y="230536"/>
          <a:ext cx="768312" cy="768312"/>
        </a:xfrm>
        <a:prstGeom prst="ellipse">
          <a:avLst/>
        </a:prstGeom>
        <a:solidFill>
          <a:schemeClr val="tx2">
            <a:lumMod val="75000"/>
          </a:schemeClr>
        </a:solidFill>
        <a:ln w="9525" cap="flat" cmpd="sng" algn="ctr">
          <a:solidFill>
            <a:schemeClr val="accent1">
              <a:hueOff val="0"/>
              <a:satOff val="0"/>
              <a:lumOff val="0"/>
              <a:alphaOff val="0"/>
            </a:schemeClr>
          </a:solidFill>
          <a:prstDash val="solid"/>
        </a:ln>
        <a:effectLst>
          <a:outerShdw blurRad="50800" dist="12700" dir="5400000" algn="ctr"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A8FA4541-CDD8-412E-990D-30BD657A9FFC}">
      <dsp:nvSpPr>
        <dsp:cNvPr id="0" name=""/>
        <dsp:cNvSpPr/>
      </dsp:nvSpPr>
      <dsp:spPr>
        <a:xfrm>
          <a:off x="395505" y="1229515"/>
          <a:ext cx="11653837" cy="614650"/>
        </a:xfrm>
        <a:prstGeom prst="rect">
          <a:avLst/>
        </a:prstGeom>
        <a:noFill/>
        <a:ln cmpd="dbl">
          <a:solidFill>
            <a:schemeClr val="tx2">
              <a:lumMod val="75000"/>
            </a:schemeClr>
          </a:solid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87879" tIns="50800" rIns="50800" bIns="50800" numCol="1" spcCol="1270" anchor="ctr" anchorCtr="0">
          <a:noAutofit/>
        </a:bodyPr>
        <a:lstStyle/>
        <a:p>
          <a:pPr lvl="0" algn="l" defTabSz="889000">
            <a:lnSpc>
              <a:spcPct val="90000"/>
            </a:lnSpc>
            <a:spcBef>
              <a:spcPct val="0"/>
            </a:spcBef>
            <a:spcAft>
              <a:spcPct val="35000"/>
            </a:spcAft>
          </a:pPr>
          <a:r>
            <a:rPr lang="en-GB" sz="2000" kern="1200" dirty="0">
              <a:solidFill>
                <a:schemeClr val="tx2">
                  <a:lumMod val="75000"/>
                </a:schemeClr>
              </a:solidFill>
              <a:effectLst/>
              <a:latin typeface="Calibri" panose="020F0502020204030204" pitchFamily="34" charset="0"/>
              <a:cs typeface="Arial" panose="020B0604020202020204" pitchFamily="34" charset="0"/>
            </a:rPr>
            <a:t>Is this set of outputs </a:t>
          </a:r>
          <a:r>
            <a:rPr lang="en-GB" sz="2000" b="1" u="sng" kern="1200" dirty="0">
              <a:solidFill>
                <a:schemeClr val="tx2">
                  <a:lumMod val="75000"/>
                </a:schemeClr>
              </a:solidFill>
              <a:effectLst/>
              <a:latin typeface="Calibri" panose="020F0502020204030204" pitchFamily="34" charset="0"/>
              <a:cs typeface="Arial" panose="020B0604020202020204" pitchFamily="34" charset="0"/>
            </a:rPr>
            <a:t>reflective of the highest quality outputs </a:t>
          </a:r>
          <a:r>
            <a:rPr lang="en-GB" sz="2000" kern="1200" dirty="0">
              <a:solidFill>
                <a:schemeClr val="tx2">
                  <a:lumMod val="75000"/>
                </a:schemeClr>
              </a:solidFill>
              <a:effectLst/>
              <a:latin typeface="Calibri" panose="020F0502020204030204" pitchFamily="34" charset="0"/>
              <a:cs typeface="Arial" panose="020B0604020202020204" pitchFamily="34" charset="0"/>
            </a:rPr>
            <a:t>produced in this period?</a:t>
          </a:r>
        </a:p>
      </dsp:txBody>
      <dsp:txXfrm>
        <a:off x="395505" y="1229515"/>
        <a:ext cx="11653837" cy="614650"/>
      </dsp:txXfrm>
    </dsp:sp>
    <dsp:sp modelId="{BDE2626C-18C0-4D04-A35B-1C3FA8E31A76}">
      <dsp:nvSpPr>
        <dsp:cNvPr id="0" name=""/>
        <dsp:cNvSpPr/>
      </dsp:nvSpPr>
      <dsp:spPr>
        <a:xfrm>
          <a:off x="11349" y="1152684"/>
          <a:ext cx="768312" cy="768312"/>
        </a:xfrm>
        <a:prstGeom prst="ellipse">
          <a:avLst/>
        </a:prstGeom>
        <a:solidFill>
          <a:schemeClr val="tx2">
            <a:lumMod val="75000"/>
          </a:schemeClr>
        </a:solidFill>
        <a:ln w="9525" cap="flat" cmpd="sng" algn="ctr">
          <a:solidFill>
            <a:schemeClr val="accent1">
              <a:hueOff val="0"/>
              <a:satOff val="0"/>
              <a:lumOff val="0"/>
              <a:alphaOff val="0"/>
            </a:schemeClr>
          </a:solidFill>
          <a:prstDash val="solid"/>
        </a:ln>
        <a:effectLst>
          <a:outerShdw blurRad="50800" dist="12700" dir="5400000" algn="ctr"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8AB337-2F71-4391-A19B-647D0B8F301E}">
      <dsp:nvSpPr>
        <dsp:cNvPr id="0" name=""/>
        <dsp:cNvSpPr/>
      </dsp:nvSpPr>
      <dsp:spPr>
        <a:xfrm>
          <a:off x="-2382508" y="-466630"/>
          <a:ext cx="2902461" cy="2902461"/>
        </a:xfrm>
        <a:prstGeom prst="blockArc">
          <a:avLst>
            <a:gd name="adj1" fmla="val 18900000"/>
            <a:gd name="adj2" fmla="val 2700000"/>
            <a:gd name="adj3" fmla="val 744"/>
          </a:avLst>
        </a:prstGeom>
        <a:noFill/>
        <a:ln w="15875"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E85822-B2DC-4015-A798-88DA3DB31E26}">
      <dsp:nvSpPr>
        <dsp:cNvPr id="0" name=""/>
        <dsp:cNvSpPr/>
      </dsp:nvSpPr>
      <dsp:spPr>
        <a:xfrm>
          <a:off x="294874" y="130816"/>
          <a:ext cx="11892139" cy="945073"/>
        </a:xfrm>
        <a:prstGeom prst="rect">
          <a:avLst/>
        </a:prstGeom>
        <a:noFill/>
        <a:ln>
          <a:solidFill>
            <a:schemeClr val="tx2">
              <a:lumMod val="75000"/>
            </a:schemeClr>
          </a:solid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87879" tIns="50800" rIns="50800" bIns="50800" numCol="1" spcCol="1270" anchor="ctr" anchorCtr="0">
          <a:noAutofit/>
        </a:bodyPr>
        <a:lstStyle/>
        <a:p>
          <a:pPr lvl="0" algn="l" defTabSz="889000">
            <a:lnSpc>
              <a:spcPct val="90000"/>
            </a:lnSpc>
            <a:spcBef>
              <a:spcPct val="0"/>
            </a:spcBef>
            <a:spcAft>
              <a:spcPct val="35000"/>
            </a:spcAft>
          </a:pPr>
          <a:r>
            <a:rPr lang="en-GB" sz="2000" b="1" u="sng" kern="1200" dirty="0">
              <a:solidFill>
                <a:schemeClr val="tx2">
                  <a:lumMod val="75000"/>
                </a:schemeClr>
              </a:solidFill>
              <a:effectLst/>
              <a:latin typeface="Calibri" panose="020F0502020204030204" pitchFamily="34" charset="0"/>
              <a:cs typeface="Arial" panose="020B0604020202020204" pitchFamily="34" charset="0"/>
            </a:rPr>
            <a:t>Without damaging the quality profile, do these outputs reflect the work of the range of the Category A eligible staff</a:t>
          </a:r>
          <a:r>
            <a:rPr lang="en-GB" sz="2000" b="1" kern="1200" dirty="0">
              <a:solidFill>
                <a:schemeClr val="tx2">
                  <a:lumMod val="75000"/>
                </a:schemeClr>
              </a:solidFill>
              <a:effectLst/>
              <a:latin typeface="Calibri" panose="020F0502020204030204" pitchFamily="34" charset="0"/>
              <a:cs typeface="Arial" panose="020B0604020202020204" pitchFamily="34" charset="0"/>
            </a:rPr>
            <a:t>,</a:t>
          </a:r>
          <a:r>
            <a:rPr lang="en-GB" sz="2000" b="1" kern="1200" dirty="0">
              <a:solidFill>
                <a:schemeClr val="tx2">
                  <a:lumMod val="75000"/>
                </a:schemeClr>
              </a:solidFill>
              <a:effectLst/>
              <a:latin typeface="Calibri" panose="020F0502020204030204" pitchFamily="34" charset="0"/>
            </a:rPr>
            <a:t> </a:t>
          </a:r>
          <a:r>
            <a:rPr lang="en-GB" sz="1800" b="0" kern="1200" dirty="0">
              <a:solidFill>
                <a:schemeClr val="tx2">
                  <a:lumMod val="75000"/>
                </a:schemeClr>
              </a:solidFill>
              <a:effectLst/>
              <a:latin typeface="Calibri" panose="020F0502020204030204" pitchFamily="34" charset="0"/>
            </a:rPr>
            <a:t>i.e. in relation to protected characteristics (where known)? Are the outputs of one group or other disproportionately represented? If so, are there appropriate ways to rebalance this within the submission?</a:t>
          </a:r>
        </a:p>
      </dsp:txBody>
      <dsp:txXfrm>
        <a:off x="294874" y="130816"/>
        <a:ext cx="11892139" cy="945073"/>
      </dsp:txXfrm>
    </dsp:sp>
    <dsp:sp modelId="{EA2D15EB-B460-423E-82B4-DC4AC66035E2}">
      <dsp:nvSpPr>
        <dsp:cNvPr id="0" name=""/>
        <dsp:cNvSpPr/>
      </dsp:nvSpPr>
      <dsp:spPr>
        <a:xfrm>
          <a:off x="45815" y="230536"/>
          <a:ext cx="768312" cy="768312"/>
        </a:xfrm>
        <a:prstGeom prst="ellipse">
          <a:avLst/>
        </a:prstGeom>
        <a:solidFill>
          <a:schemeClr val="tx2">
            <a:lumMod val="75000"/>
          </a:schemeClr>
        </a:solidFill>
        <a:ln w="9525" cap="flat" cmpd="sng" algn="ctr">
          <a:solidFill>
            <a:schemeClr val="tx2">
              <a:lumMod val="75000"/>
            </a:schemeClr>
          </a:solidFill>
          <a:prstDash val="solid"/>
        </a:ln>
        <a:effectLst>
          <a:outerShdw blurRad="50800" dist="12700" dir="5400000" algn="ctr"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A8FA4541-CDD8-412E-990D-30BD657A9FFC}">
      <dsp:nvSpPr>
        <dsp:cNvPr id="0" name=""/>
        <dsp:cNvSpPr/>
      </dsp:nvSpPr>
      <dsp:spPr>
        <a:xfrm>
          <a:off x="657940" y="1221537"/>
          <a:ext cx="11597644" cy="929996"/>
        </a:xfrm>
        <a:prstGeom prst="rect">
          <a:avLst/>
        </a:prstGeom>
        <a:noFill/>
        <a:ln>
          <a:solidFill>
            <a:schemeClr val="tx2">
              <a:lumMod val="75000"/>
            </a:schemeClr>
          </a:solid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87879" tIns="50800" rIns="50800" bIns="50800" numCol="1" spcCol="1270" anchor="ctr" anchorCtr="0">
          <a:noAutofit/>
        </a:bodyPr>
        <a:lstStyle/>
        <a:p>
          <a:pPr marL="0" lvl="0" indent="0" algn="l" defTabSz="889000">
            <a:lnSpc>
              <a:spcPct val="90000"/>
            </a:lnSpc>
            <a:spcBef>
              <a:spcPct val="0"/>
            </a:spcBef>
            <a:spcAft>
              <a:spcPct val="35000"/>
            </a:spcAft>
          </a:pPr>
          <a:r>
            <a:rPr lang="en-GB" sz="2000" b="1" u="sng" kern="1200" dirty="0">
              <a:solidFill>
                <a:schemeClr val="tx2">
                  <a:lumMod val="75000"/>
                </a:schemeClr>
              </a:solidFill>
              <a:latin typeface="Calibri" panose="020F0502020204030204" pitchFamily="34" charset="0"/>
              <a:cs typeface="Arial" panose="020B0604020202020204" pitchFamily="34" charset="0"/>
            </a:rPr>
            <a:t>Without damaging the quality profile, are these outputs representative of the breadth of research areas within the </a:t>
          </a:r>
          <a:r>
            <a:rPr lang="en-GB" sz="2000" b="1" u="sng" kern="1200" dirty="0" err="1">
              <a:solidFill>
                <a:schemeClr val="tx2">
                  <a:lumMod val="75000"/>
                </a:schemeClr>
              </a:solidFill>
              <a:latin typeface="Calibri" panose="020F0502020204030204" pitchFamily="34" charset="0"/>
              <a:cs typeface="Arial" panose="020B0604020202020204" pitchFamily="34" charset="0"/>
            </a:rPr>
            <a:t>UoA</a:t>
          </a:r>
          <a:r>
            <a:rPr lang="en-GB" sz="2000" kern="1200" dirty="0">
              <a:solidFill>
                <a:schemeClr val="tx2">
                  <a:lumMod val="75000"/>
                </a:schemeClr>
              </a:solidFill>
              <a:latin typeface="Calibri" panose="020F0502020204030204" pitchFamily="34" charset="0"/>
              <a:cs typeface="Arial" panose="020B0604020202020204" pitchFamily="34" charset="0"/>
            </a:rPr>
            <a:t> </a:t>
          </a:r>
          <a:r>
            <a:rPr lang="en-GB" sz="1800" kern="1200" dirty="0">
              <a:solidFill>
                <a:schemeClr val="tx2">
                  <a:lumMod val="75000"/>
                </a:schemeClr>
              </a:solidFill>
              <a:latin typeface="Calibri" panose="020F0502020204030204" pitchFamily="34" charset="0"/>
            </a:rPr>
            <a:t>or is one research area or other disproportionately represented? If so, are there appropriate ways to rebalance this within the submission</a:t>
          </a:r>
          <a:r>
            <a:rPr lang="en-GB" sz="2000" kern="1200" dirty="0">
              <a:solidFill>
                <a:schemeClr val="tx2">
                  <a:lumMod val="75000"/>
                </a:schemeClr>
              </a:solidFill>
              <a:latin typeface="Calibri" panose="020F0502020204030204" pitchFamily="34" charset="0"/>
            </a:rPr>
            <a:t>?</a:t>
          </a:r>
        </a:p>
      </dsp:txBody>
      <dsp:txXfrm>
        <a:off x="657940" y="1221537"/>
        <a:ext cx="11597644" cy="929996"/>
      </dsp:txXfrm>
    </dsp:sp>
    <dsp:sp modelId="{BDE2626C-18C0-4D04-A35B-1C3FA8E31A76}">
      <dsp:nvSpPr>
        <dsp:cNvPr id="0" name=""/>
        <dsp:cNvSpPr/>
      </dsp:nvSpPr>
      <dsp:spPr>
        <a:xfrm>
          <a:off x="45815" y="1152684"/>
          <a:ext cx="768312" cy="768312"/>
        </a:xfrm>
        <a:prstGeom prst="ellipse">
          <a:avLst/>
        </a:prstGeom>
        <a:solidFill>
          <a:schemeClr val="tx2">
            <a:lumMod val="75000"/>
          </a:schemeClr>
        </a:solidFill>
        <a:ln w="9525" cap="flat" cmpd="sng" algn="ctr">
          <a:solidFill>
            <a:schemeClr val="accent1">
              <a:hueOff val="0"/>
              <a:satOff val="0"/>
              <a:lumOff val="0"/>
              <a:alphaOff val="0"/>
            </a:schemeClr>
          </a:solidFill>
          <a:prstDash val="solid"/>
        </a:ln>
        <a:effectLst>
          <a:outerShdw blurRad="50800" dist="12700" dir="5400000" algn="ctr"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9D92506-8896-453C-A850-2EE68F22D04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a:extLst>
              <a:ext uri="{FF2B5EF4-FFF2-40B4-BE49-F238E27FC236}">
                <a16:creationId xmlns:a16="http://schemas.microsoft.com/office/drawing/2014/main" id="{728091FF-FC6F-48D7-989D-35A921F0620C}"/>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a:defRPr/>
            </a:pPr>
            <a:fld id="{2F669723-4318-4583-96B3-54BD96B56D96}" type="datetimeFigureOut">
              <a:rPr lang="en-GB"/>
              <a:pPr>
                <a:defRPr/>
              </a:pPr>
              <a:t>19/06/2019</a:t>
            </a:fld>
            <a:endParaRPr lang="en-GB"/>
          </a:p>
        </p:txBody>
      </p:sp>
      <p:sp>
        <p:nvSpPr>
          <p:cNvPr id="4" name="Slide Image Placeholder 3">
            <a:extLst>
              <a:ext uri="{FF2B5EF4-FFF2-40B4-BE49-F238E27FC236}">
                <a16:creationId xmlns:a16="http://schemas.microsoft.com/office/drawing/2014/main" id="{FDEB5C74-CBC8-4050-B812-148C042BF57B}"/>
              </a:ext>
            </a:extLst>
          </p:cNvPr>
          <p:cNvSpPr>
            <a:spLocks noGrp="1" noRot="1" noChangeAspect="1"/>
          </p:cNvSpPr>
          <p:nvPr>
            <p:ph type="sldImg" idx="2"/>
          </p:nvPr>
        </p:nvSpPr>
        <p:spPr>
          <a:xfrm>
            <a:off x="690563" y="1143000"/>
            <a:ext cx="5476875"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13A9646E-C4DE-49E6-9F6E-EBA63257CFE1}"/>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DA298D2F-CB67-42AF-A050-A4C87F89C1E5}"/>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en-GB"/>
          </a:p>
        </p:txBody>
      </p:sp>
      <p:sp>
        <p:nvSpPr>
          <p:cNvPr id="7" name="Slide Number Placeholder 6">
            <a:extLst>
              <a:ext uri="{FF2B5EF4-FFF2-40B4-BE49-F238E27FC236}">
                <a16:creationId xmlns:a16="http://schemas.microsoft.com/office/drawing/2014/main" id="{031810E0-4D61-4269-81DF-1BB7BCC89C25}"/>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a:lvl1pPr>
          </a:lstStyle>
          <a:p>
            <a:pPr>
              <a:defRPr/>
            </a:pPr>
            <a:fld id="{0025A2AC-2584-4E83-AA25-1A280044C834}"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50F277BE-E9C5-4672-870D-FC3D1E1CEC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8575104E-0F8B-49EF-A665-24034775AD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a:t>If a university was not returning all E&amp;R staff the onus would be no the university to demonstrate why they don’t have significant responsibility but are on a “Teaching and Research” contract and to put in place a selection process for every single member of E&amp;R staff.</a:t>
            </a:r>
          </a:p>
        </p:txBody>
      </p:sp>
      <p:sp>
        <p:nvSpPr>
          <p:cNvPr id="20484" name="Slide Number Placeholder 3">
            <a:extLst>
              <a:ext uri="{FF2B5EF4-FFF2-40B4-BE49-F238E27FC236}">
                <a16:creationId xmlns:a16="http://schemas.microsoft.com/office/drawing/2014/main" id="{C2F51B88-9AD0-4F14-9597-EF33C979C2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8A56E01A-F6A3-49B8-B0DE-95016EEB851A}" type="slidenum">
              <a:rPr lang="en-GB" altLang="en-US" smtClean="0"/>
              <a:pPr/>
              <a:t>12</a:t>
            </a:fld>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3DF13DC7-8B52-420A-A528-DD5638130B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ACD3478C-6D45-4BC7-81D0-4F5EBE5C57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40964" name="Slide Number Placeholder 3">
            <a:extLst>
              <a:ext uri="{FF2B5EF4-FFF2-40B4-BE49-F238E27FC236}">
                <a16:creationId xmlns:a16="http://schemas.microsoft.com/office/drawing/2014/main" id="{911DB442-3398-495F-B279-B9B191440D7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6B4100F2-D3CC-4F0B-BCB6-9B3ABC46BE47}" type="slidenum">
              <a:rPr lang="en-GB" altLang="en-US" smtClean="0"/>
              <a:pPr/>
              <a:t>23</a:t>
            </a:fld>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D3832138-2EB8-425C-B5CB-531C581D56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28323F08-E307-406B-86DB-678CAB15C1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43012" name="Slide Number Placeholder 3">
            <a:extLst>
              <a:ext uri="{FF2B5EF4-FFF2-40B4-BE49-F238E27FC236}">
                <a16:creationId xmlns:a16="http://schemas.microsoft.com/office/drawing/2014/main" id="{3D8C791A-8ACF-437B-B976-A60A759DC3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34E5CC69-8325-49F7-8F4A-2A4DC267C9C4}" type="slidenum">
              <a:rPr lang="en-GB" altLang="en-US" smtClean="0"/>
              <a:pPr/>
              <a:t>24</a:t>
            </a:fld>
            <a:endParaRPr lang="en-GB"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45EBCDFC-8CD9-4362-9B7E-CCB6F81610B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1B206341-847B-4D27-9DD6-2BBB952843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45060" name="Slide Number Placeholder 3">
            <a:extLst>
              <a:ext uri="{FF2B5EF4-FFF2-40B4-BE49-F238E27FC236}">
                <a16:creationId xmlns:a16="http://schemas.microsoft.com/office/drawing/2014/main" id="{DBEB4BEA-F9A1-4EF1-9303-91415BF932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DD1A2AB-0E8A-4E85-BF67-AC674710BCFF}" type="slidenum">
              <a:rPr lang="en-GB" altLang="en-US" smtClean="0"/>
              <a:pPr/>
              <a:t>25</a:t>
            </a:fld>
            <a:endParaRPr lang="en-GB"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AF921151-DC77-4E9B-8C3B-5F1971A9F1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A7F04381-2220-46ED-93EA-76C644FE98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47108" name="Slide Number Placeholder 3">
            <a:extLst>
              <a:ext uri="{FF2B5EF4-FFF2-40B4-BE49-F238E27FC236}">
                <a16:creationId xmlns:a16="http://schemas.microsoft.com/office/drawing/2014/main" id="{A7148E1B-2F3A-4340-B897-490A0E858E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5D0BBABB-1954-4203-B864-0F7645AEA4CE}" type="slidenum">
              <a:rPr lang="en-GB" altLang="en-US" smtClean="0"/>
              <a:pPr/>
              <a:t>26</a:t>
            </a:fld>
            <a:endParaRPr lang="en-GB"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52816CCB-3D83-43F1-8D74-6CF3070E63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5A8C3A50-2E4D-4C5A-BABB-7A3040384C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49156" name="Slide Number Placeholder 3">
            <a:extLst>
              <a:ext uri="{FF2B5EF4-FFF2-40B4-BE49-F238E27FC236}">
                <a16:creationId xmlns:a16="http://schemas.microsoft.com/office/drawing/2014/main" id="{4B595D9F-DFAB-4AB4-8009-3B7BF86A29F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7F7C98E3-8F01-4F45-B0CC-C317E2AE1FEB}" type="slidenum">
              <a:rPr lang="en-GB" altLang="en-US" smtClean="0"/>
              <a:pPr/>
              <a:t>27</a:t>
            </a:fld>
            <a:endParaRPr lang="en-GB"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2BA7D334-D9F8-4775-8C2D-A8C7969874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CA6D3DF3-5CF1-4ECD-9092-B7F07FE4F9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52228" name="Slide Number Placeholder 3">
            <a:extLst>
              <a:ext uri="{FF2B5EF4-FFF2-40B4-BE49-F238E27FC236}">
                <a16:creationId xmlns:a16="http://schemas.microsoft.com/office/drawing/2014/main" id="{EF375E26-85E3-4A50-9A64-0BA5B28702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8C9D695E-A439-4DB2-A73E-5727D45E2BAF}" type="slidenum">
              <a:rPr lang="en-GB" altLang="en-US" smtClean="0"/>
              <a:pPr/>
              <a:t>29</a:t>
            </a:fld>
            <a:endParaRPr lang="en-GB"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B184679A-A282-40DC-A11C-5DFA979040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D26C00E0-CD95-4F08-AA1F-5C6CFBB6F3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54276" name="Slide Number Placeholder 3">
            <a:extLst>
              <a:ext uri="{FF2B5EF4-FFF2-40B4-BE49-F238E27FC236}">
                <a16:creationId xmlns:a16="http://schemas.microsoft.com/office/drawing/2014/main" id="{7AAFAC30-FCB1-4567-9E07-7FF0790AFD5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3EB956C-1D17-4E79-9F99-0A7C9E79F4A1}" type="slidenum">
              <a:rPr lang="en-GB" altLang="en-US" smtClean="0"/>
              <a:pPr/>
              <a:t>30</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6FFD2D9B-A45C-4848-BBB6-67DBE60696C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6138E661-E60A-4834-8097-54D0C093FA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22532" name="Slide Number Placeholder 3">
            <a:extLst>
              <a:ext uri="{FF2B5EF4-FFF2-40B4-BE49-F238E27FC236}">
                <a16:creationId xmlns:a16="http://schemas.microsoft.com/office/drawing/2014/main" id="{34176B1C-324A-49F5-AB04-0C74D113166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8A6C49A0-2F84-43F1-A894-C69944815691}" type="slidenum">
              <a:rPr lang="en-GB" altLang="en-US" smtClean="0"/>
              <a:pPr/>
              <a:t>13</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B878C1B3-154D-425A-B83A-B02532F60F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EE06F73B-219D-4EC2-8639-FB2E5EB3E3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24580" name="Slide Number Placeholder 3">
            <a:extLst>
              <a:ext uri="{FF2B5EF4-FFF2-40B4-BE49-F238E27FC236}">
                <a16:creationId xmlns:a16="http://schemas.microsoft.com/office/drawing/2014/main" id="{EB8989B0-7085-4E66-83DC-C4064798E0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D5306A1D-6CB3-4D2E-84E7-05A287EA3ADB}" type="slidenum">
              <a:rPr lang="en-GB" altLang="en-US" smtClean="0"/>
              <a:pPr/>
              <a:t>14</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745B40AB-16FD-4C59-9D0D-86338A6DA3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6B5A4029-681A-4978-B07F-580EFA8DD0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26628" name="Slide Number Placeholder 3">
            <a:extLst>
              <a:ext uri="{FF2B5EF4-FFF2-40B4-BE49-F238E27FC236}">
                <a16:creationId xmlns:a16="http://schemas.microsoft.com/office/drawing/2014/main" id="{5C4023EE-A7A8-45B2-98D3-0FA18ECEA05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2D1FCE2-C1F9-475D-B4AC-5F49F3F7ACA0}" type="slidenum">
              <a:rPr lang="en-GB" altLang="en-US" smtClean="0"/>
              <a:pPr/>
              <a:t>15</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A0B49F3C-71EC-4EB7-BC48-903672F1318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479E2C6C-207D-46FC-AB31-CE909DE693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28676" name="Slide Number Placeholder 3">
            <a:extLst>
              <a:ext uri="{FF2B5EF4-FFF2-40B4-BE49-F238E27FC236}">
                <a16:creationId xmlns:a16="http://schemas.microsoft.com/office/drawing/2014/main" id="{71CAB05C-20BC-4355-8566-DEC0A2400D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3C816DFA-A7CD-45EC-AE10-027EE762FB05}" type="slidenum">
              <a:rPr lang="en-GB" altLang="en-US" smtClean="0"/>
              <a:pPr/>
              <a:t>16</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BE225BA6-6771-4EB7-B937-D837194816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258F1E0F-90D0-445A-BA56-87BDF1F53A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31748" name="Slide Number Placeholder 3">
            <a:extLst>
              <a:ext uri="{FF2B5EF4-FFF2-40B4-BE49-F238E27FC236}">
                <a16:creationId xmlns:a16="http://schemas.microsoft.com/office/drawing/2014/main" id="{AC35250D-F70A-4DF0-A76F-E30FC27749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AF497B3-5D33-4658-A2A1-532A21C4D1CA}" type="slidenum">
              <a:rPr lang="en-GB" altLang="en-US" smtClean="0"/>
              <a:pPr/>
              <a:t>18</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3196B33E-C064-4E54-BD0A-73AE7B8B09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5919AC0A-17A4-4601-BB54-A5FA30E906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33796" name="Slide Number Placeholder 3">
            <a:extLst>
              <a:ext uri="{FF2B5EF4-FFF2-40B4-BE49-F238E27FC236}">
                <a16:creationId xmlns:a16="http://schemas.microsoft.com/office/drawing/2014/main" id="{7942E93F-7AB9-4E39-8BC4-3D926E4ADDB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C1F58D68-8E35-4BEF-B229-C93907094042}" type="slidenum">
              <a:rPr lang="en-GB" altLang="en-US" smtClean="0"/>
              <a:pPr/>
              <a:t>19</a:t>
            </a:fld>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2E0ED575-68F7-4F1D-A814-6AD1188617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F392F540-EF71-4C93-96FB-6BB6554CCE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35844" name="Slide Number Placeholder 3">
            <a:extLst>
              <a:ext uri="{FF2B5EF4-FFF2-40B4-BE49-F238E27FC236}">
                <a16:creationId xmlns:a16="http://schemas.microsoft.com/office/drawing/2014/main" id="{0982D1D0-BE7E-46B5-BE90-06D7D48C1C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3B40FE32-9D43-4E4D-AEEE-7BF31F532C77}" type="slidenum">
              <a:rPr lang="en-GB" altLang="en-US" smtClean="0"/>
              <a:pPr/>
              <a:t>20</a:t>
            </a:fld>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0242D562-F9FA-459F-9E96-5E894CBDC9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1419CA23-9163-4778-969E-F07B6A0C09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37892" name="Slide Number Placeholder 3">
            <a:extLst>
              <a:ext uri="{FF2B5EF4-FFF2-40B4-BE49-F238E27FC236}">
                <a16:creationId xmlns:a16="http://schemas.microsoft.com/office/drawing/2014/main" id="{DF5A7B76-3BCE-40A4-9CF9-E12CC966945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E5C7EA9B-7DE8-4177-A6DB-CAE84F41D8B7}" type="slidenum">
              <a:rPr lang="en-GB" altLang="en-US" smtClean="0"/>
              <a:pPr/>
              <a:t>21</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161325-66B4-455C-9F67-10276297D224}"/>
              </a:ext>
            </a:extLst>
          </p:cNvPr>
          <p:cNvSpPr/>
          <p:nvPr/>
        </p:nvSpPr>
        <p:spPr>
          <a:xfrm>
            <a:off x="0" y="0"/>
            <a:ext cx="12169775" cy="457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Oval 5">
            <a:extLst>
              <a:ext uri="{FF2B5EF4-FFF2-40B4-BE49-F238E27FC236}">
                <a16:creationId xmlns:a16="http://schemas.microsoft.com/office/drawing/2014/main" id="{D4A92B56-4581-43F3-B1C9-286F932C1E80}"/>
              </a:ext>
            </a:extLst>
          </p:cNvPr>
          <p:cNvSpPr/>
          <p:nvPr/>
        </p:nvSpPr>
        <p:spPr>
          <a:xfrm>
            <a:off x="0" y="0"/>
            <a:ext cx="12169775" cy="4572000"/>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F11493B0-AD12-433E-A33D-B8371676AB6C}"/>
              </a:ext>
            </a:extLst>
          </p:cNvPr>
          <p:cNvCxnSpPr/>
          <p:nvPr/>
        </p:nvCxnSpPr>
        <p:spPr>
          <a:xfrm flipV="1">
            <a:off x="8370888" y="5264150"/>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456366" y="4960137"/>
            <a:ext cx="7758232" cy="1463040"/>
          </a:xfrm>
        </p:spPr>
        <p:txBody>
          <a:bodyPr/>
          <a:lstStyle>
            <a:lvl1pPr algn="r">
              <a:defRPr sz="4991" spc="200" baseline="0"/>
            </a:lvl1pPr>
          </a:lstStyle>
          <a:p>
            <a:r>
              <a:rPr lang="en-US"/>
              <a:t>Click to edit Master title style</a:t>
            </a:r>
            <a:endParaRPr lang="en-US" dirty="0"/>
          </a:p>
        </p:txBody>
      </p:sp>
      <p:sp>
        <p:nvSpPr>
          <p:cNvPr id="3" name="Subtitle 2"/>
          <p:cNvSpPr>
            <a:spLocks noGrp="1"/>
          </p:cNvSpPr>
          <p:nvPr>
            <p:ph type="subTitle" idx="1"/>
          </p:nvPr>
        </p:nvSpPr>
        <p:spPr>
          <a:xfrm>
            <a:off x="8594904" y="4960137"/>
            <a:ext cx="3194566" cy="1463040"/>
          </a:xfrm>
        </p:spPr>
        <p:txBody>
          <a:bodyPr lIns="91440" rIns="91440" anchor="ctr"/>
          <a:lstStyle>
            <a:lvl1pPr marL="0" indent="0" algn="l">
              <a:lnSpc>
                <a:spcPct val="100000"/>
              </a:lnSpc>
              <a:spcBef>
                <a:spcPts val="0"/>
              </a:spcBef>
              <a:buNone/>
              <a:defRPr sz="1797">
                <a:solidFill>
                  <a:schemeClr val="tx1">
                    <a:lumMod val="95000"/>
                    <a:lumOff val="5000"/>
                  </a:schemeClr>
                </a:solidFill>
              </a:defRPr>
            </a:lvl1pPr>
            <a:lvl2pPr marL="456377" indent="0" algn="ctr">
              <a:buNone/>
              <a:defRPr sz="1797"/>
            </a:lvl2pPr>
            <a:lvl3pPr marL="912754" indent="0" algn="ctr">
              <a:buNone/>
              <a:defRPr sz="1797"/>
            </a:lvl3pPr>
            <a:lvl4pPr marL="1369131" indent="0" algn="ctr">
              <a:buNone/>
              <a:defRPr sz="1797"/>
            </a:lvl4pPr>
            <a:lvl5pPr marL="1825508" indent="0" algn="ctr">
              <a:buNone/>
              <a:defRPr sz="1797"/>
            </a:lvl5pPr>
            <a:lvl6pPr marL="2281885" indent="0" algn="ctr">
              <a:buNone/>
              <a:defRPr sz="1797"/>
            </a:lvl6pPr>
            <a:lvl7pPr marL="2738262" indent="0" algn="ctr">
              <a:buNone/>
              <a:defRPr sz="1797"/>
            </a:lvl7pPr>
            <a:lvl8pPr marL="3194639" indent="0" algn="ctr">
              <a:buNone/>
              <a:defRPr sz="1797"/>
            </a:lvl8pPr>
            <a:lvl9pPr marL="3651016" indent="0" algn="ctr">
              <a:buNone/>
              <a:defRPr sz="1797"/>
            </a:lvl9pPr>
          </a:lstStyle>
          <a:p>
            <a:r>
              <a:rPr lang="en-US"/>
              <a:t>Click to edit Master subtitle style</a:t>
            </a:r>
            <a:endParaRPr lang="en-US" dirty="0"/>
          </a:p>
        </p:txBody>
      </p:sp>
      <p:sp>
        <p:nvSpPr>
          <p:cNvPr id="7" name="Date Placeholder 3">
            <a:extLst>
              <a:ext uri="{FF2B5EF4-FFF2-40B4-BE49-F238E27FC236}">
                <a16:creationId xmlns:a16="http://schemas.microsoft.com/office/drawing/2014/main" id="{8FBED84B-21C3-497B-B3BF-41B71174211D}"/>
              </a:ext>
            </a:extLst>
          </p:cNvPr>
          <p:cNvSpPr>
            <a:spLocks noGrp="1"/>
          </p:cNvSpPr>
          <p:nvPr>
            <p:ph type="dt" sz="half" idx="10"/>
          </p:nvPr>
        </p:nvSpPr>
        <p:spPr/>
        <p:txBody>
          <a:bodyPr/>
          <a:lstStyle>
            <a:lvl1pPr algn="l">
              <a:defRPr/>
            </a:lvl1pPr>
          </a:lstStyle>
          <a:p>
            <a:pPr>
              <a:defRPr/>
            </a:pPr>
            <a:fld id="{D6AEBB29-75F2-479C-BE84-94BFE804AB54}" type="datetimeFigureOut">
              <a:rPr lang="en-GB" altLang="en-US"/>
              <a:pPr>
                <a:defRPr/>
              </a:pPr>
              <a:t>19/06/2019</a:t>
            </a:fld>
            <a:endParaRPr lang="en-GB" altLang="en-US"/>
          </a:p>
        </p:txBody>
      </p:sp>
      <p:sp>
        <p:nvSpPr>
          <p:cNvPr id="8" name="Footer Placeholder 4">
            <a:extLst>
              <a:ext uri="{FF2B5EF4-FFF2-40B4-BE49-F238E27FC236}">
                <a16:creationId xmlns:a16="http://schemas.microsoft.com/office/drawing/2014/main" id="{67494733-CE36-4374-99F9-4F6FFE415E68}"/>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00A48596-E9F7-436C-8331-A0FD79C0816E}"/>
              </a:ext>
            </a:extLst>
          </p:cNvPr>
          <p:cNvSpPr>
            <a:spLocks noGrp="1"/>
          </p:cNvSpPr>
          <p:nvPr>
            <p:ph type="sldNum" sz="quarter" idx="12"/>
          </p:nvPr>
        </p:nvSpPr>
        <p:spPr/>
        <p:txBody>
          <a:bodyPr/>
          <a:lstStyle>
            <a:lvl1pPr>
              <a:defRPr/>
            </a:lvl1pPr>
          </a:lstStyle>
          <a:p>
            <a:pPr>
              <a:defRPr/>
            </a:pPr>
            <a:fld id="{F6FF16DB-52C2-4657-845F-ABC105B740E4}" type="slidenum">
              <a:rPr lang="en-GB" altLang="en-US"/>
              <a:pPr>
                <a:defRPr/>
              </a:pPr>
              <a:t>‹#›</a:t>
            </a:fld>
            <a:endParaRPr lang="en-GB" altLang="en-US"/>
          </a:p>
        </p:txBody>
      </p:sp>
    </p:spTree>
    <p:extLst>
      <p:ext uri="{BB962C8B-B14F-4D97-AF65-F5344CB8AC3E}">
        <p14:creationId xmlns:p14="http://schemas.microsoft.com/office/powerpoint/2010/main" val="3533115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2FE74AD-23D2-4064-8B59-758489D95EA5}"/>
              </a:ext>
            </a:extLst>
          </p:cNvPr>
          <p:cNvSpPr>
            <a:spLocks noGrp="1"/>
          </p:cNvSpPr>
          <p:nvPr>
            <p:ph type="dt" sz="half" idx="10"/>
          </p:nvPr>
        </p:nvSpPr>
        <p:spPr/>
        <p:txBody>
          <a:bodyPr/>
          <a:lstStyle>
            <a:lvl1pPr>
              <a:defRPr/>
            </a:lvl1pPr>
          </a:lstStyle>
          <a:p>
            <a:pPr>
              <a:defRPr/>
            </a:pPr>
            <a:fld id="{D0B9289A-2268-4392-8741-FCC430CB1A5F}" type="datetimeFigureOut">
              <a:rPr lang="en-GB" altLang="en-US"/>
              <a:pPr>
                <a:defRPr/>
              </a:pPr>
              <a:t>19/06/2019</a:t>
            </a:fld>
            <a:endParaRPr lang="en-GB" altLang="en-US"/>
          </a:p>
        </p:txBody>
      </p:sp>
      <p:sp>
        <p:nvSpPr>
          <p:cNvPr id="5" name="Footer Placeholder 4">
            <a:extLst>
              <a:ext uri="{FF2B5EF4-FFF2-40B4-BE49-F238E27FC236}">
                <a16:creationId xmlns:a16="http://schemas.microsoft.com/office/drawing/2014/main" id="{A64EA26F-1BB9-4118-ACB6-439435CAE221}"/>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31A87D0A-518B-45F1-8803-5C077761877D}"/>
              </a:ext>
            </a:extLst>
          </p:cNvPr>
          <p:cNvSpPr>
            <a:spLocks noGrp="1"/>
          </p:cNvSpPr>
          <p:nvPr>
            <p:ph type="sldNum" sz="quarter" idx="12"/>
          </p:nvPr>
        </p:nvSpPr>
        <p:spPr/>
        <p:txBody>
          <a:bodyPr/>
          <a:lstStyle>
            <a:lvl1pPr>
              <a:defRPr/>
            </a:lvl1pPr>
          </a:lstStyle>
          <a:p>
            <a:pPr>
              <a:defRPr/>
            </a:pPr>
            <a:fld id="{2BBEDA98-0BE6-452B-8041-2A68BEE435C1}" type="slidenum">
              <a:rPr lang="en-GB" altLang="en-US"/>
              <a:pPr>
                <a:defRPr/>
              </a:pPr>
              <a:t>‹#›</a:t>
            </a:fld>
            <a:endParaRPr lang="en-GB" altLang="en-US"/>
          </a:p>
        </p:txBody>
      </p:sp>
    </p:spTree>
    <p:extLst>
      <p:ext uri="{BB962C8B-B14F-4D97-AF65-F5344CB8AC3E}">
        <p14:creationId xmlns:p14="http://schemas.microsoft.com/office/powerpoint/2010/main" val="33286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A4509D89-6EC9-49F0-BE91-C3593F02F405}"/>
              </a:ext>
            </a:extLst>
          </p:cNvPr>
          <p:cNvCxnSpPr/>
          <p:nvPr/>
        </p:nvCxnSpPr>
        <p:spPr>
          <a:xfrm rot="5400000" flipV="1">
            <a:off x="10040144" y="59532"/>
            <a:ext cx="0" cy="91281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8708996" y="762000"/>
            <a:ext cx="2624108"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88795" y="762000"/>
            <a:ext cx="7568079"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13C27C06-DCA1-4277-877A-E7357A8B0B3D}"/>
              </a:ext>
            </a:extLst>
          </p:cNvPr>
          <p:cNvSpPr>
            <a:spLocks noGrp="1"/>
          </p:cNvSpPr>
          <p:nvPr>
            <p:ph type="dt" sz="half" idx="10"/>
          </p:nvPr>
        </p:nvSpPr>
        <p:spPr/>
        <p:txBody>
          <a:bodyPr/>
          <a:lstStyle>
            <a:lvl1pPr>
              <a:defRPr/>
            </a:lvl1pPr>
          </a:lstStyle>
          <a:p>
            <a:pPr>
              <a:defRPr/>
            </a:pPr>
            <a:fld id="{05EE9858-84E4-4F08-B485-78D65AB616BD}" type="datetimeFigureOut">
              <a:rPr lang="en-GB" altLang="en-US"/>
              <a:pPr>
                <a:defRPr/>
              </a:pPr>
              <a:t>19/06/2019</a:t>
            </a:fld>
            <a:endParaRPr lang="en-GB" altLang="en-US"/>
          </a:p>
        </p:txBody>
      </p:sp>
      <p:sp>
        <p:nvSpPr>
          <p:cNvPr id="6" name="Footer Placeholder 4">
            <a:extLst>
              <a:ext uri="{FF2B5EF4-FFF2-40B4-BE49-F238E27FC236}">
                <a16:creationId xmlns:a16="http://schemas.microsoft.com/office/drawing/2014/main" id="{90BC4E33-1A48-4BFF-A3BE-9767058BF949}"/>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4920ADB7-0042-4C20-8F51-7CDA27C62DFA}"/>
              </a:ext>
            </a:extLst>
          </p:cNvPr>
          <p:cNvSpPr>
            <a:spLocks noGrp="1"/>
          </p:cNvSpPr>
          <p:nvPr>
            <p:ph type="sldNum" sz="quarter" idx="12"/>
          </p:nvPr>
        </p:nvSpPr>
        <p:spPr/>
        <p:txBody>
          <a:bodyPr/>
          <a:lstStyle>
            <a:lvl1pPr>
              <a:defRPr/>
            </a:lvl1pPr>
          </a:lstStyle>
          <a:p>
            <a:pPr>
              <a:defRPr/>
            </a:pPr>
            <a:fld id="{60F62923-4A95-42CF-BE78-41F59181136D}" type="slidenum">
              <a:rPr lang="en-GB" altLang="en-US"/>
              <a:pPr>
                <a:defRPr/>
              </a:pPr>
              <a:t>‹#›</a:t>
            </a:fld>
            <a:endParaRPr lang="en-GB" altLang="en-US"/>
          </a:p>
        </p:txBody>
      </p:sp>
    </p:spTree>
    <p:extLst>
      <p:ext uri="{BB962C8B-B14F-4D97-AF65-F5344CB8AC3E}">
        <p14:creationId xmlns:p14="http://schemas.microsoft.com/office/powerpoint/2010/main" val="2767134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DD73E45-C93F-4658-BF32-77F0CD3D2FD4}"/>
              </a:ext>
            </a:extLst>
          </p:cNvPr>
          <p:cNvSpPr>
            <a:spLocks noGrp="1"/>
          </p:cNvSpPr>
          <p:nvPr>
            <p:ph type="dt" sz="half" idx="10"/>
          </p:nvPr>
        </p:nvSpPr>
        <p:spPr/>
        <p:txBody>
          <a:bodyPr/>
          <a:lstStyle>
            <a:lvl1pPr>
              <a:defRPr/>
            </a:lvl1pPr>
          </a:lstStyle>
          <a:p>
            <a:pPr>
              <a:defRPr/>
            </a:pPr>
            <a:fld id="{FD0AB546-6A72-412A-B560-67DCA51659A5}" type="datetimeFigureOut">
              <a:rPr lang="en-GB" altLang="en-US"/>
              <a:pPr>
                <a:defRPr/>
              </a:pPr>
              <a:t>19/06/2019</a:t>
            </a:fld>
            <a:endParaRPr lang="en-GB" altLang="en-US"/>
          </a:p>
        </p:txBody>
      </p:sp>
      <p:sp>
        <p:nvSpPr>
          <p:cNvPr id="5" name="Footer Placeholder 4">
            <a:extLst>
              <a:ext uri="{FF2B5EF4-FFF2-40B4-BE49-F238E27FC236}">
                <a16:creationId xmlns:a16="http://schemas.microsoft.com/office/drawing/2014/main" id="{153EC74B-0A44-4ED3-AD99-EC151DAEFD1E}"/>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CBE843A2-B370-4C92-B1FC-B83F57D86795}"/>
              </a:ext>
            </a:extLst>
          </p:cNvPr>
          <p:cNvSpPr>
            <a:spLocks noGrp="1"/>
          </p:cNvSpPr>
          <p:nvPr>
            <p:ph type="sldNum" sz="quarter" idx="12"/>
          </p:nvPr>
        </p:nvSpPr>
        <p:spPr/>
        <p:txBody>
          <a:bodyPr/>
          <a:lstStyle>
            <a:lvl1pPr>
              <a:defRPr/>
            </a:lvl1pPr>
          </a:lstStyle>
          <a:p>
            <a:pPr>
              <a:defRPr/>
            </a:pPr>
            <a:fld id="{5992DA52-4C35-4D2E-83F1-3A54A5870C7D}" type="slidenum">
              <a:rPr lang="en-GB" altLang="en-US"/>
              <a:pPr>
                <a:defRPr/>
              </a:pPr>
              <a:t>‹#›</a:t>
            </a:fld>
            <a:endParaRPr lang="en-GB" altLang="en-US"/>
          </a:p>
        </p:txBody>
      </p:sp>
    </p:spTree>
    <p:extLst>
      <p:ext uri="{BB962C8B-B14F-4D97-AF65-F5344CB8AC3E}">
        <p14:creationId xmlns:p14="http://schemas.microsoft.com/office/powerpoint/2010/main" val="1128230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D6784CF-543C-4D79-AB30-CC39D144E783}"/>
              </a:ext>
            </a:extLst>
          </p:cNvPr>
          <p:cNvSpPr/>
          <p:nvPr/>
        </p:nvSpPr>
        <p:spPr>
          <a:xfrm>
            <a:off x="0" y="0"/>
            <a:ext cx="12169775" cy="4572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Oval 5">
            <a:extLst>
              <a:ext uri="{FF2B5EF4-FFF2-40B4-BE49-F238E27FC236}">
                <a16:creationId xmlns:a16="http://schemas.microsoft.com/office/drawing/2014/main" id="{BFE3961F-0B66-4E6E-A0CF-B3DE2CE2960C}"/>
              </a:ext>
            </a:extLst>
          </p:cNvPr>
          <p:cNvSpPr/>
          <p:nvPr/>
        </p:nvSpPr>
        <p:spPr>
          <a:xfrm>
            <a:off x="0" y="0"/>
            <a:ext cx="12169775" cy="4572000"/>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B2276729-E78B-48EC-9BA5-7F3B1CC43BDB}"/>
              </a:ext>
            </a:extLst>
          </p:cNvPr>
          <p:cNvCxnSpPr/>
          <p:nvPr/>
        </p:nvCxnSpPr>
        <p:spPr>
          <a:xfrm flipV="1">
            <a:off x="8370888" y="5264150"/>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6366" y="4960137"/>
            <a:ext cx="7758232" cy="1463040"/>
          </a:xfrm>
        </p:spPr>
        <p:txBody>
          <a:bodyPr/>
          <a:lstStyle>
            <a:lvl1pPr algn="r">
              <a:defRPr sz="4991"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594904" y="4960137"/>
            <a:ext cx="3194566" cy="1463040"/>
          </a:xfrm>
        </p:spPr>
        <p:txBody>
          <a:bodyPr lIns="91440" rIns="91440" anchor="ctr"/>
          <a:lstStyle>
            <a:lvl1pPr marL="0" indent="0">
              <a:lnSpc>
                <a:spcPct val="100000"/>
              </a:lnSpc>
              <a:spcBef>
                <a:spcPts val="0"/>
              </a:spcBef>
              <a:buNone/>
              <a:defRPr sz="1797">
                <a:solidFill>
                  <a:schemeClr val="tx1">
                    <a:lumMod val="95000"/>
                    <a:lumOff val="5000"/>
                  </a:schemeClr>
                </a:solidFill>
              </a:defRPr>
            </a:lvl1pPr>
            <a:lvl2pPr marL="456377" indent="0">
              <a:buNone/>
              <a:defRPr sz="1797">
                <a:solidFill>
                  <a:schemeClr val="tx1">
                    <a:tint val="75000"/>
                  </a:schemeClr>
                </a:solidFill>
              </a:defRPr>
            </a:lvl2pPr>
            <a:lvl3pPr marL="912754" indent="0">
              <a:buNone/>
              <a:defRPr sz="1597">
                <a:solidFill>
                  <a:schemeClr val="tx1">
                    <a:tint val="75000"/>
                  </a:schemeClr>
                </a:solidFill>
              </a:defRPr>
            </a:lvl3pPr>
            <a:lvl4pPr marL="1369131" indent="0">
              <a:buNone/>
              <a:defRPr sz="1397">
                <a:solidFill>
                  <a:schemeClr val="tx1">
                    <a:tint val="75000"/>
                  </a:schemeClr>
                </a:solidFill>
              </a:defRPr>
            </a:lvl4pPr>
            <a:lvl5pPr marL="1825508" indent="0">
              <a:buNone/>
              <a:defRPr sz="1397">
                <a:solidFill>
                  <a:schemeClr val="tx1">
                    <a:tint val="75000"/>
                  </a:schemeClr>
                </a:solidFill>
              </a:defRPr>
            </a:lvl5pPr>
            <a:lvl6pPr marL="2281885" indent="0">
              <a:buNone/>
              <a:defRPr sz="1397">
                <a:solidFill>
                  <a:schemeClr val="tx1">
                    <a:tint val="75000"/>
                  </a:schemeClr>
                </a:solidFill>
              </a:defRPr>
            </a:lvl6pPr>
            <a:lvl7pPr marL="2738262" indent="0">
              <a:buNone/>
              <a:defRPr sz="1397">
                <a:solidFill>
                  <a:schemeClr val="tx1">
                    <a:tint val="75000"/>
                  </a:schemeClr>
                </a:solidFill>
              </a:defRPr>
            </a:lvl7pPr>
            <a:lvl8pPr marL="3194639" indent="0">
              <a:buNone/>
              <a:defRPr sz="1397">
                <a:solidFill>
                  <a:schemeClr val="tx1">
                    <a:tint val="75000"/>
                  </a:schemeClr>
                </a:solidFill>
              </a:defRPr>
            </a:lvl8pPr>
            <a:lvl9pPr marL="3651016" indent="0">
              <a:buNone/>
              <a:defRPr sz="1397">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3787389D-899B-4E26-ADB4-5ECFC2430968}"/>
              </a:ext>
            </a:extLst>
          </p:cNvPr>
          <p:cNvSpPr>
            <a:spLocks noGrp="1"/>
          </p:cNvSpPr>
          <p:nvPr>
            <p:ph type="dt" sz="half" idx="10"/>
          </p:nvPr>
        </p:nvSpPr>
        <p:spPr/>
        <p:txBody>
          <a:bodyPr/>
          <a:lstStyle>
            <a:lvl1pPr>
              <a:defRPr/>
            </a:lvl1pPr>
          </a:lstStyle>
          <a:p>
            <a:pPr>
              <a:defRPr/>
            </a:pPr>
            <a:fld id="{7C496274-0206-4FD3-927A-628FD0987969}" type="datetimeFigureOut">
              <a:rPr lang="en-GB" altLang="en-US"/>
              <a:pPr>
                <a:defRPr/>
              </a:pPr>
              <a:t>19/06/2019</a:t>
            </a:fld>
            <a:endParaRPr lang="en-GB" altLang="en-US"/>
          </a:p>
        </p:txBody>
      </p:sp>
      <p:sp>
        <p:nvSpPr>
          <p:cNvPr id="8" name="Footer Placeholder 4">
            <a:extLst>
              <a:ext uri="{FF2B5EF4-FFF2-40B4-BE49-F238E27FC236}">
                <a16:creationId xmlns:a16="http://schemas.microsoft.com/office/drawing/2014/main" id="{19FB4C4F-6191-476E-A492-266E231E307A}"/>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043DB988-6CE4-4F72-AC84-FD42F96022E2}"/>
              </a:ext>
            </a:extLst>
          </p:cNvPr>
          <p:cNvSpPr>
            <a:spLocks noGrp="1"/>
          </p:cNvSpPr>
          <p:nvPr>
            <p:ph type="sldNum" sz="quarter" idx="12"/>
          </p:nvPr>
        </p:nvSpPr>
        <p:spPr/>
        <p:txBody>
          <a:bodyPr/>
          <a:lstStyle>
            <a:lvl1pPr>
              <a:defRPr/>
            </a:lvl1pPr>
          </a:lstStyle>
          <a:p>
            <a:pPr>
              <a:defRPr/>
            </a:pPr>
            <a:fld id="{183C3293-737B-4644-8CA4-07666B5A4878}" type="slidenum">
              <a:rPr lang="en-GB" altLang="en-US"/>
              <a:pPr>
                <a:defRPr/>
              </a:pPr>
              <a:t>‹#›</a:t>
            </a:fld>
            <a:endParaRPr lang="en-GB" altLang="en-US"/>
          </a:p>
        </p:txBody>
      </p:sp>
    </p:spTree>
    <p:extLst>
      <p:ext uri="{BB962C8B-B14F-4D97-AF65-F5344CB8AC3E}">
        <p14:creationId xmlns:p14="http://schemas.microsoft.com/office/powerpoint/2010/main" val="2242144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2261" y="585216"/>
            <a:ext cx="9702353"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2260" y="2286000"/>
            <a:ext cx="4746212"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78402" y="2286000"/>
            <a:ext cx="4746212"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FFE3DDB2-B521-435E-99B5-23E4C87E790C}"/>
              </a:ext>
            </a:extLst>
          </p:cNvPr>
          <p:cNvSpPr>
            <a:spLocks noGrp="1"/>
          </p:cNvSpPr>
          <p:nvPr>
            <p:ph type="dt" sz="half" idx="10"/>
          </p:nvPr>
        </p:nvSpPr>
        <p:spPr/>
        <p:txBody>
          <a:bodyPr/>
          <a:lstStyle>
            <a:lvl1pPr>
              <a:defRPr/>
            </a:lvl1pPr>
          </a:lstStyle>
          <a:p>
            <a:pPr>
              <a:defRPr/>
            </a:pPr>
            <a:fld id="{F2E55107-ADC8-4544-B442-7467AF8C1E21}" type="datetimeFigureOut">
              <a:rPr lang="en-GB" altLang="en-US"/>
              <a:pPr>
                <a:defRPr/>
              </a:pPr>
              <a:t>19/06/2019</a:t>
            </a:fld>
            <a:endParaRPr lang="en-GB" altLang="en-US"/>
          </a:p>
        </p:txBody>
      </p:sp>
      <p:sp>
        <p:nvSpPr>
          <p:cNvPr id="6" name="Footer Placeholder 4">
            <a:extLst>
              <a:ext uri="{FF2B5EF4-FFF2-40B4-BE49-F238E27FC236}">
                <a16:creationId xmlns:a16="http://schemas.microsoft.com/office/drawing/2014/main" id="{3414339C-B1C0-40E7-B94F-8CBB82F06BEE}"/>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A094DC7D-41A3-4832-9965-9C2B8B64DC17}"/>
              </a:ext>
            </a:extLst>
          </p:cNvPr>
          <p:cNvSpPr>
            <a:spLocks noGrp="1"/>
          </p:cNvSpPr>
          <p:nvPr>
            <p:ph type="sldNum" sz="quarter" idx="12"/>
          </p:nvPr>
        </p:nvSpPr>
        <p:spPr/>
        <p:txBody>
          <a:bodyPr/>
          <a:lstStyle>
            <a:lvl1pPr>
              <a:defRPr/>
            </a:lvl1pPr>
          </a:lstStyle>
          <a:p>
            <a:pPr>
              <a:defRPr/>
            </a:pPr>
            <a:fld id="{E622A213-92FE-4881-962B-C85AED84681C}" type="slidenum">
              <a:rPr lang="en-GB" altLang="en-US"/>
              <a:pPr>
                <a:defRPr/>
              </a:pPr>
              <a:t>‹#›</a:t>
            </a:fld>
            <a:endParaRPr lang="en-GB" altLang="en-US"/>
          </a:p>
        </p:txBody>
      </p:sp>
    </p:spTree>
    <p:extLst>
      <p:ext uri="{BB962C8B-B14F-4D97-AF65-F5344CB8AC3E}">
        <p14:creationId xmlns:p14="http://schemas.microsoft.com/office/powerpoint/2010/main" val="1296650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2261" y="2179636"/>
            <a:ext cx="4746212" cy="822960"/>
          </a:xfrm>
        </p:spPr>
        <p:txBody>
          <a:bodyPr lIns="137160" rIns="137160" anchor="ctr"/>
          <a:lstStyle>
            <a:lvl1pPr marL="0" indent="0">
              <a:spcBef>
                <a:spcPts val="0"/>
              </a:spcBef>
              <a:spcAft>
                <a:spcPts val="0"/>
              </a:spcAft>
              <a:buNone/>
              <a:defRPr sz="2296" b="0" cap="none" baseline="0">
                <a:solidFill>
                  <a:schemeClr val="accent1"/>
                </a:solidFill>
                <a:latin typeface="+mn-lt"/>
              </a:defRPr>
            </a:lvl1pPr>
            <a:lvl2pPr marL="456377" indent="0">
              <a:buNone/>
              <a:defRPr sz="1996" b="1"/>
            </a:lvl2pPr>
            <a:lvl3pPr marL="912754" indent="0">
              <a:buNone/>
              <a:defRPr sz="1797" b="1"/>
            </a:lvl3pPr>
            <a:lvl4pPr marL="1369131" indent="0">
              <a:buNone/>
              <a:defRPr sz="1597" b="1"/>
            </a:lvl4pPr>
            <a:lvl5pPr marL="1825508" indent="0">
              <a:buNone/>
              <a:defRPr sz="1597" b="1"/>
            </a:lvl5pPr>
            <a:lvl6pPr marL="2281885" indent="0">
              <a:buNone/>
              <a:defRPr sz="1597" b="1"/>
            </a:lvl6pPr>
            <a:lvl7pPr marL="2738262" indent="0">
              <a:buNone/>
              <a:defRPr sz="1597" b="1"/>
            </a:lvl7pPr>
            <a:lvl8pPr marL="3194639" indent="0">
              <a:buNone/>
              <a:defRPr sz="1597" b="1"/>
            </a:lvl8pPr>
            <a:lvl9pPr marL="3651016" indent="0">
              <a:buNone/>
              <a:defRPr sz="1597" b="1"/>
            </a:lvl9pPr>
          </a:lstStyle>
          <a:p>
            <a:pPr lvl="0"/>
            <a:r>
              <a:rPr lang="en-US"/>
              <a:t>Click to edit Master text styles</a:t>
            </a:r>
          </a:p>
        </p:txBody>
      </p:sp>
      <p:sp>
        <p:nvSpPr>
          <p:cNvPr id="4" name="Content Placeholder 3"/>
          <p:cNvSpPr>
            <a:spLocks noGrp="1"/>
          </p:cNvSpPr>
          <p:nvPr>
            <p:ph sz="half" idx="2"/>
          </p:nvPr>
        </p:nvSpPr>
        <p:spPr>
          <a:xfrm>
            <a:off x="1022261" y="2967788"/>
            <a:ext cx="4746212"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79967" y="2179636"/>
            <a:ext cx="4746212" cy="822960"/>
          </a:xfrm>
        </p:spPr>
        <p:txBody>
          <a:bodyPr lIns="137160" rIns="137160" anchor="ctr"/>
          <a:lstStyle>
            <a:lvl1pPr marL="0" indent="0">
              <a:spcBef>
                <a:spcPts val="0"/>
              </a:spcBef>
              <a:spcAft>
                <a:spcPts val="0"/>
              </a:spcAft>
              <a:buNone/>
              <a:defRPr lang="en-US" sz="2296" b="0" kern="1200" cap="none" baseline="0" dirty="0">
                <a:solidFill>
                  <a:schemeClr val="accent1"/>
                </a:solidFill>
                <a:latin typeface="+mn-lt"/>
                <a:ea typeface="+mn-ea"/>
                <a:cs typeface="+mn-cs"/>
              </a:defRPr>
            </a:lvl1pPr>
            <a:lvl2pPr marL="456377" indent="0">
              <a:buNone/>
              <a:defRPr sz="1996" b="1"/>
            </a:lvl2pPr>
            <a:lvl3pPr marL="912754" indent="0">
              <a:buNone/>
              <a:defRPr sz="1797" b="1"/>
            </a:lvl3pPr>
            <a:lvl4pPr marL="1369131" indent="0">
              <a:buNone/>
              <a:defRPr sz="1597" b="1"/>
            </a:lvl4pPr>
            <a:lvl5pPr marL="1825508" indent="0">
              <a:buNone/>
              <a:defRPr sz="1597" b="1"/>
            </a:lvl5pPr>
            <a:lvl6pPr marL="2281885" indent="0">
              <a:buNone/>
              <a:defRPr sz="1597" b="1"/>
            </a:lvl6pPr>
            <a:lvl7pPr marL="2738262" indent="0">
              <a:buNone/>
              <a:defRPr sz="1597" b="1"/>
            </a:lvl7pPr>
            <a:lvl8pPr marL="3194639" indent="0">
              <a:buNone/>
              <a:defRPr sz="1597" b="1"/>
            </a:lvl8pPr>
            <a:lvl9pPr marL="3651016" indent="0">
              <a:buNone/>
              <a:defRPr sz="1597" b="1"/>
            </a:lvl9pPr>
          </a:lstStyle>
          <a:p>
            <a:pPr lvl="0"/>
            <a:r>
              <a:rPr lang="en-US"/>
              <a:t>Click to edit Master text styles</a:t>
            </a:r>
          </a:p>
        </p:txBody>
      </p:sp>
      <p:sp>
        <p:nvSpPr>
          <p:cNvPr id="6" name="Content Placeholder 5"/>
          <p:cNvSpPr>
            <a:spLocks noGrp="1"/>
          </p:cNvSpPr>
          <p:nvPr>
            <p:ph sz="quarter" idx="4"/>
          </p:nvPr>
        </p:nvSpPr>
        <p:spPr>
          <a:xfrm>
            <a:off x="5979967" y="2967788"/>
            <a:ext cx="4746212"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F518A2E5-612C-4309-A09C-1F1A57EC95A7}"/>
              </a:ext>
            </a:extLst>
          </p:cNvPr>
          <p:cNvSpPr>
            <a:spLocks noGrp="1"/>
          </p:cNvSpPr>
          <p:nvPr>
            <p:ph type="dt" sz="half" idx="10"/>
          </p:nvPr>
        </p:nvSpPr>
        <p:spPr/>
        <p:txBody>
          <a:bodyPr/>
          <a:lstStyle>
            <a:lvl1pPr>
              <a:defRPr/>
            </a:lvl1pPr>
          </a:lstStyle>
          <a:p>
            <a:pPr>
              <a:defRPr/>
            </a:pPr>
            <a:fld id="{C29D45F2-CDF2-4A43-853E-C9B69FB196B2}" type="datetimeFigureOut">
              <a:rPr lang="en-GB" altLang="en-US"/>
              <a:pPr>
                <a:defRPr/>
              </a:pPr>
              <a:t>19/06/2019</a:t>
            </a:fld>
            <a:endParaRPr lang="en-GB" altLang="en-US"/>
          </a:p>
        </p:txBody>
      </p:sp>
      <p:sp>
        <p:nvSpPr>
          <p:cNvPr id="8" name="Footer Placeholder 4">
            <a:extLst>
              <a:ext uri="{FF2B5EF4-FFF2-40B4-BE49-F238E27FC236}">
                <a16:creationId xmlns:a16="http://schemas.microsoft.com/office/drawing/2014/main" id="{FC2D19D7-3535-4FAB-8D18-625153061045}"/>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52E5AE6B-CEBF-4AE8-994A-5631F414BE97}"/>
              </a:ext>
            </a:extLst>
          </p:cNvPr>
          <p:cNvSpPr>
            <a:spLocks noGrp="1"/>
          </p:cNvSpPr>
          <p:nvPr>
            <p:ph type="sldNum" sz="quarter" idx="12"/>
          </p:nvPr>
        </p:nvSpPr>
        <p:spPr/>
        <p:txBody>
          <a:bodyPr/>
          <a:lstStyle>
            <a:lvl1pPr>
              <a:defRPr/>
            </a:lvl1pPr>
          </a:lstStyle>
          <a:p>
            <a:pPr>
              <a:defRPr/>
            </a:pPr>
            <a:fld id="{E4239B1D-D100-4C6E-ACA7-F18EE49BC19C}" type="slidenum">
              <a:rPr lang="en-GB" altLang="en-US"/>
              <a:pPr>
                <a:defRPr/>
              </a:pPr>
              <a:t>‹#›</a:t>
            </a:fld>
            <a:endParaRPr lang="en-GB" altLang="en-US"/>
          </a:p>
        </p:txBody>
      </p:sp>
    </p:spTree>
    <p:extLst>
      <p:ext uri="{BB962C8B-B14F-4D97-AF65-F5344CB8AC3E}">
        <p14:creationId xmlns:p14="http://schemas.microsoft.com/office/powerpoint/2010/main" val="22847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2A2D27E0-793A-44BA-8842-BB580258A368}"/>
              </a:ext>
            </a:extLst>
          </p:cNvPr>
          <p:cNvSpPr>
            <a:spLocks noGrp="1"/>
          </p:cNvSpPr>
          <p:nvPr>
            <p:ph type="dt" sz="half" idx="10"/>
          </p:nvPr>
        </p:nvSpPr>
        <p:spPr/>
        <p:txBody>
          <a:bodyPr/>
          <a:lstStyle>
            <a:lvl1pPr>
              <a:defRPr/>
            </a:lvl1pPr>
          </a:lstStyle>
          <a:p>
            <a:pPr>
              <a:defRPr/>
            </a:pPr>
            <a:fld id="{D3C71A61-083F-4A4A-AF11-155BACB411F9}" type="datetimeFigureOut">
              <a:rPr lang="en-GB" altLang="en-US"/>
              <a:pPr>
                <a:defRPr/>
              </a:pPr>
              <a:t>19/06/2019</a:t>
            </a:fld>
            <a:endParaRPr lang="en-GB" altLang="en-US"/>
          </a:p>
        </p:txBody>
      </p:sp>
      <p:sp>
        <p:nvSpPr>
          <p:cNvPr id="4" name="Footer Placeholder 4">
            <a:extLst>
              <a:ext uri="{FF2B5EF4-FFF2-40B4-BE49-F238E27FC236}">
                <a16:creationId xmlns:a16="http://schemas.microsoft.com/office/drawing/2014/main" id="{4454C73C-93A7-433C-84CF-FB87A468AD8E}"/>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11D24FB7-4417-4C12-AA48-99F752F769F6}"/>
              </a:ext>
            </a:extLst>
          </p:cNvPr>
          <p:cNvSpPr>
            <a:spLocks noGrp="1"/>
          </p:cNvSpPr>
          <p:nvPr>
            <p:ph type="sldNum" sz="quarter" idx="12"/>
          </p:nvPr>
        </p:nvSpPr>
        <p:spPr/>
        <p:txBody>
          <a:bodyPr/>
          <a:lstStyle>
            <a:lvl1pPr>
              <a:defRPr/>
            </a:lvl1pPr>
          </a:lstStyle>
          <a:p>
            <a:pPr>
              <a:defRPr/>
            </a:pPr>
            <a:fld id="{B32A6DFB-651E-403E-A493-F33431A50CD3}" type="slidenum">
              <a:rPr lang="en-GB" altLang="en-US"/>
              <a:pPr>
                <a:defRPr/>
              </a:pPr>
              <a:t>‹#›</a:t>
            </a:fld>
            <a:endParaRPr lang="en-GB" altLang="en-US"/>
          </a:p>
        </p:txBody>
      </p:sp>
    </p:spTree>
    <p:extLst>
      <p:ext uri="{BB962C8B-B14F-4D97-AF65-F5344CB8AC3E}">
        <p14:creationId xmlns:p14="http://schemas.microsoft.com/office/powerpoint/2010/main" val="142962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6AFE71-2138-4EA7-9578-08C15285A645}"/>
              </a:ext>
            </a:extLst>
          </p:cNvPr>
          <p:cNvSpPr>
            <a:spLocks noGrp="1"/>
          </p:cNvSpPr>
          <p:nvPr>
            <p:ph type="dt" sz="half" idx="10"/>
          </p:nvPr>
        </p:nvSpPr>
        <p:spPr/>
        <p:txBody>
          <a:bodyPr/>
          <a:lstStyle>
            <a:lvl1pPr>
              <a:defRPr/>
            </a:lvl1pPr>
          </a:lstStyle>
          <a:p>
            <a:pPr>
              <a:defRPr/>
            </a:pPr>
            <a:fld id="{FFCA8645-0364-4776-8307-47C75BE90483}" type="datetimeFigureOut">
              <a:rPr lang="en-GB" altLang="en-US"/>
              <a:pPr>
                <a:defRPr/>
              </a:pPr>
              <a:t>19/06/2019</a:t>
            </a:fld>
            <a:endParaRPr lang="en-GB" altLang="en-US"/>
          </a:p>
        </p:txBody>
      </p:sp>
      <p:sp>
        <p:nvSpPr>
          <p:cNvPr id="3" name="Footer Placeholder 2">
            <a:extLst>
              <a:ext uri="{FF2B5EF4-FFF2-40B4-BE49-F238E27FC236}">
                <a16:creationId xmlns:a16="http://schemas.microsoft.com/office/drawing/2014/main" id="{054DE1AF-F7E2-4FDB-AA08-3C6A3C5D2C43}"/>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3">
            <a:extLst>
              <a:ext uri="{FF2B5EF4-FFF2-40B4-BE49-F238E27FC236}">
                <a16:creationId xmlns:a16="http://schemas.microsoft.com/office/drawing/2014/main" id="{E18148FE-48F1-4BD0-B431-F9C991E51CA4}"/>
              </a:ext>
            </a:extLst>
          </p:cNvPr>
          <p:cNvSpPr>
            <a:spLocks noGrp="1"/>
          </p:cNvSpPr>
          <p:nvPr>
            <p:ph type="sldNum" sz="quarter" idx="12"/>
          </p:nvPr>
        </p:nvSpPr>
        <p:spPr/>
        <p:txBody>
          <a:bodyPr/>
          <a:lstStyle>
            <a:lvl1pPr>
              <a:defRPr/>
            </a:lvl1pPr>
          </a:lstStyle>
          <a:p>
            <a:pPr>
              <a:defRPr/>
            </a:pPr>
            <a:fld id="{E48445FA-594F-431C-9DA1-AE8249F07369}" type="slidenum">
              <a:rPr lang="en-GB" altLang="en-US"/>
              <a:pPr>
                <a:defRPr/>
              </a:pPr>
              <a:t>‹#›</a:t>
            </a:fld>
            <a:endParaRPr lang="en-GB" altLang="en-US"/>
          </a:p>
        </p:txBody>
      </p:sp>
    </p:spTree>
    <p:extLst>
      <p:ext uri="{BB962C8B-B14F-4D97-AF65-F5344CB8AC3E}">
        <p14:creationId xmlns:p14="http://schemas.microsoft.com/office/powerpoint/2010/main" val="1067284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2261" y="471509"/>
            <a:ext cx="4381119" cy="1737360"/>
          </a:xfrm>
        </p:spPr>
        <p:txBody>
          <a:bodyPr>
            <a:noAutofit/>
          </a:bodyPr>
          <a:lstStyle>
            <a:lvl1pPr>
              <a:lnSpc>
                <a:spcPct val="80000"/>
              </a:lnSpc>
              <a:defRPr sz="3993"/>
            </a:lvl1pPr>
          </a:lstStyle>
          <a:p>
            <a:r>
              <a:rPr lang="en-US"/>
              <a:t>Click to edit Master title style</a:t>
            </a:r>
            <a:endParaRPr lang="en-US" dirty="0"/>
          </a:p>
        </p:txBody>
      </p:sp>
      <p:sp>
        <p:nvSpPr>
          <p:cNvPr id="3" name="Content Placeholder 2"/>
          <p:cNvSpPr>
            <a:spLocks noGrp="1"/>
          </p:cNvSpPr>
          <p:nvPr>
            <p:ph idx="1"/>
          </p:nvPr>
        </p:nvSpPr>
        <p:spPr>
          <a:xfrm>
            <a:off x="5704582" y="822960"/>
            <a:ext cx="5668073" cy="5184648"/>
          </a:xfrm>
        </p:spPr>
        <p:txBody>
          <a:bodyPr/>
          <a:lstStyle>
            <a:lvl1pPr>
              <a:defRPr sz="2396"/>
            </a:lvl1pPr>
            <a:lvl2pPr>
              <a:defRPr sz="1996"/>
            </a:lvl2pPr>
            <a:lvl3pPr>
              <a:defRPr sz="1597"/>
            </a:lvl3pPr>
            <a:lvl4pPr>
              <a:defRPr sz="1597"/>
            </a:lvl4pPr>
            <a:lvl5pPr>
              <a:defRPr sz="1597"/>
            </a:lvl5pPr>
            <a:lvl6pPr>
              <a:defRPr sz="1597"/>
            </a:lvl6pPr>
            <a:lvl7pPr>
              <a:defRPr sz="1597"/>
            </a:lvl7pPr>
            <a:lvl8pPr>
              <a:defRPr sz="1597"/>
            </a:lvl8pPr>
            <a:lvl9pPr>
              <a:defRPr sz="159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2261" y="2257506"/>
            <a:ext cx="4381119" cy="3762294"/>
          </a:xfrm>
        </p:spPr>
        <p:txBody>
          <a:bodyPr lIns="91440" rIns="91440"/>
          <a:lstStyle>
            <a:lvl1pPr marL="0" indent="0">
              <a:lnSpc>
                <a:spcPct val="108000"/>
              </a:lnSpc>
              <a:spcBef>
                <a:spcPts val="599"/>
              </a:spcBef>
              <a:buNone/>
              <a:defRPr sz="1597"/>
            </a:lvl1pPr>
            <a:lvl2pPr marL="456377" indent="0">
              <a:buNone/>
              <a:defRPr sz="1198"/>
            </a:lvl2pPr>
            <a:lvl3pPr marL="912754" indent="0">
              <a:buNone/>
              <a:defRPr sz="998"/>
            </a:lvl3pPr>
            <a:lvl4pPr marL="1369131" indent="0">
              <a:buNone/>
              <a:defRPr sz="898"/>
            </a:lvl4pPr>
            <a:lvl5pPr marL="1825508" indent="0">
              <a:buNone/>
              <a:defRPr sz="898"/>
            </a:lvl5pPr>
            <a:lvl6pPr marL="2281885" indent="0">
              <a:buNone/>
              <a:defRPr sz="898"/>
            </a:lvl6pPr>
            <a:lvl7pPr marL="2738262" indent="0">
              <a:buNone/>
              <a:defRPr sz="898"/>
            </a:lvl7pPr>
            <a:lvl8pPr marL="3194639" indent="0">
              <a:buNone/>
              <a:defRPr sz="898"/>
            </a:lvl8pPr>
            <a:lvl9pPr marL="3651016" indent="0">
              <a:buNone/>
              <a:defRPr sz="898"/>
            </a:lvl9pPr>
          </a:lstStyle>
          <a:p>
            <a:pPr lvl="0"/>
            <a:r>
              <a:rPr lang="en-US"/>
              <a:t>Click to edit Master text styles</a:t>
            </a:r>
          </a:p>
        </p:txBody>
      </p:sp>
      <p:sp>
        <p:nvSpPr>
          <p:cNvPr id="5" name="Date Placeholder 3">
            <a:extLst>
              <a:ext uri="{FF2B5EF4-FFF2-40B4-BE49-F238E27FC236}">
                <a16:creationId xmlns:a16="http://schemas.microsoft.com/office/drawing/2014/main" id="{B0672FF9-412A-4FD6-B7CA-69BC7912E16E}"/>
              </a:ext>
            </a:extLst>
          </p:cNvPr>
          <p:cNvSpPr>
            <a:spLocks noGrp="1"/>
          </p:cNvSpPr>
          <p:nvPr>
            <p:ph type="dt" sz="half" idx="10"/>
          </p:nvPr>
        </p:nvSpPr>
        <p:spPr/>
        <p:txBody>
          <a:bodyPr/>
          <a:lstStyle>
            <a:lvl1pPr>
              <a:defRPr/>
            </a:lvl1pPr>
          </a:lstStyle>
          <a:p>
            <a:pPr>
              <a:defRPr/>
            </a:pPr>
            <a:fld id="{2D172AA0-6A60-4511-8F2E-31D2999EFDB8}" type="datetimeFigureOut">
              <a:rPr lang="en-GB" altLang="en-US"/>
              <a:pPr>
                <a:defRPr/>
              </a:pPr>
              <a:t>19/06/2019</a:t>
            </a:fld>
            <a:endParaRPr lang="en-GB" altLang="en-US"/>
          </a:p>
        </p:txBody>
      </p:sp>
      <p:sp>
        <p:nvSpPr>
          <p:cNvPr id="6" name="Footer Placeholder 4">
            <a:extLst>
              <a:ext uri="{FF2B5EF4-FFF2-40B4-BE49-F238E27FC236}">
                <a16:creationId xmlns:a16="http://schemas.microsoft.com/office/drawing/2014/main" id="{3D8A5B95-3D18-4FE4-B65F-C64740767671}"/>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C9CF28B2-A9DF-4D12-A893-6A1D1E70DC27}"/>
              </a:ext>
            </a:extLst>
          </p:cNvPr>
          <p:cNvSpPr>
            <a:spLocks noGrp="1"/>
          </p:cNvSpPr>
          <p:nvPr>
            <p:ph type="sldNum" sz="quarter" idx="12"/>
          </p:nvPr>
        </p:nvSpPr>
        <p:spPr/>
        <p:txBody>
          <a:bodyPr/>
          <a:lstStyle>
            <a:lvl1pPr>
              <a:defRPr/>
            </a:lvl1pPr>
          </a:lstStyle>
          <a:p>
            <a:pPr>
              <a:defRPr/>
            </a:pPr>
            <a:fld id="{18BA9A6F-D86F-4328-9FD5-2375E8982DC6}" type="slidenum">
              <a:rPr lang="en-GB" altLang="en-US"/>
              <a:pPr>
                <a:defRPr/>
              </a:pPr>
              <a:t>‹#›</a:t>
            </a:fld>
            <a:endParaRPr lang="en-GB" altLang="en-US"/>
          </a:p>
        </p:txBody>
      </p:sp>
    </p:spTree>
    <p:extLst>
      <p:ext uri="{BB962C8B-B14F-4D97-AF65-F5344CB8AC3E}">
        <p14:creationId xmlns:p14="http://schemas.microsoft.com/office/powerpoint/2010/main" val="17003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4CF09DE5-5F4C-40E4-88AE-C8A9C7720271}"/>
              </a:ext>
            </a:extLst>
          </p:cNvPr>
          <p:cNvCxnSpPr/>
          <p:nvPr/>
        </p:nvCxnSpPr>
        <p:spPr>
          <a:xfrm flipV="1">
            <a:off x="8370888" y="5264150"/>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6366" y="4960138"/>
            <a:ext cx="7758232" cy="1463040"/>
          </a:xfrm>
        </p:spPr>
        <p:txBody>
          <a:bodyPr/>
          <a:lstStyle>
            <a:lvl1pPr algn="r">
              <a:defRPr sz="4991"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66733" cy="4572000"/>
          </a:xfrm>
          <a:solidFill>
            <a:schemeClr val="accent1">
              <a:lumMod val="60000"/>
              <a:lumOff val="40000"/>
            </a:schemeClr>
          </a:solidFill>
        </p:spPr>
        <p:txBody>
          <a:bodyPr lIns="457200" tIns="365760" rtlCol="0">
            <a:normAutofit/>
          </a:bodyPr>
          <a:lstStyle>
            <a:lvl1pPr marL="0" indent="0">
              <a:buNone/>
              <a:defRPr sz="3194"/>
            </a:lvl1pPr>
            <a:lvl2pPr marL="456377" indent="0">
              <a:buNone/>
              <a:defRPr sz="2795"/>
            </a:lvl2pPr>
            <a:lvl3pPr marL="912754" indent="0">
              <a:buNone/>
              <a:defRPr sz="2396"/>
            </a:lvl3pPr>
            <a:lvl4pPr marL="1369131" indent="0">
              <a:buNone/>
              <a:defRPr sz="1996"/>
            </a:lvl4pPr>
            <a:lvl5pPr marL="1825508" indent="0">
              <a:buNone/>
              <a:defRPr sz="1996"/>
            </a:lvl5pPr>
            <a:lvl6pPr marL="2281885" indent="0">
              <a:buNone/>
              <a:defRPr sz="1996"/>
            </a:lvl6pPr>
            <a:lvl7pPr marL="2738262" indent="0">
              <a:buNone/>
              <a:defRPr sz="1996"/>
            </a:lvl7pPr>
            <a:lvl8pPr marL="3194639" indent="0">
              <a:buNone/>
              <a:defRPr sz="1996"/>
            </a:lvl8pPr>
            <a:lvl9pPr marL="3651016" indent="0">
              <a:buNone/>
              <a:defRPr sz="1996"/>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594904" y="4960138"/>
            <a:ext cx="3194566" cy="1463040"/>
          </a:xfrm>
        </p:spPr>
        <p:txBody>
          <a:bodyPr lIns="91440" rIns="91440" anchor="ctr"/>
          <a:lstStyle>
            <a:lvl1pPr marL="0" indent="0">
              <a:lnSpc>
                <a:spcPct val="100000"/>
              </a:lnSpc>
              <a:spcBef>
                <a:spcPts val="0"/>
              </a:spcBef>
              <a:buNone/>
              <a:defRPr sz="1797">
                <a:solidFill>
                  <a:schemeClr val="tx1">
                    <a:lumMod val="95000"/>
                    <a:lumOff val="5000"/>
                  </a:schemeClr>
                </a:solidFill>
              </a:defRPr>
            </a:lvl1pPr>
            <a:lvl2pPr marL="456377" indent="0">
              <a:buNone/>
              <a:defRPr sz="1397"/>
            </a:lvl2pPr>
            <a:lvl3pPr marL="912754" indent="0">
              <a:buNone/>
              <a:defRPr sz="1198"/>
            </a:lvl3pPr>
            <a:lvl4pPr marL="1369131" indent="0">
              <a:buNone/>
              <a:defRPr sz="998"/>
            </a:lvl4pPr>
            <a:lvl5pPr marL="1825508" indent="0">
              <a:buNone/>
              <a:defRPr sz="998"/>
            </a:lvl5pPr>
            <a:lvl6pPr marL="2281885" indent="0">
              <a:buNone/>
              <a:defRPr sz="998"/>
            </a:lvl6pPr>
            <a:lvl7pPr marL="2738262" indent="0">
              <a:buNone/>
              <a:defRPr sz="998"/>
            </a:lvl7pPr>
            <a:lvl8pPr marL="3194639" indent="0">
              <a:buNone/>
              <a:defRPr sz="998"/>
            </a:lvl8pPr>
            <a:lvl9pPr marL="3651016" indent="0">
              <a:buNone/>
              <a:defRPr sz="998"/>
            </a:lvl9pPr>
          </a:lstStyle>
          <a:p>
            <a:pPr lvl="0"/>
            <a:r>
              <a:rPr lang="en-US"/>
              <a:t>Click to edit Master text styles</a:t>
            </a:r>
          </a:p>
        </p:txBody>
      </p:sp>
      <p:sp>
        <p:nvSpPr>
          <p:cNvPr id="6" name="Date Placeholder 4">
            <a:extLst>
              <a:ext uri="{FF2B5EF4-FFF2-40B4-BE49-F238E27FC236}">
                <a16:creationId xmlns:a16="http://schemas.microsoft.com/office/drawing/2014/main" id="{45CA3F64-98CB-479F-AC74-2A7EE5D55730}"/>
              </a:ext>
            </a:extLst>
          </p:cNvPr>
          <p:cNvSpPr>
            <a:spLocks noGrp="1"/>
          </p:cNvSpPr>
          <p:nvPr>
            <p:ph type="dt" sz="half" idx="10"/>
          </p:nvPr>
        </p:nvSpPr>
        <p:spPr/>
        <p:txBody>
          <a:bodyPr/>
          <a:lstStyle>
            <a:lvl1pPr>
              <a:defRPr/>
            </a:lvl1pPr>
          </a:lstStyle>
          <a:p>
            <a:pPr>
              <a:defRPr/>
            </a:pPr>
            <a:fld id="{7A0706F0-7BBC-4237-88A6-5D8415F20555}" type="datetimeFigureOut">
              <a:rPr lang="en-GB" altLang="en-US"/>
              <a:pPr>
                <a:defRPr/>
              </a:pPr>
              <a:t>19/06/2019</a:t>
            </a:fld>
            <a:endParaRPr lang="en-GB" altLang="en-US"/>
          </a:p>
        </p:txBody>
      </p:sp>
      <p:sp>
        <p:nvSpPr>
          <p:cNvPr id="7" name="Footer Placeholder 5">
            <a:extLst>
              <a:ext uri="{FF2B5EF4-FFF2-40B4-BE49-F238E27FC236}">
                <a16:creationId xmlns:a16="http://schemas.microsoft.com/office/drawing/2014/main" id="{29E2F69E-73E8-4553-89D8-DFE2F48C5F5E}"/>
              </a:ext>
            </a:extLst>
          </p:cNvPr>
          <p:cNvSpPr>
            <a:spLocks noGrp="1"/>
          </p:cNvSpPr>
          <p:nvPr>
            <p:ph type="ftr" sz="quarter" idx="11"/>
          </p:nvPr>
        </p:nvSpPr>
        <p:spPr/>
        <p:txBody>
          <a:bodyPr/>
          <a:lstStyle>
            <a:lvl1pPr>
              <a:defRPr/>
            </a:lvl1pPr>
          </a:lstStyle>
          <a:p>
            <a:pPr>
              <a:defRPr/>
            </a:pPr>
            <a:endParaRPr lang="en-GB"/>
          </a:p>
        </p:txBody>
      </p:sp>
      <p:sp>
        <p:nvSpPr>
          <p:cNvPr id="8" name="Slide Number Placeholder 6">
            <a:extLst>
              <a:ext uri="{FF2B5EF4-FFF2-40B4-BE49-F238E27FC236}">
                <a16:creationId xmlns:a16="http://schemas.microsoft.com/office/drawing/2014/main" id="{3CA32C24-C11E-4910-828D-E304B885A105}"/>
              </a:ext>
            </a:extLst>
          </p:cNvPr>
          <p:cNvSpPr>
            <a:spLocks noGrp="1"/>
          </p:cNvSpPr>
          <p:nvPr>
            <p:ph type="sldNum" sz="quarter" idx="12"/>
          </p:nvPr>
        </p:nvSpPr>
        <p:spPr/>
        <p:txBody>
          <a:bodyPr/>
          <a:lstStyle>
            <a:lvl1pPr>
              <a:defRPr/>
            </a:lvl1pPr>
          </a:lstStyle>
          <a:p>
            <a:pPr>
              <a:defRPr/>
            </a:pPr>
            <a:fld id="{C235B663-CAD5-441D-B737-21C6B94DC954}" type="slidenum">
              <a:rPr lang="en-GB" altLang="en-US"/>
              <a:pPr>
                <a:defRPr/>
              </a:pPr>
              <a:t>‹#›</a:t>
            </a:fld>
            <a:endParaRPr lang="en-GB" altLang="en-US"/>
          </a:p>
        </p:txBody>
      </p:sp>
    </p:spTree>
    <p:extLst>
      <p:ext uri="{BB962C8B-B14F-4D97-AF65-F5344CB8AC3E}">
        <p14:creationId xmlns:p14="http://schemas.microsoft.com/office/powerpoint/2010/main" val="3968311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A40D9A-27CA-439C-A0EE-6E32D21BFCB7}"/>
              </a:ext>
            </a:extLst>
          </p:cNvPr>
          <p:cNvSpPr>
            <a:spLocks noGrp="1"/>
          </p:cNvSpPr>
          <p:nvPr>
            <p:ph type="title"/>
          </p:nvPr>
        </p:nvSpPr>
        <p:spPr>
          <a:xfrm>
            <a:off x="1022350" y="585788"/>
            <a:ext cx="9702800" cy="1498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7" name="Text Placeholder 2">
            <a:extLst>
              <a:ext uri="{FF2B5EF4-FFF2-40B4-BE49-F238E27FC236}">
                <a16:creationId xmlns:a16="http://schemas.microsoft.com/office/drawing/2014/main" id="{CC94E4F6-2CEA-47D2-A5B3-12CC0EC74B42}"/>
              </a:ext>
            </a:extLst>
          </p:cNvPr>
          <p:cNvSpPr>
            <a:spLocks noGrp="1"/>
          </p:cNvSpPr>
          <p:nvPr>
            <p:ph type="body" idx="1"/>
          </p:nvPr>
        </p:nvSpPr>
        <p:spPr bwMode="auto">
          <a:xfrm>
            <a:off x="1022350" y="2286000"/>
            <a:ext cx="9702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3A814A3-05BD-42FE-8C6C-7AFF18E50064}"/>
              </a:ext>
            </a:extLst>
          </p:cNvPr>
          <p:cNvSpPr>
            <a:spLocks noGrp="1"/>
          </p:cNvSpPr>
          <p:nvPr>
            <p:ph type="dt" sz="half" idx="2"/>
          </p:nvPr>
        </p:nvSpPr>
        <p:spPr>
          <a:xfrm>
            <a:off x="1022350" y="6470650"/>
            <a:ext cx="2149475" cy="274638"/>
          </a:xfrm>
          <a:prstGeom prst="rect">
            <a:avLst/>
          </a:prstGeom>
        </p:spPr>
        <p:txBody>
          <a:bodyPr vert="horz" lIns="91440" tIns="45720" rIns="91440" bIns="45720" rtlCol="0" anchor="ctr"/>
          <a:lstStyle>
            <a:lvl1pPr algn="l">
              <a:defRPr sz="998">
                <a:solidFill>
                  <a:schemeClr val="tx1">
                    <a:lumMod val="95000"/>
                    <a:lumOff val="5000"/>
                  </a:schemeClr>
                </a:solidFill>
                <a:latin typeface="+mj-lt"/>
              </a:defRPr>
            </a:lvl1pPr>
          </a:lstStyle>
          <a:p>
            <a:pPr>
              <a:defRPr/>
            </a:pPr>
            <a:fld id="{6F43E530-7DE5-478E-895F-556336312A36}" type="datetimeFigureOut">
              <a:rPr lang="en-GB" altLang="en-US"/>
              <a:pPr>
                <a:defRPr/>
              </a:pPr>
              <a:t>19/06/2019</a:t>
            </a:fld>
            <a:endParaRPr lang="en-GB" altLang="en-US"/>
          </a:p>
        </p:txBody>
      </p:sp>
      <p:sp>
        <p:nvSpPr>
          <p:cNvPr id="5" name="Footer Placeholder 4">
            <a:extLst>
              <a:ext uri="{FF2B5EF4-FFF2-40B4-BE49-F238E27FC236}">
                <a16:creationId xmlns:a16="http://schemas.microsoft.com/office/drawing/2014/main" id="{91E4430E-0F84-4E2E-BF3A-E152A9016038}"/>
              </a:ext>
            </a:extLst>
          </p:cNvPr>
          <p:cNvSpPr>
            <a:spLocks noGrp="1"/>
          </p:cNvSpPr>
          <p:nvPr>
            <p:ph type="ftr" sz="quarter" idx="3"/>
          </p:nvPr>
        </p:nvSpPr>
        <p:spPr>
          <a:xfrm>
            <a:off x="4833938" y="6470650"/>
            <a:ext cx="5891212" cy="274638"/>
          </a:xfrm>
          <a:prstGeom prst="rect">
            <a:avLst/>
          </a:prstGeom>
        </p:spPr>
        <p:txBody>
          <a:bodyPr vert="horz" lIns="91440" tIns="45720" rIns="91440" bIns="45720" rtlCol="0" anchor="ctr"/>
          <a:lstStyle>
            <a:lvl1pPr algn="r">
              <a:defRPr sz="998" cap="all" baseline="0">
                <a:solidFill>
                  <a:schemeClr val="tx1">
                    <a:lumMod val="95000"/>
                    <a:lumOff val="5000"/>
                  </a:schemeClr>
                </a:solidFill>
                <a:latin typeface="+mj-lt"/>
              </a:defRPr>
            </a:lvl1pPr>
          </a:lstStyle>
          <a:p>
            <a:pPr>
              <a:defRPr/>
            </a:pPr>
            <a:endParaRPr lang="en-GB"/>
          </a:p>
        </p:txBody>
      </p:sp>
      <p:sp>
        <p:nvSpPr>
          <p:cNvPr id="6" name="Slide Number Placeholder 5">
            <a:extLst>
              <a:ext uri="{FF2B5EF4-FFF2-40B4-BE49-F238E27FC236}">
                <a16:creationId xmlns:a16="http://schemas.microsoft.com/office/drawing/2014/main" id="{17A71403-9E6B-4367-BA1F-61D838C6D839}"/>
              </a:ext>
            </a:extLst>
          </p:cNvPr>
          <p:cNvSpPr>
            <a:spLocks noGrp="1"/>
          </p:cNvSpPr>
          <p:nvPr>
            <p:ph type="sldNum" sz="quarter" idx="4"/>
          </p:nvPr>
        </p:nvSpPr>
        <p:spPr>
          <a:xfrm>
            <a:off x="10817225" y="6470650"/>
            <a:ext cx="971550" cy="274638"/>
          </a:xfrm>
          <a:prstGeom prst="rect">
            <a:avLst/>
          </a:prstGeom>
        </p:spPr>
        <p:txBody>
          <a:bodyPr vert="horz" lIns="91440" tIns="45720" rIns="91440" bIns="45720" rtlCol="0" anchor="ctr"/>
          <a:lstStyle>
            <a:lvl1pPr algn="l">
              <a:defRPr sz="998">
                <a:solidFill>
                  <a:schemeClr val="tx1">
                    <a:lumMod val="95000"/>
                    <a:lumOff val="5000"/>
                  </a:schemeClr>
                </a:solidFill>
                <a:latin typeface="+mj-lt"/>
              </a:defRPr>
            </a:lvl1pPr>
          </a:lstStyle>
          <a:p>
            <a:pPr>
              <a:defRPr/>
            </a:pPr>
            <a:fld id="{54F2978C-1117-47F4-987E-350FF94AD4DF}" type="slidenum">
              <a:rPr lang="en-GB" altLang="en-US"/>
              <a:pPr>
                <a:defRPr/>
              </a:pPr>
              <a:t>‹#›</a:t>
            </a:fld>
            <a:endParaRPr lang="en-GB" altLang="en-US"/>
          </a:p>
        </p:txBody>
      </p:sp>
      <p:cxnSp>
        <p:nvCxnSpPr>
          <p:cNvPr id="7" name="Straight Connector 6">
            <a:extLst>
              <a:ext uri="{FF2B5EF4-FFF2-40B4-BE49-F238E27FC236}">
                <a16:creationId xmlns:a16="http://schemas.microsoft.com/office/drawing/2014/main" id="{05ADE984-EB66-4943-ADD0-9002D9956AA0}"/>
              </a:ext>
            </a:extLst>
          </p:cNvPr>
          <p:cNvCxnSpPr/>
          <p:nvPr/>
        </p:nvCxnSpPr>
        <p:spPr>
          <a:xfrm flipV="1">
            <a:off x="760413" y="827088"/>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47" r:id="rId1"/>
    <p:sldLayoutId id="2147483841" r:id="rId2"/>
    <p:sldLayoutId id="2147483848" r:id="rId3"/>
    <p:sldLayoutId id="2147483842" r:id="rId4"/>
    <p:sldLayoutId id="2147483843" r:id="rId5"/>
    <p:sldLayoutId id="2147483844" r:id="rId6"/>
    <p:sldLayoutId id="2147483849" r:id="rId7"/>
    <p:sldLayoutId id="2147483845" r:id="rId8"/>
    <p:sldLayoutId id="2147483850" r:id="rId9"/>
    <p:sldLayoutId id="2147483846" r:id="rId10"/>
    <p:sldLayoutId id="2147483851" r:id="rId11"/>
  </p:sldLayoutIdLst>
  <p:txStyles>
    <p:titleStyle>
      <a:lvl1pPr algn="l" defTabSz="911225" rtl="0" eaLnBrk="0" fontAlgn="base" hangingPunct="0">
        <a:lnSpc>
          <a:spcPct val="80000"/>
        </a:lnSpc>
        <a:spcBef>
          <a:spcPct val="0"/>
        </a:spcBef>
        <a:spcAft>
          <a:spcPct val="0"/>
        </a:spcAft>
        <a:defRPr sz="4900" kern="1200" cap="all" spc="100">
          <a:solidFill>
            <a:srgbClr val="0D0D0D"/>
          </a:solidFill>
          <a:latin typeface="+mj-lt"/>
          <a:ea typeface="+mj-ea"/>
          <a:cs typeface="+mj-cs"/>
        </a:defRPr>
      </a:lvl1pPr>
      <a:lvl2pPr algn="l" defTabSz="911225" rtl="0" eaLnBrk="0" fontAlgn="base" hangingPunct="0">
        <a:lnSpc>
          <a:spcPct val="80000"/>
        </a:lnSpc>
        <a:spcBef>
          <a:spcPct val="0"/>
        </a:spcBef>
        <a:spcAft>
          <a:spcPct val="0"/>
        </a:spcAft>
        <a:defRPr sz="4900">
          <a:solidFill>
            <a:srgbClr val="0D0D0D"/>
          </a:solidFill>
          <a:latin typeface="Tw Cen MT Condensed" panose="020B0606020104020203" pitchFamily="34" charset="0"/>
        </a:defRPr>
      </a:lvl2pPr>
      <a:lvl3pPr algn="l" defTabSz="911225" rtl="0" eaLnBrk="0" fontAlgn="base" hangingPunct="0">
        <a:lnSpc>
          <a:spcPct val="80000"/>
        </a:lnSpc>
        <a:spcBef>
          <a:spcPct val="0"/>
        </a:spcBef>
        <a:spcAft>
          <a:spcPct val="0"/>
        </a:spcAft>
        <a:defRPr sz="4900">
          <a:solidFill>
            <a:srgbClr val="0D0D0D"/>
          </a:solidFill>
          <a:latin typeface="Tw Cen MT Condensed" panose="020B0606020104020203" pitchFamily="34" charset="0"/>
        </a:defRPr>
      </a:lvl3pPr>
      <a:lvl4pPr algn="l" defTabSz="911225" rtl="0" eaLnBrk="0" fontAlgn="base" hangingPunct="0">
        <a:lnSpc>
          <a:spcPct val="80000"/>
        </a:lnSpc>
        <a:spcBef>
          <a:spcPct val="0"/>
        </a:spcBef>
        <a:spcAft>
          <a:spcPct val="0"/>
        </a:spcAft>
        <a:defRPr sz="4900">
          <a:solidFill>
            <a:srgbClr val="0D0D0D"/>
          </a:solidFill>
          <a:latin typeface="Tw Cen MT Condensed" panose="020B0606020104020203" pitchFamily="34" charset="0"/>
        </a:defRPr>
      </a:lvl4pPr>
      <a:lvl5pPr algn="l" defTabSz="911225" rtl="0" eaLnBrk="0" fontAlgn="base" hangingPunct="0">
        <a:lnSpc>
          <a:spcPct val="80000"/>
        </a:lnSpc>
        <a:spcBef>
          <a:spcPct val="0"/>
        </a:spcBef>
        <a:spcAft>
          <a:spcPct val="0"/>
        </a:spcAft>
        <a:defRPr sz="4900">
          <a:solidFill>
            <a:srgbClr val="0D0D0D"/>
          </a:solidFill>
          <a:latin typeface="Tw Cen MT Condensed" panose="020B0606020104020203" pitchFamily="34" charset="0"/>
        </a:defRPr>
      </a:lvl5pPr>
      <a:lvl6pPr marL="457200" algn="l" defTabSz="911225" rtl="0" fontAlgn="base">
        <a:lnSpc>
          <a:spcPct val="80000"/>
        </a:lnSpc>
        <a:spcBef>
          <a:spcPct val="0"/>
        </a:spcBef>
        <a:spcAft>
          <a:spcPct val="0"/>
        </a:spcAft>
        <a:defRPr sz="4900">
          <a:solidFill>
            <a:srgbClr val="0D0D0D"/>
          </a:solidFill>
          <a:latin typeface="Tw Cen MT Condensed" panose="020B0606020104020203" pitchFamily="34" charset="0"/>
        </a:defRPr>
      </a:lvl6pPr>
      <a:lvl7pPr marL="914400" algn="l" defTabSz="911225" rtl="0" fontAlgn="base">
        <a:lnSpc>
          <a:spcPct val="80000"/>
        </a:lnSpc>
        <a:spcBef>
          <a:spcPct val="0"/>
        </a:spcBef>
        <a:spcAft>
          <a:spcPct val="0"/>
        </a:spcAft>
        <a:defRPr sz="4900">
          <a:solidFill>
            <a:srgbClr val="0D0D0D"/>
          </a:solidFill>
          <a:latin typeface="Tw Cen MT Condensed" panose="020B0606020104020203" pitchFamily="34" charset="0"/>
        </a:defRPr>
      </a:lvl7pPr>
      <a:lvl8pPr marL="1371600" algn="l" defTabSz="911225" rtl="0" fontAlgn="base">
        <a:lnSpc>
          <a:spcPct val="80000"/>
        </a:lnSpc>
        <a:spcBef>
          <a:spcPct val="0"/>
        </a:spcBef>
        <a:spcAft>
          <a:spcPct val="0"/>
        </a:spcAft>
        <a:defRPr sz="4900">
          <a:solidFill>
            <a:srgbClr val="0D0D0D"/>
          </a:solidFill>
          <a:latin typeface="Tw Cen MT Condensed" panose="020B0606020104020203" pitchFamily="34" charset="0"/>
        </a:defRPr>
      </a:lvl8pPr>
      <a:lvl9pPr marL="1828800" algn="l" defTabSz="911225" rtl="0" fontAlgn="base">
        <a:lnSpc>
          <a:spcPct val="80000"/>
        </a:lnSpc>
        <a:spcBef>
          <a:spcPct val="0"/>
        </a:spcBef>
        <a:spcAft>
          <a:spcPct val="0"/>
        </a:spcAft>
        <a:defRPr sz="4900">
          <a:solidFill>
            <a:srgbClr val="0D0D0D"/>
          </a:solidFill>
          <a:latin typeface="Tw Cen MT Condensed" panose="020B0606020104020203" pitchFamily="34" charset="0"/>
        </a:defRPr>
      </a:lvl9pPr>
    </p:titleStyle>
    <p:bodyStyle>
      <a:lvl1pPr marL="90488" indent="-90488" algn="l" defTabSz="911225" rtl="0" eaLnBrk="0" fontAlgn="base" hangingPunct="0">
        <a:lnSpc>
          <a:spcPct val="90000"/>
        </a:lnSpc>
        <a:spcBef>
          <a:spcPts val="1200"/>
        </a:spcBef>
        <a:spcAft>
          <a:spcPts val="200"/>
        </a:spcAft>
        <a:buClr>
          <a:schemeClr val="accent1"/>
        </a:buClr>
        <a:buSzPct val="100000"/>
        <a:buFont typeface="Tw Cen MT" panose="020B0602020104020603" pitchFamily="34" charset="0"/>
        <a:buChar char=" "/>
        <a:defRPr sz="2100" kern="1200">
          <a:solidFill>
            <a:schemeClr val="tx1"/>
          </a:solidFill>
          <a:latin typeface="+mn-lt"/>
          <a:ea typeface="+mn-ea"/>
          <a:cs typeface="+mn-cs"/>
        </a:defRPr>
      </a:lvl1pPr>
      <a:lvl2pPr marL="263525" indent="-136525" algn="l" defTabSz="911225" rtl="0" eaLnBrk="0" fontAlgn="base" hangingPunct="0">
        <a:lnSpc>
          <a:spcPct val="90000"/>
        </a:lnSpc>
        <a:spcBef>
          <a:spcPts val="200"/>
        </a:spcBef>
        <a:spcAft>
          <a:spcPts val="400"/>
        </a:spcAft>
        <a:buClr>
          <a:schemeClr val="accent1"/>
        </a:buClr>
        <a:buFont typeface="Wingdings 3" panose="05040102010807070707" pitchFamily="18" charset="2"/>
        <a:buChar char=""/>
        <a:defRPr sz="1700" kern="1200">
          <a:solidFill>
            <a:schemeClr val="tx1"/>
          </a:solidFill>
          <a:latin typeface="+mn-lt"/>
          <a:ea typeface="+mn-ea"/>
          <a:cs typeface="+mn-cs"/>
        </a:defRPr>
      </a:lvl2pPr>
      <a:lvl3pPr marL="446088" indent="-136525" algn="l" defTabSz="911225" rtl="0" eaLnBrk="0" fontAlgn="base" hangingPunct="0">
        <a:lnSpc>
          <a:spcPct val="90000"/>
        </a:lnSpc>
        <a:spcBef>
          <a:spcPts val="200"/>
        </a:spcBef>
        <a:spcAft>
          <a:spcPts val="400"/>
        </a:spcAft>
        <a:buClr>
          <a:schemeClr val="accent1"/>
        </a:buClr>
        <a:buFont typeface="Wingdings 3" panose="05040102010807070707" pitchFamily="18" charset="2"/>
        <a:buChar char=""/>
        <a:defRPr sz="1300" kern="1200">
          <a:solidFill>
            <a:schemeClr val="tx1"/>
          </a:solidFill>
          <a:latin typeface="+mn-lt"/>
          <a:ea typeface="+mn-ea"/>
          <a:cs typeface="+mn-cs"/>
        </a:defRPr>
      </a:lvl3pPr>
      <a:lvl4pPr marL="592138" indent="-136525" algn="l" defTabSz="911225" rtl="0" eaLnBrk="0" fontAlgn="base" hangingPunct="0">
        <a:lnSpc>
          <a:spcPct val="90000"/>
        </a:lnSpc>
        <a:spcBef>
          <a:spcPts val="200"/>
        </a:spcBef>
        <a:spcAft>
          <a:spcPts val="400"/>
        </a:spcAft>
        <a:buClr>
          <a:schemeClr val="accent1"/>
        </a:buClr>
        <a:buFont typeface="Wingdings 3" panose="05040102010807070707" pitchFamily="18" charset="2"/>
        <a:buChar char=""/>
        <a:defRPr sz="1300" kern="1200">
          <a:solidFill>
            <a:schemeClr val="tx1"/>
          </a:solidFill>
          <a:latin typeface="+mn-lt"/>
          <a:ea typeface="+mn-ea"/>
          <a:cs typeface="+mn-cs"/>
        </a:defRPr>
      </a:lvl4pPr>
      <a:lvl5pPr marL="774700" indent="-136525" algn="l" defTabSz="911225" rtl="0" eaLnBrk="0" fontAlgn="base" hangingPunct="0">
        <a:lnSpc>
          <a:spcPct val="90000"/>
        </a:lnSpc>
        <a:spcBef>
          <a:spcPts val="200"/>
        </a:spcBef>
        <a:spcAft>
          <a:spcPts val="400"/>
        </a:spcAft>
        <a:buClr>
          <a:schemeClr val="accent1"/>
        </a:buClr>
        <a:buFont typeface="Wingdings 3" panose="05040102010807070707" pitchFamily="18" charset="2"/>
        <a:buChar char=""/>
        <a:defRPr sz="1300" kern="1200">
          <a:solidFill>
            <a:schemeClr val="tx1"/>
          </a:solidFill>
          <a:latin typeface="+mn-lt"/>
          <a:ea typeface="+mn-ea"/>
          <a:cs typeface="+mn-cs"/>
        </a:defRPr>
      </a:lvl5pPr>
      <a:lvl6pPr marL="912754" indent="-136913" algn="l" defTabSz="912754" rtl="0" eaLnBrk="1" latinLnBrk="0" hangingPunct="1">
        <a:lnSpc>
          <a:spcPct val="90000"/>
        </a:lnSpc>
        <a:spcBef>
          <a:spcPts val="200"/>
        </a:spcBef>
        <a:spcAft>
          <a:spcPts val="399"/>
        </a:spcAft>
        <a:buClr>
          <a:schemeClr val="accent1"/>
        </a:buClr>
        <a:buFont typeface="Wingdings 3" pitchFamily="18" charset="2"/>
        <a:buChar char=""/>
        <a:defRPr sz="1397" kern="1200">
          <a:solidFill>
            <a:schemeClr val="tx1"/>
          </a:solidFill>
          <a:latin typeface="+mn-lt"/>
          <a:ea typeface="+mn-ea"/>
          <a:cs typeface="+mn-cs"/>
        </a:defRPr>
      </a:lvl6pPr>
      <a:lvl7pPr marL="1058795" indent="-136913" algn="l" defTabSz="912754" rtl="0" eaLnBrk="1" latinLnBrk="0" hangingPunct="1">
        <a:lnSpc>
          <a:spcPct val="90000"/>
        </a:lnSpc>
        <a:spcBef>
          <a:spcPts val="200"/>
        </a:spcBef>
        <a:spcAft>
          <a:spcPts val="399"/>
        </a:spcAft>
        <a:buClr>
          <a:schemeClr val="accent1"/>
        </a:buClr>
        <a:buFont typeface="Wingdings 3" pitchFamily="18" charset="2"/>
        <a:buChar char=""/>
        <a:defRPr sz="1397" kern="1200">
          <a:solidFill>
            <a:schemeClr val="tx1"/>
          </a:solidFill>
          <a:latin typeface="+mn-lt"/>
          <a:ea typeface="+mn-ea"/>
          <a:cs typeface="+mn-cs"/>
        </a:defRPr>
      </a:lvl7pPr>
      <a:lvl8pPr marL="1213963" indent="-136913" algn="l" defTabSz="912754" rtl="0" eaLnBrk="1" latinLnBrk="0" hangingPunct="1">
        <a:lnSpc>
          <a:spcPct val="90000"/>
        </a:lnSpc>
        <a:spcBef>
          <a:spcPts val="200"/>
        </a:spcBef>
        <a:spcAft>
          <a:spcPts val="399"/>
        </a:spcAft>
        <a:buClr>
          <a:schemeClr val="accent1"/>
        </a:buClr>
        <a:buFont typeface="Wingdings 3" pitchFamily="18" charset="2"/>
        <a:buChar char=""/>
        <a:defRPr sz="1397" kern="1200">
          <a:solidFill>
            <a:schemeClr val="tx1"/>
          </a:solidFill>
          <a:latin typeface="+mn-lt"/>
          <a:ea typeface="+mn-ea"/>
          <a:cs typeface="+mn-cs"/>
        </a:defRPr>
      </a:lvl8pPr>
      <a:lvl9pPr marL="1360004" indent="-136913" algn="l" defTabSz="912754" rtl="0" eaLnBrk="1" latinLnBrk="0" hangingPunct="1">
        <a:lnSpc>
          <a:spcPct val="90000"/>
        </a:lnSpc>
        <a:spcBef>
          <a:spcPts val="200"/>
        </a:spcBef>
        <a:spcAft>
          <a:spcPts val="399"/>
        </a:spcAft>
        <a:buClr>
          <a:schemeClr val="accent1"/>
        </a:buClr>
        <a:buFont typeface="Wingdings 3" pitchFamily="18" charset="2"/>
        <a:buChar char=""/>
        <a:defRPr sz="1397" kern="1200">
          <a:solidFill>
            <a:schemeClr val="tx1"/>
          </a:solidFill>
          <a:latin typeface="+mn-lt"/>
          <a:ea typeface="+mn-ea"/>
          <a:cs typeface="+mn-cs"/>
        </a:defRPr>
      </a:lvl9pPr>
    </p:bodyStyle>
    <p:otherStyle>
      <a:defPPr>
        <a:defRPr lang="en-US"/>
      </a:defPPr>
      <a:lvl1pPr marL="0" algn="l" defTabSz="912754" rtl="0" eaLnBrk="1" latinLnBrk="0" hangingPunct="1">
        <a:defRPr sz="1797" kern="1200">
          <a:solidFill>
            <a:schemeClr val="tx1"/>
          </a:solidFill>
          <a:latin typeface="+mn-lt"/>
          <a:ea typeface="+mn-ea"/>
          <a:cs typeface="+mn-cs"/>
        </a:defRPr>
      </a:lvl1pPr>
      <a:lvl2pPr marL="456377" algn="l" defTabSz="912754" rtl="0" eaLnBrk="1" latinLnBrk="0" hangingPunct="1">
        <a:defRPr sz="1797" kern="1200">
          <a:solidFill>
            <a:schemeClr val="tx1"/>
          </a:solidFill>
          <a:latin typeface="+mn-lt"/>
          <a:ea typeface="+mn-ea"/>
          <a:cs typeface="+mn-cs"/>
        </a:defRPr>
      </a:lvl2pPr>
      <a:lvl3pPr marL="912754" algn="l" defTabSz="912754" rtl="0" eaLnBrk="1" latinLnBrk="0" hangingPunct="1">
        <a:defRPr sz="1797" kern="1200">
          <a:solidFill>
            <a:schemeClr val="tx1"/>
          </a:solidFill>
          <a:latin typeface="+mn-lt"/>
          <a:ea typeface="+mn-ea"/>
          <a:cs typeface="+mn-cs"/>
        </a:defRPr>
      </a:lvl3pPr>
      <a:lvl4pPr marL="1369131" algn="l" defTabSz="912754" rtl="0" eaLnBrk="1" latinLnBrk="0" hangingPunct="1">
        <a:defRPr sz="1797" kern="1200">
          <a:solidFill>
            <a:schemeClr val="tx1"/>
          </a:solidFill>
          <a:latin typeface="+mn-lt"/>
          <a:ea typeface="+mn-ea"/>
          <a:cs typeface="+mn-cs"/>
        </a:defRPr>
      </a:lvl4pPr>
      <a:lvl5pPr marL="1825508" algn="l" defTabSz="912754" rtl="0" eaLnBrk="1" latinLnBrk="0" hangingPunct="1">
        <a:defRPr sz="1797" kern="1200">
          <a:solidFill>
            <a:schemeClr val="tx1"/>
          </a:solidFill>
          <a:latin typeface="+mn-lt"/>
          <a:ea typeface="+mn-ea"/>
          <a:cs typeface="+mn-cs"/>
        </a:defRPr>
      </a:lvl5pPr>
      <a:lvl6pPr marL="2281885" algn="l" defTabSz="912754" rtl="0" eaLnBrk="1" latinLnBrk="0" hangingPunct="1">
        <a:defRPr sz="1797" kern="1200">
          <a:solidFill>
            <a:schemeClr val="tx1"/>
          </a:solidFill>
          <a:latin typeface="+mn-lt"/>
          <a:ea typeface="+mn-ea"/>
          <a:cs typeface="+mn-cs"/>
        </a:defRPr>
      </a:lvl6pPr>
      <a:lvl7pPr marL="2738262" algn="l" defTabSz="912754" rtl="0" eaLnBrk="1" latinLnBrk="0" hangingPunct="1">
        <a:defRPr sz="1797" kern="1200">
          <a:solidFill>
            <a:schemeClr val="tx1"/>
          </a:solidFill>
          <a:latin typeface="+mn-lt"/>
          <a:ea typeface="+mn-ea"/>
          <a:cs typeface="+mn-cs"/>
        </a:defRPr>
      </a:lvl7pPr>
      <a:lvl8pPr marL="3194639" algn="l" defTabSz="912754" rtl="0" eaLnBrk="1" latinLnBrk="0" hangingPunct="1">
        <a:defRPr sz="1797" kern="1200">
          <a:solidFill>
            <a:schemeClr val="tx1"/>
          </a:solidFill>
          <a:latin typeface="+mn-lt"/>
          <a:ea typeface="+mn-ea"/>
          <a:cs typeface="+mn-cs"/>
        </a:defRPr>
      </a:lvl8pPr>
      <a:lvl9pPr marL="3651016" algn="l" defTabSz="912754" rtl="0" eaLnBrk="1" latinLnBrk="0" hangingPunct="1">
        <a:defRPr sz="17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jpeg"/><Relationship Id="rId7" Type="http://schemas.openxmlformats.org/officeDocument/2006/relationships/diagramColors" Target="../diagrams/colors3.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microsoft.com/office/2007/relationships/diagramDrawing" Target="../diagrams/drawing4.xml"/><Relationship Id="rId13" Type="http://schemas.microsoft.com/office/2007/relationships/diagramDrawing" Target="../diagrams/drawing5.xml"/><Relationship Id="rId3" Type="http://schemas.openxmlformats.org/officeDocument/2006/relationships/image" Target="../media/image3.jpeg"/><Relationship Id="rId7" Type="http://schemas.openxmlformats.org/officeDocument/2006/relationships/diagramColors" Target="../diagrams/colors4.xml"/><Relationship Id="rId12" Type="http://schemas.openxmlformats.org/officeDocument/2006/relationships/diagramColors" Target="../diagrams/colors5.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QuickStyle" Target="../diagrams/quickStyle4.xml"/><Relationship Id="rId11" Type="http://schemas.openxmlformats.org/officeDocument/2006/relationships/diagramQuickStyle" Target="../diagrams/quickStyle5.xml"/><Relationship Id="rId5" Type="http://schemas.openxmlformats.org/officeDocument/2006/relationships/diagramLayout" Target="../diagrams/layout4.xml"/><Relationship Id="rId10" Type="http://schemas.openxmlformats.org/officeDocument/2006/relationships/diagramLayout" Target="../diagrams/layout5.xml"/><Relationship Id="rId4" Type="http://schemas.openxmlformats.org/officeDocument/2006/relationships/diagramData" Target="../diagrams/data4.xml"/><Relationship Id="rId9" Type="http://schemas.openxmlformats.org/officeDocument/2006/relationships/diagramData" Target="../diagrams/data5.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microsoft.com/office/2007/relationships/diagramDrawing" Target="../diagrams/drawing6.xml"/><Relationship Id="rId13" Type="http://schemas.microsoft.com/office/2007/relationships/diagramDrawing" Target="../diagrams/drawing7.xml"/><Relationship Id="rId3" Type="http://schemas.openxmlformats.org/officeDocument/2006/relationships/image" Target="../media/image3.jpeg"/><Relationship Id="rId7" Type="http://schemas.openxmlformats.org/officeDocument/2006/relationships/diagramColors" Target="../diagrams/colors6.xml"/><Relationship Id="rId12" Type="http://schemas.openxmlformats.org/officeDocument/2006/relationships/diagramColors" Target="../diagrams/colors7.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QuickStyle" Target="../diagrams/quickStyle6.xml"/><Relationship Id="rId11" Type="http://schemas.openxmlformats.org/officeDocument/2006/relationships/diagramQuickStyle" Target="../diagrams/quickStyle7.xml"/><Relationship Id="rId5" Type="http://schemas.openxmlformats.org/officeDocument/2006/relationships/diagramLayout" Target="../diagrams/layout6.xml"/><Relationship Id="rId10" Type="http://schemas.openxmlformats.org/officeDocument/2006/relationships/diagramLayout" Target="../diagrams/layout7.xml"/><Relationship Id="rId4" Type="http://schemas.openxmlformats.org/officeDocument/2006/relationships/diagramData" Target="../diagrams/data6.xml"/><Relationship Id="rId9" Type="http://schemas.openxmlformats.org/officeDocument/2006/relationships/diagramData" Target="../diagrams/data7.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hyperlink" Target="http://www.exeter.ac.uk/research/services/ref/ref2021/" TargetMode="External"/><Relationship Id="rId4" Type="http://schemas.openxmlformats.org/officeDocument/2006/relationships/hyperlink" Target="mailto:Exeter-REF-2021@Exeter.ac.uk"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exeter.ac.uk/research/openresearch/"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descr="2015 CAMS 055 Corporate PowerPoint widescreen3.jpg">
            <a:extLst>
              <a:ext uri="{FF2B5EF4-FFF2-40B4-BE49-F238E27FC236}">
                <a16:creationId xmlns:a16="http://schemas.microsoft.com/office/drawing/2014/main" id="{0588EBD2-7547-4F92-8E03-ECFCAC483269}"/>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3">
            <a:extLst>
              <a:ext uri="{FF2B5EF4-FFF2-40B4-BE49-F238E27FC236}">
                <a16:creationId xmlns:a16="http://schemas.microsoft.com/office/drawing/2014/main" id="{C83209FF-57D7-48FC-A93D-183C3F36C4AC}"/>
              </a:ext>
            </a:extLst>
          </p:cNvPr>
          <p:cNvSpPr txBox="1">
            <a:spLocks noChangeArrowheads="1"/>
          </p:cNvSpPr>
          <p:nvPr/>
        </p:nvSpPr>
        <p:spPr bwMode="auto">
          <a:xfrm>
            <a:off x="684213" y="2492375"/>
            <a:ext cx="8856662" cy="23082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6000" b="1" dirty="0">
                <a:solidFill>
                  <a:schemeClr val="bg1"/>
                </a:solidFill>
                <a:latin typeface="Arial" charset="0"/>
                <a:ea typeface="+mn-ea"/>
              </a:rPr>
              <a:t>What is REF?</a:t>
            </a:r>
          </a:p>
          <a:p>
            <a:pPr eaLnBrk="1" fontAlgn="auto" hangingPunct="1">
              <a:spcBef>
                <a:spcPct val="50000"/>
              </a:spcBef>
              <a:spcAft>
                <a:spcPts val="0"/>
              </a:spcAft>
              <a:defRPr/>
            </a:pPr>
            <a:r>
              <a:rPr lang="en-US" sz="2800" i="1" dirty="0">
                <a:solidFill>
                  <a:schemeClr val="bg1"/>
                </a:solidFill>
                <a:latin typeface="Arial" charset="0"/>
                <a:ea typeface="+mn-ea"/>
              </a:rPr>
              <a:t>All Staff Open Sessions – April 2019</a:t>
            </a:r>
          </a:p>
          <a:p>
            <a:pPr eaLnBrk="1" fontAlgn="auto" hangingPunct="1">
              <a:spcBef>
                <a:spcPct val="50000"/>
              </a:spcBef>
              <a:spcAft>
                <a:spcPts val="0"/>
              </a:spcAft>
              <a:defRPr/>
            </a:pPr>
            <a:r>
              <a:rPr lang="en-US" sz="2800" dirty="0">
                <a:solidFill>
                  <a:schemeClr val="bg1"/>
                </a:solidFill>
                <a:latin typeface="Arial" charset="0"/>
                <a:ea typeface="+mn-ea"/>
              </a:rPr>
              <a:t>Professor Neil Gow, DVC R&amp;I</a:t>
            </a:r>
            <a:endParaRPr lang="en-US" sz="2800" dirty="0">
              <a:solidFill>
                <a:schemeClr val="bg1"/>
              </a:solidFill>
              <a:latin typeface="+mn-lt"/>
              <a:ea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 descr="2015 CAMS 055 Corporate PowerPoint widescreen4.jpg">
            <a:extLst>
              <a:ext uri="{FF2B5EF4-FFF2-40B4-BE49-F238E27FC236}">
                <a16:creationId xmlns:a16="http://schemas.microsoft.com/office/drawing/2014/main" id="{3CDD44D1-581E-441F-B9A9-1DF96E5459D6}"/>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20638" y="1588"/>
            <a:ext cx="12276137"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EB6C02C0-186C-4F38-8616-E38EAECEE83B}"/>
              </a:ext>
            </a:extLst>
          </p:cNvPr>
          <p:cNvSpPr txBox="1">
            <a:spLocks noChangeArrowheads="1"/>
          </p:cNvSpPr>
          <p:nvPr/>
        </p:nvSpPr>
        <p:spPr bwMode="auto">
          <a:xfrm>
            <a:off x="684213" y="549275"/>
            <a:ext cx="8856662" cy="5683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ea typeface="+mn-ea"/>
              </a:rPr>
              <a:t>Staff who are potentially eligible for REF2021</a:t>
            </a:r>
            <a:endParaRPr lang="en-US" sz="3100" b="1" dirty="0">
              <a:solidFill>
                <a:schemeClr val="tx2">
                  <a:lumMod val="75000"/>
                </a:schemeClr>
              </a:solidFill>
              <a:latin typeface="+mn-lt"/>
              <a:ea typeface="+mn-ea"/>
            </a:endParaRPr>
          </a:p>
        </p:txBody>
      </p:sp>
      <p:sp>
        <p:nvSpPr>
          <p:cNvPr id="4" name="Text Box 8">
            <a:extLst>
              <a:ext uri="{FF2B5EF4-FFF2-40B4-BE49-F238E27FC236}">
                <a16:creationId xmlns:a16="http://schemas.microsoft.com/office/drawing/2014/main" id="{86194C82-0A20-4EE1-93E8-A50EC267E4C6}"/>
              </a:ext>
            </a:extLst>
          </p:cNvPr>
          <p:cNvSpPr txBox="1">
            <a:spLocks noChangeArrowheads="1"/>
          </p:cNvSpPr>
          <p:nvPr/>
        </p:nvSpPr>
        <p:spPr bwMode="auto">
          <a:xfrm>
            <a:off x="323850" y="1352550"/>
            <a:ext cx="11395075" cy="93821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lnSpc>
                <a:spcPct val="120000"/>
              </a:lnSpc>
              <a:spcBef>
                <a:spcPct val="50000"/>
              </a:spcBef>
              <a:spcAft>
                <a:spcPts val="0"/>
              </a:spcAft>
              <a:defRPr/>
            </a:pPr>
            <a:r>
              <a:rPr lang="en-GB" sz="2400" dirty="0">
                <a:solidFill>
                  <a:schemeClr val="tx2">
                    <a:lumMod val="75000"/>
                  </a:schemeClr>
                </a:solidFill>
                <a:latin typeface="Arial" charset="0"/>
                <a:ea typeface="+mn-ea"/>
              </a:rPr>
              <a:t>Only staff on research-related contracts – as reported annually to HESA - </a:t>
            </a:r>
            <a:r>
              <a:rPr lang="en-GB" sz="2400" b="1" dirty="0">
                <a:solidFill>
                  <a:schemeClr val="tx2">
                    <a:lumMod val="75000"/>
                  </a:schemeClr>
                </a:solidFill>
                <a:latin typeface="Arial" charset="0"/>
                <a:ea typeface="+mn-ea"/>
              </a:rPr>
              <a:t>can be considered</a:t>
            </a:r>
            <a:r>
              <a:rPr lang="en-GB" sz="2400" dirty="0">
                <a:solidFill>
                  <a:schemeClr val="tx2">
                    <a:lumMod val="75000"/>
                  </a:schemeClr>
                </a:solidFill>
                <a:latin typeface="Arial" charset="0"/>
                <a:ea typeface="+mn-ea"/>
              </a:rPr>
              <a:t> for REF2021</a:t>
            </a:r>
          </a:p>
        </p:txBody>
      </p:sp>
      <p:graphicFrame>
        <p:nvGraphicFramePr>
          <p:cNvPr id="2" name="Diagram 1">
            <a:extLst>
              <a:ext uri="{FF2B5EF4-FFF2-40B4-BE49-F238E27FC236}">
                <a16:creationId xmlns:a16="http://schemas.microsoft.com/office/drawing/2014/main" id="{B8DA7223-5826-4535-881B-3AE5BAE48F25}"/>
              </a:ext>
            </a:extLst>
          </p:cNvPr>
          <p:cNvGraphicFramePr/>
          <p:nvPr/>
        </p:nvGraphicFramePr>
        <p:xfrm>
          <a:off x="224767" y="2888500"/>
          <a:ext cx="11593289" cy="28484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a:extLst>
              <a:ext uri="{FF2B5EF4-FFF2-40B4-BE49-F238E27FC236}">
                <a16:creationId xmlns:a16="http://schemas.microsoft.com/office/drawing/2014/main" id="{64FE8BF6-5AE7-40D3-8786-CEEDC52FF636}"/>
              </a:ext>
            </a:extLst>
          </p:cNvPr>
          <p:cNvSpPr/>
          <p:nvPr/>
        </p:nvSpPr>
        <p:spPr>
          <a:xfrm>
            <a:off x="4235450" y="2584450"/>
            <a:ext cx="3571875" cy="495300"/>
          </a:xfrm>
          <a:prstGeom prst="rect">
            <a:avLst/>
          </a:prstGeom>
        </p:spPr>
        <p:txBody>
          <a:bodyPr wrap="none">
            <a:spAutoFit/>
          </a:bodyPr>
          <a:lstStyle/>
          <a:p>
            <a:pPr algn="ctr" eaLnBrk="1" fontAlgn="auto" hangingPunct="1">
              <a:lnSpc>
                <a:spcPct val="120000"/>
              </a:lnSpc>
              <a:spcBef>
                <a:spcPct val="50000"/>
              </a:spcBef>
              <a:spcAft>
                <a:spcPts val="0"/>
              </a:spcAft>
              <a:defRPr/>
            </a:pPr>
            <a:r>
              <a:rPr lang="en-GB" sz="2400" b="1" dirty="0">
                <a:solidFill>
                  <a:schemeClr val="tx2">
                    <a:lumMod val="75000"/>
                  </a:schemeClr>
                </a:solidFill>
                <a:latin typeface="Arial" charset="0"/>
              </a:rPr>
              <a:t>The contract types are: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descr="2015 CAMS 055 Corporate PowerPoint widescreen4.jpg">
            <a:extLst>
              <a:ext uri="{FF2B5EF4-FFF2-40B4-BE49-F238E27FC236}">
                <a16:creationId xmlns:a16="http://schemas.microsoft.com/office/drawing/2014/main" id="{3BB607E9-87FD-415E-A7CF-171D7A0BE28D}"/>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0" y="-53975"/>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192D8E9F-1C23-43AB-8653-FA8CAD2BC580}"/>
              </a:ext>
            </a:extLst>
          </p:cNvPr>
          <p:cNvSpPr txBox="1">
            <a:spLocks noChangeArrowheads="1"/>
          </p:cNvSpPr>
          <p:nvPr/>
        </p:nvSpPr>
        <p:spPr bwMode="auto">
          <a:xfrm>
            <a:off x="276225" y="404813"/>
            <a:ext cx="8856663" cy="5683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50000"/>
                  </a:schemeClr>
                </a:solidFill>
                <a:latin typeface="Arial" charset="0"/>
                <a:ea typeface="+mn-ea"/>
              </a:rPr>
              <a:t>Definitions for eligibility</a:t>
            </a:r>
            <a:endParaRPr lang="en-US" sz="3100" b="1" dirty="0">
              <a:solidFill>
                <a:schemeClr val="tx2">
                  <a:lumMod val="50000"/>
                </a:schemeClr>
              </a:solidFill>
              <a:latin typeface="+mn-lt"/>
              <a:ea typeface="+mn-ea"/>
            </a:endParaRPr>
          </a:p>
        </p:txBody>
      </p:sp>
      <p:sp>
        <p:nvSpPr>
          <p:cNvPr id="4" name="Text Box 8">
            <a:extLst>
              <a:ext uri="{FF2B5EF4-FFF2-40B4-BE49-F238E27FC236}">
                <a16:creationId xmlns:a16="http://schemas.microsoft.com/office/drawing/2014/main" id="{E4B8AB58-D5CA-48F5-834E-C30144EA05A1}"/>
              </a:ext>
            </a:extLst>
          </p:cNvPr>
          <p:cNvSpPr txBox="1">
            <a:spLocks noChangeArrowheads="1"/>
          </p:cNvSpPr>
          <p:nvPr/>
        </p:nvSpPr>
        <p:spPr bwMode="auto">
          <a:xfrm>
            <a:off x="252413" y="1490663"/>
            <a:ext cx="4392612" cy="3563937"/>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lnSpc>
                <a:spcPct val="120000"/>
              </a:lnSpc>
              <a:spcBef>
                <a:spcPct val="50000"/>
              </a:spcBef>
              <a:spcAft>
                <a:spcPts val="0"/>
              </a:spcAft>
              <a:defRPr/>
            </a:pPr>
            <a:r>
              <a:rPr lang="en-GB" sz="2400" dirty="0">
                <a:solidFill>
                  <a:schemeClr val="tx2">
                    <a:lumMod val="50000"/>
                  </a:schemeClr>
                </a:solidFill>
                <a:latin typeface="Arial" charset="0"/>
                <a:ea typeface="+mn-ea"/>
              </a:rPr>
              <a:t>For submission to REF, we must demonstrate that a person meets the REF2021 definition of:</a:t>
            </a:r>
          </a:p>
          <a:p>
            <a:pPr marL="628650" indent="-357188" eaLnBrk="1" fontAlgn="auto" hangingPunct="1">
              <a:lnSpc>
                <a:spcPct val="120000"/>
              </a:lnSpc>
              <a:spcBef>
                <a:spcPct val="50000"/>
              </a:spcBef>
              <a:spcAft>
                <a:spcPts val="0"/>
              </a:spcAft>
              <a:buFont typeface="Wingdings" panose="05000000000000000000" pitchFamily="2" charset="2"/>
              <a:buChar char="v"/>
              <a:defRPr/>
            </a:pPr>
            <a:r>
              <a:rPr lang="en-GB" sz="2400" dirty="0">
                <a:solidFill>
                  <a:schemeClr val="tx2">
                    <a:lumMod val="50000"/>
                  </a:schemeClr>
                </a:solidFill>
                <a:latin typeface="Arial" charset="0"/>
                <a:ea typeface="+mn-ea"/>
              </a:rPr>
              <a:t>Significant responsibility for research</a:t>
            </a:r>
          </a:p>
          <a:p>
            <a:pPr marL="628650" indent="-342900" eaLnBrk="1" fontAlgn="auto" hangingPunct="1">
              <a:lnSpc>
                <a:spcPct val="120000"/>
              </a:lnSpc>
              <a:spcBef>
                <a:spcPct val="50000"/>
              </a:spcBef>
              <a:spcAft>
                <a:spcPts val="0"/>
              </a:spcAft>
              <a:buFont typeface="Wingdings" panose="05000000000000000000" pitchFamily="2" charset="2"/>
              <a:buChar char="v"/>
              <a:defRPr/>
            </a:pPr>
            <a:r>
              <a:rPr lang="en-GB" sz="2400" dirty="0">
                <a:solidFill>
                  <a:schemeClr val="tx2">
                    <a:lumMod val="50000"/>
                  </a:schemeClr>
                </a:solidFill>
                <a:latin typeface="Arial" charset="0"/>
                <a:ea typeface="+mn-ea"/>
              </a:rPr>
              <a:t>Independent Researcher</a:t>
            </a:r>
          </a:p>
        </p:txBody>
      </p:sp>
      <p:graphicFrame>
        <p:nvGraphicFramePr>
          <p:cNvPr id="5" name="Diagram 4">
            <a:extLst>
              <a:ext uri="{FF2B5EF4-FFF2-40B4-BE49-F238E27FC236}">
                <a16:creationId xmlns:a16="http://schemas.microsoft.com/office/drawing/2014/main" id="{66667A6B-CAE3-4FCB-B1FA-ABECADFE7200}"/>
              </a:ext>
            </a:extLst>
          </p:cNvPr>
          <p:cNvGraphicFramePr/>
          <p:nvPr/>
        </p:nvGraphicFramePr>
        <p:xfrm>
          <a:off x="4828506" y="1107093"/>
          <a:ext cx="7047829" cy="45898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 descr="2015 CAMS 055 Corporate PowerPoint widescreen4.jpg">
            <a:extLst>
              <a:ext uri="{FF2B5EF4-FFF2-40B4-BE49-F238E27FC236}">
                <a16:creationId xmlns:a16="http://schemas.microsoft.com/office/drawing/2014/main" id="{169E0D63-79BD-4A62-9B13-8B73FC8AB1D2}"/>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F22D1760-A04A-41ED-AABA-D8A2AFA975A4}"/>
              </a:ext>
            </a:extLst>
          </p:cNvPr>
          <p:cNvSpPr txBox="1">
            <a:spLocks noChangeArrowheads="1"/>
          </p:cNvSpPr>
          <p:nvPr/>
        </p:nvSpPr>
        <p:spPr bwMode="auto">
          <a:xfrm>
            <a:off x="612775" y="460375"/>
            <a:ext cx="8856663" cy="5683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ea typeface="+mn-ea"/>
              </a:rPr>
              <a:t>Significant responsibility of research</a:t>
            </a:r>
            <a:endParaRPr lang="en-US" sz="3100" b="1" dirty="0">
              <a:solidFill>
                <a:schemeClr val="tx2">
                  <a:lumMod val="75000"/>
                </a:schemeClr>
              </a:solidFill>
              <a:latin typeface="+mn-lt"/>
              <a:ea typeface="+mn-ea"/>
            </a:endParaRPr>
          </a:p>
        </p:txBody>
      </p:sp>
      <p:sp>
        <p:nvSpPr>
          <p:cNvPr id="6" name="TextBox 5">
            <a:extLst>
              <a:ext uri="{FF2B5EF4-FFF2-40B4-BE49-F238E27FC236}">
                <a16:creationId xmlns:a16="http://schemas.microsoft.com/office/drawing/2014/main" id="{830445E2-9CA8-43A7-ADCC-2932DBD5CFC9}"/>
              </a:ext>
            </a:extLst>
          </p:cNvPr>
          <p:cNvSpPr txBox="1"/>
          <p:nvPr/>
        </p:nvSpPr>
        <p:spPr>
          <a:xfrm>
            <a:off x="7970838" y="1262063"/>
            <a:ext cx="3990975" cy="4400550"/>
          </a:xfrm>
          <a:prstGeom prst="rect">
            <a:avLst/>
          </a:prstGeom>
          <a:solidFill>
            <a:schemeClr val="bg1"/>
          </a:solidFill>
          <a:ln w="57150">
            <a:solidFill>
              <a:schemeClr val="tx2">
                <a:lumMod val="75000"/>
              </a:schemeClr>
            </a:solidFill>
          </a:ln>
        </p:spPr>
        <p:txBody>
          <a:bodyPr>
            <a:spAutoFit/>
          </a:bodyPr>
          <a:lstStyle/>
          <a:p>
            <a:pPr marL="196850" eaLnBrk="1" hangingPunct="1">
              <a:defRPr/>
            </a:pPr>
            <a:r>
              <a:rPr lang="en-GB" sz="2800" dirty="0">
                <a:solidFill>
                  <a:schemeClr val="tx2">
                    <a:lumMod val="75000"/>
                  </a:schemeClr>
                </a:solidFill>
              </a:rPr>
              <a:t>All staff on Education and Research (E&amp;R) contracts  </a:t>
            </a:r>
            <a:r>
              <a:rPr lang="en-GB" sz="2800" b="1" dirty="0">
                <a:solidFill>
                  <a:schemeClr val="tx2">
                    <a:lumMod val="75000"/>
                  </a:schemeClr>
                </a:solidFill>
              </a:rPr>
              <a:t>are expected to have</a:t>
            </a:r>
            <a:r>
              <a:rPr lang="en-GB" sz="2800" dirty="0">
                <a:solidFill>
                  <a:schemeClr val="tx2">
                    <a:lumMod val="75000"/>
                  </a:schemeClr>
                </a:solidFill>
              </a:rPr>
              <a:t> significant responsibility for research </a:t>
            </a:r>
          </a:p>
          <a:p>
            <a:pPr marL="196850" eaLnBrk="1" hangingPunct="1">
              <a:defRPr/>
            </a:pPr>
            <a:endParaRPr lang="en-GB" sz="2800" dirty="0">
              <a:solidFill>
                <a:schemeClr val="tx2">
                  <a:lumMod val="75000"/>
                </a:schemeClr>
              </a:solidFill>
            </a:endParaRPr>
          </a:p>
          <a:p>
            <a:pPr marL="196850" eaLnBrk="1" hangingPunct="1">
              <a:defRPr/>
            </a:pPr>
            <a:r>
              <a:rPr lang="en-GB" sz="2800" dirty="0">
                <a:solidFill>
                  <a:schemeClr val="tx2">
                    <a:lumMod val="75000"/>
                  </a:schemeClr>
                </a:solidFill>
              </a:rPr>
              <a:t>All staff on E&amp;R contracts </a:t>
            </a:r>
            <a:r>
              <a:rPr lang="en-GB" sz="2800" b="1" dirty="0">
                <a:solidFill>
                  <a:schemeClr val="tx2">
                    <a:lumMod val="75000"/>
                  </a:schemeClr>
                </a:solidFill>
              </a:rPr>
              <a:t>will </a:t>
            </a:r>
            <a:r>
              <a:rPr lang="en-GB" sz="2800" dirty="0">
                <a:solidFill>
                  <a:schemeClr val="tx2">
                    <a:lumMod val="75000"/>
                  </a:schemeClr>
                </a:solidFill>
              </a:rPr>
              <a:t>be returned to REF2021</a:t>
            </a:r>
          </a:p>
        </p:txBody>
      </p:sp>
      <p:graphicFrame>
        <p:nvGraphicFramePr>
          <p:cNvPr id="11" name="Diagram 10">
            <a:extLst>
              <a:ext uri="{FF2B5EF4-FFF2-40B4-BE49-F238E27FC236}">
                <a16:creationId xmlns:a16="http://schemas.microsoft.com/office/drawing/2014/main" id="{BB6CC002-7B9C-4E12-A93E-5145DAFD9FC3}"/>
              </a:ext>
            </a:extLst>
          </p:cNvPr>
          <p:cNvGraphicFramePr/>
          <p:nvPr/>
        </p:nvGraphicFramePr>
        <p:xfrm>
          <a:off x="0" y="1584090"/>
          <a:ext cx="7656992" cy="43523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Rectangle 11">
            <a:extLst>
              <a:ext uri="{FF2B5EF4-FFF2-40B4-BE49-F238E27FC236}">
                <a16:creationId xmlns:a16="http://schemas.microsoft.com/office/drawing/2014/main" id="{620F75F9-9830-40B2-99A0-BE909F8A3200}"/>
              </a:ext>
            </a:extLst>
          </p:cNvPr>
          <p:cNvSpPr/>
          <p:nvPr/>
        </p:nvSpPr>
        <p:spPr>
          <a:xfrm>
            <a:off x="684213" y="1117600"/>
            <a:ext cx="6696075" cy="830263"/>
          </a:xfrm>
          <a:prstGeom prst="rect">
            <a:avLst/>
          </a:prstGeom>
        </p:spPr>
        <p:txBody>
          <a:bodyPr>
            <a:spAutoFit/>
          </a:bodyPr>
          <a:lstStyle/>
          <a:p>
            <a:pPr algn="ctr">
              <a:defRPr/>
            </a:pPr>
            <a:r>
              <a:rPr lang="en-GB" sz="2400" dirty="0">
                <a:solidFill>
                  <a:schemeClr val="tx2">
                    <a:lumMod val="75000"/>
                  </a:schemeClr>
                </a:solidFill>
                <a:latin typeface="Arial" charset="0"/>
              </a:rPr>
              <a:t>The criteria for significant responsibility for research includes:</a:t>
            </a:r>
            <a:endParaRPr lang="en-GB" sz="2400" dirty="0">
              <a:solidFill>
                <a:schemeClr val="tx2">
                  <a:lumMod val="75000"/>
                </a:schemeClr>
              </a:solidFill>
            </a:endParaRPr>
          </a:p>
        </p:txBody>
      </p:sp>
      <p:sp>
        <p:nvSpPr>
          <p:cNvPr id="13" name="TextBox 12">
            <a:extLst>
              <a:ext uri="{FF2B5EF4-FFF2-40B4-BE49-F238E27FC236}">
                <a16:creationId xmlns:a16="http://schemas.microsoft.com/office/drawing/2014/main" id="{49A5AA42-BFC0-4AA3-B2AF-4D41F112703E}"/>
              </a:ext>
            </a:extLst>
          </p:cNvPr>
          <p:cNvSpPr txBox="1"/>
          <p:nvPr/>
        </p:nvSpPr>
        <p:spPr>
          <a:xfrm>
            <a:off x="288925" y="2144713"/>
            <a:ext cx="647700" cy="461962"/>
          </a:xfrm>
          <a:prstGeom prst="rect">
            <a:avLst/>
          </a:prstGeom>
          <a:noFill/>
        </p:spPr>
        <p:txBody>
          <a:bodyPr>
            <a:spAutoFit/>
          </a:bodyPr>
          <a:lstStyle/>
          <a:p>
            <a:pPr>
              <a:defRPr/>
            </a:pPr>
            <a:r>
              <a:rPr lang="en-GB" sz="2400" b="1" dirty="0">
                <a:solidFill>
                  <a:schemeClr val="bg1"/>
                </a:solidFill>
                <a:latin typeface="+mn-lt"/>
              </a:rPr>
              <a:t>1.</a:t>
            </a:r>
          </a:p>
        </p:txBody>
      </p:sp>
      <p:sp>
        <p:nvSpPr>
          <p:cNvPr id="15" name="TextBox 14">
            <a:extLst>
              <a:ext uri="{FF2B5EF4-FFF2-40B4-BE49-F238E27FC236}">
                <a16:creationId xmlns:a16="http://schemas.microsoft.com/office/drawing/2014/main" id="{B952B5DC-CDF8-4A0D-A98F-0910D08CCA35}"/>
              </a:ext>
            </a:extLst>
          </p:cNvPr>
          <p:cNvSpPr txBox="1"/>
          <p:nvPr/>
        </p:nvSpPr>
        <p:spPr>
          <a:xfrm>
            <a:off x="612775" y="3525838"/>
            <a:ext cx="647700" cy="461962"/>
          </a:xfrm>
          <a:prstGeom prst="rect">
            <a:avLst/>
          </a:prstGeom>
          <a:noFill/>
        </p:spPr>
        <p:txBody>
          <a:bodyPr>
            <a:spAutoFit/>
          </a:bodyPr>
          <a:lstStyle/>
          <a:p>
            <a:pPr>
              <a:defRPr/>
            </a:pPr>
            <a:r>
              <a:rPr lang="en-GB" sz="2400" b="1" dirty="0">
                <a:solidFill>
                  <a:schemeClr val="bg1"/>
                </a:solidFill>
                <a:latin typeface="+mn-lt"/>
              </a:rPr>
              <a:t>2.</a:t>
            </a:r>
          </a:p>
        </p:txBody>
      </p:sp>
      <p:sp>
        <p:nvSpPr>
          <p:cNvPr id="16" name="TextBox 15">
            <a:extLst>
              <a:ext uri="{FF2B5EF4-FFF2-40B4-BE49-F238E27FC236}">
                <a16:creationId xmlns:a16="http://schemas.microsoft.com/office/drawing/2014/main" id="{9D09FA2F-6752-40A2-ABA7-03963147DC27}"/>
              </a:ext>
            </a:extLst>
          </p:cNvPr>
          <p:cNvSpPr txBox="1"/>
          <p:nvPr/>
        </p:nvSpPr>
        <p:spPr>
          <a:xfrm>
            <a:off x="269875" y="4730750"/>
            <a:ext cx="647700" cy="461963"/>
          </a:xfrm>
          <a:prstGeom prst="rect">
            <a:avLst/>
          </a:prstGeom>
          <a:noFill/>
        </p:spPr>
        <p:txBody>
          <a:bodyPr>
            <a:spAutoFit/>
          </a:bodyPr>
          <a:lstStyle/>
          <a:p>
            <a:pPr>
              <a:defRPr/>
            </a:pPr>
            <a:r>
              <a:rPr lang="en-GB" sz="2400" b="1" dirty="0">
                <a:solidFill>
                  <a:schemeClr val="bg1"/>
                </a:solidFill>
                <a:latin typeface="+mn-lt"/>
              </a:rPr>
              <a:t>3.</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 descr="2015 CAMS 055 Corporate PowerPoint widescreen4.jpg">
            <a:extLst>
              <a:ext uri="{FF2B5EF4-FFF2-40B4-BE49-F238E27FC236}">
                <a16:creationId xmlns:a16="http://schemas.microsoft.com/office/drawing/2014/main" id="{5E86BB42-6E05-447E-B9E7-91509EEDDE14}"/>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0" y="-71438"/>
            <a:ext cx="12276138" cy="6911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DEB00A6F-70AB-485E-9985-F42175CB94D7}"/>
              </a:ext>
            </a:extLst>
          </p:cNvPr>
          <p:cNvSpPr txBox="1">
            <a:spLocks noChangeArrowheads="1"/>
          </p:cNvSpPr>
          <p:nvPr/>
        </p:nvSpPr>
        <p:spPr bwMode="auto">
          <a:xfrm>
            <a:off x="684213" y="549275"/>
            <a:ext cx="11485562" cy="56991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ea typeface="+mn-ea"/>
              </a:rPr>
              <a:t>Independent Researcher – the REF2021 definition</a:t>
            </a:r>
            <a:endParaRPr lang="en-US" sz="3100" b="1" dirty="0">
              <a:solidFill>
                <a:schemeClr val="tx2">
                  <a:lumMod val="75000"/>
                </a:schemeClr>
              </a:solidFill>
              <a:latin typeface="+mn-lt"/>
              <a:ea typeface="+mn-ea"/>
            </a:endParaRPr>
          </a:p>
        </p:txBody>
      </p:sp>
      <p:sp>
        <p:nvSpPr>
          <p:cNvPr id="4" name="Text Box 8">
            <a:extLst>
              <a:ext uri="{FF2B5EF4-FFF2-40B4-BE49-F238E27FC236}">
                <a16:creationId xmlns:a16="http://schemas.microsoft.com/office/drawing/2014/main" id="{0525A795-294A-4BC4-9595-4DDB00ED8C57}"/>
              </a:ext>
            </a:extLst>
          </p:cNvPr>
          <p:cNvSpPr txBox="1">
            <a:spLocks noChangeArrowheads="1"/>
          </p:cNvSpPr>
          <p:nvPr/>
        </p:nvSpPr>
        <p:spPr bwMode="auto">
          <a:xfrm>
            <a:off x="11113" y="1514475"/>
            <a:ext cx="11720512" cy="1392238"/>
          </a:xfrm>
          <a:prstGeom prst="rect">
            <a:avLst/>
          </a:prstGeom>
          <a:noFill/>
          <a:ln>
            <a:noFill/>
          </a:ln>
          <a:effectLst/>
          <a:extLst>
            <a:ext uri="{909E8E84-426E-40dd-AFC4-6F175D3DCCD1}"/>
            <a:ext uri="{91240B29-F687-4f45-9708-019B960494DF}"/>
            <a:ext uri="{AF507438-7753-43e0-B8FC-AC1667EBCBE1}"/>
          </a:extLst>
        </p:spPr>
        <p:txBody>
          <a:bodyPr>
            <a:spAutoFit/>
          </a:bodyPr>
          <a:lstStyle/>
          <a:p>
            <a:pPr marL="542925" eaLnBrk="1" fontAlgn="auto" hangingPunct="1">
              <a:lnSpc>
                <a:spcPct val="120000"/>
              </a:lnSpc>
              <a:spcBef>
                <a:spcPct val="50000"/>
              </a:spcBef>
              <a:spcAft>
                <a:spcPts val="0"/>
              </a:spcAft>
              <a:defRPr/>
            </a:pPr>
            <a:r>
              <a:rPr lang="en-GB" sz="2400" dirty="0">
                <a:solidFill>
                  <a:schemeClr val="tx2">
                    <a:lumMod val="75000"/>
                  </a:schemeClr>
                </a:solidFill>
                <a:latin typeface="Arial" charset="0"/>
                <a:ea typeface="+mn-ea"/>
              </a:rPr>
              <a:t>The REF2021 definition of an Independent Researcher is: </a:t>
            </a:r>
            <a:r>
              <a:rPr lang="en-GB" sz="2400" b="1" i="1" dirty="0">
                <a:solidFill>
                  <a:schemeClr val="tx2">
                    <a:lumMod val="75000"/>
                  </a:schemeClr>
                </a:solidFill>
              </a:rPr>
              <a:t>“an individual who undertakes self-directed research, rather than carrying out another individual’s research programme.”</a:t>
            </a:r>
            <a:r>
              <a:rPr lang="en-GB" sz="2400" b="1" dirty="0">
                <a:solidFill>
                  <a:schemeClr val="tx2">
                    <a:lumMod val="75000"/>
                  </a:schemeClr>
                </a:solidFill>
              </a:rPr>
              <a:t> </a:t>
            </a:r>
          </a:p>
        </p:txBody>
      </p:sp>
      <p:sp>
        <p:nvSpPr>
          <p:cNvPr id="2" name="Rectangle 1">
            <a:extLst>
              <a:ext uri="{FF2B5EF4-FFF2-40B4-BE49-F238E27FC236}">
                <a16:creationId xmlns:a16="http://schemas.microsoft.com/office/drawing/2014/main" id="{55F2700E-7F55-49F8-BF38-5F2A2ABE1077}"/>
              </a:ext>
            </a:extLst>
          </p:cNvPr>
          <p:cNvSpPr/>
          <p:nvPr/>
        </p:nvSpPr>
        <p:spPr>
          <a:xfrm>
            <a:off x="1692275" y="3384550"/>
            <a:ext cx="8640763" cy="2049463"/>
          </a:xfrm>
          <a:prstGeom prst="rect">
            <a:avLst/>
          </a:prstGeom>
        </p:spPr>
        <p:txBody>
          <a:bodyPr>
            <a:spAutoFit/>
          </a:bodyPr>
          <a:lstStyle/>
          <a:p>
            <a:pPr marL="885825" indent="-342900" eaLnBrk="1" fontAlgn="auto" hangingPunct="1">
              <a:lnSpc>
                <a:spcPct val="120000"/>
              </a:lnSpc>
              <a:spcBef>
                <a:spcPct val="50000"/>
              </a:spcBef>
              <a:spcAft>
                <a:spcPts val="0"/>
              </a:spcAft>
              <a:buFont typeface="Arial" panose="020B0604020202020204" pitchFamily="34" charset="0"/>
              <a:buChar char="•"/>
              <a:defRPr/>
            </a:pPr>
            <a:r>
              <a:rPr lang="en-GB" sz="2400" dirty="0">
                <a:solidFill>
                  <a:schemeClr val="tx2">
                    <a:lumMod val="75000"/>
                  </a:schemeClr>
                </a:solidFill>
                <a:latin typeface="Arial" panose="020B0604020202020204" pitchFamily="34" charset="0"/>
                <a:cs typeface="Arial" panose="020B0604020202020204" pitchFamily="34" charset="0"/>
              </a:rPr>
              <a:t>This is</a:t>
            </a:r>
            <a:r>
              <a:rPr lang="en-GB" sz="2400" b="1" u="sng" dirty="0">
                <a:solidFill>
                  <a:schemeClr val="tx2">
                    <a:lumMod val="75000"/>
                  </a:schemeClr>
                </a:solidFill>
                <a:latin typeface="Arial" panose="020B0604020202020204" pitchFamily="34" charset="0"/>
                <a:cs typeface="Arial" panose="020B0604020202020204" pitchFamily="34" charset="0"/>
              </a:rPr>
              <a:t> not </a:t>
            </a:r>
            <a:r>
              <a:rPr lang="en-GB" sz="2400" dirty="0">
                <a:solidFill>
                  <a:schemeClr val="tx2">
                    <a:lumMod val="75000"/>
                  </a:schemeClr>
                </a:solidFill>
                <a:latin typeface="Arial" panose="020B0604020202020204" pitchFamily="34" charset="0"/>
                <a:cs typeface="Arial" panose="020B0604020202020204" pitchFamily="34" charset="0"/>
              </a:rPr>
              <a:t>a judgment on a researcher’s independence of thought or ability to work independently.</a:t>
            </a:r>
          </a:p>
          <a:p>
            <a:pPr marL="885825" indent="-342900" eaLnBrk="1" fontAlgn="auto" hangingPunct="1">
              <a:lnSpc>
                <a:spcPct val="120000"/>
              </a:lnSpc>
              <a:spcBef>
                <a:spcPct val="50000"/>
              </a:spcBef>
              <a:spcAft>
                <a:spcPts val="0"/>
              </a:spcAft>
              <a:buFont typeface="Arial" panose="020B0604020202020204" pitchFamily="34" charset="0"/>
              <a:buChar char="•"/>
              <a:defRPr/>
            </a:pPr>
            <a:r>
              <a:rPr lang="en-GB" sz="2400" dirty="0">
                <a:solidFill>
                  <a:schemeClr val="tx2">
                    <a:lumMod val="75000"/>
                  </a:schemeClr>
                </a:solidFill>
                <a:latin typeface="Arial" panose="020B0604020202020204" pitchFamily="34" charset="0"/>
                <a:cs typeface="Arial" panose="020B0604020202020204" pitchFamily="34" charset="0"/>
              </a:rPr>
              <a:t>The guidance includes specific qualifying criteria for all four Main Panels; with additional criteria for Panel C&amp;D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1" descr="2015 CAMS 055 Corporate PowerPoint widescreen4.jpg">
            <a:extLst>
              <a:ext uri="{FF2B5EF4-FFF2-40B4-BE49-F238E27FC236}">
                <a16:creationId xmlns:a16="http://schemas.microsoft.com/office/drawing/2014/main" id="{4B6ED80D-CE38-4FAF-B510-684CC8CF950A}"/>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28575" y="-387350"/>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4891B2AD-ED58-4FDF-A2D6-8C05AB1CB06A}"/>
              </a:ext>
            </a:extLst>
          </p:cNvPr>
          <p:cNvSpPr txBox="1">
            <a:spLocks noChangeArrowheads="1"/>
          </p:cNvSpPr>
          <p:nvPr/>
        </p:nvSpPr>
        <p:spPr bwMode="auto">
          <a:xfrm>
            <a:off x="684213" y="254000"/>
            <a:ext cx="11485562" cy="56991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ea typeface="+mn-ea"/>
              </a:rPr>
              <a:t>Independent Researcher – qualifying criteria</a:t>
            </a:r>
            <a:endParaRPr lang="en-US" sz="3100" b="1" dirty="0">
              <a:solidFill>
                <a:schemeClr val="tx2">
                  <a:lumMod val="75000"/>
                </a:schemeClr>
              </a:solidFill>
              <a:latin typeface="+mn-lt"/>
              <a:ea typeface="+mn-ea"/>
            </a:endParaRPr>
          </a:p>
        </p:txBody>
      </p:sp>
      <p:sp>
        <p:nvSpPr>
          <p:cNvPr id="4" name="Text Box 8">
            <a:extLst>
              <a:ext uri="{FF2B5EF4-FFF2-40B4-BE49-F238E27FC236}">
                <a16:creationId xmlns:a16="http://schemas.microsoft.com/office/drawing/2014/main" id="{5441F1E7-649E-4AFC-9A2B-6B44EC8D10D2}"/>
              </a:ext>
            </a:extLst>
          </p:cNvPr>
          <p:cNvSpPr txBox="1">
            <a:spLocks noChangeArrowheads="1"/>
          </p:cNvSpPr>
          <p:nvPr/>
        </p:nvSpPr>
        <p:spPr bwMode="auto">
          <a:xfrm>
            <a:off x="7246938" y="890588"/>
            <a:ext cx="4729162" cy="461962"/>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defRPr/>
            </a:pPr>
            <a:r>
              <a:rPr lang="en-US" sz="2400" i="1" dirty="0">
                <a:solidFill>
                  <a:schemeClr val="tx2">
                    <a:lumMod val="75000"/>
                  </a:schemeClr>
                </a:solidFill>
              </a:rPr>
              <a:t>And, for Mains Panels C and D only</a:t>
            </a:r>
            <a:endParaRPr lang="en-GB" sz="2400" dirty="0">
              <a:solidFill>
                <a:schemeClr val="tx2">
                  <a:lumMod val="75000"/>
                </a:schemeClr>
              </a:solidFill>
            </a:endParaRPr>
          </a:p>
        </p:txBody>
      </p:sp>
      <p:graphicFrame>
        <p:nvGraphicFramePr>
          <p:cNvPr id="5" name="Diagram 4">
            <a:extLst>
              <a:ext uri="{FF2B5EF4-FFF2-40B4-BE49-F238E27FC236}">
                <a16:creationId xmlns:a16="http://schemas.microsoft.com/office/drawing/2014/main" id="{C6363CB3-4B6E-49EA-800A-E1FDB31B2836}"/>
              </a:ext>
            </a:extLst>
          </p:cNvPr>
          <p:cNvGraphicFramePr/>
          <p:nvPr/>
        </p:nvGraphicFramePr>
        <p:xfrm>
          <a:off x="-106363" y="1293419"/>
          <a:ext cx="7058674" cy="43523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Text Box 8">
            <a:extLst>
              <a:ext uri="{FF2B5EF4-FFF2-40B4-BE49-F238E27FC236}">
                <a16:creationId xmlns:a16="http://schemas.microsoft.com/office/drawing/2014/main" id="{56AE15CD-304D-4869-AC00-2B1846248C13}"/>
              </a:ext>
            </a:extLst>
          </p:cNvPr>
          <p:cNvSpPr txBox="1">
            <a:spLocks noChangeArrowheads="1"/>
          </p:cNvSpPr>
          <p:nvPr/>
        </p:nvSpPr>
        <p:spPr bwMode="auto">
          <a:xfrm>
            <a:off x="1646238" y="858838"/>
            <a:ext cx="4464050" cy="461962"/>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defRPr/>
            </a:pPr>
            <a:r>
              <a:rPr lang="en-US" sz="2400" i="1" dirty="0">
                <a:solidFill>
                  <a:schemeClr val="tx2">
                    <a:lumMod val="75000"/>
                  </a:schemeClr>
                </a:solidFill>
              </a:rPr>
              <a:t>For all four main panels</a:t>
            </a:r>
          </a:p>
        </p:txBody>
      </p:sp>
      <p:sp>
        <p:nvSpPr>
          <p:cNvPr id="11" name="TextBox 10">
            <a:extLst>
              <a:ext uri="{FF2B5EF4-FFF2-40B4-BE49-F238E27FC236}">
                <a16:creationId xmlns:a16="http://schemas.microsoft.com/office/drawing/2014/main" id="{E3BD5267-0903-48BF-AF3C-18EC110A7A65}"/>
              </a:ext>
            </a:extLst>
          </p:cNvPr>
          <p:cNvSpPr txBox="1"/>
          <p:nvPr/>
        </p:nvSpPr>
        <p:spPr>
          <a:xfrm>
            <a:off x="258763" y="1825625"/>
            <a:ext cx="647700" cy="460375"/>
          </a:xfrm>
          <a:prstGeom prst="rect">
            <a:avLst/>
          </a:prstGeom>
          <a:noFill/>
        </p:spPr>
        <p:txBody>
          <a:bodyPr>
            <a:spAutoFit/>
          </a:bodyPr>
          <a:lstStyle/>
          <a:p>
            <a:pPr>
              <a:defRPr/>
            </a:pPr>
            <a:r>
              <a:rPr lang="en-GB" sz="2400" b="1" dirty="0">
                <a:solidFill>
                  <a:schemeClr val="bg1"/>
                </a:solidFill>
                <a:latin typeface="+mn-lt"/>
              </a:rPr>
              <a:t>1.</a:t>
            </a:r>
          </a:p>
        </p:txBody>
      </p:sp>
      <p:sp>
        <p:nvSpPr>
          <p:cNvPr id="12" name="TextBox 11">
            <a:extLst>
              <a:ext uri="{FF2B5EF4-FFF2-40B4-BE49-F238E27FC236}">
                <a16:creationId xmlns:a16="http://schemas.microsoft.com/office/drawing/2014/main" id="{12A4A999-58E6-4FC7-88AF-F7DBE4818F37}"/>
              </a:ext>
            </a:extLst>
          </p:cNvPr>
          <p:cNvSpPr txBox="1"/>
          <p:nvPr/>
        </p:nvSpPr>
        <p:spPr>
          <a:xfrm>
            <a:off x="582613" y="3206750"/>
            <a:ext cx="647700" cy="461963"/>
          </a:xfrm>
          <a:prstGeom prst="rect">
            <a:avLst/>
          </a:prstGeom>
          <a:noFill/>
        </p:spPr>
        <p:txBody>
          <a:bodyPr>
            <a:spAutoFit/>
          </a:bodyPr>
          <a:lstStyle/>
          <a:p>
            <a:pPr>
              <a:defRPr/>
            </a:pPr>
            <a:r>
              <a:rPr lang="en-GB" sz="2400" b="1" dirty="0">
                <a:solidFill>
                  <a:schemeClr val="bg1"/>
                </a:solidFill>
                <a:latin typeface="+mn-lt"/>
              </a:rPr>
              <a:t>2.</a:t>
            </a:r>
          </a:p>
        </p:txBody>
      </p:sp>
      <p:sp>
        <p:nvSpPr>
          <p:cNvPr id="13" name="TextBox 12">
            <a:extLst>
              <a:ext uri="{FF2B5EF4-FFF2-40B4-BE49-F238E27FC236}">
                <a16:creationId xmlns:a16="http://schemas.microsoft.com/office/drawing/2014/main" id="{03CBEA55-FBDD-4125-B116-157ACFE0361C}"/>
              </a:ext>
            </a:extLst>
          </p:cNvPr>
          <p:cNvSpPr txBox="1"/>
          <p:nvPr/>
        </p:nvSpPr>
        <p:spPr>
          <a:xfrm>
            <a:off x="255588" y="4587875"/>
            <a:ext cx="647700" cy="461963"/>
          </a:xfrm>
          <a:prstGeom prst="rect">
            <a:avLst/>
          </a:prstGeom>
          <a:noFill/>
        </p:spPr>
        <p:txBody>
          <a:bodyPr>
            <a:spAutoFit/>
          </a:bodyPr>
          <a:lstStyle/>
          <a:p>
            <a:pPr>
              <a:defRPr/>
            </a:pPr>
            <a:r>
              <a:rPr lang="en-GB" sz="2400" b="1" dirty="0">
                <a:solidFill>
                  <a:schemeClr val="bg1"/>
                </a:solidFill>
                <a:latin typeface="+mn-lt"/>
              </a:rPr>
              <a:t>3.</a:t>
            </a:r>
          </a:p>
        </p:txBody>
      </p:sp>
      <p:graphicFrame>
        <p:nvGraphicFramePr>
          <p:cNvPr id="14" name="Diagram 13">
            <a:extLst>
              <a:ext uri="{FF2B5EF4-FFF2-40B4-BE49-F238E27FC236}">
                <a16:creationId xmlns:a16="http://schemas.microsoft.com/office/drawing/2014/main" id="{6ED777C1-D69E-443D-A2B1-EC79300E5EF0}"/>
              </a:ext>
            </a:extLst>
          </p:cNvPr>
          <p:cNvGraphicFramePr/>
          <p:nvPr/>
        </p:nvGraphicFramePr>
        <p:xfrm>
          <a:off x="7244366" y="1964432"/>
          <a:ext cx="4606881" cy="294631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5" name="TextBox 14">
            <a:extLst>
              <a:ext uri="{FF2B5EF4-FFF2-40B4-BE49-F238E27FC236}">
                <a16:creationId xmlns:a16="http://schemas.microsoft.com/office/drawing/2014/main" id="{4E2046CE-7D99-4A51-B705-7BCB91843CA6}"/>
              </a:ext>
            </a:extLst>
          </p:cNvPr>
          <p:cNvSpPr txBox="1"/>
          <p:nvPr/>
        </p:nvSpPr>
        <p:spPr>
          <a:xfrm>
            <a:off x="7593013" y="2493963"/>
            <a:ext cx="647700" cy="461962"/>
          </a:xfrm>
          <a:prstGeom prst="rect">
            <a:avLst/>
          </a:prstGeom>
          <a:noFill/>
        </p:spPr>
        <p:txBody>
          <a:bodyPr>
            <a:spAutoFit/>
          </a:bodyPr>
          <a:lstStyle/>
          <a:p>
            <a:pPr>
              <a:defRPr/>
            </a:pPr>
            <a:r>
              <a:rPr lang="en-GB" sz="2400" b="1" dirty="0">
                <a:solidFill>
                  <a:schemeClr val="bg1"/>
                </a:solidFill>
                <a:latin typeface="+mn-lt"/>
              </a:rPr>
              <a:t>4.</a:t>
            </a:r>
          </a:p>
        </p:txBody>
      </p:sp>
      <p:sp>
        <p:nvSpPr>
          <p:cNvPr id="16" name="TextBox 15">
            <a:extLst>
              <a:ext uri="{FF2B5EF4-FFF2-40B4-BE49-F238E27FC236}">
                <a16:creationId xmlns:a16="http://schemas.microsoft.com/office/drawing/2014/main" id="{D9520C42-6821-46FF-BDCE-043384CDA667}"/>
              </a:ext>
            </a:extLst>
          </p:cNvPr>
          <p:cNvSpPr txBox="1"/>
          <p:nvPr/>
        </p:nvSpPr>
        <p:spPr>
          <a:xfrm>
            <a:off x="7597775" y="3843338"/>
            <a:ext cx="647700" cy="461962"/>
          </a:xfrm>
          <a:prstGeom prst="rect">
            <a:avLst/>
          </a:prstGeom>
          <a:noFill/>
        </p:spPr>
        <p:txBody>
          <a:bodyPr>
            <a:spAutoFit/>
          </a:bodyPr>
          <a:lstStyle/>
          <a:p>
            <a:pPr>
              <a:defRPr/>
            </a:pPr>
            <a:r>
              <a:rPr lang="en-GB" sz="2400" b="1" dirty="0">
                <a:solidFill>
                  <a:schemeClr val="bg1"/>
                </a:solidFill>
                <a:latin typeface="+mn-lt"/>
              </a:rPr>
              <a:t>5.</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1" descr="2015 CAMS 055 Corporate PowerPoint widescreen4.jpg">
            <a:extLst>
              <a:ext uri="{FF2B5EF4-FFF2-40B4-BE49-F238E27FC236}">
                <a16:creationId xmlns:a16="http://schemas.microsoft.com/office/drawing/2014/main" id="{1FEC312A-93F3-4B2E-8DE9-5CEB9D734F84}"/>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106363" y="-53975"/>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4A39AC4A-BD2C-4343-B533-0F6C94549BC1}"/>
              </a:ext>
            </a:extLst>
          </p:cNvPr>
          <p:cNvSpPr txBox="1">
            <a:spLocks noChangeArrowheads="1"/>
          </p:cNvSpPr>
          <p:nvPr/>
        </p:nvSpPr>
        <p:spPr bwMode="auto">
          <a:xfrm>
            <a:off x="684213" y="290513"/>
            <a:ext cx="11485562" cy="569912"/>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ea typeface="+mn-ea"/>
              </a:rPr>
              <a:t>Independent Researcher – OPEN PROCESS</a:t>
            </a:r>
            <a:endParaRPr lang="en-US" sz="3100" b="1" dirty="0">
              <a:solidFill>
                <a:schemeClr val="tx2">
                  <a:lumMod val="75000"/>
                </a:schemeClr>
              </a:solidFill>
              <a:latin typeface="+mn-lt"/>
              <a:ea typeface="+mn-ea"/>
            </a:endParaRPr>
          </a:p>
        </p:txBody>
      </p:sp>
      <p:sp>
        <p:nvSpPr>
          <p:cNvPr id="4" name="Text Box 8">
            <a:extLst>
              <a:ext uri="{FF2B5EF4-FFF2-40B4-BE49-F238E27FC236}">
                <a16:creationId xmlns:a16="http://schemas.microsoft.com/office/drawing/2014/main" id="{C54BDF68-E1B1-41E7-86DA-6872573CB164}"/>
              </a:ext>
            </a:extLst>
          </p:cNvPr>
          <p:cNvSpPr txBox="1">
            <a:spLocks noChangeArrowheads="1"/>
          </p:cNvSpPr>
          <p:nvPr/>
        </p:nvSpPr>
        <p:spPr bwMode="auto">
          <a:xfrm>
            <a:off x="8459788" y="1822450"/>
            <a:ext cx="3602037" cy="3724275"/>
          </a:xfrm>
          <a:prstGeom prst="rect">
            <a:avLst/>
          </a:prstGeom>
          <a:noFill/>
          <a:ln>
            <a:noFill/>
          </a:ln>
          <a:effectLst/>
          <a:extLst>
            <a:ext uri="{909E8E84-426E-40dd-AFC4-6F175D3DCCD1}"/>
            <a:ext uri="{91240B29-F687-4f45-9708-019B960494DF}"/>
            <a:ext uri="{AF507438-7753-43e0-B8FC-AC1667EBCBE1}"/>
          </a:extLst>
        </p:spPr>
        <p:txBody>
          <a:bodyPr>
            <a:spAutoFit/>
          </a:bodyPr>
          <a:lstStyle/>
          <a:p>
            <a:pPr marL="449263" indent="-342900" eaLnBrk="1" fontAlgn="auto" hangingPunct="1">
              <a:lnSpc>
                <a:spcPct val="120000"/>
              </a:lnSpc>
              <a:spcBef>
                <a:spcPct val="50000"/>
              </a:spcBef>
              <a:spcAft>
                <a:spcPts val="0"/>
              </a:spcAft>
              <a:buFont typeface="Arial" panose="020B0604020202020204" pitchFamily="34" charset="0"/>
              <a:buChar char="•"/>
              <a:defRPr/>
            </a:pPr>
            <a:r>
              <a:rPr lang="en-GB" sz="2000" dirty="0">
                <a:solidFill>
                  <a:schemeClr val="tx2">
                    <a:lumMod val="75000"/>
                  </a:schemeClr>
                </a:solidFill>
                <a:latin typeface="Arial" panose="020B0604020202020204" pitchFamily="34" charset="0"/>
                <a:ea typeface="+mn-ea"/>
                <a:cs typeface="Arial" panose="020B0604020202020204" pitchFamily="34" charset="0"/>
              </a:rPr>
              <a:t>Forms will be available online  </a:t>
            </a:r>
          </a:p>
          <a:p>
            <a:pPr marL="449263" indent="-342900" eaLnBrk="1" fontAlgn="auto" hangingPunct="1">
              <a:lnSpc>
                <a:spcPct val="120000"/>
              </a:lnSpc>
              <a:spcBef>
                <a:spcPct val="50000"/>
              </a:spcBef>
              <a:spcAft>
                <a:spcPts val="0"/>
              </a:spcAft>
              <a:buFont typeface="Arial" panose="020B0604020202020204" pitchFamily="34" charset="0"/>
              <a:buChar char="•"/>
              <a:defRPr/>
            </a:pPr>
            <a:r>
              <a:rPr lang="en-GB" sz="2000" dirty="0">
                <a:solidFill>
                  <a:schemeClr val="tx2">
                    <a:lumMod val="75000"/>
                  </a:schemeClr>
                </a:solidFill>
                <a:latin typeface="Arial" panose="020B0604020202020204" pitchFamily="34" charset="0"/>
                <a:ea typeface="+mn-ea"/>
                <a:cs typeface="Arial" panose="020B0604020202020204" pitchFamily="34" charset="0"/>
              </a:rPr>
              <a:t>Eligibility Review Group will also consider eligibility in </a:t>
            </a:r>
            <a:r>
              <a:rPr lang="en-GB" sz="2000" b="1" dirty="0">
                <a:solidFill>
                  <a:schemeClr val="tx2">
                    <a:lumMod val="75000"/>
                  </a:schemeClr>
                </a:solidFill>
                <a:latin typeface="Arial" panose="020B0604020202020204" pitchFamily="34" charset="0"/>
                <a:ea typeface="+mn-ea"/>
                <a:cs typeface="Arial" panose="020B0604020202020204" pitchFamily="34" charset="0"/>
              </a:rPr>
              <a:t>February</a:t>
            </a:r>
            <a:r>
              <a:rPr lang="en-GB" sz="2000" dirty="0">
                <a:solidFill>
                  <a:schemeClr val="tx2">
                    <a:lumMod val="75000"/>
                  </a:schemeClr>
                </a:solidFill>
                <a:latin typeface="Arial" panose="020B0604020202020204" pitchFamily="34" charset="0"/>
                <a:ea typeface="+mn-ea"/>
                <a:cs typeface="Arial" panose="020B0604020202020204" pitchFamily="34" charset="0"/>
              </a:rPr>
              <a:t> 2020, </a:t>
            </a:r>
            <a:r>
              <a:rPr lang="en-GB" sz="2000" b="1" dirty="0">
                <a:solidFill>
                  <a:schemeClr val="tx2">
                    <a:lumMod val="75000"/>
                  </a:schemeClr>
                </a:solidFill>
                <a:latin typeface="Arial" panose="020B0604020202020204" pitchFamily="34" charset="0"/>
                <a:ea typeface="+mn-ea"/>
                <a:cs typeface="Arial" panose="020B0604020202020204" pitchFamily="34" charset="0"/>
              </a:rPr>
              <a:t>April</a:t>
            </a:r>
            <a:r>
              <a:rPr lang="en-GB" sz="2000" dirty="0">
                <a:solidFill>
                  <a:schemeClr val="tx2">
                    <a:lumMod val="75000"/>
                  </a:schemeClr>
                </a:solidFill>
                <a:latin typeface="Arial" panose="020B0604020202020204" pitchFamily="34" charset="0"/>
                <a:ea typeface="+mn-ea"/>
                <a:cs typeface="Arial" panose="020B0604020202020204" pitchFamily="34" charset="0"/>
              </a:rPr>
              <a:t> 2020 and </a:t>
            </a:r>
            <a:r>
              <a:rPr lang="en-GB" sz="2000" b="1" dirty="0">
                <a:solidFill>
                  <a:schemeClr val="tx2">
                    <a:lumMod val="75000"/>
                  </a:schemeClr>
                </a:solidFill>
                <a:latin typeface="Arial" panose="020B0604020202020204" pitchFamily="34" charset="0"/>
                <a:ea typeface="+mn-ea"/>
                <a:cs typeface="Arial" panose="020B0604020202020204" pitchFamily="34" charset="0"/>
              </a:rPr>
              <a:t>July</a:t>
            </a:r>
            <a:r>
              <a:rPr lang="en-GB" sz="2000" dirty="0">
                <a:solidFill>
                  <a:schemeClr val="tx2">
                    <a:lumMod val="75000"/>
                  </a:schemeClr>
                </a:solidFill>
                <a:latin typeface="Arial" panose="020B0604020202020204" pitchFamily="34" charset="0"/>
                <a:ea typeface="+mn-ea"/>
                <a:cs typeface="Arial" panose="020B0604020202020204" pitchFamily="34" charset="0"/>
              </a:rPr>
              <a:t> 2020 </a:t>
            </a:r>
          </a:p>
          <a:p>
            <a:pPr marL="449263" indent="-342900" eaLnBrk="1" fontAlgn="auto" hangingPunct="1">
              <a:lnSpc>
                <a:spcPct val="120000"/>
              </a:lnSpc>
              <a:spcBef>
                <a:spcPct val="50000"/>
              </a:spcBef>
              <a:spcAft>
                <a:spcPts val="0"/>
              </a:spcAft>
              <a:buFont typeface="Arial" panose="020B0604020202020204" pitchFamily="34" charset="0"/>
              <a:buChar char="•"/>
              <a:defRPr/>
            </a:pPr>
            <a:r>
              <a:rPr lang="en-GB" sz="2000" dirty="0">
                <a:solidFill>
                  <a:schemeClr val="tx2">
                    <a:lumMod val="75000"/>
                  </a:schemeClr>
                </a:solidFill>
                <a:latin typeface="Arial" panose="020B0604020202020204" pitchFamily="34" charset="0"/>
                <a:ea typeface="+mn-ea"/>
                <a:cs typeface="Arial" panose="020B0604020202020204" pitchFamily="34" charset="0"/>
              </a:rPr>
              <a:t>for new staff or staff who have since met the criteria.</a:t>
            </a:r>
          </a:p>
        </p:txBody>
      </p:sp>
      <p:grpSp>
        <p:nvGrpSpPr>
          <p:cNvPr id="6" name="Group 5">
            <a:extLst>
              <a:ext uri="{FF2B5EF4-FFF2-40B4-BE49-F238E27FC236}">
                <a16:creationId xmlns:a16="http://schemas.microsoft.com/office/drawing/2014/main" id="{4752A54F-9B6D-425E-B2BE-B5266831478B}"/>
              </a:ext>
            </a:extLst>
          </p:cNvPr>
          <p:cNvGrpSpPr>
            <a:grpSpLocks/>
          </p:cNvGrpSpPr>
          <p:nvPr/>
        </p:nvGrpSpPr>
        <p:grpSpPr bwMode="auto">
          <a:xfrm>
            <a:off x="323850" y="1649413"/>
            <a:ext cx="7705725" cy="4003675"/>
            <a:chOff x="324247" y="1687884"/>
            <a:chExt cx="7704856" cy="4002844"/>
          </a:xfrm>
        </p:grpSpPr>
        <p:sp>
          <p:nvSpPr>
            <p:cNvPr id="8" name="Freeform 7">
              <a:extLst>
                <a:ext uri="{FF2B5EF4-FFF2-40B4-BE49-F238E27FC236}">
                  <a16:creationId xmlns:a16="http://schemas.microsoft.com/office/drawing/2014/main" id="{426EA9CE-8093-4BB1-B34F-080BE999DF23}"/>
                </a:ext>
              </a:extLst>
            </p:cNvPr>
            <p:cNvSpPr/>
            <p:nvPr/>
          </p:nvSpPr>
          <p:spPr>
            <a:xfrm>
              <a:off x="324247" y="1687884"/>
              <a:ext cx="7704856" cy="1037586"/>
            </a:xfrm>
            <a:custGeom>
              <a:avLst/>
              <a:gdLst>
                <a:gd name="connsiteX0" fmla="*/ 0 w 7704856"/>
                <a:gd name="connsiteY0" fmla="*/ 103759 h 1037586"/>
                <a:gd name="connsiteX1" fmla="*/ 103759 w 7704856"/>
                <a:gd name="connsiteY1" fmla="*/ 0 h 1037586"/>
                <a:gd name="connsiteX2" fmla="*/ 7601097 w 7704856"/>
                <a:gd name="connsiteY2" fmla="*/ 0 h 1037586"/>
                <a:gd name="connsiteX3" fmla="*/ 7704856 w 7704856"/>
                <a:gd name="connsiteY3" fmla="*/ 103759 h 1037586"/>
                <a:gd name="connsiteX4" fmla="*/ 7704856 w 7704856"/>
                <a:gd name="connsiteY4" fmla="*/ 933827 h 1037586"/>
                <a:gd name="connsiteX5" fmla="*/ 7601097 w 7704856"/>
                <a:gd name="connsiteY5" fmla="*/ 1037586 h 1037586"/>
                <a:gd name="connsiteX6" fmla="*/ 103759 w 7704856"/>
                <a:gd name="connsiteY6" fmla="*/ 1037586 h 1037586"/>
                <a:gd name="connsiteX7" fmla="*/ 0 w 7704856"/>
                <a:gd name="connsiteY7" fmla="*/ 933827 h 1037586"/>
                <a:gd name="connsiteX8" fmla="*/ 0 w 7704856"/>
                <a:gd name="connsiteY8" fmla="*/ 103759 h 1037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04856" h="1037586">
                  <a:moveTo>
                    <a:pt x="0" y="103759"/>
                  </a:moveTo>
                  <a:cubicBezTo>
                    <a:pt x="0" y="46454"/>
                    <a:pt x="46454" y="0"/>
                    <a:pt x="103759" y="0"/>
                  </a:cubicBezTo>
                  <a:lnTo>
                    <a:pt x="7601097" y="0"/>
                  </a:lnTo>
                  <a:cubicBezTo>
                    <a:pt x="7658402" y="0"/>
                    <a:pt x="7704856" y="46454"/>
                    <a:pt x="7704856" y="103759"/>
                  </a:cubicBezTo>
                  <a:lnTo>
                    <a:pt x="7704856" y="933827"/>
                  </a:lnTo>
                  <a:cubicBezTo>
                    <a:pt x="7704856" y="991132"/>
                    <a:pt x="7658402" y="1037586"/>
                    <a:pt x="7601097" y="1037586"/>
                  </a:cubicBezTo>
                  <a:lnTo>
                    <a:pt x="103759" y="1037586"/>
                  </a:lnTo>
                  <a:cubicBezTo>
                    <a:pt x="46454" y="1037586"/>
                    <a:pt x="0" y="991132"/>
                    <a:pt x="0" y="933827"/>
                  </a:cubicBezTo>
                  <a:lnTo>
                    <a:pt x="0" y="103759"/>
                  </a:lnTo>
                  <a:close/>
                </a:path>
              </a:pathLst>
            </a:custGeom>
            <a:noFill/>
            <a:ln w="28575">
              <a:solidFill>
                <a:schemeClr val="tx2">
                  <a:lumMod val="75000"/>
                </a:schemeClr>
              </a:solidFill>
              <a:prstDash val="sysDot"/>
            </a:ln>
            <a:effectLst/>
            <a:scene3d>
              <a:camera prst="orthographicFront"/>
              <a:lightRig rig="flat" dir="t"/>
            </a:scene3d>
            <a:sp3d prstMaterial="plastic">
              <a:bevelT w="120900" h="88900"/>
              <a:bevelB w="88900" h="31750" prst="angle"/>
            </a:sp3d>
          </p:spPr>
          <p:style>
            <a:lnRef idx="0">
              <a:scrgbClr r="0" g="0" b="0"/>
            </a:lnRef>
            <a:fillRef idx="3">
              <a:scrgbClr r="0" g="0" b="0"/>
            </a:fillRef>
            <a:effectRef idx="2">
              <a:schemeClr val="accent1">
                <a:hueOff val="0"/>
                <a:satOff val="0"/>
                <a:lumOff val="0"/>
                <a:alphaOff val="0"/>
              </a:schemeClr>
            </a:effectRef>
            <a:fontRef idx="minor">
              <a:schemeClr val="lt1"/>
            </a:fontRef>
          </p:style>
          <p:txBody>
            <a:bodyPr lIns="98970" tIns="98970" rIns="98970" bIns="98970" spcCol="1270" anchor="ctr"/>
            <a:lstStyle/>
            <a:p>
              <a:pPr algn="ctr" defTabSz="800100">
                <a:lnSpc>
                  <a:spcPct val="90000"/>
                </a:lnSpc>
                <a:spcAft>
                  <a:spcPct val="35000"/>
                </a:spcAft>
                <a:defRPr/>
              </a:pPr>
              <a:r>
                <a:rPr lang="en-GB" dirty="0">
                  <a:solidFill>
                    <a:schemeClr val="tx2">
                      <a:lumMod val="75000"/>
                    </a:schemeClr>
                  </a:solidFill>
                  <a:latin typeface="Arial" panose="020B0604020202020204" pitchFamily="34" charset="0"/>
                  <a:cs typeface="Arial" panose="020B0604020202020204" pitchFamily="34" charset="0"/>
                </a:rPr>
                <a:t>Staff on Research contracts at Grade F and above invited to complete a form in July 2019 (deadline of 6</a:t>
              </a:r>
              <a:r>
                <a:rPr lang="en-GB" baseline="30000" dirty="0">
                  <a:solidFill>
                    <a:schemeClr val="tx2">
                      <a:lumMod val="75000"/>
                    </a:schemeClr>
                  </a:solidFill>
                  <a:latin typeface="Arial" panose="020B0604020202020204" pitchFamily="34" charset="0"/>
                  <a:cs typeface="Arial" panose="020B0604020202020204" pitchFamily="34" charset="0"/>
                </a:rPr>
                <a:t>th</a:t>
              </a:r>
              <a:r>
                <a:rPr lang="en-GB" dirty="0">
                  <a:solidFill>
                    <a:schemeClr val="tx2">
                      <a:lumMod val="75000"/>
                    </a:schemeClr>
                  </a:solidFill>
                  <a:latin typeface="Arial" panose="020B0604020202020204" pitchFamily="34" charset="0"/>
                  <a:cs typeface="Arial" panose="020B0604020202020204" pitchFamily="34" charset="0"/>
                </a:rPr>
                <a:t> September 2019)</a:t>
              </a:r>
              <a:endParaRPr lang="en-GB" dirty="0">
                <a:solidFill>
                  <a:schemeClr val="tx2">
                    <a:lumMod val="75000"/>
                  </a:schemeClr>
                </a:solidFill>
              </a:endParaRPr>
            </a:p>
          </p:txBody>
        </p:sp>
        <p:sp>
          <p:nvSpPr>
            <p:cNvPr id="9" name="Freeform 8">
              <a:extLst>
                <a:ext uri="{FF2B5EF4-FFF2-40B4-BE49-F238E27FC236}">
                  <a16:creationId xmlns:a16="http://schemas.microsoft.com/office/drawing/2014/main" id="{22A8F78F-9564-446C-BE2F-8A39FEB2694A}"/>
                </a:ext>
              </a:extLst>
            </p:cNvPr>
            <p:cNvSpPr/>
            <p:nvPr/>
          </p:nvSpPr>
          <p:spPr>
            <a:xfrm>
              <a:off x="3752950" y="2515259"/>
              <a:ext cx="792092" cy="634755"/>
            </a:xfrm>
            <a:custGeom>
              <a:avLst/>
              <a:gdLst>
                <a:gd name="connsiteX0" fmla="*/ 0 w 634754"/>
                <a:gd name="connsiteY0" fmla="*/ 158418 h 792091"/>
                <a:gd name="connsiteX1" fmla="*/ 317377 w 634754"/>
                <a:gd name="connsiteY1" fmla="*/ 158418 h 792091"/>
                <a:gd name="connsiteX2" fmla="*/ 317377 w 634754"/>
                <a:gd name="connsiteY2" fmla="*/ 0 h 792091"/>
                <a:gd name="connsiteX3" fmla="*/ 634754 w 634754"/>
                <a:gd name="connsiteY3" fmla="*/ 396046 h 792091"/>
                <a:gd name="connsiteX4" fmla="*/ 317377 w 634754"/>
                <a:gd name="connsiteY4" fmla="*/ 792091 h 792091"/>
                <a:gd name="connsiteX5" fmla="*/ 317377 w 634754"/>
                <a:gd name="connsiteY5" fmla="*/ 633673 h 792091"/>
                <a:gd name="connsiteX6" fmla="*/ 0 w 634754"/>
                <a:gd name="connsiteY6" fmla="*/ 633673 h 792091"/>
                <a:gd name="connsiteX7" fmla="*/ 0 w 634754"/>
                <a:gd name="connsiteY7" fmla="*/ 158418 h 792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4754" h="792091">
                  <a:moveTo>
                    <a:pt x="507803" y="1"/>
                  </a:moveTo>
                  <a:lnTo>
                    <a:pt x="507803" y="396046"/>
                  </a:lnTo>
                  <a:lnTo>
                    <a:pt x="634754" y="396045"/>
                  </a:lnTo>
                  <a:lnTo>
                    <a:pt x="317377" y="792090"/>
                  </a:lnTo>
                  <a:lnTo>
                    <a:pt x="0" y="396046"/>
                  </a:lnTo>
                  <a:lnTo>
                    <a:pt x="126951" y="396046"/>
                  </a:lnTo>
                  <a:lnTo>
                    <a:pt x="126951" y="1"/>
                  </a:lnTo>
                  <a:lnTo>
                    <a:pt x="507803" y="1"/>
                  </a:lnTo>
                  <a:close/>
                </a:path>
              </a:pathLst>
            </a:custGeom>
            <a:solidFill>
              <a:schemeClr val="tx2">
                <a:lumMod val="75000"/>
              </a:schemeClr>
            </a:solidFill>
            <a:scene3d>
              <a:camera prst="orthographicFront"/>
              <a:lightRig rig="flat" dir="t"/>
            </a:scene3d>
            <a:sp3d z="-80000" prstMaterial="plastic">
              <a:bevelT w="50800" h="50800"/>
              <a:bevelB w="25400" h="25400" prst="angle"/>
            </a:sp3d>
          </p:spPr>
          <p:style>
            <a:lnRef idx="0">
              <a:schemeClr val="accent1">
                <a:tint val="60000"/>
                <a:hueOff val="0"/>
                <a:satOff val="0"/>
                <a:lumOff val="0"/>
                <a:alphaOff val="0"/>
              </a:schemeClr>
            </a:lnRef>
            <a:fillRef idx="3">
              <a:scrgbClr r="0" g="0" b="0"/>
            </a:fillRef>
            <a:effectRef idx="2">
              <a:schemeClr val="accent1">
                <a:tint val="60000"/>
                <a:hueOff val="0"/>
                <a:satOff val="0"/>
                <a:lumOff val="0"/>
                <a:alphaOff val="0"/>
              </a:schemeClr>
            </a:effectRef>
            <a:fontRef idx="minor">
              <a:schemeClr val="lt1"/>
            </a:fontRef>
          </p:style>
          <p:txBody>
            <a:bodyPr lIns="158419" tIns="0" rIns="158418" bIns="190427" spcCol="1270" anchor="ctr"/>
            <a:lstStyle/>
            <a:p>
              <a:pPr algn="ctr" defTabSz="666750">
                <a:lnSpc>
                  <a:spcPct val="90000"/>
                </a:lnSpc>
                <a:spcAft>
                  <a:spcPct val="35000"/>
                </a:spcAft>
                <a:defRPr/>
              </a:pPr>
              <a:endParaRPr lang="en-GB" sz="1500"/>
            </a:p>
          </p:txBody>
        </p:sp>
        <p:sp>
          <p:nvSpPr>
            <p:cNvPr id="10" name="Freeform 9">
              <a:extLst>
                <a:ext uri="{FF2B5EF4-FFF2-40B4-BE49-F238E27FC236}">
                  <a16:creationId xmlns:a16="http://schemas.microsoft.com/office/drawing/2014/main" id="{E2FA2BF4-8814-4C70-A8B8-87EE9010CAA4}"/>
                </a:ext>
              </a:extLst>
            </p:cNvPr>
            <p:cNvSpPr/>
            <p:nvPr/>
          </p:nvSpPr>
          <p:spPr>
            <a:xfrm>
              <a:off x="324247" y="3165441"/>
              <a:ext cx="7704856" cy="1037586"/>
            </a:xfrm>
            <a:custGeom>
              <a:avLst/>
              <a:gdLst>
                <a:gd name="connsiteX0" fmla="*/ 0 w 7704856"/>
                <a:gd name="connsiteY0" fmla="*/ 103759 h 1037586"/>
                <a:gd name="connsiteX1" fmla="*/ 103759 w 7704856"/>
                <a:gd name="connsiteY1" fmla="*/ 0 h 1037586"/>
                <a:gd name="connsiteX2" fmla="*/ 7601097 w 7704856"/>
                <a:gd name="connsiteY2" fmla="*/ 0 h 1037586"/>
                <a:gd name="connsiteX3" fmla="*/ 7704856 w 7704856"/>
                <a:gd name="connsiteY3" fmla="*/ 103759 h 1037586"/>
                <a:gd name="connsiteX4" fmla="*/ 7704856 w 7704856"/>
                <a:gd name="connsiteY4" fmla="*/ 933827 h 1037586"/>
                <a:gd name="connsiteX5" fmla="*/ 7601097 w 7704856"/>
                <a:gd name="connsiteY5" fmla="*/ 1037586 h 1037586"/>
                <a:gd name="connsiteX6" fmla="*/ 103759 w 7704856"/>
                <a:gd name="connsiteY6" fmla="*/ 1037586 h 1037586"/>
                <a:gd name="connsiteX7" fmla="*/ 0 w 7704856"/>
                <a:gd name="connsiteY7" fmla="*/ 933827 h 1037586"/>
                <a:gd name="connsiteX8" fmla="*/ 0 w 7704856"/>
                <a:gd name="connsiteY8" fmla="*/ 103759 h 1037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04856" h="1037586">
                  <a:moveTo>
                    <a:pt x="0" y="103759"/>
                  </a:moveTo>
                  <a:cubicBezTo>
                    <a:pt x="0" y="46454"/>
                    <a:pt x="46454" y="0"/>
                    <a:pt x="103759" y="0"/>
                  </a:cubicBezTo>
                  <a:lnTo>
                    <a:pt x="7601097" y="0"/>
                  </a:lnTo>
                  <a:cubicBezTo>
                    <a:pt x="7658402" y="0"/>
                    <a:pt x="7704856" y="46454"/>
                    <a:pt x="7704856" y="103759"/>
                  </a:cubicBezTo>
                  <a:lnTo>
                    <a:pt x="7704856" y="933827"/>
                  </a:lnTo>
                  <a:cubicBezTo>
                    <a:pt x="7704856" y="991132"/>
                    <a:pt x="7658402" y="1037586"/>
                    <a:pt x="7601097" y="1037586"/>
                  </a:cubicBezTo>
                  <a:lnTo>
                    <a:pt x="103759" y="1037586"/>
                  </a:lnTo>
                  <a:cubicBezTo>
                    <a:pt x="46454" y="1037586"/>
                    <a:pt x="0" y="991132"/>
                    <a:pt x="0" y="933827"/>
                  </a:cubicBezTo>
                  <a:lnTo>
                    <a:pt x="0" y="103759"/>
                  </a:lnTo>
                  <a:close/>
                </a:path>
              </a:pathLst>
            </a:custGeom>
            <a:noFill/>
            <a:ln w="28575">
              <a:solidFill>
                <a:schemeClr val="tx2">
                  <a:lumMod val="75000"/>
                </a:schemeClr>
              </a:solidFill>
              <a:prstDash val="sysDot"/>
            </a:ln>
            <a:effectLst/>
            <a:scene3d>
              <a:camera prst="orthographicFront"/>
              <a:lightRig rig="flat" dir="t"/>
            </a:scene3d>
            <a:sp3d prstMaterial="plastic">
              <a:bevelT w="120900" h="88900"/>
              <a:bevelB w="88900" h="31750" prst="angle"/>
            </a:sp3d>
          </p:spPr>
          <p:style>
            <a:lnRef idx="0">
              <a:scrgbClr r="0" g="0" b="0"/>
            </a:lnRef>
            <a:fillRef idx="3">
              <a:scrgbClr r="0" g="0" b="0"/>
            </a:fillRef>
            <a:effectRef idx="2">
              <a:schemeClr val="accent1">
                <a:hueOff val="0"/>
                <a:satOff val="0"/>
                <a:lumOff val="0"/>
                <a:alphaOff val="0"/>
              </a:schemeClr>
            </a:effectRef>
            <a:fontRef idx="minor">
              <a:schemeClr val="lt1"/>
            </a:fontRef>
          </p:style>
          <p:txBody>
            <a:bodyPr lIns="98970" tIns="98970" rIns="98970" bIns="98970" spcCol="1270" anchor="ctr"/>
            <a:lstStyle/>
            <a:p>
              <a:pPr algn="ctr" defTabSz="800100">
                <a:lnSpc>
                  <a:spcPct val="90000"/>
                </a:lnSpc>
                <a:spcAft>
                  <a:spcPct val="35000"/>
                </a:spcAft>
                <a:defRPr/>
              </a:pPr>
              <a:r>
                <a:rPr lang="en-GB" dirty="0">
                  <a:solidFill>
                    <a:schemeClr val="tx2">
                      <a:lumMod val="75000"/>
                    </a:schemeClr>
                  </a:solidFill>
                  <a:latin typeface="Arial" panose="020B0604020202020204" pitchFamily="34" charset="0"/>
                  <a:cs typeface="Arial" panose="020B0604020202020204" pitchFamily="34" charset="0"/>
                </a:rPr>
                <a:t>Reviewed by the Eligibility Review Group, College Associate Deans of Research invited as observers.</a:t>
              </a:r>
              <a:endParaRPr lang="en-GB" dirty="0">
                <a:solidFill>
                  <a:schemeClr val="tx2">
                    <a:lumMod val="75000"/>
                  </a:schemeClr>
                </a:solidFill>
              </a:endParaRPr>
            </a:p>
          </p:txBody>
        </p:sp>
        <p:sp>
          <p:nvSpPr>
            <p:cNvPr id="11" name="Freeform 10">
              <a:extLst>
                <a:ext uri="{FF2B5EF4-FFF2-40B4-BE49-F238E27FC236}">
                  <a16:creationId xmlns:a16="http://schemas.microsoft.com/office/drawing/2014/main" id="{255412FF-8D56-4F7B-A84F-946F3E653732}"/>
                </a:ext>
              </a:extLst>
            </p:cNvPr>
            <p:cNvSpPr/>
            <p:nvPr/>
          </p:nvSpPr>
          <p:spPr>
            <a:xfrm>
              <a:off x="3752950" y="4103341"/>
              <a:ext cx="792091" cy="585785"/>
            </a:xfrm>
            <a:custGeom>
              <a:avLst/>
              <a:gdLst>
                <a:gd name="connsiteX0" fmla="*/ 0 w 585785"/>
                <a:gd name="connsiteY0" fmla="*/ 158418 h 792091"/>
                <a:gd name="connsiteX1" fmla="*/ 292893 w 585785"/>
                <a:gd name="connsiteY1" fmla="*/ 158418 h 792091"/>
                <a:gd name="connsiteX2" fmla="*/ 292893 w 585785"/>
                <a:gd name="connsiteY2" fmla="*/ 0 h 792091"/>
                <a:gd name="connsiteX3" fmla="*/ 585785 w 585785"/>
                <a:gd name="connsiteY3" fmla="*/ 396046 h 792091"/>
                <a:gd name="connsiteX4" fmla="*/ 292893 w 585785"/>
                <a:gd name="connsiteY4" fmla="*/ 792091 h 792091"/>
                <a:gd name="connsiteX5" fmla="*/ 292893 w 585785"/>
                <a:gd name="connsiteY5" fmla="*/ 633673 h 792091"/>
                <a:gd name="connsiteX6" fmla="*/ 0 w 585785"/>
                <a:gd name="connsiteY6" fmla="*/ 633673 h 792091"/>
                <a:gd name="connsiteX7" fmla="*/ 0 w 585785"/>
                <a:gd name="connsiteY7" fmla="*/ 158418 h 792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5785" h="792091">
                  <a:moveTo>
                    <a:pt x="468628" y="0"/>
                  </a:moveTo>
                  <a:lnTo>
                    <a:pt x="468628" y="396046"/>
                  </a:lnTo>
                  <a:lnTo>
                    <a:pt x="585785" y="396046"/>
                  </a:lnTo>
                  <a:lnTo>
                    <a:pt x="292892" y="792091"/>
                  </a:lnTo>
                  <a:lnTo>
                    <a:pt x="0" y="396046"/>
                  </a:lnTo>
                  <a:lnTo>
                    <a:pt x="117157" y="396046"/>
                  </a:lnTo>
                  <a:lnTo>
                    <a:pt x="117157" y="0"/>
                  </a:lnTo>
                  <a:lnTo>
                    <a:pt x="468628" y="0"/>
                  </a:lnTo>
                  <a:close/>
                </a:path>
              </a:pathLst>
            </a:custGeom>
            <a:solidFill>
              <a:schemeClr val="tx2">
                <a:lumMod val="75000"/>
              </a:schemeClr>
            </a:solidFill>
            <a:scene3d>
              <a:camera prst="orthographicFront"/>
              <a:lightRig rig="flat" dir="t"/>
            </a:scene3d>
            <a:sp3d z="-80000" prstMaterial="plastic">
              <a:bevelT w="50800" h="50800"/>
              <a:bevelB w="25400" h="25400" prst="angle"/>
            </a:sp3d>
          </p:spPr>
          <p:style>
            <a:lnRef idx="0">
              <a:schemeClr val="accent1">
                <a:tint val="60000"/>
                <a:hueOff val="0"/>
                <a:satOff val="0"/>
                <a:lumOff val="0"/>
                <a:alphaOff val="0"/>
              </a:schemeClr>
            </a:lnRef>
            <a:fillRef idx="3">
              <a:scrgbClr r="0" g="0" b="0"/>
            </a:fillRef>
            <a:effectRef idx="2">
              <a:schemeClr val="accent1">
                <a:tint val="60000"/>
                <a:hueOff val="0"/>
                <a:satOff val="0"/>
                <a:lumOff val="0"/>
                <a:alphaOff val="0"/>
              </a:schemeClr>
            </a:effectRef>
            <a:fontRef idx="minor">
              <a:schemeClr val="lt1"/>
            </a:fontRef>
          </p:style>
          <p:txBody>
            <a:bodyPr lIns="158419" tIns="0" rIns="158417" bIns="175735" spcCol="1270" anchor="ctr"/>
            <a:lstStyle/>
            <a:p>
              <a:pPr algn="ctr" defTabSz="666750">
                <a:lnSpc>
                  <a:spcPct val="90000"/>
                </a:lnSpc>
                <a:spcAft>
                  <a:spcPct val="35000"/>
                </a:spcAft>
                <a:defRPr/>
              </a:pPr>
              <a:endParaRPr lang="en-GB" sz="1500"/>
            </a:p>
          </p:txBody>
        </p:sp>
        <p:sp>
          <p:nvSpPr>
            <p:cNvPr id="12" name="Freeform 11">
              <a:extLst>
                <a:ext uri="{FF2B5EF4-FFF2-40B4-BE49-F238E27FC236}">
                  <a16:creationId xmlns:a16="http://schemas.microsoft.com/office/drawing/2014/main" id="{11C9031A-1765-4C46-BE13-D5514590C638}"/>
                </a:ext>
              </a:extLst>
            </p:cNvPr>
            <p:cNvSpPr/>
            <p:nvPr/>
          </p:nvSpPr>
          <p:spPr>
            <a:xfrm>
              <a:off x="324247" y="4653142"/>
              <a:ext cx="7704856" cy="1037586"/>
            </a:xfrm>
            <a:custGeom>
              <a:avLst/>
              <a:gdLst>
                <a:gd name="connsiteX0" fmla="*/ 0 w 7704856"/>
                <a:gd name="connsiteY0" fmla="*/ 103759 h 1037586"/>
                <a:gd name="connsiteX1" fmla="*/ 103759 w 7704856"/>
                <a:gd name="connsiteY1" fmla="*/ 0 h 1037586"/>
                <a:gd name="connsiteX2" fmla="*/ 7601097 w 7704856"/>
                <a:gd name="connsiteY2" fmla="*/ 0 h 1037586"/>
                <a:gd name="connsiteX3" fmla="*/ 7704856 w 7704856"/>
                <a:gd name="connsiteY3" fmla="*/ 103759 h 1037586"/>
                <a:gd name="connsiteX4" fmla="*/ 7704856 w 7704856"/>
                <a:gd name="connsiteY4" fmla="*/ 933827 h 1037586"/>
                <a:gd name="connsiteX5" fmla="*/ 7601097 w 7704856"/>
                <a:gd name="connsiteY5" fmla="*/ 1037586 h 1037586"/>
                <a:gd name="connsiteX6" fmla="*/ 103759 w 7704856"/>
                <a:gd name="connsiteY6" fmla="*/ 1037586 h 1037586"/>
                <a:gd name="connsiteX7" fmla="*/ 0 w 7704856"/>
                <a:gd name="connsiteY7" fmla="*/ 933827 h 1037586"/>
                <a:gd name="connsiteX8" fmla="*/ 0 w 7704856"/>
                <a:gd name="connsiteY8" fmla="*/ 103759 h 1037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04856" h="1037586">
                  <a:moveTo>
                    <a:pt x="0" y="103759"/>
                  </a:moveTo>
                  <a:cubicBezTo>
                    <a:pt x="0" y="46454"/>
                    <a:pt x="46454" y="0"/>
                    <a:pt x="103759" y="0"/>
                  </a:cubicBezTo>
                  <a:lnTo>
                    <a:pt x="7601097" y="0"/>
                  </a:lnTo>
                  <a:cubicBezTo>
                    <a:pt x="7658402" y="0"/>
                    <a:pt x="7704856" y="46454"/>
                    <a:pt x="7704856" y="103759"/>
                  </a:cubicBezTo>
                  <a:lnTo>
                    <a:pt x="7704856" y="933827"/>
                  </a:lnTo>
                  <a:cubicBezTo>
                    <a:pt x="7704856" y="991132"/>
                    <a:pt x="7658402" y="1037586"/>
                    <a:pt x="7601097" y="1037586"/>
                  </a:cubicBezTo>
                  <a:lnTo>
                    <a:pt x="103759" y="1037586"/>
                  </a:lnTo>
                  <a:cubicBezTo>
                    <a:pt x="46454" y="1037586"/>
                    <a:pt x="0" y="991132"/>
                    <a:pt x="0" y="933827"/>
                  </a:cubicBezTo>
                  <a:lnTo>
                    <a:pt x="0" y="103759"/>
                  </a:lnTo>
                  <a:close/>
                </a:path>
              </a:pathLst>
            </a:custGeom>
            <a:noFill/>
            <a:ln w="28575">
              <a:solidFill>
                <a:schemeClr val="tx2">
                  <a:lumMod val="75000"/>
                </a:schemeClr>
              </a:solidFill>
              <a:prstDash val="sysDot"/>
            </a:ln>
            <a:effectLst/>
            <a:scene3d>
              <a:camera prst="orthographicFront"/>
              <a:lightRig rig="flat" dir="t"/>
            </a:scene3d>
            <a:sp3d prstMaterial="plastic">
              <a:bevelT w="120900" h="88900"/>
              <a:bevelB w="88900" h="31750" prst="angle"/>
            </a:sp3d>
          </p:spPr>
          <p:style>
            <a:lnRef idx="0">
              <a:scrgbClr r="0" g="0" b="0"/>
            </a:lnRef>
            <a:fillRef idx="3">
              <a:scrgbClr r="0" g="0" b="0"/>
            </a:fillRef>
            <a:effectRef idx="2">
              <a:schemeClr val="accent1">
                <a:hueOff val="0"/>
                <a:satOff val="0"/>
                <a:lumOff val="0"/>
                <a:alphaOff val="0"/>
              </a:schemeClr>
            </a:effectRef>
            <a:fontRef idx="minor">
              <a:schemeClr val="lt1"/>
            </a:fontRef>
          </p:style>
          <p:txBody>
            <a:bodyPr lIns="98970" tIns="98970" rIns="98970" bIns="98970" spcCol="1270" anchor="ctr"/>
            <a:lstStyle/>
            <a:p>
              <a:pPr algn="ctr" defTabSz="800100">
                <a:lnSpc>
                  <a:spcPct val="90000"/>
                </a:lnSpc>
                <a:spcAft>
                  <a:spcPct val="35000"/>
                </a:spcAft>
                <a:defRPr/>
              </a:pPr>
              <a:r>
                <a:rPr lang="en-GB" dirty="0">
                  <a:solidFill>
                    <a:schemeClr val="tx2">
                      <a:lumMod val="75000"/>
                    </a:schemeClr>
                  </a:solidFill>
                  <a:latin typeface="Arial" panose="020B0604020202020204" pitchFamily="34" charset="0"/>
                  <a:cs typeface="Arial" panose="020B0604020202020204" pitchFamily="34" charset="0"/>
                </a:rPr>
                <a:t>Staff </a:t>
              </a:r>
              <a:r>
                <a:rPr lang="en-GB" u="sng" dirty="0">
                  <a:solidFill>
                    <a:schemeClr val="tx2">
                      <a:lumMod val="75000"/>
                    </a:schemeClr>
                  </a:solidFill>
                  <a:latin typeface="Arial" panose="020B0604020202020204" pitchFamily="34" charset="0"/>
                  <a:cs typeface="Arial" panose="020B0604020202020204" pitchFamily="34" charset="0"/>
                </a:rPr>
                <a:t>are notified in October 2019 </a:t>
              </a:r>
              <a:r>
                <a:rPr lang="en-GB" dirty="0">
                  <a:solidFill>
                    <a:schemeClr val="tx2">
                      <a:lumMod val="75000"/>
                    </a:schemeClr>
                  </a:solidFill>
                  <a:latin typeface="Arial" panose="020B0604020202020204" pitchFamily="34" charset="0"/>
                  <a:cs typeface="Arial" panose="020B0604020202020204" pitchFamily="34" charset="0"/>
                </a:rPr>
                <a:t>if they meet the REF2021 Independent Researcher definition.</a:t>
              </a:r>
              <a:endParaRPr lang="en-GB" dirty="0">
                <a:solidFill>
                  <a:schemeClr val="tx2">
                    <a:lumMod val="75000"/>
                  </a:schemeClr>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1" descr="2015 CAMS 055 Corporate PowerPoint widescreen4.jpg">
            <a:extLst>
              <a:ext uri="{FF2B5EF4-FFF2-40B4-BE49-F238E27FC236}">
                <a16:creationId xmlns:a16="http://schemas.microsoft.com/office/drawing/2014/main" id="{01BE7FB8-030C-49D7-8138-6465A8741FCA}"/>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106363" y="-53975"/>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1A0AFCF5-6964-4A97-907B-F7854E8302BC}"/>
              </a:ext>
            </a:extLst>
          </p:cNvPr>
          <p:cNvSpPr txBox="1">
            <a:spLocks noChangeArrowheads="1"/>
          </p:cNvSpPr>
          <p:nvPr/>
        </p:nvSpPr>
        <p:spPr bwMode="auto">
          <a:xfrm>
            <a:off x="561975" y="244475"/>
            <a:ext cx="11485563" cy="56991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ea typeface="+mn-ea"/>
              </a:rPr>
              <a:t>Independent Researcher – PRELIMINARY STAGE</a:t>
            </a:r>
            <a:endParaRPr lang="en-US" sz="3100" b="1" dirty="0">
              <a:solidFill>
                <a:schemeClr val="tx2">
                  <a:lumMod val="75000"/>
                </a:schemeClr>
              </a:solidFill>
              <a:latin typeface="+mn-lt"/>
              <a:ea typeface="+mn-ea"/>
            </a:endParaRPr>
          </a:p>
        </p:txBody>
      </p:sp>
      <p:grpSp>
        <p:nvGrpSpPr>
          <p:cNvPr id="27652" name="Group 5">
            <a:extLst>
              <a:ext uri="{FF2B5EF4-FFF2-40B4-BE49-F238E27FC236}">
                <a16:creationId xmlns:a16="http://schemas.microsoft.com/office/drawing/2014/main" id="{EB7FDD18-EE86-4500-8B04-F2036937B72B}"/>
              </a:ext>
            </a:extLst>
          </p:cNvPr>
          <p:cNvGrpSpPr>
            <a:grpSpLocks/>
          </p:cNvGrpSpPr>
          <p:nvPr/>
        </p:nvGrpSpPr>
        <p:grpSpPr bwMode="auto">
          <a:xfrm>
            <a:off x="274638" y="1327150"/>
            <a:ext cx="9247187" cy="4405313"/>
            <a:chOff x="667108" y="1687521"/>
            <a:chExt cx="10746375" cy="3848712"/>
          </a:xfrm>
        </p:grpSpPr>
        <p:sp>
          <p:nvSpPr>
            <p:cNvPr id="8" name="Freeform 7">
              <a:extLst>
                <a:ext uri="{FF2B5EF4-FFF2-40B4-BE49-F238E27FC236}">
                  <a16:creationId xmlns:a16="http://schemas.microsoft.com/office/drawing/2014/main" id="{4A27174E-15C6-411E-B226-411F9ED6E623}"/>
                </a:ext>
              </a:extLst>
            </p:cNvPr>
            <p:cNvSpPr/>
            <p:nvPr/>
          </p:nvSpPr>
          <p:spPr>
            <a:xfrm>
              <a:off x="684282" y="1687521"/>
              <a:ext cx="10729201" cy="739086"/>
            </a:xfrm>
            <a:custGeom>
              <a:avLst/>
              <a:gdLst>
                <a:gd name="connsiteX0" fmla="*/ 0 w 10729201"/>
                <a:gd name="connsiteY0" fmla="*/ 73909 h 739086"/>
                <a:gd name="connsiteX1" fmla="*/ 73909 w 10729201"/>
                <a:gd name="connsiteY1" fmla="*/ 0 h 739086"/>
                <a:gd name="connsiteX2" fmla="*/ 10655292 w 10729201"/>
                <a:gd name="connsiteY2" fmla="*/ 0 h 739086"/>
                <a:gd name="connsiteX3" fmla="*/ 10729201 w 10729201"/>
                <a:gd name="connsiteY3" fmla="*/ 73909 h 739086"/>
                <a:gd name="connsiteX4" fmla="*/ 10729201 w 10729201"/>
                <a:gd name="connsiteY4" fmla="*/ 665177 h 739086"/>
                <a:gd name="connsiteX5" fmla="*/ 10655292 w 10729201"/>
                <a:gd name="connsiteY5" fmla="*/ 739086 h 739086"/>
                <a:gd name="connsiteX6" fmla="*/ 73909 w 10729201"/>
                <a:gd name="connsiteY6" fmla="*/ 739086 h 739086"/>
                <a:gd name="connsiteX7" fmla="*/ 0 w 10729201"/>
                <a:gd name="connsiteY7" fmla="*/ 665177 h 739086"/>
                <a:gd name="connsiteX8" fmla="*/ 0 w 10729201"/>
                <a:gd name="connsiteY8" fmla="*/ 73909 h 739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29201" h="739086">
                  <a:moveTo>
                    <a:pt x="0" y="73909"/>
                  </a:moveTo>
                  <a:cubicBezTo>
                    <a:pt x="0" y="33090"/>
                    <a:pt x="33090" y="0"/>
                    <a:pt x="73909" y="0"/>
                  </a:cubicBezTo>
                  <a:lnTo>
                    <a:pt x="10655292" y="0"/>
                  </a:lnTo>
                  <a:cubicBezTo>
                    <a:pt x="10696111" y="0"/>
                    <a:pt x="10729201" y="33090"/>
                    <a:pt x="10729201" y="73909"/>
                  </a:cubicBezTo>
                  <a:lnTo>
                    <a:pt x="10729201" y="665177"/>
                  </a:lnTo>
                  <a:cubicBezTo>
                    <a:pt x="10729201" y="705996"/>
                    <a:pt x="10696111" y="739086"/>
                    <a:pt x="10655292" y="739086"/>
                  </a:cubicBezTo>
                  <a:lnTo>
                    <a:pt x="73909" y="739086"/>
                  </a:lnTo>
                  <a:cubicBezTo>
                    <a:pt x="33090" y="739086"/>
                    <a:pt x="0" y="705996"/>
                    <a:pt x="0" y="665177"/>
                  </a:cubicBezTo>
                  <a:lnTo>
                    <a:pt x="0" y="73909"/>
                  </a:lnTo>
                  <a:close/>
                </a:path>
              </a:pathLst>
            </a:custGeom>
            <a:noFill/>
            <a:ln w="28575">
              <a:solidFill>
                <a:schemeClr val="tx2">
                  <a:lumMod val="75000"/>
                </a:schemeClr>
              </a:solidFill>
              <a:prstDash val="sysDot"/>
            </a:ln>
            <a:effectLst/>
            <a:scene3d>
              <a:camera prst="orthographicFront"/>
              <a:lightRig rig="flat" dir="t"/>
            </a:scene3d>
            <a:sp3d prstMaterial="plastic">
              <a:bevelT w="120900" h="88900"/>
              <a:bevelB w="88900" h="31750" prst="angle"/>
            </a:sp3d>
          </p:spPr>
          <p:style>
            <a:lnRef idx="0">
              <a:scrgbClr r="0" g="0" b="0"/>
            </a:lnRef>
            <a:fillRef idx="3">
              <a:scrgbClr r="0" g="0" b="0"/>
            </a:fillRef>
            <a:effectRef idx="2">
              <a:schemeClr val="accent1">
                <a:hueOff val="0"/>
                <a:satOff val="0"/>
                <a:lumOff val="0"/>
                <a:alphaOff val="0"/>
              </a:schemeClr>
            </a:effectRef>
            <a:fontRef idx="minor">
              <a:schemeClr val="lt1"/>
            </a:fontRef>
          </p:style>
          <p:txBody>
            <a:bodyPr lIns="90227" tIns="90227" rIns="90227" bIns="90227" spcCol="1270" anchor="ctr"/>
            <a:lstStyle/>
            <a:p>
              <a:pPr algn="ctr" defTabSz="800100">
                <a:lnSpc>
                  <a:spcPct val="90000"/>
                </a:lnSpc>
                <a:spcAft>
                  <a:spcPct val="35000"/>
                </a:spcAft>
                <a:defRPr/>
              </a:pPr>
              <a:r>
                <a:rPr lang="en-GB" dirty="0">
                  <a:solidFill>
                    <a:schemeClr val="tx2">
                      <a:lumMod val="75000"/>
                    </a:schemeClr>
                  </a:solidFill>
                  <a:latin typeface="Arial" panose="020B0604020202020204" pitchFamily="34" charset="0"/>
                  <a:cs typeface="Arial" panose="020B0604020202020204" pitchFamily="34" charset="0"/>
                </a:rPr>
                <a:t>Directors of Research/</a:t>
              </a:r>
              <a:r>
                <a:rPr lang="en-GB" dirty="0" err="1">
                  <a:solidFill>
                    <a:schemeClr val="tx2">
                      <a:lumMod val="75000"/>
                    </a:schemeClr>
                  </a:solidFill>
                  <a:latin typeface="Arial" panose="020B0604020202020204" pitchFamily="34" charset="0"/>
                  <a:cs typeface="Arial" panose="020B0604020202020204" pitchFamily="34" charset="0"/>
                </a:rPr>
                <a:t>UoAs</a:t>
              </a:r>
              <a:r>
                <a:rPr lang="en-GB" dirty="0">
                  <a:solidFill>
                    <a:schemeClr val="tx2">
                      <a:lumMod val="75000"/>
                    </a:schemeClr>
                  </a:solidFill>
                  <a:latin typeface="Arial" panose="020B0604020202020204" pitchFamily="34" charset="0"/>
                  <a:cs typeface="Arial" panose="020B0604020202020204" pitchFamily="34" charset="0"/>
                </a:rPr>
                <a:t> receive lists of all staff on Research Only (Grade F and above) contracts in May 2019</a:t>
              </a:r>
              <a:endParaRPr lang="en-GB" dirty="0">
                <a:solidFill>
                  <a:schemeClr val="tx2">
                    <a:lumMod val="75000"/>
                  </a:schemeClr>
                </a:solidFill>
              </a:endParaRPr>
            </a:p>
          </p:txBody>
        </p:sp>
        <p:sp>
          <p:nvSpPr>
            <p:cNvPr id="9" name="Freeform 8">
              <a:extLst>
                <a:ext uri="{FF2B5EF4-FFF2-40B4-BE49-F238E27FC236}">
                  <a16:creationId xmlns:a16="http://schemas.microsoft.com/office/drawing/2014/main" id="{F3F18B3C-91F6-49E0-BB1E-5D96999B53BA}"/>
                </a:ext>
              </a:extLst>
            </p:cNvPr>
            <p:cNvSpPr/>
            <p:nvPr/>
          </p:nvSpPr>
          <p:spPr>
            <a:xfrm>
              <a:off x="5661096" y="2405975"/>
              <a:ext cx="564216" cy="452144"/>
            </a:xfrm>
            <a:custGeom>
              <a:avLst/>
              <a:gdLst>
                <a:gd name="connsiteX0" fmla="*/ 0 w 452144"/>
                <a:gd name="connsiteY0" fmla="*/ 112843 h 564216"/>
                <a:gd name="connsiteX1" fmla="*/ 226072 w 452144"/>
                <a:gd name="connsiteY1" fmla="*/ 112843 h 564216"/>
                <a:gd name="connsiteX2" fmla="*/ 226072 w 452144"/>
                <a:gd name="connsiteY2" fmla="*/ 0 h 564216"/>
                <a:gd name="connsiteX3" fmla="*/ 452144 w 452144"/>
                <a:gd name="connsiteY3" fmla="*/ 282108 h 564216"/>
                <a:gd name="connsiteX4" fmla="*/ 226072 w 452144"/>
                <a:gd name="connsiteY4" fmla="*/ 564216 h 564216"/>
                <a:gd name="connsiteX5" fmla="*/ 226072 w 452144"/>
                <a:gd name="connsiteY5" fmla="*/ 451373 h 564216"/>
                <a:gd name="connsiteX6" fmla="*/ 0 w 452144"/>
                <a:gd name="connsiteY6" fmla="*/ 451373 h 564216"/>
                <a:gd name="connsiteX7" fmla="*/ 0 w 452144"/>
                <a:gd name="connsiteY7" fmla="*/ 112843 h 564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2144" h="564216">
                  <a:moveTo>
                    <a:pt x="361715" y="1"/>
                  </a:moveTo>
                  <a:lnTo>
                    <a:pt x="361715" y="282108"/>
                  </a:lnTo>
                  <a:lnTo>
                    <a:pt x="452144" y="282108"/>
                  </a:lnTo>
                  <a:lnTo>
                    <a:pt x="226072" y="564215"/>
                  </a:lnTo>
                  <a:lnTo>
                    <a:pt x="0" y="282108"/>
                  </a:lnTo>
                  <a:lnTo>
                    <a:pt x="90429" y="282108"/>
                  </a:lnTo>
                  <a:lnTo>
                    <a:pt x="90429" y="1"/>
                  </a:lnTo>
                  <a:lnTo>
                    <a:pt x="361715" y="1"/>
                  </a:lnTo>
                  <a:close/>
                </a:path>
              </a:pathLst>
            </a:custGeom>
            <a:solidFill>
              <a:schemeClr val="tx2">
                <a:lumMod val="75000"/>
              </a:schemeClr>
            </a:solidFill>
            <a:scene3d>
              <a:camera prst="orthographicFront"/>
              <a:lightRig rig="flat" dir="t"/>
            </a:scene3d>
            <a:sp3d z="-80000" prstMaterial="plastic">
              <a:bevelT w="50800" h="50800"/>
              <a:bevelB w="25400" h="25400" prst="angle"/>
            </a:sp3d>
          </p:spPr>
          <p:style>
            <a:lnRef idx="0">
              <a:schemeClr val="accent1">
                <a:tint val="60000"/>
                <a:hueOff val="0"/>
                <a:satOff val="0"/>
                <a:lumOff val="0"/>
                <a:alphaOff val="0"/>
              </a:schemeClr>
            </a:lnRef>
            <a:fillRef idx="3">
              <a:scrgbClr r="0" g="0" b="0"/>
            </a:fillRef>
            <a:effectRef idx="2">
              <a:schemeClr val="accent1">
                <a:tint val="60000"/>
                <a:hueOff val="0"/>
                <a:satOff val="0"/>
                <a:lumOff val="0"/>
                <a:alphaOff val="0"/>
              </a:schemeClr>
            </a:effectRef>
            <a:fontRef idx="minor">
              <a:schemeClr val="lt1"/>
            </a:fontRef>
          </p:style>
          <p:txBody>
            <a:bodyPr lIns="112844" tIns="0" rIns="112842" bIns="135643" spcCol="1270" anchor="ctr"/>
            <a:lstStyle/>
            <a:p>
              <a:pPr algn="ctr" defTabSz="977900">
                <a:lnSpc>
                  <a:spcPct val="90000"/>
                </a:lnSpc>
                <a:spcAft>
                  <a:spcPct val="35000"/>
                </a:spcAft>
                <a:defRPr/>
              </a:pPr>
              <a:endParaRPr lang="en-GB" sz="2200"/>
            </a:p>
          </p:txBody>
        </p:sp>
        <p:sp>
          <p:nvSpPr>
            <p:cNvPr id="10" name="Freeform 9">
              <a:extLst>
                <a:ext uri="{FF2B5EF4-FFF2-40B4-BE49-F238E27FC236}">
                  <a16:creationId xmlns:a16="http://schemas.microsoft.com/office/drawing/2014/main" id="{CBDFA726-0B82-42D7-B392-BC50FFB28197}"/>
                </a:ext>
              </a:extLst>
            </p:cNvPr>
            <p:cNvSpPr/>
            <p:nvPr/>
          </p:nvSpPr>
          <p:spPr>
            <a:xfrm>
              <a:off x="684282" y="2740004"/>
              <a:ext cx="10729201" cy="739086"/>
            </a:xfrm>
            <a:custGeom>
              <a:avLst/>
              <a:gdLst>
                <a:gd name="connsiteX0" fmla="*/ 0 w 10729201"/>
                <a:gd name="connsiteY0" fmla="*/ 73909 h 739086"/>
                <a:gd name="connsiteX1" fmla="*/ 73909 w 10729201"/>
                <a:gd name="connsiteY1" fmla="*/ 0 h 739086"/>
                <a:gd name="connsiteX2" fmla="*/ 10655292 w 10729201"/>
                <a:gd name="connsiteY2" fmla="*/ 0 h 739086"/>
                <a:gd name="connsiteX3" fmla="*/ 10729201 w 10729201"/>
                <a:gd name="connsiteY3" fmla="*/ 73909 h 739086"/>
                <a:gd name="connsiteX4" fmla="*/ 10729201 w 10729201"/>
                <a:gd name="connsiteY4" fmla="*/ 665177 h 739086"/>
                <a:gd name="connsiteX5" fmla="*/ 10655292 w 10729201"/>
                <a:gd name="connsiteY5" fmla="*/ 739086 h 739086"/>
                <a:gd name="connsiteX6" fmla="*/ 73909 w 10729201"/>
                <a:gd name="connsiteY6" fmla="*/ 739086 h 739086"/>
                <a:gd name="connsiteX7" fmla="*/ 0 w 10729201"/>
                <a:gd name="connsiteY7" fmla="*/ 665177 h 739086"/>
                <a:gd name="connsiteX8" fmla="*/ 0 w 10729201"/>
                <a:gd name="connsiteY8" fmla="*/ 73909 h 739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29201" h="739086">
                  <a:moveTo>
                    <a:pt x="0" y="73909"/>
                  </a:moveTo>
                  <a:cubicBezTo>
                    <a:pt x="0" y="33090"/>
                    <a:pt x="33090" y="0"/>
                    <a:pt x="73909" y="0"/>
                  </a:cubicBezTo>
                  <a:lnTo>
                    <a:pt x="10655292" y="0"/>
                  </a:lnTo>
                  <a:cubicBezTo>
                    <a:pt x="10696111" y="0"/>
                    <a:pt x="10729201" y="33090"/>
                    <a:pt x="10729201" y="73909"/>
                  </a:cubicBezTo>
                  <a:lnTo>
                    <a:pt x="10729201" y="665177"/>
                  </a:lnTo>
                  <a:cubicBezTo>
                    <a:pt x="10729201" y="705996"/>
                    <a:pt x="10696111" y="739086"/>
                    <a:pt x="10655292" y="739086"/>
                  </a:cubicBezTo>
                  <a:lnTo>
                    <a:pt x="73909" y="739086"/>
                  </a:lnTo>
                  <a:cubicBezTo>
                    <a:pt x="33090" y="739086"/>
                    <a:pt x="0" y="705996"/>
                    <a:pt x="0" y="665177"/>
                  </a:cubicBezTo>
                  <a:lnTo>
                    <a:pt x="0" y="73909"/>
                  </a:lnTo>
                  <a:close/>
                </a:path>
              </a:pathLst>
            </a:custGeom>
            <a:noFill/>
            <a:ln w="28575">
              <a:solidFill>
                <a:schemeClr val="tx2">
                  <a:lumMod val="75000"/>
                </a:schemeClr>
              </a:solidFill>
              <a:prstDash val="sysDot"/>
            </a:ln>
            <a:effectLst/>
            <a:scene3d>
              <a:camera prst="orthographicFront"/>
              <a:lightRig rig="flat" dir="t"/>
            </a:scene3d>
            <a:sp3d prstMaterial="plastic">
              <a:bevelT w="120900" h="88900"/>
              <a:bevelB w="88900" h="31750" prst="angle"/>
            </a:sp3d>
          </p:spPr>
          <p:style>
            <a:lnRef idx="0">
              <a:scrgbClr r="0" g="0" b="0"/>
            </a:lnRef>
            <a:fillRef idx="3">
              <a:scrgbClr r="0" g="0" b="0"/>
            </a:fillRef>
            <a:effectRef idx="2">
              <a:schemeClr val="accent1">
                <a:hueOff val="0"/>
                <a:satOff val="0"/>
                <a:lumOff val="0"/>
                <a:alphaOff val="0"/>
              </a:schemeClr>
            </a:effectRef>
            <a:fontRef idx="minor">
              <a:schemeClr val="lt1"/>
            </a:fontRef>
          </p:style>
          <p:txBody>
            <a:bodyPr lIns="90227" tIns="90227" rIns="90227" bIns="90227" spcCol="1270" anchor="ctr"/>
            <a:lstStyle/>
            <a:p>
              <a:pPr algn="ctr" defTabSz="800100">
                <a:lnSpc>
                  <a:spcPct val="90000"/>
                </a:lnSpc>
                <a:spcAft>
                  <a:spcPct val="35000"/>
                </a:spcAft>
                <a:defRPr/>
              </a:pPr>
              <a:r>
                <a:rPr lang="en-GB" dirty="0">
                  <a:solidFill>
                    <a:schemeClr val="tx2">
                      <a:lumMod val="75000"/>
                    </a:schemeClr>
                  </a:solidFill>
                  <a:latin typeface="Arial" panose="020B0604020202020204" pitchFamily="34" charset="0"/>
                  <a:cs typeface="Arial" panose="020B0604020202020204" pitchFamily="34" charset="0"/>
                </a:rPr>
                <a:t>With available information, </a:t>
              </a:r>
              <a:r>
                <a:rPr lang="en-GB" dirty="0" err="1">
                  <a:solidFill>
                    <a:schemeClr val="tx2">
                      <a:lumMod val="75000"/>
                    </a:schemeClr>
                  </a:solidFill>
                  <a:latin typeface="Arial" panose="020B0604020202020204" pitchFamily="34" charset="0"/>
                  <a:cs typeface="Arial" panose="020B0604020202020204" pitchFamily="34" charset="0"/>
                </a:rPr>
                <a:t>UoAs</a:t>
              </a:r>
              <a:r>
                <a:rPr lang="en-GB" dirty="0">
                  <a:solidFill>
                    <a:schemeClr val="tx2">
                      <a:lumMod val="75000"/>
                    </a:schemeClr>
                  </a:solidFill>
                  <a:latin typeface="Arial" panose="020B0604020202020204" pitchFamily="34" charset="0"/>
                  <a:cs typeface="Arial" panose="020B0604020202020204" pitchFamily="34" charset="0"/>
                </a:rPr>
                <a:t> will identify those who are eligible based on Indicators 1 (PIs),2 (Fellowships) and 4  (Co-Investigators)</a:t>
              </a:r>
              <a:endParaRPr lang="en-GB" dirty="0">
                <a:solidFill>
                  <a:schemeClr val="tx2">
                    <a:lumMod val="75000"/>
                  </a:schemeClr>
                </a:solidFill>
              </a:endParaRPr>
            </a:p>
          </p:txBody>
        </p:sp>
        <p:sp>
          <p:nvSpPr>
            <p:cNvPr id="12" name="Freeform 11">
              <a:extLst>
                <a:ext uri="{FF2B5EF4-FFF2-40B4-BE49-F238E27FC236}">
                  <a16:creationId xmlns:a16="http://schemas.microsoft.com/office/drawing/2014/main" id="{6DCFE288-50C4-4CFC-BFAF-2C0B8DB7F87D}"/>
                </a:ext>
              </a:extLst>
            </p:cNvPr>
            <p:cNvSpPr/>
            <p:nvPr/>
          </p:nvSpPr>
          <p:spPr>
            <a:xfrm>
              <a:off x="684212" y="3736018"/>
              <a:ext cx="10729201" cy="739086"/>
            </a:xfrm>
            <a:custGeom>
              <a:avLst/>
              <a:gdLst>
                <a:gd name="connsiteX0" fmla="*/ 0 w 10729201"/>
                <a:gd name="connsiteY0" fmla="*/ 73909 h 739086"/>
                <a:gd name="connsiteX1" fmla="*/ 73909 w 10729201"/>
                <a:gd name="connsiteY1" fmla="*/ 0 h 739086"/>
                <a:gd name="connsiteX2" fmla="*/ 10655292 w 10729201"/>
                <a:gd name="connsiteY2" fmla="*/ 0 h 739086"/>
                <a:gd name="connsiteX3" fmla="*/ 10729201 w 10729201"/>
                <a:gd name="connsiteY3" fmla="*/ 73909 h 739086"/>
                <a:gd name="connsiteX4" fmla="*/ 10729201 w 10729201"/>
                <a:gd name="connsiteY4" fmla="*/ 665177 h 739086"/>
                <a:gd name="connsiteX5" fmla="*/ 10655292 w 10729201"/>
                <a:gd name="connsiteY5" fmla="*/ 739086 h 739086"/>
                <a:gd name="connsiteX6" fmla="*/ 73909 w 10729201"/>
                <a:gd name="connsiteY6" fmla="*/ 739086 h 739086"/>
                <a:gd name="connsiteX7" fmla="*/ 0 w 10729201"/>
                <a:gd name="connsiteY7" fmla="*/ 665177 h 739086"/>
                <a:gd name="connsiteX8" fmla="*/ 0 w 10729201"/>
                <a:gd name="connsiteY8" fmla="*/ 73909 h 739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29201" h="739086">
                  <a:moveTo>
                    <a:pt x="0" y="73909"/>
                  </a:moveTo>
                  <a:cubicBezTo>
                    <a:pt x="0" y="33090"/>
                    <a:pt x="33090" y="0"/>
                    <a:pt x="73909" y="0"/>
                  </a:cubicBezTo>
                  <a:lnTo>
                    <a:pt x="10655292" y="0"/>
                  </a:lnTo>
                  <a:cubicBezTo>
                    <a:pt x="10696111" y="0"/>
                    <a:pt x="10729201" y="33090"/>
                    <a:pt x="10729201" y="73909"/>
                  </a:cubicBezTo>
                  <a:lnTo>
                    <a:pt x="10729201" y="665177"/>
                  </a:lnTo>
                  <a:cubicBezTo>
                    <a:pt x="10729201" y="705996"/>
                    <a:pt x="10696111" y="739086"/>
                    <a:pt x="10655292" y="739086"/>
                  </a:cubicBezTo>
                  <a:lnTo>
                    <a:pt x="73909" y="739086"/>
                  </a:lnTo>
                  <a:cubicBezTo>
                    <a:pt x="33090" y="739086"/>
                    <a:pt x="0" y="705996"/>
                    <a:pt x="0" y="665177"/>
                  </a:cubicBezTo>
                  <a:lnTo>
                    <a:pt x="0" y="73909"/>
                  </a:lnTo>
                  <a:close/>
                </a:path>
              </a:pathLst>
            </a:custGeom>
            <a:noFill/>
            <a:ln w="28575">
              <a:solidFill>
                <a:schemeClr val="tx2">
                  <a:lumMod val="75000"/>
                </a:schemeClr>
              </a:solidFill>
              <a:prstDash val="sysDot"/>
            </a:ln>
            <a:effectLst/>
            <a:scene3d>
              <a:camera prst="orthographicFront"/>
              <a:lightRig rig="flat" dir="t"/>
            </a:scene3d>
            <a:sp3d prstMaterial="plastic">
              <a:bevelT w="120900" h="88900"/>
              <a:bevelB w="88900" h="31750" prst="angle"/>
            </a:sp3d>
          </p:spPr>
          <p:style>
            <a:lnRef idx="0">
              <a:scrgbClr r="0" g="0" b="0"/>
            </a:lnRef>
            <a:fillRef idx="3">
              <a:scrgbClr r="0" g="0" b="0"/>
            </a:fillRef>
            <a:effectRef idx="2">
              <a:schemeClr val="accent1">
                <a:hueOff val="0"/>
                <a:satOff val="0"/>
                <a:lumOff val="0"/>
                <a:alphaOff val="0"/>
              </a:schemeClr>
            </a:effectRef>
            <a:fontRef idx="minor">
              <a:schemeClr val="lt1"/>
            </a:fontRef>
          </p:style>
          <p:txBody>
            <a:bodyPr lIns="90227" tIns="90227" rIns="90227" bIns="90227" spcCol="1270" anchor="ctr"/>
            <a:lstStyle/>
            <a:p>
              <a:pPr algn="ctr" defTabSz="800100">
                <a:lnSpc>
                  <a:spcPct val="90000"/>
                </a:lnSpc>
                <a:spcAft>
                  <a:spcPct val="35000"/>
                </a:spcAft>
                <a:defRPr/>
              </a:pPr>
              <a:r>
                <a:rPr lang="en-GB" dirty="0">
                  <a:solidFill>
                    <a:schemeClr val="tx2">
                      <a:lumMod val="75000"/>
                    </a:schemeClr>
                  </a:solidFill>
                  <a:latin typeface="Arial" panose="020B0604020202020204" pitchFamily="34" charset="0"/>
                  <a:cs typeface="Arial" panose="020B0604020202020204" pitchFamily="34" charset="0"/>
                </a:rPr>
                <a:t>Where information is readily available, </a:t>
              </a:r>
              <a:r>
                <a:rPr lang="en-GB" dirty="0" err="1">
                  <a:solidFill>
                    <a:schemeClr val="tx2">
                      <a:lumMod val="75000"/>
                    </a:schemeClr>
                  </a:solidFill>
                  <a:latin typeface="Arial" panose="020B0604020202020204" pitchFamily="34" charset="0"/>
                  <a:cs typeface="Arial" panose="020B0604020202020204" pitchFamily="34" charset="0"/>
                </a:rPr>
                <a:t>UoAs</a:t>
              </a:r>
              <a:r>
                <a:rPr lang="en-GB" dirty="0">
                  <a:solidFill>
                    <a:schemeClr val="tx2">
                      <a:lumMod val="75000"/>
                    </a:schemeClr>
                  </a:solidFill>
                  <a:latin typeface="Arial" panose="020B0604020202020204" pitchFamily="34" charset="0"/>
                  <a:cs typeface="Arial" panose="020B0604020202020204" pitchFamily="34" charset="0"/>
                </a:rPr>
                <a:t> will identify those eligible based on Indicators 3 and 5 </a:t>
              </a:r>
              <a:endParaRPr lang="en-GB" dirty="0">
                <a:solidFill>
                  <a:schemeClr val="tx2">
                    <a:lumMod val="75000"/>
                  </a:schemeClr>
                </a:solidFill>
              </a:endParaRPr>
            </a:p>
          </p:txBody>
        </p:sp>
        <p:sp>
          <p:nvSpPr>
            <p:cNvPr id="14" name="Freeform 13">
              <a:extLst>
                <a:ext uri="{FF2B5EF4-FFF2-40B4-BE49-F238E27FC236}">
                  <a16:creationId xmlns:a16="http://schemas.microsoft.com/office/drawing/2014/main" id="{B2BC510D-C8C0-407E-8032-9753E0C9AF76}"/>
                </a:ext>
              </a:extLst>
            </p:cNvPr>
            <p:cNvSpPr/>
            <p:nvPr/>
          </p:nvSpPr>
          <p:spPr>
            <a:xfrm>
              <a:off x="667108" y="4797147"/>
              <a:ext cx="10729201" cy="739086"/>
            </a:xfrm>
            <a:custGeom>
              <a:avLst/>
              <a:gdLst>
                <a:gd name="connsiteX0" fmla="*/ 0 w 10729201"/>
                <a:gd name="connsiteY0" fmla="*/ 73909 h 739086"/>
                <a:gd name="connsiteX1" fmla="*/ 73909 w 10729201"/>
                <a:gd name="connsiteY1" fmla="*/ 0 h 739086"/>
                <a:gd name="connsiteX2" fmla="*/ 10655292 w 10729201"/>
                <a:gd name="connsiteY2" fmla="*/ 0 h 739086"/>
                <a:gd name="connsiteX3" fmla="*/ 10729201 w 10729201"/>
                <a:gd name="connsiteY3" fmla="*/ 73909 h 739086"/>
                <a:gd name="connsiteX4" fmla="*/ 10729201 w 10729201"/>
                <a:gd name="connsiteY4" fmla="*/ 665177 h 739086"/>
                <a:gd name="connsiteX5" fmla="*/ 10655292 w 10729201"/>
                <a:gd name="connsiteY5" fmla="*/ 739086 h 739086"/>
                <a:gd name="connsiteX6" fmla="*/ 73909 w 10729201"/>
                <a:gd name="connsiteY6" fmla="*/ 739086 h 739086"/>
                <a:gd name="connsiteX7" fmla="*/ 0 w 10729201"/>
                <a:gd name="connsiteY7" fmla="*/ 665177 h 739086"/>
                <a:gd name="connsiteX8" fmla="*/ 0 w 10729201"/>
                <a:gd name="connsiteY8" fmla="*/ 73909 h 739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29201" h="739086">
                  <a:moveTo>
                    <a:pt x="0" y="73909"/>
                  </a:moveTo>
                  <a:cubicBezTo>
                    <a:pt x="0" y="33090"/>
                    <a:pt x="33090" y="0"/>
                    <a:pt x="73909" y="0"/>
                  </a:cubicBezTo>
                  <a:lnTo>
                    <a:pt x="10655292" y="0"/>
                  </a:lnTo>
                  <a:cubicBezTo>
                    <a:pt x="10696111" y="0"/>
                    <a:pt x="10729201" y="33090"/>
                    <a:pt x="10729201" y="73909"/>
                  </a:cubicBezTo>
                  <a:lnTo>
                    <a:pt x="10729201" y="665177"/>
                  </a:lnTo>
                  <a:cubicBezTo>
                    <a:pt x="10729201" y="705996"/>
                    <a:pt x="10696111" y="739086"/>
                    <a:pt x="10655292" y="739086"/>
                  </a:cubicBezTo>
                  <a:lnTo>
                    <a:pt x="73909" y="739086"/>
                  </a:lnTo>
                  <a:cubicBezTo>
                    <a:pt x="33090" y="739086"/>
                    <a:pt x="0" y="705996"/>
                    <a:pt x="0" y="665177"/>
                  </a:cubicBezTo>
                  <a:lnTo>
                    <a:pt x="0" y="73909"/>
                  </a:lnTo>
                  <a:close/>
                </a:path>
              </a:pathLst>
            </a:custGeom>
            <a:noFill/>
            <a:ln w="28575">
              <a:solidFill>
                <a:schemeClr val="tx2">
                  <a:lumMod val="75000"/>
                </a:schemeClr>
              </a:solidFill>
              <a:prstDash val="sysDot"/>
            </a:ln>
            <a:effectLst/>
            <a:scene3d>
              <a:camera prst="orthographicFront"/>
              <a:lightRig rig="flat" dir="t"/>
            </a:scene3d>
            <a:sp3d prstMaterial="plastic">
              <a:bevelT w="120900" h="88900"/>
              <a:bevelB w="88900" h="31750" prst="angle"/>
            </a:sp3d>
          </p:spPr>
          <p:style>
            <a:lnRef idx="0">
              <a:scrgbClr r="0" g="0" b="0"/>
            </a:lnRef>
            <a:fillRef idx="3">
              <a:scrgbClr r="0" g="0" b="0"/>
            </a:fillRef>
            <a:effectRef idx="2">
              <a:schemeClr val="accent1">
                <a:hueOff val="0"/>
                <a:satOff val="0"/>
                <a:lumOff val="0"/>
                <a:alphaOff val="0"/>
              </a:schemeClr>
            </a:effectRef>
            <a:fontRef idx="minor">
              <a:schemeClr val="lt1"/>
            </a:fontRef>
          </p:style>
          <p:txBody>
            <a:bodyPr lIns="90227" tIns="90227" rIns="90227" bIns="90227" spcCol="1270" anchor="ctr"/>
            <a:lstStyle/>
            <a:p>
              <a:pPr algn="ctr" defTabSz="800100">
                <a:lnSpc>
                  <a:spcPct val="90000"/>
                </a:lnSpc>
                <a:spcAft>
                  <a:spcPct val="35000"/>
                </a:spcAft>
                <a:defRPr/>
              </a:pPr>
              <a:r>
                <a:rPr lang="en-GB" dirty="0">
                  <a:solidFill>
                    <a:schemeClr val="tx2">
                      <a:lumMod val="75000"/>
                    </a:schemeClr>
                  </a:solidFill>
                  <a:latin typeface="Arial" panose="020B0604020202020204" pitchFamily="34" charset="0"/>
                  <a:cs typeface="Arial" panose="020B0604020202020204" pitchFamily="34" charset="0"/>
                </a:rPr>
                <a:t>Associate Deans of Research will review decisions at the preliminary stage</a:t>
              </a:r>
              <a:endParaRPr lang="en-GB" dirty="0">
                <a:solidFill>
                  <a:schemeClr val="tx2">
                    <a:lumMod val="75000"/>
                  </a:schemeClr>
                </a:solidFill>
              </a:endParaRPr>
            </a:p>
          </p:txBody>
        </p:sp>
      </p:grpSp>
      <p:sp>
        <p:nvSpPr>
          <p:cNvPr id="7" name="Text Box 8">
            <a:extLst>
              <a:ext uri="{FF2B5EF4-FFF2-40B4-BE49-F238E27FC236}">
                <a16:creationId xmlns:a16="http://schemas.microsoft.com/office/drawing/2014/main" id="{2248858A-7ECE-439D-8FEC-06A927A3B143}"/>
              </a:ext>
            </a:extLst>
          </p:cNvPr>
          <p:cNvSpPr txBox="1">
            <a:spLocks noChangeArrowheads="1"/>
          </p:cNvSpPr>
          <p:nvPr/>
        </p:nvSpPr>
        <p:spPr bwMode="auto">
          <a:xfrm>
            <a:off x="285750" y="833438"/>
            <a:ext cx="9183688" cy="534987"/>
          </a:xfrm>
          <a:prstGeom prst="rect">
            <a:avLst/>
          </a:prstGeom>
          <a:noFill/>
          <a:ln>
            <a:noFill/>
          </a:ln>
          <a:effectLst/>
          <a:extLst>
            <a:ext uri="{909E8E84-426E-40dd-AFC4-6F175D3DCCD1}"/>
            <a:ext uri="{91240B29-F687-4f45-9708-019B960494DF}"/>
            <a:ext uri="{AF507438-7753-43e0-B8FC-AC1667EBCBE1}"/>
          </a:extLst>
        </p:spPr>
        <p:txBody>
          <a:bodyPr>
            <a:spAutoFit/>
          </a:bodyPr>
          <a:lstStyle/>
          <a:p>
            <a:pPr marL="542925" algn="ctr" eaLnBrk="1" fontAlgn="auto" hangingPunct="1">
              <a:lnSpc>
                <a:spcPct val="120000"/>
              </a:lnSpc>
              <a:spcBef>
                <a:spcPct val="50000"/>
              </a:spcBef>
              <a:spcAft>
                <a:spcPts val="0"/>
              </a:spcAft>
              <a:defRPr/>
            </a:pPr>
            <a:r>
              <a:rPr lang="en-GB" sz="2400" i="1" u="sng" dirty="0">
                <a:solidFill>
                  <a:schemeClr val="tx2">
                    <a:lumMod val="75000"/>
                  </a:schemeClr>
                </a:solidFill>
                <a:ea typeface="+mn-ea"/>
                <a:cs typeface="Arial" panose="020B0604020202020204" pitchFamily="34" charset="0"/>
              </a:rPr>
              <a:t>before Open Stage</a:t>
            </a:r>
          </a:p>
        </p:txBody>
      </p:sp>
      <p:sp>
        <p:nvSpPr>
          <p:cNvPr id="2" name="TextBox 1">
            <a:extLst>
              <a:ext uri="{FF2B5EF4-FFF2-40B4-BE49-F238E27FC236}">
                <a16:creationId xmlns:a16="http://schemas.microsoft.com/office/drawing/2014/main" id="{970A542C-4F13-4262-8037-3D647338BE7C}"/>
              </a:ext>
            </a:extLst>
          </p:cNvPr>
          <p:cNvSpPr txBox="1"/>
          <p:nvPr/>
        </p:nvSpPr>
        <p:spPr>
          <a:xfrm>
            <a:off x="9694863" y="1452563"/>
            <a:ext cx="2317750" cy="4156075"/>
          </a:xfrm>
          <a:prstGeom prst="rect">
            <a:avLst/>
          </a:prstGeom>
          <a:noFill/>
        </p:spPr>
        <p:txBody>
          <a:bodyPr>
            <a:spAutoFit/>
          </a:bodyPr>
          <a:lstStyle/>
          <a:p>
            <a:pPr>
              <a:defRPr/>
            </a:pPr>
            <a:r>
              <a:rPr lang="en-GB" sz="2400" b="1" dirty="0">
                <a:solidFill>
                  <a:schemeClr val="tx2">
                    <a:lumMod val="75000"/>
                  </a:schemeClr>
                </a:solidFill>
              </a:rPr>
              <a:t>Those deemed eligible at this initial stage will be informed in July 2020</a:t>
            </a:r>
          </a:p>
          <a:p>
            <a:pPr>
              <a:defRPr/>
            </a:pPr>
            <a:endParaRPr lang="en-GB" sz="2400" b="1" dirty="0">
              <a:solidFill>
                <a:schemeClr val="tx2">
                  <a:lumMod val="75000"/>
                </a:schemeClr>
              </a:solidFill>
            </a:endParaRPr>
          </a:p>
          <a:p>
            <a:pPr>
              <a:defRPr/>
            </a:pPr>
            <a:r>
              <a:rPr lang="en-GB" sz="2400" dirty="0">
                <a:solidFill>
                  <a:schemeClr val="tx2">
                    <a:lumMod val="75000"/>
                  </a:schemeClr>
                </a:solidFill>
              </a:rPr>
              <a:t>All other R-only informed of Open Process</a:t>
            </a:r>
          </a:p>
          <a:p>
            <a:pPr>
              <a:defRPr/>
            </a:pPr>
            <a:endParaRPr lang="en-GB" sz="2400" b="1" dirty="0">
              <a:solidFill>
                <a:schemeClr val="tx2">
                  <a:lumMod val="75000"/>
                </a:schemeClr>
              </a:solidFill>
            </a:endParaRPr>
          </a:p>
          <a:p>
            <a:pPr>
              <a:defRPr/>
            </a:pPr>
            <a:endParaRPr lang="en-GB" sz="2400" b="1" dirty="0">
              <a:solidFill>
                <a:schemeClr val="tx2">
                  <a:lumMod val="75000"/>
                </a:schemeClr>
              </a:solidFill>
            </a:endParaRPr>
          </a:p>
        </p:txBody>
      </p:sp>
      <p:sp>
        <p:nvSpPr>
          <p:cNvPr id="16" name="Freeform 15">
            <a:extLst>
              <a:ext uri="{FF2B5EF4-FFF2-40B4-BE49-F238E27FC236}">
                <a16:creationId xmlns:a16="http://schemas.microsoft.com/office/drawing/2014/main" id="{A6F53A2D-126B-4E19-B438-AA1FE8931BF5}"/>
              </a:ext>
            </a:extLst>
          </p:cNvPr>
          <p:cNvSpPr/>
          <p:nvPr/>
        </p:nvSpPr>
        <p:spPr>
          <a:xfrm>
            <a:off x="4571391" y="3319989"/>
            <a:ext cx="564216" cy="452144"/>
          </a:xfrm>
          <a:custGeom>
            <a:avLst/>
            <a:gdLst>
              <a:gd name="connsiteX0" fmla="*/ 0 w 452144"/>
              <a:gd name="connsiteY0" fmla="*/ 112843 h 564216"/>
              <a:gd name="connsiteX1" fmla="*/ 226072 w 452144"/>
              <a:gd name="connsiteY1" fmla="*/ 112843 h 564216"/>
              <a:gd name="connsiteX2" fmla="*/ 226072 w 452144"/>
              <a:gd name="connsiteY2" fmla="*/ 0 h 564216"/>
              <a:gd name="connsiteX3" fmla="*/ 452144 w 452144"/>
              <a:gd name="connsiteY3" fmla="*/ 282108 h 564216"/>
              <a:gd name="connsiteX4" fmla="*/ 226072 w 452144"/>
              <a:gd name="connsiteY4" fmla="*/ 564216 h 564216"/>
              <a:gd name="connsiteX5" fmla="*/ 226072 w 452144"/>
              <a:gd name="connsiteY5" fmla="*/ 451373 h 564216"/>
              <a:gd name="connsiteX6" fmla="*/ 0 w 452144"/>
              <a:gd name="connsiteY6" fmla="*/ 451373 h 564216"/>
              <a:gd name="connsiteX7" fmla="*/ 0 w 452144"/>
              <a:gd name="connsiteY7" fmla="*/ 112843 h 564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2144" h="564216">
                <a:moveTo>
                  <a:pt x="361715" y="1"/>
                </a:moveTo>
                <a:lnTo>
                  <a:pt x="361715" y="282108"/>
                </a:lnTo>
                <a:lnTo>
                  <a:pt x="452144" y="282108"/>
                </a:lnTo>
                <a:lnTo>
                  <a:pt x="226072" y="564215"/>
                </a:lnTo>
                <a:lnTo>
                  <a:pt x="0" y="282108"/>
                </a:lnTo>
                <a:lnTo>
                  <a:pt x="90429" y="282108"/>
                </a:lnTo>
                <a:lnTo>
                  <a:pt x="90429" y="1"/>
                </a:lnTo>
                <a:lnTo>
                  <a:pt x="361715" y="1"/>
                </a:lnTo>
                <a:close/>
              </a:path>
            </a:pathLst>
          </a:custGeom>
          <a:solidFill>
            <a:schemeClr val="tx2">
              <a:lumMod val="75000"/>
            </a:schemeClr>
          </a:solidFill>
          <a:scene3d>
            <a:camera prst="orthographicFront"/>
            <a:lightRig rig="flat" dir="t"/>
          </a:scene3d>
          <a:sp3d z="-80000" prstMaterial="plastic">
            <a:bevelT w="50800" h="50800"/>
            <a:bevelB w="25400" h="25400" prst="angle"/>
          </a:sp3d>
        </p:spPr>
        <p:style>
          <a:lnRef idx="0">
            <a:schemeClr val="accent1">
              <a:tint val="60000"/>
              <a:hueOff val="0"/>
              <a:satOff val="0"/>
              <a:lumOff val="0"/>
              <a:alphaOff val="0"/>
            </a:schemeClr>
          </a:lnRef>
          <a:fillRef idx="3">
            <a:scrgbClr r="0" g="0" b="0"/>
          </a:fillRef>
          <a:effectRef idx="2">
            <a:schemeClr val="accent1">
              <a:tint val="60000"/>
              <a:hueOff val="0"/>
              <a:satOff val="0"/>
              <a:lumOff val="0"/>
              <a:alphaOff val="0"/>
            </a:schemeClr>
          </a:effectRef>
          <a:fontRef idx="minor">
            <a:schemeClr val="lt1"/>
          </a:fontRef>
        </p:style>
        <p:txBody>
          <a:bodyPr lIns="112844" tIns="0" rIns="112842" bIns="135643" spcCol="1270" anchor="ctr"/>
          <a:lstStyle/>
          <a:p>
            <a:pPr algn="ctr" defTabSz="977900">
              <a:lnSpc>
                <a:spcPct val="90000"/>
              </a:lnSpc>
              <a:spcAft>
                <a:spcPct val="35000"/>
              </a:spcAft>
              <a:defRPr/>
            </a:pPr>
            <a:endParaRPr lang="en-GB" sz="2200"/>
          </a:p>
        </p:txBody>
      </p:sp>
      <p:sp>
        <p:nvSpPr>
          <p:cNvPr id="17" name="Freeform 16">
            <a:extLst>
              <a:ext uri="{FF2B5EF4-FFF2-40B4-BE49-F238E27FC236}">
                <a16:creationId xmlns:a16="http://schemas.microsoft.com/office/drawing/2014/main" id="{E3F0DAC9-295B-43DD-9444-C7BA2C9355E9}"/>
              </a:ext>
            </a:extLst>
          </p:cNvPr>
          <p:cNvSpPr/>
          <p:nvPr/>
        </p:nvSpPr>
        <p:spPr>
          <a:xfrm>
            <a:off x="4571391" y="4518589"/>
            <a:ext cx="564216" cy="452144"/>
          </a:xfrm>
          <a:custGeom>
            <a:avLst/>
            <a:gdLst>
              <a:gd name="connsiteX0" fmla="*/ 0 w 452144"/>
              <a:gd name="connsiteY0" fmla="*/ 112843 h 564216"/>
              <a:gd name="connsiteX1" fmla="*/ 226072 w 452144"/>
              <a:gd name="connsiteY1" fmla="*/ 112843 h 564216"/>
              <a:gd name="connsiteX2" fmla="*/ 226072 w 452144"/>
              <a:gd name="connsiteY2" fmla="*/ 0 h 564216"/>
              <a:gd name="connsiteX3" fmla="*/ 452144 w 452144"/>
              <a:gd name="connsiteY3" fmla="*/ 282108 h 564216"/>
              <a:gd name="connsiteX4" fmla="*/ 226072 w 452144"/>
              <a:gd name="connsiteY4" fmla="*/ 564216 h 564216"/>
              <a:gd name="connsiteX5" fmla="*/ 226072 w 452144"/>
              <a:gd name="connsiteY5" fmla="*/ 451373 h 564216"/>
              <a:gd name="connsiteX6" fmla="*/ 0 w 452144"/>
              <a:gd name="connsiteY6" fmla="*/ 451373 h 564216"/>
              <a:gd name="connsiteX7" fmla="*/ 0 w 452144"/>
              <a:gd name="connsiteY7" fmla="*/ 112843 h 564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2144" h="564216">
                <a:moveTo>
                  <a:pt x="361715" y="1"/>
                </a:moveTo>
                <a:lnTo>
                  <a:pt x="361715" y="282108"/>
                </a:lnTo>
                <a:lnTo>
                  <a:pt x="452144" y="282108"/>
                </a:lnTo>
                <a:lnTo>
                  <a:pt x="226072" y="564215"/>
                </a:lnTo>
                <a:lnTo>
                  <a:pt x="0" y="282108"/>
                </a:lnTo>
                <a:lnTo>
                  <a:pt x="90429" y="282108"/>
                </a:lnTo>
                <a:lnTo>
                  <a:pt x="90429" y="1"/>
                </a:lnTo>
                <a:lnTo>
                  <a:pt x="361715" y="1"/>
                </a:lnTo>
                <a:close/>
              </a:path>
            </a:pathLst>
          </a:custGeom>
          <a:solidFill>
            <a:schemeClr val="tx2">
              <a:lumMod val="75000"/>
            </a:schemeClr>
          </a:solidFill>
          <a:scene3d>
            <a:camera prst="orthographicFront"/>
            <a:lightRig rig="flat" dir="t"/>
          </a:scene3d>
          <a:sp3d z="-80000" prstMaterial="plastic">
            <a:bevelT w="50800" h="50800"/>
            <a:bevelB w="25400" h="25400" prst="angle"/>
          </a:sp3d>
        </p:spPr>
        <p:style>
          <a:lnRef idx="0">
            <a:schemeClr val="accent1">
              <a:tint val="60000"/>
              <a:hueOff val="0"/>
              <a:satOff val="0"/>
              <a:lumOff val="0"/>
              <a:alphaOff val="0"/>
            </a:schemeClr>
          </a:lnRef>
          <a:fillRef idx="3">
            <a:scrgbClr r="0" g="0" b="0"/>
          </a:fillRef>
          <a:effectRef idx="2">
            <a:schemeClr val="accent1">
              <a:tint val="60000"/>
              <a:hueOff val="0"/>
              <a:satOff val="0"/>
              <a:lumOff val="0"/>
              <a:alphaOff val="0"/>
            </a:schemeClr>
          </a:effectRef>
          <a:fontRef idx="minor">
            <a:schemeClr val="lt1"/>
          </a:fontRef>
        </p:style>
        <p:txBody>
          <a:bodyPr lIns="112844" tIns="0" rIns="112842" bIns="135643" spcCol="1270" anchor="ctr"/>
          <a:lstStyle/>
          <a:p>
            <a:pPr algn="ctr" defTabSz="977900">
              <a:lnSpc>
                <a:spcPct val="90000"/>
              </a:lnSpc>
              <a:spcAft>
                <a:spcPct val="35000"/>
              </a:spcAft>
              <a:defRPr/>
            </a:pPr>
            <a:endParaRPr lang="en-GB" sz="22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4" descr="2015 CAMS 055 Corporate PowerPoint widescreen3.jpg">
            <a:extLst>
              <a:ext uri="{FF2B5EF4-FFF2-40B4-BE49-F238E27FC236}">
                <a16:creationId xmlns:a16="http://schemas.microsoft.com/office/drawing/2014/main" id="{EBC4485A-79FC-47F6-868B-51AD16290514}"/>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3">
            <a:extLst>
              <a:ext uri="{FF2B5EF4-FFF2-40B4-BE49-F238E27FC236}">
                <a16:creationId xmlns:a16="http://schemas.microsoft.com/office/drawing/2014/main" id="{923B69F7-EB38-449F-939F-B686E6ABF82F}"/>
              </a:ext>
            </a:extLst>
          </p:cNvPr>
          <p:cNvSpPr txBox="1">
            <a:spLocks noChangeArrowheads="1"/>
          </p:cNvSpPr>
          <p:nvPr/>
        </p:nvSpPr>
        <p:spPr bwMode="auto">
          <a:xfrm>
            <a:off x="180975" y="2947988"/>
            <a:ext cx="8856663" cy="1016000"/>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ctr" eaLnBrk="1" fontAlgn="auto" hangingPunct="1">
              <a:spcBef>
                <a:spcPct val="50000"/>
              </a:spcBef>
              <a:spcAft>
                <a:spcPts val="0"/>
              </a:spcAft>
              <a:defRPr/>
            </a:pPr>
            <a:r>
              <a:rPr lang="en-US" sz="6000" b="1" dirty="0">
                <a:solidFill>
                  <a:schemeClr val="bg1"/>
                </a:solidFill>
                <a:latin typeface="Arial" charset="0"/>
                <a:ea typeface="+mn-ea"/>
              </a:rPr>
              <a:t>OUTPUT SELECTION</a:t>
            </a:r>
            <a:endParaRPr lang="en-US" sz="6000" b="1" dirty="0">
              <a:solidFill>
                <a:schemeClr val="bg1"/>
              </a:solidFill>
              <a:latin typeface="+mn-lt"/>
              <a:ea typeface="+mn-ea"/>
            </a:endParaRPr>
          </a:p>
        </p:txBody>
      </p:sp>
      <p:sp>
        <p:nvSpPr>
          <p:cNvPr id="4" name="Text Box 3">
            <a:extLst>
              <a:ext uri="{FF2B5EF4-FFF2-40B4-BE49-F238E27FC236}">
                <a16:creationId xmlns:a16="http://schemas.microsoft.com/office/drawing/2014/main" id="{13E088D6-96CE-4E10-9FC3-6897DD04F03E}"/>
              </a:ext>
            </a:extLst>
          </p:cNvPr>
          <p:cNvSpPr txBox="1">
            <a:spLocks noChangeArrowheads="1"/>
          </p:cNvSpPr>
          <p:nvPr/>
        </p:nvSpPr>
        <p:spPr bwMode="auto">
          <a:xfrm>
            <a:off x="755650" y="1916113"/>
            <a:ext cx="8856663" cy="569912"/>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bg1"/>
                </a:solidFill>
                <a:latin typeface="Arial" charset="0"/>
                <a:ea typeface="+mn-ea"/>
              </a:rPr>
              <a:t>Code of Practice – policies and processes</a:t>
            </a:r>
            <a:endParaRPr lang="en-US" sz="3100" b="1" dirty="0">
              <a:solidFill>
                <a:schemeClr val="bg1"/>
              </a:solidFill>
              <a:latin typeface="+mn-lt"/>
              <a:ea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1" descr="2015 CAMS 055 Corporate PowerPoint widescreen4.jpg">
            <a:extLst>
              <a:ext uri="{FF2B5EF4-FFF2-40B4-BE49-F238E27FC236}">
                <a16:creationId xmlns:a16="http://schemas.microsoft.com/office/drawing/2014/main" id="{C8698E1C-31B8-4E09-B5B8-B0B6BB62E4E2}"/>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335C4F53-FB46-4331-B83C-F4E8E92DB792}"/>
              </a:ext>
            </a:extLst>
          </p:cNvPr>
          <p:cNvSpPr txBox="1">
            <a:spLocks noChangeArrowheads="1"/>
          </p:cNvSpPr>
          <p:nvPr/>
        </p:nvSpPr>
        <p:spPr bwMode="auto">
          <a:xfrm>
            <a:off x="684213" y="549275"/>
            <a:ext cx="11485562" cy="56991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ea typeface="+mn-ea"/>
              </a:rPr>
              <a:t>Approach to selecting outputs</a:t>
            </a:r>
            <a:endParaRPr lang="en-US" sz="3100" b="1" dirty="0">
              <a:solidFill>
                <a:schemeClr val="tx2">
                  <a:lumMod val="75000"/>
                </a:schemeClr>
              </a:solidFill>
              <a:latin typeface="+mn-lt"/>
              <a:ea typeface="+mn-ea"/>
            </a:endParaRPr>
          </a:p>
        </p:txBody>
      </p:sp>
      <p:sp>
        <p:nvSpPr>
          <p:cNvPr id="4" name="Text Box 8">
            <a:extLst>
              <a:ext uri="{FF2B5EF4-FFF2-40B4-BE49-F238E27FC236}">
                <a16:creationId xmlns:a16="http://schemas.microsoft.com/office/drawing/2014/main" id="{D2DF8D2D-AFAC-47A4-A141-98524EA48D5E}"/>
              </a:ext>
            </a:extLst>
          </p:cNvPr>
          <p:cNvSpPr txBox="1">
            <a:spLocks noChangeArrowheads="1"/>
          </p:cNvSpPr>
          <p:nvPr/>
        </p:nvSpPr>
        <p:spPr bwMode="auto">
          <a:xfrm>
            <a:off x="-179388" y="1268413"/>
            <a:ext cx="12349163" cy="6518275"/>
          </a:xfrm>
          <a:prstGeom prst="rect">
            <a:avLst/>
          </a:prstGeom>
          <a:noFill/>
          <a:ln>
            <a:noFill/>
          </a:ln>
          <a:effectLst/>
          <a:extLst>
            <a:ext uri="{909E8E84-426E-40dd-AFC4-6F175D3DCCD1}"/>
            <a:ext uri="{91240B29-F687-4f45-9708-019B960494DF}"/>
            <a:ext uri="{AF507438-7753-43e0-B8FC-AC1667EBCBE1}"/>
          </a:extLst>
        </p:spPr>
        <p:txBody>
          <a:bodyPr>
            <a:spAutoFit/>
          </a:bodyPr>
          <a:lstStyle/>
          <a:p>
            <a:pPr marL="885825" indent="-342900" eaLnBrk="1" fontAlgn="auto" hangingPunct="1">
              <a:lnSpc>
                <a:spcPct val="120000"/>
              </a:lnSpc>
              <a:spcBef>
                <a:spcPct val="50000"/>
              </a:spcBef>
              <a:spcAft>
                <a:spcPts val="0"/>
              </a:spcAft>
              <a:buFont typeface="Wingdings" panose="05000000000000000000" pitchFamily="2" charset="2"/>
              <a:buChar char="q"/>
              <a:defRPr/>
            </a:pPr>
            <a:r>
              <a:rPr lang="en-GB" sz="2400" dirty="0">
                <a:solidFill>
                  <a:schemeClr val="tx2">
                    <a:lumMod val="75000"/>
                  </a:schemeClr>
                </a:solidFill>
                <a:ea typeface="+mn-ea"/>
                <a:cs typeface="Arial" panose="020B0604020202020204" pitchFamily="34" charset="0"/>
              </a:rPr>
              <a:t>Each </a:t>
            </a:r>
            <a:r>
              <a:rPr lang="en-GB" sz="2400" dirty="0" err="1">
                <a:solidFill>
                  <a:schemeClr val="tx2">
                    <a:lumMod val="75000"/>
                  </a:schemeClr>
                </a:solidFill>
                <a:ea typeface="+mn-ea"/>
                <a:cs typeface="Arial" panose="020B0604020202020204" pitchFamily="34" charset="0"/>
              </a:rPr>
              <a:t>UoA</a:t>
            </a:r>
            <a:r>
              <a:rPr lang="en-GB" sz="2400" dirty="0">
                <a:solidFill>
                  <a:schemeClr val="tx2">
                    <a:lumMod val="75000"/>
                  </a:schemeClr>
                </a:solidFill>
                <a:ea typeface="+mn-ea"/>
                <a:cs typeface="Arial" panose="020B0604020202020204" pitchFamily="34" charset="0"/>
              </a:rPr>
              <a:t> will have its own specific process but will draw on common approaches and principles.</a:t>
            </a:r>
          </a:p>
          <a:p>
            <a:pPr marL="885825" indent="-342900" eaLnBrk="1" fontAlgn="auto" hangingPunct="1">
              <a:lnSpc>
                <a:spcPct val="120000"/>
              </a:lnSpc>
              <a:spcBef>
                <a:spcPct val="50000"/>
              </a:spcBef>
              <a:spcAft>
                <a:spcPts val="0"/>
              </a:spcAft>
              <a:buFont typeface="Wingdings" panose="05000000000000000000" pitchFamily="2" charset="2"/>
              <a:buChar char="q"/>
              <a:defRPr/>
            </a:pPr>
            <a:r>
              <a:rPr lang="en-GB" sz="2400" dirty="0">
                <a:solidFill>
                  <a:schemeClr val="tx2">
                    <a:lumMod val="75000"/>
                  </a:schemeClr>
                </a:solidFill>
                <a:cs typeface="Arial" panose="020B0604020202020204" pitchFamily="34" charset="0"/>
              </a:rPr>
              <a:t>Your Director of Research is your key point of contact and you should expect your </a:t>
            </a:r>
            <a:r>
              <a:rPr lang="en-GB" sz="2400" dirty="0" err="1">
                <a:solidFill>
                  <a:schemeClr val="tx2">
                    <a:lumMod val="75000"/>
                  </a:schemeClr>
                </a:solidFill>
                <a:cs typeface="Arial" panose="020B0604020202020204" pitchFamily="34" charset="0"/>
              </a:rPr>
              <a:t>UoA</a:t>
            </a:r>
            <a:r>
              <a:rPr lang="en-GB" sz="2400" dirty="0">
                <a:solidFill>
                  <a:schemeClr val="tx2">
                    <a:lumMod val="75000"/>
                  </a:schemeClr>
                </a:solidFill>
                <a:cs typeface="Arial" panose="020B0604020202020204" pitchFamily="34" charset="0"/>
              </a:rPr>
              <a:t> to explain your </a:t>
            </a:r>
            <a:r>
              <a:rPr lang="en-GB" sz="2400" dirty="0" err="1">
                <a:solidFill>
                  <a:schemeClr val="tx2">
                    <a:lumMod val="75000"/>
                  </a:schemeClr>
                </a:solidFill>
                <a:cs typeface="Arial" panose="020B0604020202020204" pitchFamily="34" charset="0"/>
              </a:rPr>
              <a:t>UoA’s</a:t>
            </a:r>
            <a:r>
              <a:rPr lang="en-GB" sz="2400" dirty="0">
                <a:solidFill>
                  <a:schemeClr val="tx2">
                    <a:lumMod val="75000"/>
                  </a:schemeClr>
                </a:solidFill>
                <a:cs typeface="Arial" panose="020B0604020202020204" pitchFamily="34" charset="0"/>
              </a:rPr>
              <a:t> process by October 2019.</a:t>
            </a:r>
          </a:p>
          <a:p>
            <a:pPr marL="885825" indent="-342900" eaLnBrk="1" fontAlgn="auto" hangingPunct="1">
              <a:lnSpc>
                <a:spcPct val="120000"/>
              </a:lnSpc>
              <a:spcBef>
                <a:spcPct val="50000"/>
              </a:spcBef>
              <a:spcAft>
                <a:spcPts val="0"/>
              </a:spcAft>
              <a:buFont typeface="Wingdings" panose="05000000000000000000" pitchFamily="2" charset="2"/>
              <a:buChar char="q"/>
              <a:tabLst>
                <a:tab pos="1885950" algn="l"/>
              </a:tabLst>
              <a:defRPr/>
            </a:pPr>
            <a:r>
              <a:rPr lang="en-US" altLang="en-US" sz="2400" dirty="0">
                <a:solidFill>
                  <a:schemeClr val="tx2">
                    <a:lumMod val="75000"/>
                  </a:schemeClr>
                </a:solidFill>
                <a:cs typeface="Arial" panose="020B0604020202020204" pitchFamily="34" charset="0"/>
              </a:rPr>
              <a:t>The </a:t>
            </a:r>
            <a:r>
              <a:rPr lang="en-US" altLang="en-US" sz="2400" dirty="0" err="1">
                <a:solidFill>
                  <a:schemeClr val="tx2">
                    <a:lumMod val="75000"/>
                  </a:schemeClr>
                </a:solidFill>
                <a:cs typeface="Arial" panose="020B0604020202020204" pitchFamily="34" charset="0"/>
              </a:rPr>
              <a:t>UoA</a:t>
            </a:r>
            <a:r>
              <a:rPr lang="en-US" altLang="en-US" sz="2400" dirty="0">
                <a:solidFill>
                  <a:schemeClr val="tx2">
                    <a:lumMod val="75000"/>
                  </a:schemeClr>
                </a:solidFill>
                <a:cs typeface="Arial" panose="020B0604020202020204" pitchFamily="34" charset="0"/>
              </a:rPr>
              <a:t> will present an initial set of recommended outputs for submission to the University Research Monitoring Panel; initial list in September/October and updated list in July 2020.</a:t>
            </a:r>
          </a:p>
          <a:p>
            <a:pPr marL="714375" algn="ctr" eaLnBrk="1" fontAlgn="auto" hangingPunct="1">
              <a:lnSpc>
                <a:spcPct val="120000"/>
              </a:lnSpc>
              <a:spcBef>
                <a:spcPct val="50000"/>
              </a:spcBef>
              <a:spcAft>
                <a:spcPts val="0"/>
              </a:spcAft>
              <a:tabLst>
                <a:tab pos="1885950" algn="l"/>
              </a:tabLst>
              <a:defRPr/>
            </a:pPr>
            <a:r>
              <a:rPr lang="en-US" altLang="en-US" sz="2400" i="1" dirty="0">
                <a:solidFill>
                  <a:schemeClr val="tx2">
                    <a:lumMod val="75000"/>
                  </a:schemeClr>
                </a:solidFill>
                <a:cs typeface="Arial" panose="020B0604020202020204" pitchFamily="34" charset="0"/>
              </a:rPr>
              <a:t>Individuals with advisory or decision-making responsibilities who are conflicted will recuse themselves</a:t>
            </a:r>
          </a:p>
          <a:p>
            <a:pPr marL="885825" indent="-342900" eaLnBrk="1" fontAlgn="auto" hangingPunct="1">
              <a:lnSpc>
                <a:spcPct val="120000"/>
              </a:lnSpc>
              <a:spcBef>
                <a:spcPct val="50000"/>
              </a:spcBef>
              <a:spcAft>
                <a:spcPts val="0"/>
              </a:spcAft>
              <a:buFont typeface="Arial" panose="020B0604020202020204" pitchFamily="34" charset="0"/>
              <a:buChar char="•"/>
              <a:tabLst>
                <a:tab pos="1885950" algn="l"/>
              </a:tabLst>
              <a:defRPr/>
            </a:pPr>
            <a:endParaRPr lang="en-GB" sz="2400" dirty="0">
              <a:latin typeface="Arial" panose="020B0604020202020204" pitchFamily="34" charset="0"/>
              <a:ea typeface="+mn-ea"/>
              <a:cs typeface="Arial" panose="020B0604020202020204" pitchFamily="34" charset="0"/>
            </a:endParaRPr>
          </a:p>
          <a:p>
            <a:pPr marL="885825" indent="-342900" eaLnBrk="1" fontAlgn="auto" hangingPunct="1">
              <a:lnSpc>
                <a:spcPct val="120000"/>
              </a:lnSpc>
              <a:spcBef>
                <a:spcPct val="50000"/>
              </a:spcBef>
              <a:spcAft>
                <a:spcPts val="0"/>
              </a:spcAft>
              <a:buFont typeface="Arial" panose="020B0604020202020204" pitchFamily="34" charset="0"/>
              <a:buChar char="•"/>
              <a:defRPr/>
            </a:pPr>
            <a:endParaRPr lang="en-GB" sz="2400" dirty="0">
              <a:latin typeface="Arial" panose="020B0604020202020204" pitchFamily="34" charset="0"/>
              <a:ea typeface="+mn-ea"/>
              <a:cs typeface="Arial" panose="020B0604020202020204" pitchFamily="34" charset="0"/>
            </a:endParaRPr>
          </a:p>
          <a:p>
            <a:pPr marL="542925" eaLnBrk="1" fontAlgn="auto" hangingPunct="1">
              <a:lnSpc>
                <a:spcPct val="120000"/>
              </a:lnSpc>
              <a:spcBef>
                <a:spcPct val="50000"/>
              </a:spcBef>
              <a:spcAft>
                <a:spcPts val="0"/>
              </a:spcAft>
              <a:defRPr/>
            </a:pPr>
            <a:endParaRPr lang="en-GB" sz="2400" dirty="0">
              <a:latin typeface="Arial" panose="020B0604020202020204" pitchFamily="34" charset="0"/>
              <a:ea typeface="+mn-ea"/>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1" descr="2015 CAMS 055 Corporate PowerPoint widescreen4.jpg">
            <a:extLst>
              <a:ext uri="{FF2B5EF4-FFF2-40B4-BE49-F238E27FC236}">
                <a16:creationId xmlns:a16="http://schemas.microsoft.com/office/drawing/2014/main" id="{3D7946E4-CA05-4DA1-8411-98681673DD2A}"/>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40DA9A57-1BEC-440F-97F7-17FEF2D042B1}"/>
              </a:ext>
            </a:extLst>
          </p:cNvPr>
          <p:cNvSpPr txBox="1">
            <a:spLocks noChangeArrowheads="1"/>
          </p:cNvSpPr>
          <p:nvPr/>
        </p:nvSpPr>
        <p:spPr bwMode="auto">
          <a:xfrm>
            <a:off x="252413" y="561975"/>
            <a:ext cx="11736387" cy="56991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ea typeface="+mn-ea"/>
              </a:rPr>
              <a:t>Selection process: common principles</a:t>
            </a:r>
            <a:endParaRPr lang="en-US" sz="3100" b="1" dirty="0">
              <a:solidFill>
                <a:schemeClr val="tx2">
                  <a:lumMod val="75000"/>
                </a:schemeClr>
              </a:solidFill>
              <a:latin typeface="+mn-lt"/>
              <a:ea typeface="+mn-ea"/>
            </a:endParaRPr>
          </a:p>
        </p:txBody>
      </p:sp>
      <p:sp>
        <p:nvSpPr>
          <p:cNvPr id="6" name="TextBox 5">
            <a:extLst>
              <a:ext uri="{FF2B5EF4-FFF2-40B4-BE49-F238E27FC236}">
                <a16:creationId xmlns:a16="http://schemas.microsoft.com/office/drawing/2014/main" id="{73532ECC-9AA7-47EC-9F30-EBBAB3196069}"/>
              </a:ext>
            </a:extLst>
          </p:cNvPr>
          <p:cNvSpPr txBox="1"/>
          <p:nvPr/>
        </p:nvSpPr>
        <p:spPr>
          <a:xfrm>
            <a:off x="255588" y="1165225"/>
            <a:ext cx="11733212" cy="3800475"/>
          </a:xfrm>
          <a:prstGeom prst="rect">
            <a:avLst/>
          </a:prstGeom>
          <a:noFill/>
        </p:spPr>
        <p:txBody>
          <a:bodyPr>
            <a:spAutoFit/>
          </a:bodyPr>
          <a:lstStyle/>
          <a:p>
            <a:pPr eaLnBrk="1" hangingPunct="1">
              <a:defRPr/>
            </a:pPr>
            <a:r>
              <a:rPr lang="en-GB" sz="2800" b="1" dirty="0">
                <a:solidFill>
                  <a:schemeClr val="tx2">
                    <a:lumMod val="75000"/>
                  </a:schemeClr>
                </a:solidFill>
              </a:rPr>
              <a:t>The common principles are:</a:t>
            </a:r>
          </a:p>
          <a:p>
            <a:pPr eaLnBrk="1" hangingPunct="1">
              <a:defRPr/>
            </a:pPr>
            <a:endParaRPr lang="en-GB" sz="1400" b="1" dirty="0">
              <a:solidFill>
                <a:schemeClr val="tx2">
                  <a:lumMod val="75000"/>
                </a:schemeClr>
              </a:solidFill>
            </a:endParaRPr>
          </a:p>
          <a:p>
            <a:pPr marL="457200" indent="-457200" eaLnBrk="1" hangingPunct="1">
              <a:spcBef>
                <a:spcPts val="600"/>
              </a:spcBef>
              <a:spcAft>
                <a:spcPts val="600"/>
              </a:spcAft>
              <a:buFont typeface="Wingdings" panose="05000000000000000000" pitchFamily="2" charset="2"/>
              <a:buChar char="q"/>
              <a:defRPr/>
            </a:pPr>
            <a:r>
              <a:rPr lang="en-GB" sz="2400" dirty="0">
                <a:solidFill>
                  <a:schemeClr val="tx2">
                    <a:lumMod val="75000"/>
                  </a:schemeClr>
                </a:solidFill>
              </a:rPr>
              <a:t>Self-nomination of outputs (through the annual Research Monitoring exercise</a:t>
            </a:r>
          </a:p>
          <a:p>
            <a:pPr marL="457200" indent="-457200" eaLnBrk="1" hangingPunct="1">
              <a:spcBef>
                <a:spcPts val="600"/>
              </a:spcBef>
              <a:spcAft>
                <a:spcPts val="600"/>
              </a:spcAft>
              <a:buFont typeface="Wingdings" panose="05000000000000000000" pitchFamily="2" charset="2"/>
              <a:buChar char="q"/>
              <a:defRPr/>
            </a:pPr>
            <a:r>
              <a:rPr lang="en-GB" sz="2400" dirty="0">
                <a:solidFill>
                  <a:schemeClr val="tx2">
                    <a:lumMod val="75000"/>
                  </a:schemeClr>
                </a:solidFill>
              </a:rPr>
              <a:t>Peer-review of outputs providing indicative grades</a:t>
            </a:r>
          </a:p>
          <a:p>
            <a:pPr marL="457200" indent="-457200" eaLnBrk="1" hangingPunct="1">
              <a:spcBef>
                <a:spcPts val="600"/>
              </a:spcBef>
              <a:spcAft>
                <a:spcPts val="600"/>
              </a:spcAft>
              <a:buFont typeface="Wingdings" panose="05000000000000000000" pitchFamily="2" charset="2"/>
              <a:buChar char="q"/>
              <a:defRPr/>
            </a:pPr>
            <a:r>
              <a:rPr lang="en-GB" sz="2400" dirty="0">
                <a:solidFill>
                  <a:schemeClr val="tx2">
                    <a:lumMod val="75000"/>
                  </a:schemeClr>
                </a:solidFill>
              </a:rPr>
              <a:t>Moderation of indicative grades for Research Monitoring/REF2021</a:t>
            </a:r>
          </a:p>
          <a:p>
            <a:pPr marL="457200" indent="-457200" eaLnBrk="1" hangingPunct="1">
              <a:spcBef>
                <a:spcPts val="600"/>
              </a:spcBef>
              <a:spcAft>
                <a:spcPts val="600"/>
              </a:spcAft>
              <a:buFont typeface="Wingdings" panose="05000000000000000000" pitchFamily="2" charset="2"/>
              <a:buChar char="q"/>
              <a:defRPr/>
            </a:pPr>
            <a:r>
              <a:rPr lang="en-GB" sz="2400" dirty="0">
                <a:solidFill>
                  <a:schemeClr val="tx2">
                    <a:lumMod val="75000"/>
                  </a:schemeClr>
                </a:solidFill>
              </a:rPr>
              <a:t>Selection panel</a:t>
            </a:r>
          </a:p>
          <a:p>
            <a:pPr marL="457200" indent="-457200" eaLnBrk="1" hangingPunct="1">
              <a:spcBef>
                <a:spcPts val="600"/>
              </a:spcBef>
              <a:spcAft>
                <a:spcPts val="600"/>
              </a:spcAft>
              <a:buFont typeface="Wingdings" panose="05000000000000000000" pitchFamily="2" charset="2"/>
              <a:buChar char="q"/>
              <a:defRPr/>
            </a:pPr>
            <a:r>
              <a:rPr lang="en-GB" sz="2400" dirty="0">
                <a:solidFill>
                  <a:schemeClr val="tx2">
                    <a:lumMod val="75000"/>
                  </a:schemeClr>
                </a:solidFill>
              </a:rPr>
              <a:t>Communication</a:t>
            </a:r>
          </a:p>
          <a:p>
            <a:pPr marL="457200" indent="-457200" eaLnBrk="1" hangingPunct="1">
              <a:spcBef>
                <a:spcPts val="600"/>
              </a:spcBef>
              <a:spcAft>
                <a:spcPts val="600"/>
              </a:spcAft>
              <a:buFont typeface="Wingdings" panose="05000000000000000000" pitchFamily="2" charset="2"/>
              <a:buChar char="q"/>
              <a:defRPr/>
            </a:pPr>
            <a:r>
              <a:rPr lang="en-GB" sz="2400" dirty="0">
                <a:solidFill>
                  <a:schemeClr val="tx2">
                    <a:lumMod val="75000"/>
                  </a:schemeClr>
                </a:solidFill>
              </a:rPr>
              <a:t>Adjudication </a:t>
            </a:r>
            <a:r>
              <a:rPr lang="en-GB" sz="2400" i="1" dirty="0">
                <a:solidFill>
                  <a:schemeClr val="tx2">
                    <a:lumMod val="75000"/>
                  </a:schemeClr>
                </a:solidFill>
              </a:rPr>
              <a:t>where required</a:t>
            </a:r>
            <a:endParaRPr lang="en-GB" sz="2400" dirty="0">
              <a:solidFill>
                <a:schemeClr val="tx2">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015 CAMS 055 Corporate PowerPoint widescreen4.jpg">
            <a:extLst>
              <a:ext uri="{FF2B5EF4-FFF2-40B4-BE49-F238E27FC236}">
                <a16:creationId xmlns:a16="http://schemas.microsoft.com/office/drawing/2014/main" id="{68357555-85BB-4B1D-8023-7B5E765D02D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20638" y="1588"/>
            <a:ext cx="12276137"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085AFF1F-968B-4F17-A4CA-FB1683A1B9AD}"/>
              </a:ext>
            </a:extLst>
          </p:cNvPr>
          <p:cNvSpPr txBox="1">
            <a:spLocks noChangeArrowheads="1"/>
          </p:cNvSpPr>
          <p:nvPr/>
        </p:nvSpPr>
        <p:spPr bwMode="auto">
          <a:xfrm>
            <a:off x="684213" y="549275"/>
            <a:ext cx="8856662" cy="5683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ea typeface="+mn-ea"/>
              </a:rPr>
              <a:t>What is REF?</a:t>
            </a:r>
            <a:endParaRPr lang="en-US" sz="3100" b="1" dirty="0">
              <a:solidFill>
                <a:schemeClr val="tx2">
                  <a:lumMod val="75000"/>
                </a:schemeClr>
              </a:solidFill>
              <a:latin typeface="+mn-lt"/>
              <a:ea typeface="+mn-ea"/>
            </a:endParaRPr>
          </a:p>
        </p:txBody>
      </p:sp>
      <p:sp>
        <p:nvSpPr>
          <p:cNvPr id="5" name="TextBox 1">
            <a:extLst>
              <a:ext uri="{FF2B5EF4-FFF2-40B4-BE49-F238E27FC236}">
                <a16:creationId xmlns:a16="http://schemas.microsoft.com/office/drawing/2014/main" id="{1AC4E845-4EA5-4B43-82F0-94F18C595296}"/>
              </a:ext>
            </a:extLst>
          </p:cNvPr>
          <p:cNvSpPr txBox="1">
            <a:spLocks noChangeArrowheads="1"/>
          </p:cNvSpPr>
          <p:nvPr/>
        </p:nvSpPr>
        <p:spPr bwMode="auto">
          <a:xfrm>
            <a:off x="684213" y="1071563"/>
            <a:ext cx="10872787" cy="217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spcAft>
                <a:spcPts val="900"/>
              </a:spcAft>
              <a:buFont typeface="Wingdings" panose="05000000000000000000" pitchFamily="2" charset="2"/>
              <a:buChar char="q"/>
              <a:defRPr/>
            </a:pPr>
            <a:r>
              <a:rPr lang="en-GB" altLang="en-US" sz="2400" dirty="0">
                <a:solidFill>
                  <a:schemeClr val="tx2">
                    <a:lumMod val="75000"/>
                  </a:schemeClr>
                </a:solidFill>
              </a:rPr>
              <a:t>Research Excellence Framework: a </a:t>
            </a:r>
            <a:r>
              <a:rPr lang="en-GB" altLang="en-US" sz="2400" b="1" dirty="0">
                <a:solidFill>
                  <a:schemeClr val="tx2">
                    <a:lumMod val="75000"/>
                  </a:schemeClr>
                </a:solidFill>
              </a:rPr>
              <a:t>national assessment</a:t>
            </a:r>
            <a:r>
              <a:rPr lang="en-GB" altLang="en-US" sz="2400" dirty="0">
                <a:solidFill>
                  <a:schemeClr val="tx2">
                    <a:lumMod val="75000"/>
                  </a:schemeClr>
                </a:solidFill>
              </a:rPr>
              <a:t> of research at UK universities by discipline</a:t>
            </a:r>
          </a:p>
          <a:p>
            <a:pPr>
              <a:spcBef>
                <a:spcPct val="0"/>
              </a:spcBef>
              <a:spcAft>
                <a:spcPts val="900"/>
              </a:spcAft>
              <a:buFont typeface="Wingdings" panose="05000000000000000000" pitchFamily="2" charset="2"/>
              <a:buChar char="q"/>
              <a:defRPr/>
            </a:pPr>
            <a:r>
              <a:rPr lang="en-GB" altLang="en-US" sz="2400" dirty="0">
                <a:solidFill>
                  <a:schemeClr val="tx2">
                    <a:lumMod val="75000"/>
                  </a:schemeClr>
                </a:solidFill>
              </a:rPr>
              <a:t>The university’s allocation of </a:t>
            </a:r>
            <a:r>
              <a:rPr lang="en-GB" altLang="en-US" sz="2400" b="1" dirty="0">
                <a:solidFill>
                  <a:schemeClr val="tx2">
                    <a:lumMod val="75000"/>
                  </a:schemeClr>
                </a:solidFill>
              </a:rPr>
              <a:t>Quality-Related research funding </a:t>
            </a:r>
            <a:r>
              <a:rPr lang="en-GB" altLang="en-US" sz="2400" dirty="0">
                <a:solidFill>
                  <a:schemeClr val="tx2">
                    <a:lumMod val="75000"/>
                  </a:schemeClr>
                </a:solidFill>
              </a:rPr>
              <a:t>is based on our REF performance</a:t>
            </a:r>
          </a:p>
          <a:p>
            <a:pPr>
              <a:spcBef>
                <a:spcPct val="0"/>
              </a:spcBef>
              <a:spcAft>
                <a:spcPts val="900"/>
              </a:spcAft>
              <a:buFont typeface="Wingdings" panose="05000000000000000000" pitchFamily="2" charset="2"/>
              <a:buChar char="q"/>
              <a:defRPr/>
            </a:pPr>
            <a:r>
              <a:rPr lang="en-GB" altLang="en-US" sz="2400" dirty="0">
                <a:solidFill>
                  <a:schemeClr val="tx2">
                    <a:lumMod val="75000"/>
                  </a:schemeClr>
                </a:solidFill>
              </a:rPr>
              <a:t>REF is an </a:t>
            </a:r>
            <a:r>
              <a:rPr lang="en-GB" altLang="en-US" sz="2400" b="1" dirty="0">
                <a:solidFill>
                  <a:schemeClr val="tx2">
                    <a:lumMod val="75000"/>
                  </a:schemeClr>
                </a:solidFill>
              </a:rPr>
              <a:t>assessment of three things</a:t>
            </a:r>
            <a:r>
              <a:rPr lang="en-GB" altLang="en-US" sz="2400" dirty="0">
                <a:solidFill>
                  <a:schemeClr val="tx2">
                    <a:lumMod val="75000"/>
                  </a:schemeClr>
                </a:solidFill>
              </a:rPr>
              <a:t>:</a:t>
            </a:r>
            <a:endParaRPr lang="en-GB" altLang="en-US" sz="1800" dirty="0">
              <a:solidFill>
                <a:schemeClr val="tx2">
                  <a:lumMod val="75000"/>
                </a:schemeClr>
              </a:solidFill>
            </a:endParaRPr>
          </a:p>
        </p:txBody>
      </p:sp>
      <p:sp>
        <p:nvSpPr>
          <p:cNvPr id="6" name="Oval 46">
            <a:extLst>
              <a:ext uri="{FF2B5EF4-FFF2-40B4-BE49-F238E27FC236}">
                <a16:creationId xmlns:a16="http://schemas.microsoft.com/office/drawing/2014/main" id="{7EA72B5C-993A-4C78-B2F6-C27007AD148C}"/>
              </a:ext>
            </a:extLst>
          </p:cNvPr>
          <p:cNvSpPr>
            <a:spLocks noChangeArrowheads="1"/>
          </p:cNvSpPr>
          <p:nvPr/>
        </p:nvSpPr>
        <p:spPr bwMode="auto">
          <a:xfrm>
            <a:off x="1241425" y="3241675"/>
            <a:ext cx="704850" cy="611188"/>
          </a:xfrm>
          <a:prstGeom prst="ellipse">
            <a:avLst/>
          </a:prstGeom>
          <a:solidFill>
            <a:schemeClr val="tx2">
              <a:lumMod val="75000"/>
            </a:schemeClr>
          </a:solidFill>
          <a:ln w="9525">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r>
              <a:rPr lang="en-GB" altLang="en-US" sz="2400" b="1" dirty="0">
                <a:solidFill>
                  <a:schemeClr val="bg1"/>
                </a:solidFill>
                <a:latin typeface="Arial" charset="0"/>
                <a:cs typeface="Arial" charset="0"/>
              </a:rPr>
              <a:t>60%</a:t>
            </a:r>
          </a:p>
        </p:txBody>
      </p:sp>
      <p:sp>
        <p:nvSpPr>
          <p:cNvPr id="8" name="Oval 91">
            <a:extLst>
              <a:ext uri="{FF2B5EF4-FFF2-40B4-BE49-F238E27FC236}">
                <a16:creationId xmlns:a16="http://schemas.microsoft.com/office/drawing/2014/main" id="{31EA6710-6E01-48F8-A8E1-BA6E2787648E}"/>
              </a:ext>
            </a:extLst>
          </p:cNvPr>
          <p:cNvSpPr>
            <a:spLocks noChangeArrowheads="1"/>
          </p:cNvSpPr>
          <p:nvPr/>
        </p:nvSpPr>
        <p:spPr bwMode="auto">
          <a:xfrm>
            <a:off x="1241425" y="4124325"/>
            <a:ext cx="706438" cy="654050"/>
          </a:xfrm>
          <a:prstGeom prst="ellipse">
            <a:avLst/>
          </a:prstGeom>
          <a:solidFill>
            <a:schemeClr val="tx2">
              <a:lumMod val="75000"/>
            </a:schemeClr>
          </a:solidFill>
          <a:ln w="9525">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defRPr/>
            </a:pPr>
            <a:r>
              <a:rPr lang="en-GB" altLang="en-US" sz="2400" b="1" dirty="0">
                <a:solidFill>
                  <a:schemeClr val="bg1"/>
                </a:solidFill>
                <a:latin typeface="Arial" charset="0"/>
                <a:cs typeface="Arial" charset="0"/>
              </a:rPr>
              <a:t>25%</a:t>
            </a:r>
          </a:p>
        </p:txBody>
      </p:sp>
      <p:sp>
        <p:nvSpPr>
          <p:cNvPr id="9" name="Oval 92">
            <a:extLst>
              <a:ext uri="{FF2B5EF4-FFF2-40B4-BE49-F238E27FC236}">
                <a16:creationId xmlns:a16="http://schemas.microsoft.com/office/drawing/2014/main" id="{7ADD7C4A-8386-4A6B-988F-BF967A3C3C8B}"/>
              </a:ext>
            </a:extLst>
          </p:cNvPr>
          <p:cNvSpPr>
            <a:spLocks noChangeArrowheads="1"/>
          </p:cNvSpPr>
          <p:nvPr/>
        </p:nvSpPr>
        <p:spPr bwMode="auto">
          <a:xfrm>
            <a:off x="1241425" y="5054600"/>
            <a:ext cx="704850" cy="628650"/>
          </a:xfrm>
          <a:prstGeom prst="ellipse">
            <a:avLst/>
          </a:prstGeom>
          <a:solidFill>
            <a:schemeClr val="tx2">
              <a:lumMod val="75000"/>
            </a:schemeClr>
          </a:solidFill>
          <a:ln w="9525">
            <a:solidFill>
              <a:schemeClr val="tx1"/>
            </a:solidFill>
            <a:round/>
            <a:headEnd/>
            <a:tailEnd/>
          </a:ln>
        </p:spPr>
        <p:txBody>
          <a:bodyPr wrap="none"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 typeface="Arial" charset="0"/>
              <a:buNone/>
              <a:defRPr/>
            </a:pPr>
            <a:r>
              <a:rPr lang="en-GB" altLang="en-US" sz="2400" b="1" dirty="0">
                <a:solidFill>
                  <a:schemeClr val="bg1"/>
                </a:solidFill>
                <a:latin typeface="Arial" charset="0"/>
                <a:cs typeface="Arial" charset="0"/>
              </a:rPr>
              <a:t>15%</a:t>
            </a:r>
          </a:p>
        </p:txBody>
      </p:sp>
      <p:sp>
        <p:nvSpPr>
          <p:cNvPr id="10" name="Rectangle 2">
            <a:extLst>
              <a:ext uri="{FF2B5EF4-FFF2-40B4-BE49-F238E27FC236}">
                <a16:creationId xmlns:a16="http://schemas.microsoft.com/office/drawing/2014/main" id="{8178E239-7A39-409C-A5C4-7C03F397D320}"/>
              </a:ext>
            </a:extLst>
          </p:cNvPr>
          <p:cNvSpPr>
            <a:spLocks noChangeArrowheads="1"/>
          </p:cNvSpPr>
          <p:nvPr/>
        </p:nvSpPr>
        <p:spPr bwMode="auto">
          <a:xfrm>
            <a:off x="1981200" y="3309938"/>
            <a:ext cx="77089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96838">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55403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101123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146843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192563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lvl="4">
              <a:spcBef>
                <a:spcPct val="0"/>
              </a:spcBef>
              <a:spcAft>
                <a:spcPts val="600"/>
              </a:spcAft>
              <a:buFontTx/>
              <a:buNone/>
              <a:defRPr/>
            </a:pPr>
            <a:r>
              <a:rPr lang="en-GB" altLang="en-US" sz="2400" b="1" dirty="0">
                <a:solidFill>
                  <a:schemeClr val="tx2">
                    <a:lumMod val="75000"/>
                  </a:schemeClr>
                </a:solidFill>
              </a:rPr>
              <a:t>RESEARCH OUTPUTS: </a:t>
            </a:r>
            <a:r>
              <a:rPr lang="en-GB" altLang="en-US" sz="2400" dirty="0">
                <a:solidFill>
                  <a:schemeClr val="tx2">
                    <a:lumMod val="75000"/>
                  </a:schemeClr>
                </a:solidFill>
              </a:rPr>
              <a:t>from all staff with significant responsibilities for research</a:t>
            </a:r>
          </a:p>
        </p:txBody>
      </p:sp>
      <p:sp>
        <p:nvSpPr>
          <p:cNvPr id="11" name="Rectangle 9">
            <a:extLst>
              <a:ext uri="{FF2B5EF4-FFF2-40B4-BE49-F238E27FC236}">
                <a16:creationId xmlns:a16="http://schemas.microsoft.com/office/drawing/2014/main" id="{DEDAA615-FD3D-4B96-B6A6-B9BBAFB02337}"/>
              </a:ext>
            </a:extLst>
          </p:cNvPr>
          <p:cNvSpPr>
            <a:spLocks noChangeArrowheads="1"/>
          </p:cNvSpPr>
          <p:nvPr/>
        </p:nvSpPr>
        <p:spPr bwMode="auto">
          <a:xfrm>
            <a:off x="2041525" y="4233863"/>
            <a:ext cx="5743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96838">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55403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101123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146843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192563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lvl="4">
              <a:spcBef>
                <a:spcPct val="0"/>
              </a:spcBef>
              <a:spcAft>
                <a:spcPts val="600"/>
              </a:spcAft>
              <a:buFontTx/>
              <a:buNone/>
              <a:defRPr/>
            </a:pPr>
            <a:r>
              <a:rPr lang="en-GB" altLang="en-US" sz="2400" b="1">
                <a:solidFill>
                  <a:schemeClr val="tx2">
                    <a:lumMod val="75000"/>
                  </a:schemeClr>
                </a:solidFill>
              </a:rPr>
              <a:t>IMPACT: </a:t>
            </a:r>
            <a:r>
              <a:rPr lang="en-GB" altLang="en-US" sz="2400">
                <a:solidFill>
                  <a:schemeClr val="tx2">
                    <a:lumMod val="75000"/>
                  </a:schemeClr>
                </a:solidFill>
              </a:rPr>
              <a:t>assessment of impact case studies</a:t>
            </a:r>
          </a:p>
        </p:txBody>
      </p:sp>
      <p:sp>
        <p:nvSpPr>
          <p:cNvPr id="12" name="Rectangle 10">
            <a:extLst>
              <a:ext uri="{FF2B5EF4-FFF2-40B4-BE49-F238E27FC236}">
                <a16:creationId xmlns:a16="http://schemas.microsoft.com/office/drawing/2014/main" id="{055E34A1-57BA-458C-9BA6-A0360D36CE91}"/>
              </a:ext>
            </a:extLst>
          </p:cNvPr>
          <p:cNvSpPr>
            <a:spLocks noChangeArrowheads="1"/>
          </p:cNvSpPr>
          <p:nvPr/>
        </p:nvSpPr>
        <p:spPr bwMode="auto">
          <a:xfrm>
            <a:off x="1981200" y="4879975"/>
            <a:ext cx="74882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96838">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55403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101123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146843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192563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lvl="4">
              <a:spcBef>
                <a:spcPct val="0"/>
              </a:spcBef>
              <a:spcAft>
                <a:spcPts val="600"/>
              </a:spcAft>
              <a:buFontTx/>
              <a:buNone/>
              <a:defRPr/>
            </a:pPr>
            <a:r>
              <a:rPr lang="en-GB" altLang="en-US" sz="2400" b="1" dirty="0">
                <a:solidFill>
                  <a:schemeClr val="tx2">
                    <a:lumMod val="75000"/>
                  </a:schemeClr>
                </a:solidFill>
              </a:rPr>
              <a:t>Environment: </a:t>
            </a:r>
            <a:r>
              <a:rPr lang="en-GB" altLang="en-US" sz="2400" dirty="0">
                <a:solidFill>
                  <a:schemeClr val="tx2">
                    <a:lumMod val="75000"/>
                  </a:schemeClr>
                </a:solidFill>
              </a:rPr>
              <a:t>an assessment a narrative statement and data</a:t>
            </a:r>
          </a:p>
        </p:txBody>
      </p:sp>
      <p:sp>
        <p:nvSpPr>
          <p:cNvPr id="13" name="TextBox 12">
            <a:extLst>
              <a:ext uri="{FF2B5EF4-FFF2-40B4-BE49-F238E27FC236}">
                <a16:creationId xmlns:a16="http://schemas.microsoft.com/office/drawing/2014/main" id="{EBEA2ED5-39C1-4423-9C56-F38A3EAC5EF6}"/>
              </a:ext>
            </a:extLst>
          </p:cNvPr>
          <p:cNvSpPr txBox="1"/>
          <p:nvPr/>
        </p:nvSpPr>
        <p:spPr>
          <a:xfrm>
            <a:off x="9690100" y="4402138"/>
            <a:ext cx="2505075" cy="1201737"/>
          </a:xfrm>
          <a:prstGeom prst="rect">
            <a:avLst/>
          </a:prstGeom>
          <a:solidFill>
            <a:schemeClr val="tx2">
              <a:lumMod val="60000"/>
              <a:lumOff val="40000"/>
            </a:schemeClr>
          </a:solidFill>
        </p:spPr>
        <p:txBody>
          <a:bodyPr>
            <a:spAutoFit/>
          </a:bodyPr>
          <a:lstStyle/>
          <a:p>
            <a:pPr>
              <a:defRPr/>
            </a:pPr>
            <a:r>
              <a:rPr lang="en-GB" i="1" dirty="0"/>
              <a:t>.. PLUS an Institutional Environment statement – pilot, scored but not included in profile scores</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 descr="2015 CAMS 055 Corporate PowerPoint widescreen4.jpg">
            <a:extLst>
              <a:ext uri="{FF2B5EF4-FFF2-40B4-BE49-F238E27FC236}">
                <a16:creationId xmlns:a16="http://schemas.microsoft.com/office/drawing/2014/main" id="{95CD978F-2322-4B95-96D6-878D20749A19}"/>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71438" y="0"/>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64D91D9B-2C54-46FA-B807-6776552029CB}"/>
              </a:ext>
            </a:extLst>
          </p:cNvPr>
          <p:cNvSpPr txBox="1">
            <a:spLocks noChangeArrowheads="1"/>
          </p:cNvSpPr>
          <p:nvPr/>
        </p:nvSpPr>
        <p:spPr bwMode="auto">
          <a:xfrm>
            <a:off x="252413" y="561975"/>
            <a:ext cx="11736387" cy="56991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ea typeface="+mn-ea"/>
              </a:rPr>
              <a:t>Selection process: guiding questions for </a:t>
            </a:r>
            <a:r>
              <a:rPr lang="en-US" sz="3100" b="1" dirty="0" err="1">
                <a:solidFill>
                  <a:schemeClr val="tx2">
                    <a:lumMod val="75000"/>
                  </a:schemeClr>
                </a:solidFill>
                <a:latin typeface="Arial" charset="0"/>
                <a:ea typeface="+mn-ea"/>
              </a:rPr>
              <a:t>UoAs</a:t>
            </a:r>
            <a:endParaRPr lang="en-US" sz="3100" b="1" dirty="0">
              <a:solidFill>
                <a:schemeClr val="tx2">
                  <a:lumMod val="75000"/>
                </a:schemeClr>
              </a:solidFill>
              <a:latin typeface="+mn-lt"/>
              <a:ea typeface="+mn-ea"/>
            </a:endParaRPr>
          </a:p>
        </p:txBody>
      </p:sp>
      <p:graphicFrame>
        <p:nvGraphicFramePr>
          <p:cNvPr id="4" name="Diagram 3">
            <a:extLst>
              <a:ext uri="{FF2B5EF4-FFF2-40B4-BE49-F238E27FC236}">
                <a16:creationId xmlns:a16="http://schemas.microsoft.com/office/drawing/2014/main" id="{AF8ADB1A-A5EF-4ADC-99B8-BC57562CAB9A}"/>
              </a:ext>
            </a:extLst>
          </p:cNvPr>
          <p:cNvGraphicFramePr/>
          <p:nvPr/>
        </p:nvGraphicFramePr>
        <p:xfrm>
          <a:off x="-71893" y="981440"/>
          <a:ext cx="12060693" cy="215153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8" name="Diagram 7">
            <a:extLst>
              <a:ext uri="{FF2B5EF4-FFF2-40B4-BE49-F238E27FC236}">
                <a16:creationId xmlns:a16="http://schemas.microsoft.com/office/drawing/2014/main" id="{CDB70D25-D824-4E30-82E5-DA0986DB9239}"/>
              </a:ext>
            </a:extLst>
          </p:cNvPr>
          <p:cNvGraphicFramePr/>
          <p:nvPr/>
        </p:nvGraphicFramePr>
        <p:xfrm>
          <a:off x="-98854" y="3552439"/>
          <a:ext cx="12436858" cy="2151534"/>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5" name="Rectangle 4">
            <a:extLst>
              <a:ext uri="{FF2B5EF4-FFF2-40B4-BE49-F238E27FC236}">
                <a16:creationId xmlns:a16="http://schemas.microsoft.com/office/drawing/2014/main" id="{4BF0A1F3-F338-4EC5-AB17-BC23466DE3DB}"/>
              </a:ext>
            </a:extLst>
          </p:cNvPr>
          <p:cNvSpPr/>
          <p:nvPr/>
        </p:nvSpPr>
        <p:spPr>
          <a:xfrm>
            <a:off x="828675" y="3041650"/>
            <a:ext cx="11017250" cy="369888"/>
          </a:xfrm>
          <a:prstGeom prst="rect">
            <a:avLst/>
          </a:prstGeom>
        </p:spPr>
        <p:txBody>
          <a:bodyPr>
            <a:spAutoFit/>
          </a:bodyPr>
          <a:lstStyle/>
          <a:p>
            <a:pPr>
              <a:defRPr/>
            </a:pPr>
            <a:r>
              <a:rPr lang="en-GB" i="1" dirty="0">
                <a:solidFill>
                  <a:schemeClr val="tx2">
                    <a:lumMod val="75000"/>
                  </a:schemeClr>
                </a:solidFill>
              </a:rPr>
              <a:t>Whilst bearing in mind the approach to an optimum quality profile, </a:t>
            </a:r>
            <a:r>
              <a:rPr lang="en-GB" i="1" dirty="0" err="1">
                <a:solidFill>
                  <a:schemeClr val="tx2">
                    <a:lumMod val="75000"/>
                  </a:schemeClr>
                </a:solidFill>
              </a:rPr>
              <a:t>UoAs</a:t>
            </a:r>
            <a:r>
              <a:rPr lang="en-GB" i="1" dirty="0">
                <a:solidFill>
                  <a:schemeClr val="tx2">
                    <a:lumMod val="75000"/>
                  </a:schemeClr>
                </a:solidFill>
              </a:rPr>
              <a:t> are also asked to consider </a:t>
            </a:r>
            <a:r>
              <a:rPr lang="en-GB" b="1" dirty="0">
                <a:solidFill>
                  <a:schemeClr val="tx2">
                    <a:lumMod val="75000"/>
                  </a:schemeClr>
                </a:solidFill>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1" descr="2015 CAMS 055 Corporate PowerPoint widescreen4.jpg">
            <a:extLst>
              <a:ext uri="{FF2B5EF4-FFF2-40B4-BE49-F238E27FC236}">
                <a16:creationId xmlns:a16="http://schemas.microsoft.com/office/drawing/2014/main" id="{CF059447-6864-4958-98BC-72D4CDEB0751}"/>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17463" y="-36513"/>
            <a:ext cx="12276138" cy="6911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D4A00EBA-6DCE-4BE3-8662-6CB356B67412}"/>
              </a:ext>
            </a:extLst>
          </p:cNvPr>
          <p:cNvSpPr txBox="1">
            <a:spLocks noChangeArrowheads="1"/>
          </p:cNvSpPr>
          <p:nvPr/>
        </p:nvSpPr>
        <p:spPr bwMode="auto">
          <a:xfrm>
            <a:off x="252413" y="561975"/>
            <a:ext cx="11736387" cy="56991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ea typeface="+mn-ea"/>
              </a:rPr>
              <a:t>Including outputs of former staff</a:t>
            </a:r>
            <a:endParaRPr lang="en-US" sz="3100" b="1" dirty="0">
              <a:solidFill>
                <a:schemeClr val="tx2">
                  <a:lumMod val="75000"/>
                </a:schemeClr>
              </a:solidFill>
              <a:latin typeface="+mn-lt"/>
              <a:ea typeface="+mn-ea"/>
            </a:endParaRPr>
          </a:p>
        </p:txBody>
      </p:sp>
      <p:sp>
        <p:nvSpPr>
          <p:cNvPr id="33796" name="TextBox 5">
            <a:extLst>
              <a:ext uri="{FF2B5EF4-FFF2-40B4-BE49-F238E27FC236}">
                <a16:creationId xmlns:a16="http://schemas.microsoft.com/office/drawing/2014/main" id="{B3E6622D-C797-4AA7-95D4-739A3817814F}"/>
              </a:ext>
            </a:extLst>
          </p:cNvPr>
          <p:cNvSpPr txBox="1">
            <a:spLocks noChangeArrowheads="1"/>
          </p:cNvSpPr>
          <p:nvPr/>
        </p:nvSpPr>
        <p:spPr bwMode="auto">
          <a:xfrm>
            <a:off x="252413" y="1155700"/>
            <a:ext cx="1173638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r>
              <a:rPr lang="en-GB" altLang="en-US" sz="2800" dirty="0">
                <a:solidFill>
                  <a:schemeClr val="tx2">
                    <a:lumMod val="75000"/>
                  </a:schemeClr>
                </a:solidFill>
              </a:rPr>
              <a:t>REF2021 allows us to include the outputs of former staff to optimise our submission for each </a:t>
            </a:r>
            <a:r>
              <a:rPr lang="en-GB" altLang="en-US" sz="2800" dirty="0" err="1">
                <a:solidFill>
                  <a:schemeClr val="tx2">
                    <a:lumMod val="75000"/>
                  </a:schemeClr>
                </a:solidFill>
              </a:rPr>
              <a:t>UoA</a:t>
            </a:r>
            <a:endParaRPr lang="en-GB" altLang="en-US" sz="2800" dirty="0">
              <a:solidFill>
                <a:schemeClr val="tx2">
                  <a:lumMod val="75000"/>
                </a:schemeClr>
              </a:solidFill>
            </a:endParaRPr>
          </a:p>
        </p:txBody>
      </p:sp>
      <p:sp>
        <p:nvSpPr>
          <p:cNvPr id="2" name="TextBox 1">
            <a:extLst>
              <a:ext uri="{FF2B5EF4-FFF2-40B4-BE49-F238E27FC236}">
                <a16:creationId xmlns:a16="http://schemas.microsoft.com/office/drawing/2014/main" id="{7EC8033F-378F-406D-970A-EE275EAD1800}"/>
              </a:ext>
            </a:extLst>
          </p:cNvPr>
          <p:cNvSpPr txBox="1"/>
          <p:nvPr/>
        </p:nvSpPr>
        <p:spPr>
          <a:xfrm>
            <a:off x="354013" y="2227263"/>
            <a:ext cx="5765800" cy="3140075"/>
          </a:xfrm>
          <a:prstGeom prst="rect">
            <a:avLst/>
          </a:prstGeom>
          <a:noFill/>
          <a:ln w="47625" cmpd="dbl">
            <a:solidFill>
              <a:schemeClr val="tx2">
                <a:lumMod val="75000"/>
              </a:schemeClr>
            </a:solidFill>
            <a:prstDash val="sysDash"/>
          </a:ln>
        </p:spPr>
        <p:txBody>
          <a:bodyPr>
            <a:spAutoFit/>
          </a:bodyPr>
          <a:lstStyle/>
          <a:p>
            <a:pPr eaLnBrk="1" hangingPunct="1">
              <a:defRPr/>
            </a:pPr>
            <a:r>
              <a:rPr lang="en-GB" sz="2400" b="1" dirty="0">
                <a:solidFill>
                  <a:schemeClr val="tx2">
                    <a:lumMod val="75000"/>
                  </a:schemeClr>
                </a:solidFill>
              </a:rPr>
              <a:t>Outputs can be considered, </a:t>
            </a:r>
            <a:r>
              <a:rPr lang="en-GB" sz="2400" b="1" i="1" dirty="0">
                <a:solidFill>
                  <a:schemeClr val="tx2">
                    <a:lumMod val="75000"/>
                  </a:schemeClr>
                </a:solidFill>
              </a:rPr>
              <a:t>and where possible staff will be informed,</a:t>
            </a:r>
            <a:r>
              <a:rPr lang="en-GB" sz="2400" b="1" dirty="0">
                <a:solidFill>
                  <a:schemeClr val="tx2">
                    <a:lumMod val="75000"/>
                  </a:schemeClr>
                </a:solidFill>
              </a:rPr>
              <a:t> for:</a:t>
            </a:r>
          </a:p>
          <a:p>
            <a:pPr marL="285750" indent="-285750" eaLnBrk="1" hangingPunct="1">
              <a:spcBef>
                <a:spcPts val="1200"/>
              </a:spcBef>
              <a:buFont typeface="Wingdings" panose="05000000000000000000" pitchFamily="2" charset="2"/>
              <a:buChar char="v"/>
              <a:defRPr/>
            </a:pPr>
            <a:r>
              <a:rPr lang="en-GB" sz="2000" dirty="0">
                <a:solidFill>
                  <a:schemeClr val="tx2">
                    <a:lumMod val="75000"/>
                  </a:schemeClr>
                </a:solidFill>
              </a:rPr>
              <a:t>Staff who have retired</a:t>
            </a:r>
          </a:p>
          <a:p>
            <a:pPr marL="285750" indent="-285750" eaLnBrk="1" hangingPunct="1">
              <a:buFont typeface="Wingdings" panose="05000000000000000000" pitchFamily="2" charset="2"/>
              <a:buChar char="v"/>
              <a:defRPr/>
            </a:pPr>
            <a:r>
              <a:rPr lang="en-GB" sz="2000" dirty="0">
                <a:solidFill>
                  <a:schemeClr val="tx2">
                    <a:lumMod val="75000"/>
                  </a:schemeClr>
                </a:solidFill>
              </a:rPr>
              <a:t>Staff who have left </a:t>
            </a:r>
          </a:p>
          <a:p>
            <a:pPr marL="285750" indent="-285750" eaLnBrk="1" hangingPunct="1">
              <a:buFont typeface="Wingdings" panose="05000000000000000000" pitchFamily="2" charset="2"/>
              <a:buChar char="v"/>
              <a:defRPr/>
            </a:pPr>
            <a:r>
              <a:rPr lang="en-GB" sz="2000" dirty="0">
                <a:solidFill>
                  <a:schemeClr val="tx2">
                    <a:lumMod val="75000"/>
                  </a:schemeClr>
                </a:solidFill>
              </a:rPr>
              <a:t>Staff who are deceased</a:t>
            </a:r>
          </a:p>
          <a:p>
            <a:pPr marL="285750" indent="-285750" eaLnBrk="1" hangingPunct="1">
              <a:buFont typeface="Wingdings" panose="05000000000000000000" pitchFamily="2" charset="2"/>
              <a:buChar char="v"/>
              <a:defRPr/>
            </a:pPr>
            <a:r>
              <a:rPr lang="en-GB" sz="2000" dirty="0">
                <a:solidFill>
                  <a:schemeClr val="tx2">
                    <a:lumMod val="75000"/>
                  </a:schemeClr>
                </a:solidFill>
              </a:rPr>
              <a:t>Staff who have completed a fixed-term contract</a:t>
            </a:r>
          </a:p>
          <a:p>
            <a:pPr marL="285750" indent="-285750" eaLnBrk="1" hangingPunct="1">
              <a:buFont typeface="Wingdings" panose="05000000000000000000" pitchFamily="2" charset="2"/>
              <a:buChar char="v"/>
              <a:defRPr/>
            </a:pPr>
            <a:r>
              <a:rPr lang="en-GB" sz="2000" dirty="0">
                <a:solidFill>
                  <a:schemeClr val="tx2">
                    <a:lumMod val="75000"/>
                  </a:schemeClr>
                </a:solidFill>
              </a:rPr>
              <a:t>Staff whose contract type has changed prior to the census date and who no longer have significant responsibility for research</a:t>
            </a:r>
          </a:p>
        </p:txBody>
      </p:sp>
      <p:sp>
        <p:nvSpPr>
          <p:cNvPr id="8" name="TextBox 7">
            <a:extLst>
              <a:ext uri="{FF2B5EF4-FFF2-40B4-BE49-F238E27FC236}">
                <a16:creationId xmlns:a16="http://schemas.microsoft.com/office/drawing/2014/main" id="{D040FAE2-64B6-4DB3-AAA4-23BA6ECC9857}"/>
              </a:ext>
            </a:extLst>
          </p:cNvPr>
          <p:cNvSpPr txBox="1"/>
          <p:nvPr/>
        </p:nvSpPr>
        <p:spPr>
          <a:xfrm>
            <a:off x="6424613" y="2192338"/>
            <a:ext cx="5278437" cy="1138237"/>
          </a:xfrm>
          <a:prstGeom prst="rect">
            <a:avLst/>
          </a:prstGeom>
          <a:solidFill>
            <a:schemeClr val="tx2">
              <a:lumMod val="75000"/>
            </a:schemeClr>
          </a:solidFill>
        </p:spPr>
        <p:txBody>
          <a:bodyPr>
            <a:spAutoFit/>
          </a:bodyPr>
          <a:lstStyle/>
          <a:p>
            <a:pPr eaLnBrk="1" hangingPunct="1">
              <a:defRPr/>
            </a:pPr>
            <a:r>
              <a:rPr lang="en-GB" sz="2400" b="1" dirty="0">
                <a:solidFill>
                  <a:schemeClr val="bg2"/>
                </a:solidFill>
              </a:rPr>
              <a:t>Outputs can be considered </a:t>
            </a:r>
            <a:r>
              <a:rPr lang="en-GB" sz="2400" b="1" u="sng" dirty="0">
                <a:solidFill>
                  <a:schemeClr val="bg2"/>
                </a:solidFill>
              </a:rPr>
              <a:t>but returned only with permission</a:t>
            </a:r>
            <a:r>
              <a:rPr lang="en-GB" sz="2400" b="1" dirty="0">
                <a:solidFill>
                  <a:schemeClr val="bg2"/>
                </a:solidFill>
              </a:rPr>
              <a:t>: </a:t>
            </a:r>
          </a:p>
          <a:p>
            <a:pPr marL="342900" indent="-342900" eaLnBrk="1" hangingPunct="1">
              <a:buFont typeface="Wingdings" panose="05000000000000000000" pitchFamily="2" charset="2"/>
              <a:buChar char="v"/>
              <a:defRPr/>
            </a:pPr>
            <a:r>
              <a:rPr lang="en-GB" sz="2000" dirty="0">
                <a:solidFill>
                  <a:schemeClr val="bg2"/>
                </a:solidFill>
              </a:rPr>
              <a:t>Staff who have taken voluntary severance</a:t>
            </a:r>
          </a:p>
        </p:txBody>
      </p:sp>
      <p:sp>
        <p:nvSpPr>
          <p:cNvPr id="9" name="TextBox 8">
            <a:extLst>
              <a:ext uri="{FF2B5EF4-FFF2-40B4-BE49-F238E27FC236}">
                <a16:creationId xmlns:a16="http://schemas.microsoft.com/office/drawing/2014/main" id="{1523C15C-EF18-46F8-8446-FC933D634ECF}"/>
              </a:ext>
            </a:extLst>
          </p:cNvPr>
          <p:cNvSpPr txBox="1"/>
          <p:nvPr/>
        </p:nvSpPr>
        <p:spPr>
          <a:xfrm>
            <a:off x="6411913" y="3494088"/>
            <a:ext cx="5303837" cy="1138237"/>
          </a:xfrm>
          <a:prstGeom prst="rect">
            <a:avLst/>
          </a:prstGeom>
          <a:solidFill>
            <a:schemeClr val="tx2">
              <a:lumMod val="75000"/>
            </a:schemeClr>
          </a:solidFill>
        </p:spPr>
        <p:txBody>
          <a:bodyPr>
            <a:spAutoFit/>
          </a:bodyPr>
          <a:lstStyle/>
          <a:p>
            <a:pPr eaLnBrk="1" hangingPunct="1">
              <a:defRPr/>
            </a:pPr>
            <a:r>
              <a:rPr lang="en-GB" sz="2400" b="1" dirty="0">
                <a:solidFill>
                  <a:schemeClr val="bg2"/>
                </a:solidFill>
              </a:rPr>
              <a:t>Outputs to be considered </a:t>
            </a:r>
            <a:r>
              <a:rPr lang="en-GB" sz="2400" b="1" u="sng" dirty="0">
                <a:solidFill>
                  <a:schemeClr val="bg2"/>
                </a:solidFill>
              </a:rPr>
              <a:t>only if requested by author</a:t>
            </a:r>
            <a:r>
              <a:rPr lang="en-GB" sz="2400" b="1" dirty="0">
                <a:solidFill>
                  <a:schemeClr val="bg2"/>
                </a:solidFill>
              </a:rPr>
              <a:t>:</a:t>
            </a:r>
          </a:p>
          <a:p>
            <a:pPr marL="342900" indent="-342900" eaLnBrk="1" hangingPunct="1">
              <a:buFont typeface="Wingdings" panose="05000000000000000000" pitchFamily="2" charset="2"/>
              <a:buChar char="v"/>
              <a:defRPr/>
            </a:pPr>
            <a:r>
              <a:rPr lang="en-GB" sz="2000" dirty="0">
                <a:solidFill>
                  <a:schemeClr val="bg2"/>
                </a:solidFill>
              </a:rPr>
              <a:t>Staff subject to compulsory redundancy</a:t>
            </a:r>
          </a:p>
        </p:txBody>
      </p:sp>
      <p:sp>
        <p:nvSpPr>
          <p:cNvPr id="10" name="TextBox 9">
            <a:extLst>
              <a:ext uri="{FF2B5EF4-FFF2-40B4-BE49-F238E27FC236}">
                <a16:creationId xmlns:a16="http://schemas.microsoft.com/office/drawing/2014/main" id="{70630545-4453-4AF5-B244-088446601E37}"/>
              </a:ext>
            </a:extLst>
          </p:cNvPr>
          <p:cNvSpPr txBox="1"/>
          <p:nvPr/>
        </p:nvSpPr>
        <p:spPr>
          <a:xfrm>
            <a:off x="6421438" y="4795838"/>
            <a:ext cx="5283200" cy="768350"/>
          </a:xfrm>
          <a:prstGeom prst="rect">
            <a:avLst/>
          </a:prstGeom>
          <a:solidFill>
            <a:schemeClr val="tx2">
              <a:lumMod val="75000"/>
            </a:schemeClr>
          </a:solidFill>
        </p:spPr>
        <p:txBody>
          <a:bodyPr>
            <a:spAutoFit/>
          </a:bodyPr>
          <a:lstStyle/>
          <a:p>
            <a:pPr eaLnBrk="1" hangingPunct="1">
              <a:defRPr/>
            </a:pPr>
            <a:r>
              <a:rPr lang="en-GB" sz="2400" b="1" dirty="0">
                <a:solidFill>
                  <a:schemeClr val="bg2"/>
                </a:solidFill>
              </a:rPr>
              <a:t>Outputs </a:t>
            </a:r>
            <a:r>
              <a:rPr lang="en-GB" sz="2400" b="1" u="sng" dirty="0">
                <a:solidFill>
                  <a:schemeClr val="bg2"/>
                </a:solidFill>
              </a:rPr>
              <a:t>will not </a:t>
            </a:r>
            <a:r>
              <a:rPr lang="en-GB" sz="2400" b="1" dirty="0">
                <a:solidFill>
                  <a:schemeClr val="bg2"/>
                </a:solidFill>
              </a:rPr>
              <a:t>be considered:</a:t>
            </a:r>
          </a:p>
          <a:p>
            <a:pPr marL="342900" indent="-342900" eaLnBrk="1" hangingPunct="1">
              <a:buFont typeface="Wingdings" panose="05000000000000000000" pitchFamily="2" charset="2"/>
              <a:buChar char="v"/>
              <a:defRPr/>
            </a:pPr>
            <a:r>
              <a:rPr lang="en-GB" sz="2000" dirty="0">
                <a:solidFill>
                  <a:schemeClr val="bg2"/>
                </a:solidFill>
              </a:rPr>
              <a:t>Staff dismissed for any other reason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4" descr="2015 CAMS 055 Corporate PowerPoint widescreen3.jpg">
            <a:extLst>
              <a:ext uri="{FF2B5EF4-FFF2-40B4-BE49-F238E27FC236}">
                <a16:creationId xmlns:a16="http://schemas.microsoft.com/office/drawing/2014/main" id="{5258F6CD-D582-4853-BA30-FC58DF15AA02}"/>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3">
            <a:extLst>
              <a:ext uri="{FF2B5EF4-FFF2-40B4-BE49-F238E27FC236}">
                <a16:creationId xmlns:a16="http://schemas.microsoft.com/office/drawing/2014/main" id="{CDF930BD-23A0-46A8-9446-E1069B918A40}"/>
              </a:ext>
            </a:extLst>
          </p:cNvPr>
          <p:cNvSpPr txBox="1">
            <a:spLocks noChangeArrowheads="1"/>
          </p:cNvSpPr>
          <p:nvPr/>
        </p:nvSpPr>
        <p:spPr bwMode="auto">
          <a:xfrm>
            <a:off x="180975" y="2947988"/>
            <a:ext cx="8856663" cy="1938337"/>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ctr" eaLnBrk="1" fontAlgn="auto" hangingPunct="1">
              <a:spcBef>
                <a:spcPct val="50000"/>
              </a:spcBef>
              <a:spcAft>
                <a:spcPts val="0"/>
              </a:spcAft>
              <a:defRPr/>
            </a:pPr>
            <a:r>
              <a:rPr lang="en-US" sz="6000" b="1" dirty="0">
                <a:solidFill>
                  <a:schemeClr val="bg1"/>
                </a:solidFill>
                <a:latin typeface="Arial" charset="0"/>
                <a:ea typeface="+mn-ea"/>
              </a:rPr>
              <a:t>INDIVIDUAL CIRCUMSTANCES</a:t>
            </a:r>
            <a:endParaRPr lang="en-US" sz="6000" b="1" dirty="0">
              <a:solidFill>
                <a:schemeClr val="bg1"/>
              </a:solidFill>
              <a:latin typeface="+mn-lt"/>
              <a:ea typeface="+mn-ea"/>
            </a:endParaRPr>
          </a:p>
        </p:txBody>
      </p:sp>
      <p:sp>
        <p:nvSpPr>
          <p:cNvPr id="4" name="Text Box 3">
            <a:extLst>
              <a:ext uri="{FF2B5EF4-FFF2-40B4-BE49-F238E27FC236}">
                <a16:creationId xmlns:a16="http://schemas.microsoft.com/office/drawing/2014/main" id="{198C1E38-EEC3-4FA3-B196-9D9AE11028FC}"/>
              </a:ext>
            </a:extLst>
          </p:cNvPr>
          <p:cNvSpPr txBox="1">
            <a:spLocks noChangeArrowheads="1"/>
          </p:cNvSpPr>
          <p:nvPr/>
        </p:nvSpPr>
        <p:spPr bwMode="auto">
          <a:xfrm>
            <a:off x="684213" y="2060575"/>
            <a:ext cx="8856662" cy="56991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bg1"/>
                </a:solidFill>
                <a:latin typeface="Arial" charset="0"/>
                <a:ea typeface="+mn-ea"/>
              </a:rPr>
              <a:t>Code of Practice – policies and processes</a:t>
            </a:r>
            <a:endParaRPr lang="en-US" sz="3100" b="1" dirty="0">
              <a:solidFill>
                <a:schemeClr val="bg1"/>
              </a:solidFill>
              <a:latin typeface="+mn-lt"/>
              <a:ea typeface="+mn-e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1" descr="2015 CAMS 055 Corporate PowerPoint widescreen4.jpg">
            <a:extLst>
              <a:ext uri="{FF2B5EF4-FFF2-40B4-BE49-F238E27FC236}">
                <a16:creationId xmlns:a16="http://schemas.microsoft.com/office/drawing/2014/main" id="{40CFDF3F-D863-42EC-B59E-FF38E02AA88B}"/>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3F0C27C3-8C46-4765-8AED-AE8F87952FEC}"/>
              </a:ext>
            </a:extLst>
          </p:cNvPr>
          <p:cNvSpPr txBox="1">
            <a:spLocks noChangeArrowheads="1"/>
          </p:cNvSpPr>
          <p:nvPr/>
        </p:nvSpPr>
        <p:spPr bwMode="auto">
          <a:xfrm>
            <a:off x="252413" y="561975"/>
            <a:ext cx="11736387" cy="584200"/>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hangingPunct="1">
              <a:defRPr/>
            </a:pPr>
            <a:r>
              <a:rPr lang="en-GB" altLang="en-US" sz="3200" b="1" dirty="0">
                <a:solidFill>
                  <a:schemeClr val="tx2">
                    <a:lumMod val="75000"/>
                  </a:schemeClr>
                </a:solidFill>
              </a:rPr>
              <a:t>Your circumstances matter </a:t>
            </a:r>
          </a:p>
        </p:txBody>
      </p:sp>
      <p:sp>
        <p:nvSpPr>
          <p:cNvPr id="5" name="TextBox 4">
            <a:extLst>
              <a:ext uri="{FF2B5EF4-FFF2-40B4-BE49-F238E27FC236}">
                <a16:creationId xmlns:a16="http://schemas.microsoft.com/office/drawing/2014/main" id="{4F0BB463-451C-462A-8657-786DFC381F6C}"/>
              </a:ext>
            </a:extLst>
          </p:cNvPr>
          <p:cNvSpPr txBox="1"/>
          <p:nvPr/>
        </p:nvSpPr>
        <p:spPr>
          <a:xfrm>
            <a:off x="411163" y="1339850"/>
            <a:ext cx="11418887" cy="831850"/>
          </a:xfrm>
          <a:prstGeom prst="rect">
            <a:avLst/>
          </a:prstGeom>
          <a:noFill/>
        </p:spPr>
        <p:txBody>
          <a:bodyPr>
            <a:spAutoFit/>
          </a:bodyPr>
          <a:lstStyle/>
          <a:p>
            <a:pPr algn="ctr" eaLnBrk="1" hangingPunct="1">
              <a:defRPr/>
            </a:pPr>
            <a:r>
              <a:rPr lang="en-GB" sz="2400" u="sng" dirty="0">
                <a:solidFill>
                  <a:schemeClr val="tx2">
                    <a:lumMod val="75000"/>
                  </a:schemeClr>
                </a:solidFill>
              </a:rPr>
              <a:t>All staff eligible for submission to REF2021 to will be asked to complete an Individual Circumstances form in May</a:t>
            </a:r>
          </a:p>
        </p:txBody>
      </p:sp>
      <p:sp>
        <p:nvSpPr>
          <p:cNvPr id="6" name="TextBox 5">
            <a:extLst>
              <a:ext uri="{FF2B5EF4-FFF2-40B4-BE49-F238E27FC236}">
                <a16:creationId xmlns:a16="http://schemas.microsoft.com/office/drawing/2014/main" id="{474E7F90-F22D-4124-BF79-80EA22BF3BA5}"/>
              </a:ext>
            </a:extLst>
          </p:cNvPr>
          <p:cNvSpPr txBox="1"/>
          <p:nvPr/>
        </p:nvSpPr>
        <p:spPr>
          <a:xfrm>
            <a:off x="34925" y="3575050"/>
            <a:ext cx="12169775" cy="1939925"/>
          </a:xfrm>
          <a:prstGeom prst="rect">
            <a:avLst/>
          </a:prstGeom>
          <a:noFill/>
        </p:spPr>
        <p:txBody>
          <a:bodyPr>
            <a:spAutoFit/>
          </a:bodyPr>
          <a:lstStyle/>
          <a:p>
            <a:pPr eaLnBrk="1" hangingPunct="1">
              <a:defRPr/>
            </a:pPr>
            <a:r>
              <a:rPr lang="en-GB" sz="2400" b="1" dirty="0">
                <a:solidFill>
                  <a:schemeClr val="tx2">
                    <a:lumMod val="75000"/>
                  </a:schemeClr>
                </a:solidFill>
              </a:rPr>
              <a:t>Completion of the form will allow us to collectively do the following :</a:t>
            </a:r>
          </a:p>
          <a:p>
            <a:pPr eaLnBrk="1" hangingPunct="1">
              <a:defRPr/>
            </a:pPr>
            <a:endParaRPr lang="en-GB" sz="2400" dirty="0">
              <a:solidFill>
                <a:schemeClr val="tx2">
                  <a:lumMod val="75000"/>
                </a:schemeClr>
              </a:solidFill>
            </a:endParaRPr>
          </a:p>
          <a:p>
            <a:pPr marL="342900" indent="-342900" eaLnBrk="1" hangingPunct="1">
              <a:buFont typeface="Arial" panose="020B0604020202020204" pitchFamily="34" charset="0"/>
              <a:buChar char="•"/>
              <a:defRPr/>
            </a:pPr>
            <a:r>
              <a:rPr lang="en-GB" sz="2400" dirty="0">
                <a:solidFill>
                  <a:schemeClr val="tx2">
                    <a:lumMod val="75000"/>
                  </a:schemeClr>
                </a:solidFill>
              </a:rPr>
              <a:t>Ensure that you have the right support for your research endeavours</a:t>
            </a:r>
          </a:p>
          <a:p>
            <a:pPr marL="342900" indent="-342900" eaLnBrk="1" hangingPunct="1">
              <a:buFont typeface="Arial" panose="020B0604020202020204" pitchFamily="34" charset="0"/>
              <a:buChar char="•"/>
              <a:defRPr/>
            </a:pPr>
            <a:r>
              <a:rPr lang="en-GB" sz="2400" dirty="0">
                <a:solidFill>
                  <a:schemeClr val="tx2">
                    <a:lumMod val="75000"/>
                  </a:schemeClr>
                </a:solidFill>
              </a:rPr>
              <a:t>Make the case </a:t>
            </a:r>
            <a:r>
              <a:rPr lang="en-GB" sz="2400" i="1" dirty="0">
                <a:solidFill>
                  <a:schemeClr val="tx2">
                    <a:lumMod val="75000"/>
                  </a:schemeClr>
                </a:solidFill>
              </a:rPr>
              <a:t>(where appropriate)</a:t>
            </a:r>
            <a:r>
              <a:rPr lang="en-GB" sz="2400" dirty="0">
                <a:solidFill>
                  <a:schemeClr val="tx2">
                    <a:lumMod val="75000"/>
                  </a:schemeClr>
                </a:solidFill>
              </a:rPr>
              <a:t> for the minimum requirement of one output to  be waived</a:t>
            </a:r>
          </a:p>
          <a:p>
            <a:pPr marL="342900" indent="-342900" eaLnBrk="1" hangingPunct="1">
              <a:buFont typeface="Arial" panose="020B0604020202020204" pitchFamily="34" charset="0"/>
              <a:buChar char="•"/>
              <a:defRPr/>
            </a:pPr>
            <a:r>
              <a:rPr lang="en-GB" sz="2400" dirty="0">
                <a:solidFill>
                  <a:schemeClr val="tx2">
                    <a:lumMod val="75000"/>
                  </a:schemeClr>
                </a:solidFill>
              </a:rPr>
              <a:t>Make the case for your Unit of Assessment to submit fewer outputs</a:t>
            </a:r>
          </a:p>
        </p:txBody>
      </p:sp>
      <p:sp>
        <p:nvSpPr>
          <p:cNvPr id="2" name="Rectangle 1">
            <a:extLst>
              <a:ext uri="{FF2B5EF4-FFF2-40B4-BE49-F238E27FC236}">
                <a16:creationId xmlns:a16="http://schemas.microsoft.com/office/drawing/2014/main" id="{014A7E26-A081-459B-B054-B4D29418DFF8}"/>
              </a:ext>
            </a:extLst>
          </p:cNvPr>
          <p:cNvSpPr/>
          <p:nvPr/>
        </p:nvSpPr>
        <p:spPr>
          <a:xfrm>
            <a:off x="1044575" y="2447925"/>
            <a:ext cx="10650538" cy="830263"/>
          </a:xfrm>
          <a:prstGeom prst="rect">
            <a:avLst/>
          </a:prstGeom>
        </p:spPr>
        <p:txBody>
          <a:bodyPr>
            <a:spAutoFit/>
          </a:bodyPr>
          <a:lstStyle/>
          <a:p>
            <a:pPr marL="342900" indent="-342900" eaLnBrk="1" hangingPunct="1">
              <a:buFont typeface="Wingdings" panose="05000000000000000000" pitchFamily="2" charset="2"/>
              <a:buChar char="q"/>
              <a:defRPr/>
            </a:pPr>
            <a:r>
              <a:rPr lang="en-GB" sz="2400" b="1" dirty="0">
                <a:solidFill>
                  <a:schemeClr val="tx2">
                    <a:lumMod val="75000"/>
                  </a:schemeClr>
                </a:solidFill>
              </a:rPr>
              <a:t>Completion of the form is mandatory  </a:t>
            </a:r>
            <a:r>
              <a:rPr lang="en-GB" sz="2000" i="1" dirty="0">
                <a:solidFill>
                  <a:schemeClr val="tx2">
                    <a:lumMod val="75000"/>
                  </a:schemeClr>
                </a:solidFill>
              </a:rPr>
              <a:t>Y/N to having circumstances to disclose</a:t>
            </a:r>
          </a:p>
          <a:p>
            <a:pPr marL="342900" indent="-342900" eaLnBrk="1" hangingPunct="1">
              <a:buFont typeface="Wingdings" panose="05000000000000000000" pitchFamily="2" charset="2"/>
              <a:buChar char="q"/>
              <a:defRPr/>
            </a:pPr>
            <a:r>
              <a:rPr lang="en-GB" sz="2400" b="1" dirty="0">
                <a:solidFill>
                  <a:schemeClr val="tx2">
                    <a:lumMod val="75000"/>
                  </a:schemeClr>
                </a:solidFill>
              </a:rPr>
              <a:t>Disclosure of circumstances is voluntary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1" descr="2015 CAMS 055 Corporate PowerPoint widescreen4.jpg">
            <a:extLst>
              <a:ext uri="{FF2B5EF4-FFF2-40B4-BE49-F238E27FC236}">
                <a16:creationId xmlns:a16="http://schemas.microsoft.com/office/drawing/2014/main" id="{C3050B76-C8C0-470E-99AE-2D3FCC85DE74}"/>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0" y="-53975"/>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23423845-7E5F-42E9-BCF2-7F1ECD4166D1}"/>
              </a:ext>
            </a:extLst>
          </p:cNvPr>
          <p:cNvSpPr txBox="1">
            <a:spLocks noChangeArrowheads="1"/>
          </p:cNvSpPr>
          <p:nvPr/>
        </p:nvSpPr>
        <p:spPr bwMode="auto">
          <a:xfrm>
            <a:off x="252413" y="561975"/>
            <a:ext cx="11736387" cy="56991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ea typeface="+mn-ea"/>
              </a:rPr>
              <a:t>Types of circumstances that are </a:t>
            </a:r>
            <a:r>
              <a:rPr lang="en-US" sz="3100" b="1" dirty="0" err="1">
                <a:solidFill>
                  <a:schemeClr val="tx2">
                    <a:lumMod val="75000"/>
                  </a:schemeClr>
                </a:solidFill>
                <a:latin typeface="Arial" charset="0"/>
                <a:ea typeface="+mn-ea"/>
              </a:rPr>
              <a:t>recognised</a:t>
            </a:r>
            <a:r>
              <a:rPr lang="en-US" sz="3100" b="1" dirty="0">
                <a:solidFill>
                  <a:schemeClr val="tx2">
                    <a:lumMod val="75000"/>
                  </a:schemeClr>
                </a:solidFill>
                <a:latin typeface="Arial" charset="0"/>
                <a:ea typeface="+mn-ea"/>
              </a:rPr>
              <a:t> by REF</a:t>
            </a:r>
            <a:endParaRPr lang="en-US" sz="3100" b="1" dirty="0">
              <a:solidFill>
                <a:schemeClr val="tx2">
                  <a:lumMod val="75000"/>
                </a:schemeClr>
              </a:solidFill>
              <a:latin typeface="+mn-lt"/>
              <a:ea typeface="+mn-ea"/>
            </a:endParaRPr>
          </a:p>
        </p:txBody>
      </p:sp>
      <p:sp>
        <p:nvSpPr>
          <p:cNvPr id="37892" name="TextBox 1">
            <a:extLst>
              <a:ext uri="{FF2B5EF4-FFF2-40B4-BE49-F238E27FC236}">
                <a16:creationId xmlns:a16="http://schemas.microsoft.com/office/drawing/2014/main" id="{B4092429-7D76-42FC-9763-AE0BF6B6C857}"/>
              </a:ext>
            </a:extLst>
          </p:cNvPr>
          <p:cNvSpPr txBox="1">
            <a:spLocks noChangeArrowheads="1"/>
          </p:cNvSpPr>
          <p:nvPr/>
        </p:nvSpPr>
        <p:spPr bwMode="auto">
          <a:xfrm>
            <a:off x="252413" y="2166938"/>
            <a:ext cx="6048375"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285750" indent="-285750">
              <a:spcBef>
                <a:spcPts val="600"/>
              </a:spcBef>
              <a:spcAft>
                <a:spcPts val="600"/>
              </a:spcAft>
              <a:buFont typeface="Wingdings" panose="05000000000000000000" pitchFamily="2" charset="2"/>
              <a:buChar char="q"/>
              <a:defRPr/>
            </a:pPr>
            <a:r>
              <a:rPr lang="en-GB" sz="2200" dirty="0">
                <a:solidFill>
                  <a:schemeClr val="tx2">
                    <a:lumMod val="75000"/>
                  </a:schemeClr>
                </a:solidFill>
                <a:cs typeface="Arial" panose="020B0604020202020204" pitchFamily="34" charset="0"/>
              </a:rPr>
              <a:t>Early Career Researcher </a:t>
            </a:r>
            <a:r>
              <a:rPr lang="en-GB" sz="2200" i="1" dirty="0">
                <a:solidFill>
                  <a:schemeClr val="tx2">
                    <a:lumMod val="75000"/>
                  </a:schemeClr>
                </a:solidFill>
                <a:cs typeface="Arial" panose="020B0604020202020204" pitchFamily="34" charset="0"/>
              </a:rPr>
              <a:t>started career as an independent researcher on or after 1 August 2016</a:t>
            </a:r>
            <a:endParaRPr lang="en-GB" sz="2200" dirty="0">
              <a:solidFill>
                <a:schemeClr val="tx2">
                  <a:lumMod val="75000"/>
                </a:schemeClr>
              </a:solidFill>
              <a:cs typeface="Arial" panose="020B0604020202020204" pitchFamily="34" charset="0"/>
            </a:endParaRPr>
          </a:p>
          <a:p>
            <a:pPr marL="285750" indent="-285750">
              <a:spcBef>
                <a:spcPts val="600"/>
              </a:spcBef>
              <a:spcAft>
                <a:spcPts val="600"/>
              </a:spcAft>
              <a:buFont typeface="Wingdings" panose="05000000000000000000" pitchFamily="2" charset="2"/>
              <a:buChar char="q"/>
              <a:defRPr/>
            </a:pPr>
            <a:r>
              <a:rPr lang="en-GB" sz="2200" dirty="0">
                <a:solidFill>
                  <a:schemeClr val="tx2">
                    <a:lumMod val="75000"/>
                  </a:schemeClr>
                </a:solidFill>
                <a:cs typeface="Arial" panose="020B0604020202020204" pitchFamily="34" charset="0"/>
              </a:rPr>
              <a:t>Secondments or career breaks outside the HE sector</a:t>
            </a:r>
          </a:p>
          <a:p>
            <a:pPr marL="285750" indent="-285750">
              <a:spcBef>
                <a:spcPts val="600"/>
              </a:spcBef>
              <a:spcAft>
                <a:spcPts val="600"/>
              </a:spcAft>
              <a:buFont typeface="Wingdings" panose="05000000000000000000" pitchFamily="2" charset="2"/>
              <a:buChar char="q"/>
              <a:defRPr/>
            </a:pPr>
            <a:r>
              <a:rPr lang="en-GB" sz="2200" dirty="0">
                <a:solidFill>
                  <a:schemeClr val="tx2">
                    <a:lumMod val="75000"/>
                  </a:schemeClr>
                </a:solidFill>
                <a:cs typeface="Arial" panose="020B0604020202020204" pitchFamily="34" charset="0"/>
              </a:rPr>
              <a:t>Qualifying periods of family-related leave</a:t>
            </a:r>
          </a:p>
          <a:p>
            <a:pPr marL="285750" indent="-285750">
              <a:spcBef>
                <a:spcPts val="600"/>
              </a:spcBef>
              <a:spcAft>
                <a:spcPts val="600"/>
              </a:spcAft>
              <a:buFont typeface="Wingdings" panose="05000000000000000000" pitchFamily="2" charset="2"/>
              <a:buChar char="q"/>
              <a:defRPr/>
            </a:pPr>
            <a:r>
              <a:rPr lang="en-GB" sz="2200" dirty="0">
                <a:solidFill>
                  <a:schemeClr val="tx2">
                    <a:lumMod val="75000"/>
                  </a:schemeClr>
                </a:solidFill>
                <a:cs typeface="Arial" panose="020B0604020202020204" pitchFamily="34" charset="0"/>
              </a:rPr>
              <a:t>Junior clinical academics who have not gained a certificate of completion of training by 31 July 2020</a:t>
            </a:r>
          </a:p>
        </p:txBody>
      </p:sp>
      <p:sp>
        <p:nvSpPr>
          <p:cNvPr id="37893" name="TextBox 6">
            <a:extLst>
              <a:ext uri="{FF2B5EF4-FFF2-40B4-BE49-F238E27FC236}">
                <a16:creationId xmlns:a16="http://schemas.microsoft.com/office/drawing/2014/main" id="{EBF4B221-EAEC-4DEE-99EB-AF6C4E09D83D}"/>
              </a:ext>
            </a:extLst>
          </p:cNvPr>
          <p:cNvSpPr txBox="1">
            <a:spLocks noChangeArrowheads="1"/>
          </p:cNvSpPr>
          <p:nvPr/>
        </p:nvSpPr>
        <p:spPr bwMode="auto">
          <a:xfrm>
            <a:off x="6596063" y="2209800"/>
            <a:ext cx="5392737" cy="357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285750" indent="-285750">
              <a:spcBef>
                <a:spcPts val="600"/>
              </a:spcBef>
              <a:spcAft>
                <a:spcPts val="600"/>
              </a:spcAft>
              <a:buFont typeface="Wingdings" panose="05000000000000000000" pitchFamily="2" charset="2"/>
              <a:buChar char="q"/>
              <a:defRPr/>
            </a:pPr>
            <a:r>
              <a:rPr lang="en-GB" sz="2200" dirty="0">
                <a:solidFill>
                  <a:schemeClr val="tx2">
                    <a:lumMod val="75000"/>
                  </a:schemeClr>
                </a:solidFill>
                <a:cs typeface="Arial" panose="020B0604020202020204" pitchFamily="34" charset="0"/>
              </a:rPr>
              <a:t>Disability (including chronic conditions)</a:t>
            </a:r>
          </a:p>
          <a:p>
            <a:pPr marL="285750" indent="-285750">
              <a:spcBef>
                <a:spcPts val="600"/>
              </a:spcBef>
              <a:spcAft>
                <a:spcPts val="600"/>
              </a:spcAft>
              <a:buFont typeface="Wingdings" panose="05000000000000000000" pitchFamily="2" charset="2"/>
              <a:buChar char="q"/>
              <a:defRPr/>
            </a:pPr>
            <a:r>
              <a:rPr lang="en-GB" sz="2200" dirty="0">
                <a:solidFill>
                  <a:schemeClr val="tx2">
                    <a:lumMod val="75000"/>
                  </a:schemeClr>
                </a:solidFill>
                <a:cs typeface="Arial" panose="020B0604020202020204" pitchFamily="34" charset="0"/>
              </a:rPr>
              <a:t>Ill heath, injury or mental health conditions</a:t>
            </a:r>
          </a:p>
          <a:p>
            <a:pPr marL="285750" indent="-285750">
              <a:spcBef>
                <a:spcPts val="600"/>
              </a:spcBef>
              <a:spcAft>
                <a:spcPts val="600"/>
              </a:spcAft>
              <a:buFont typeface="Wingdings" panose="05000000000000000000" pitchFamily="2" charset="2"/>
              <a:buChar char="q"/>
              <a:defRPr/>
            </a:pPr>
            <a:r>
              <a:rPr lang="en-GB" sz="2200" dirty="0">
                <a:solidFill>
                  <a:schemeClr val="tx2">
                    <a:lumMod val="75000"/>
                  </a:schemeClr>
                </a:solidFill>
                <a:cs typeface="Arial" panose="020B0604020202020204" pitchFamily="34" charset="0"/>
              </a:rPr>
              <a:t>Constraints relating to family leave </a:t>
            </a:r>
          </a:p>
          <a:p>
            <a:pPr marL="285750" indent="-285750">
              <a:spcBef>
                <a:spcPts val="600"/>
              </a:spcBef>
              <a:spcAft>
                <a:spcPts val="600"/>
              </a:spcAft>
              <a:buFont typeface="Wingdings" panose="05000000000000000000" pitchFamily="2" charset="2"/>
              <a:buChar char="q"/>
              <a:defRPr/>
            </a:pPr>
            <a:r>
              <a:rPr lang="en-GB" sz="2200" dirty="0">
                <a:solidFill>
                  <a:schemeClr val="tx2">
                    <a:lumMod val="75000"/>
                  </a:schemeClr>
                </a:solidFill>
                <a:cs typeface="Arial" panose="020B0604020202020204" pitchFamily="34" charset="0"/>
              </a:rPr>
              <a:t>Caring responsibilities</a:t>
            </a:r>
          </a:p>
          <a:p>
            <a:pPr marL="285750" indent="-285750">
              <a:spcBef>
                <a:spcPts val="600"/>
              </a:spcBef>
              <a:spcAft>
                <a:spcPts val="600"/>
              </a:spcAft>
              <a:buFont typeface="Wingdings" panose="05000000000000000000" pitchFamily="2" charset="2"/>
              <a:buChar char="q"/>
              <a:defRPr/>
            </a:pPr>
            <a:r>
              <a:rPr lang="en-GB" sz="2200" dirty="0">
                <a:solidFill>
                  <a:schemeClr val="tx2">
                    <a:lumMod val="75000"/>
                  </a:schemeClr>
                </a:solidFill>
                <a:cs typeface="Arial" panose="020B0604020202020204" pitchFamily="34" charset="0"/>
              </a:rPr>
              <a:t>Gender reassignment</a:t>
            </a:r>
          </a:p>
          <a:p>
            <a:pPr marL="285750" indent="-285750">
              <a:spcBef>
                <a:spcPts val="600"/>
              </a:spcBef>
              <a:spcAft>
                <a:spcPts val="600"/>
              </a:spcAft>
              <a:buFont typeface="Wingdings" panose="05000000000000000000" pitchFamily="2" charset="2"/>
              <a:buChar char="q"/>
              <a:defRPr/>
            </a:pPr>
            <a:r>
              <a:rPr lang="en-GB" sz="2200" dirty="0">
                <a:solidFill>
                  <a:schemeClr val="tx2">
                    <a:lumMod val="75000"/>
                  </a:schemeClr>
                </a:solidFill>
                <a:cs typeface="Arial" panose="020B0604020202020204" pitchFamily="34" charset="0"/>
              </a:rPr>
              <a:t>Other circumstances relating the protected characteristics or activities protected by employment legislation </a:t>
            </a:r>
          </a:p>
        </p:txBody>
      </p:sp>
      <p:sp>
        <p:nvSpPr>
          <p:cNvPr id="37894" name="TextBox 5">
            <a:extLst>
              <a:ext uri="{FF2B5EF4-FFF2-40B4-BE49-F238E27FC236}">
                <a16:creationId xmlns:a16="http://schemas.microsoft.com/office/drawing/2014/main" id="{6E8E4356-247B-498B-894A-37A1CBB2AA1B}"/>
              </a:ext>
            </a:extLst>
          </p:cNvPr>
          <p:cNvSpPr txBox="1">
            <a:spLocks noChangeArrowheads="1"/>
          </p:cNvSpPr>
          <p:nvPr/>
        </p:nvSpPr>
        <p:spPr bwMode="auto">
          <a:xfrm>
            <a:off x="539750" y="1457325"/>
            <a:ext cx="109458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r>
              <a:rPr lang="en-GB" altLang="en-US" sz="2400" i="1" dirty="0">
                <a:solidFill>
                  <a:schemeClr val="tx2">
                    <a:lumMod val="75000"/>
                  </a:schemeClr>
                </a:solidFill>
              </a:rPr>
              <a:t>Only circumstances reported through this process can be considered for REF2021</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1" descr="2015 CAMS 055 Corporate PowerPoint widescreen4.jpg">
            <a:extLst>
              <a:ext uri="{FF2B5EF4-FFF2-40B4-BE49-F238E27FC236}">
                <a16:creationId xmlns:a16="http://schemas.microsoft.com/office/drawing/2014/main" id="{86FA8D91-407D-4F66-8276-25170DFA2334}"/>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176ADF50-1DE0-477B-BC2B-88CE97FB1DCE}"/>
              </a:ext>
            </a:extLst>
          </p:cNvPr>
          <p:cNvSpPr txBox="1">
            <a:spLocks noChangeArrowheads="1"/>
          </p:cNvSpPr>
          <p:nvPr/>
        </p:nvSpPr>
        <p:spPr bwMode="auto">
          <a:xfrm>
            <a:off x="252413" y="561975"/>
            <a:ext cx="11736387" cy="56991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ea typeface="+mn-ea"/>
              </a:rPr>
              <a:t>Waiving the minimum requirement of one output</a:t>
            </a:r>
            <a:endParaRPr lang="en-US" sz="3100" b="1" dirty="0">
              <a:solidFill>
                <a:schemeClr val="tx2">
                  <a:lumMod val="75000"/>
                </a:schemeClr>
              </a:solidFill>
              <a:latin typeface="+mn-lt"/>
              <a:ea typeface="+mn-ea"/>
            </a:endParaRPr>
          </a:p>
        </p:txBody>
      </p:sp>
      <p:sp>
        <p:nvSpPr>
          <p:cNvPr id="39940" name="TextBox 3">
            <a:extLst>
              <a:ext uri="{FF2B5EF4-FFF2-40B4-BE49-F238E27FC236}">
                <a16:creationId xmlns:a16="http://schemas.microsoft.com/office/drawing/2014/main" id="{7672D9E3-3B6D-463E-A187-B7B17F374A35}"/>
              </a:ext>
            </a:extLst>
          </p:cNvPr>
          <p:cNvSpPr txBox="1">
            <a:spLocks noChangeArrowheads="1"/>
          </p:cNvSpPr>
          <p:nvPr/>
        </p:nvSpPr>
        <p:spPr bwMode="auto">
          <a:xfrm>
            <a:off x="354013" y="1333500"/>
            <a:ext cx="115919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r>
              <a:rPr lang="en-GB" altLang="en-US" sz="2000" dirty="0">
                <a:solidFill>
                  <a:schemeClr val="tx2">
                    <a:lumMod val="75000"/>
                  </a:schemeClr>
                </a:solidFill>
                <a:latin typeface="Arial" panose="020B0604020202020204" pitchFamily="34" charset="0"/>
                <a:cs typeface="Arial" panose="020B0604020202020204" pitchFamily="34" charset="0"/>
              </a:rPr>
              <a:t>This can be done in the following circumstances </a:t>
            </a:r>
            <a:r>
              <a:rPr lang="en-US" altLang="en-US" sz="2000" dirty="0">
                <a:solidFill>
                  <a:schemeClr val="tx2">
                    <a:lumMod val="75000"/>
                  </a:schemeClr>
                </a:solidFill>
                <a:latin typeface="Arial" panose="020B0604020202020204" pitchFamily="34" charset="0"/>
                <a:cs typeface="Arial" panose="020B0604020202020204" pitchFamily="34" charset="0"/>
              </a:rPr>
              <a:t>Where the individual has not produced an output during the REF period and has:</a:t>
            </a:r>
            <a:endParaRPr lang="en-GB" altLang="en-US" sz="2400" dirty="0">
              <a:solidFill>
                <a:schemeClr val="tx2">
                  <a:lumMod val="75000"/>
                </a:schemeClr>
              </a:solidFill>
            </a:endParaRPr>
          </a:p>
        </p:txBody>
      </p:sp>
      <p:sp>
        <p:nvSpPr>
          <p:cNvPr id="2" name="Rectangle 5">
            <a:extLst>
              <a:ext uri="{FF2B5EF4-FFF2-40B4-BE49-F238E27FC236}">
                <a16:creationId xmlns:a16="http://schemas.microsoft.com/office/drawing/2014/main" id="{01533FFD-EE4D-4955-BC6B-00258216972A}"/>
              </a:ext>
            </a:extLst>
          </p:cNvPr>
          <p:cNvSpPr>
            <a:spLocks noChangeArrowheads="1"/>
          </p:cNvSpPr>
          <p:nvPr/>
        </p:nvSpPr>
        <p:spPr bwMode="auto">
          <a:xfrm>
            <a:off x="346075" y="2092325"/>
            <a:ext cx="11583988"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Calibri" panose="020F0502020204030204" pitchFamily="34" charset="0"/>
                <a:ea typeface="MS PGothic" panose="020B0600070205080204" pitchFamily="34" charset="-128"/>
              </a:defRPr>
            </a:lvl1pPr>
            <a:lvl2pPr>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just">
              <a:defRPr/>
            </a:pPr>
            <a:endParaRPr lang="en-US" altLang="en-US" sz="2000" dirty="0">
              <a:solidFill>
                <a:schemeClr val="tx2">
                  <a:lumMod val="75000"/>
                </a:schemeClr>
              </a:solidFill>
              <a:latin typeface="Arial" panose="020B0604020202020204" pitchFamily="34" charset="0"/>
              <a:cs typeface="Arial" panose="020B0604020202020204" pitchFamily="34" charset="0"/>
            </a:endParaRPr>
          </a:p>
          <a:p>
            <a:pPr marL="171450" indent="-171450" algn="just">
              <a:buFont typeface="Wingdings" panose="05000000000000000000" pitchFamily="2" charset="2"/>
              <a:buChar char="q"/>
              <a:defRPr/>
            </a:pPr>
            <a:r>
              <a:rPr lang="en-US" altLang="en-US" sz="2000" dirty="0">
                <a:latin typeface="Arial" panose="020B0604020202020204" pitchFamily="34" charset="0"/>
                <a:cs typeface="Arial" panose="020B0604020202020204" pitchFamily="34" charset="0"/>
              </a:rPr>
              <a:t> </a:t>
            </a:r>
            <a:r>
              <a:rPr lang="en-US" altLang="en-US" sz="2400" dirty="0">
                <a:solidFill>
                  <a:schemeClr val="tx2">
                    <a:lumMod val="75000"/>
                  </a:schemeClr>
                </a:solidFill>
                <a:latin typeface="Arial" panose="020B0604020202020204" pitchFamily="34" charset="0"/>
                <a:cs typeface="Arial" panose="020B0604020202020204" pitchFamily="34" charset="0"/>
              </a:rPr>
              <a:t>been absent from research for an overall period of 46 months or more</a:t>
            </a:r>
          </a:p>
          <a:p>
            <a:pPr algn="just">
              <a:defRPr/>
            </a:pPr>
            <a:r>
              <a:rPr lang="en-US" altLang="en-US" sz="2400" dirty="0">
                <a:solidFill>
                  <a:schemeClr val="tx2">
                    <a:lumMod val="75000"/>
                  </a:schemeClr>
                </a:solidFill>
                <a:latin typeface="Arial" panose="020B0604020202020204" pitchFamily="34" charset="0"/>
                <a:cs typeface="Arial" panose="020B0604020202020204" pitchFamily="34" charset="0"/>
              </a:rPr>
              <a:t> </a:t>
            </a:r>
            <a:endParaRPr lang="en-GB" altLang="en-US" sz="2400" dirty="0">
              <a:solidFill>
                <a:schemeClr val="tx2">
                  <a:lumMod val="75000"/>
                </a:schemeClr>
              </a:solidFill>
              <a:latin typeface="Arial" panose="020B0604020202020204" pitchFamily="34" charset="0"/>
              <a:cs typeface="Arial" panose="020B0604020202020204" pitchFamily="34" charset="0"/>
            </a:endParaRPr>
          </a:p>
          <a:p>
            <a:pPr marL="171450" indent="-171450" algn="just">
              <a:buFont typeface="Wingdings" panose="05000000000000000000" pitchFamily="2" charset="2"/>
              <a:buChar char="q"/>
              <a:defRPr/>
            </a:pPr>
            <a:r>
              <a:rPr lang="en-US" altLang="en-US" sz="2400" dirty="0">
                <a:solidFill>
                  <a:schemeClr val="tx2">
                    <a:lumMod val="75000"/>
                  </a:schemeClr>
                </a:solidFill>
                <a:latin typeface="Arial" panose="020B0604020202020204" pitchFamily="34" charset="0"/>
                <a:cs typeface="Arial" panose="020B0604020202020204" pitchFamily="34" charset="0"/>
              </a:rPr>
              <a:t> experienced circumstances equivalent of a 46 month absence from research</a:t>
            </a:r>
          </a:p>
          <a:p>
            <a:pPr algn="just">
              <a:defRPr/>
            </a:pPr>
            <a:endParaRPr lang="en-GB" altLang="en-US" sz="2400" dirty="0">
              <a:solidFill>
                <a:schemeClr val="tx2">
                  <a:lumMod val="75000"/>
                </a:schemeClr>
              </a:solidFill>
              <a:latin typeface="Arial" panose="020B0604020202020204" pitchFamily="34" charset="0"/>
              <a:cs typeface="Arial" panose="020B0604020202020204" pitchFamily="34" charset="0"/>
            </a:endParaRPr>
          </a:p>
          <a:p>
            <a:pPr marL="171450" indent="-171450" algn="just">
              <a:buFont typeface="Wingdings" panose="05000000000000000000" pitchFamily="2" charset="2"/>
              <a:buChar char="q"/>
              <a:defRPr/>
            </a:pPr>
            <a:r>
              <a:rPr lang="en-US" altLang="en-US" sz="2400" dirty="0">
                <a:solidFill>
                  <a:schemeClr val="tx2">
                    <a:lumMod val="75000"/>
                  </a:schemeClr>
                </a:solidFill>
                <a:latin typeface="Arial" panose="020B0604020202020204" pitchFamily="34" charset="0"/>
                <a:cs typeface="Arial" panose="020B0604020202020204" pitchFamily="34" charset="0"/>
              </a:rPr>
              <a:t> had two or more qualifying periods of family-related leave</a:t>
            </a:r>
          </a:p>
          <a:p>
            <a:pPr algn="just">
              <a:defRPr/>
            </a:pPr>
            <a:endParaRPr lang="en-GB" altLang="en-US" sz="2400" dirty="0">
              <a:solidFill>
                <a:schemeClr val="tx2">
                  <a:lumMod val="75000"/>
                </a:schemeClr>
              </a:solidFill>
              <a:latin typeface="Arial" panose="020B0604020202020204" pitchFamily="34" charset="0"/>
              <a:cs typeface="Arial" panose="020B0604020202020204" pitchFamily="34" charset="0"/>
            </a:endParaRPr>
          </a:p>
          <a:p>
            <a:pPr marL="171450" indent="-171450" algn="just">
              <a:buFont typeface="Wingdings" panose="05000000000000000000" pitchFamily="2" charset="2"/>
              <a:buChar char="q"/>
              <a:defRPr/>
            </a:pPr>
            <a:r>
              <a:rPr lang="en-US" altLang="en-US" sz="2400" dirty="0">
                <a:solidFill>
                  <a:schemeClr val="tx2">
                    <a:lumMod val="75000"/>
                  </a:schemeClr>
                </a:solidFill>
                <a:latin typeface="Arial" panose="020B0604020202020204" pitchFamily="34" charset="0"/>
                <a:cs typeface="Arial" panose="020B0604020202020204" pitchFamily="34" charset="0"/>
              </a:rPr>
              <a:t> experienced a combination of circumstances which might have resulted in a similar impact but which would not individually meet the thresholds set</a:t>
            </a:r>
            <a:endParaRPr lang="en-GB" altLang="en-US" sz="2400" dirty="0">
              <a:solidFill>
                <a:schemeClr val="tx2">
                  <a:lumMod val="75000"/>
                </a:schemeClr>
              </a:solidFill>
              <a:latin typeface="Arial" panose="020B0604020202020204" pitchFamily="34" charset="0"/>
              <a:cs typeface="Arial" panose="020B0604020202020204" pitchFamily="34" charset="0"/>
            </a:endParaRPr>
          </a:p>
          <a:p>
            <a:pPr algn="just">
              <a:buFontTx/>
              <a:buChar char="•"/>
              <a:defRPr/>
            </a:pPr>
            <a:endParaRPr lang="en-US" altLang="en-US" sz="2400" u="sng" dirty="0">
              <a:solidFill>
                <a:srgbClr val="008080"/>
              </a:solidFill>
              <a:latin typeface="Arial" panose="020B0604020202020204" pitchFamily="34" charset="0"/>
              <a:cs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1" descr="2015 CAMS 055 Corporate PowerPoint widescreen4.jpg">
            <a:extLst>
              <a:ext uri="{FF2B5EF4-FFF2-40B4-BE49-F238E27FC236}">
                <a16:creationId xmlns:a16="http://schemas.microsoft.com/office/drawing/2014/main" id="{D1AB2595-3761-404A-A9FB-BFAC5223F29C}"/>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106363" y="15875"/>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3143C31D-E169-4587-8BB5-90ECA2B174BE}"/>
              </a:ext>
            </a:extLst>
          </p:cNvPr>
          <p:cNvSpPr txBox="1">
            <a:spLocks noChangeArrowheads="1"/>
          </p:cNvSpPr>
          <p:nvPr/>
        </p:nvSpPr>
        <p:spPr bwMode="auto">
          <a:xfrm>
            <a:off x="252413" y="561975"/>
            <a:ext cx="11736387" cy="56991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ea typeface="+mn-ea"/>
              </a:rPr>
              <a:t>Registering your circumstances/the process</a:t>
            </a:r>
            <a:endParaRPr lang="en-US" sz="3100" b="1" dirty="0">
              <a:solidFill>
                <a:schemeClr val="tx2">
                  <a:lumMod val="75000"/>
                </a:schemeClr>
              </a:solidFill>
              <a:latin typeface="+mn-lt"/>
              <a:ea typeface="+mn-ea"/>
            </a:endParaRPr>
          </a:p>
        </p:txBody>
      </p:sp>
      <p:sp>
        <p:nvSpPr>
          <p:cNvPr id="41988" name="TextBox 3">
            <a:extLst>
              <a:ext uri="{FF2B5EF4-FFF2-40B4-BE49-F238E27FC236}">
                <a16:creationId xmlns:a16="http://schemas.microsoft.com/office/drawing/2014/main" id="{0CCAFAE9-1F47-4896-9B16-34516C08855E}"/>
              </a:ext>
            </a:extLst>
          </p:cNvPr>
          <p:cNvSpPr txBox="1">
            <a:spLocks noChangeArrowheads="1"/>
          </p:cNvSpPr>
          <p:nvPr/>
        </p:nvSpPr>
        <p:spPr bwMode="auto">
          <a:xfrm>
            <a:off x="396875" y="2060575"/>
            <a:ext cx="543877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342900" indent="-342900" eaLnBrk="1" hangingPunct="1">
              <a:buFont typeface="Wingdings" panose="05000000000000000000" pitchFamily="2" charset="2"/>
              <a:buChar char="§"/>
              <a:defRPr/>
            </a:pPr>
            <a:r>
              <a:rPr lang="en-GB" altLang="en-US" sz="2400" dirty="0">
                <a:solidFill>
                  <a:schemeClr val="tx2">
                    <a:lumMod val="75000"/>
                  </a:schemeClr>
                </a:solidFill>
              </a:rPr>
              <a:t>Confidential submission process of forms</a:t>
            </a:r>
          </a:p>
          <a:p>
            <a:pPr marL="342900" indent="-342900" eaLnBrk="1" hangingPunct="1">
              <a:buFont typeface="Wingdings" panose="05000000000000000000" pitchFamily="2" charset="2"/>
              <a:buChar char="§"/>
              <a:defRPr/>
            </a:pPr>
            <a:r>
              <a:rPr lang="en-GB" altLang="en-US" sz="2400" dirty="0">
                <a:solidFill>
                  <a:schemeClr val="tx2">
                    <a:lumMod val="75000"/>
                  </a:schemeClr>
                </a:solidFill>
              </a:rPr>
              <a:t>Reviewed by the Eligibility Review Group which includes HR representation</a:t>
            </a:r>
          </a:p>
          <a:p>
            <a:pPr marL="342900" indent="-342900" eaLnBrk="1" hangingPunct="1">
              <a:buFont typeface="Wingdings" panose="05000000000000000000" pitchFamily="2" charset="2"/>
              <a:buChar char="§"/>
              <a:defRPr/>
            </a:pPr>
            <a:r>
              <a:rPr lang="en-GB" altLang="en-US" sz="2400" dirty="0">
                <a:solidFill>
                  <a:schemeClr val="tx2">
                    <a:lumMod val="75000"/>
                  </a:schemeClr>
                </a:solidFill>
              </a:rPr>
              <a:t>Individual able to alert HR/Occupational Health (if they wish) to make contact </a:t>
            </a:r>
          </a:p>
          <a:p>
            <a:pPr eaLnBrk="1" hangingPunct="1">
              <a:defRPr/>
            </a:pPr>
            <a:endParaRPr lang="en-GB" altLang="en-US" sz="2400" dirty="0">
              <a:solidFill>
                <a:schemeClr val="tx2">
                  <a:lumMod val="75000"/>
                </a:schemeClr>
              </a:solidFill>
            </a:endParaRPr>
          </a:p>
        </p:txBody>
      </p:sp>
      <p:sp>
        <p:nvSpPr>
          <p:cNvPr id="2" name="TextBox 1">
            <a:extLst>
              <a:ext uri="{FF2B5EF4-FFF2-40B4-BE49-F238E27FC236}">
                <a16:creationId xmlns:a16="http://schemas.microsoft.com/office/drawing/2014/main" id="{400F389B-5592-4835-A357-07747BC84F8B}"/>
              </a:ext>
            </a:extLst>
          </p:cNvPr>
          <p:cNvSpPr txBox="1"/>
          <p:nvPr/>
        </p:nvSpPr>
        <p:spPr>
          <a:xfrm>
            <a:off x="6115050" y="2060575"/>
            <a:ext cx="5514975" cy="3140075"/>
          </a:xfrm>
          <a:prstGeom prst="rect">
            <a:avLst/>
          </a:prstGeom>
          <a:solidFill>
            <a:schemeClr val="tx2">
              <a:lumMod val="75000"/>
            </a:schemeClr>
          </a:solidFill>
        </p:spPr>
        <p:txBody>
          <a:bodyPr>
            <a:spAutoFit/>
          </a:bodyPr>
          <a:lstStyle/>
          <a:p>
            <a:pPr eaLnBrk="1" hangingPunct="1">
              <a:defRPr/>
            </a:pPr>
            <a:r>
              <a:rPr lang="en-GB" sz="2000" b="1" dirty="0">
                <a:solidFill>
                  <a:schemeClr val="bg2"/>
                </a:solidFill>
              </a:rPr>
              <a:t>What your </a:t>
            </a:r>
            <a:r>
              <a:rPr lang="en-GB" sz="2000" b="1" dirty="0" err="1">
                <a:solidFill>
                  <a:schemeClr val="bg2"/>
                </a:solidFill>
              </a:rPr>
              <a:t>UoA</a:t>
            </a:r>
            <a:r>
              <a:rPr lang="en-GB" sz="2000" b="1" dirty="0">
                <a:solidFill>
                  <a:schemeClr val="bg2"/>
                </a:solidFill>
              </a:rPr>
              <a:t> will be told:</a:t>
            </a:r>
          </a:p>
          <a:p>
            <a:pPr eaLnBrk="1" hangingPunct="1">
              <a:defRPr/>
            </a:pPr>
            <a:endParaRPr lang="en-GB" sz="2000" b="1" dirty="0">
              <a:solidFill>
                <a:schemeClr val="bg2"/>
              </a:solidFill>
            </a:endParaRPr>
          </a:p>
          <a:p>
            <a:pPr marL="285750" indent="-285750" eaLnBrk="1" hangingPunct="1">
              <a:buFont typeface="Arial" panose="020B0604020202020204" pitchFamily="34" charset="0"/>
              <a:buChar char="•"/>
              <a:defRPr/>
            </a:pPr>
            <a:r>
              <a:rPr lang="en-GB" sz="2000" b="1" dirty="0">
                <a:solidFill>
                  <a:schemeClr val="bg2"/>
                </a:solidFill>
              </a:rPr>
              <a:t>List of names for those with the minimum requirement waived </a:t>
            </a:r>
            <a:r>
              <a:rPr lang="en-GB" sz="2000" dirty="0">
                <a:solidFill>
                  <a:schemeClr val="bg2"/>
                </a:solidFill>
              </a:rPr>
              <a:t>– no further details shared</a:t>
            </a:r>
          </a:p>
          <a:p>
            <a:pPr eaLnBrk="1" hangingPunct="1">
              <a:defRPr/>
            </a:pPr>
            <a:endParaRPr lang="en-GB" sz="2000" b="1" dirty="0">
              <a:solidFill>
                <a:schemeClr val="bg2"/>
              </a:solidFill>
            </a:endParaRPr>
          </a:p>
          <a:p>
            <a:pPr marL="285750" indent="-285750" eaLnBrk="1" hangingPunct="1">
              <a:buFont typeface="Arial" panose="020B0604020202020204" pitchFamily="34" charset="0"/>
              <a:buChar char="•"/>
              <a:defRPr/>
            </a:pPr>
            <a:r>
              <a:rPr lang="en-GB" sz="2000" b="1" dirty="0">
                <a:solidFill>
                  <a:schemeClr val="bg2"/>
                </a:solidFill>
              </a:rPr>
              <a:t>The total number of reduction which can be requested and the FTE it relates to </a:t>
            </a:r>
            <a:r>
              <a:rPr lang="en-GB" sz="2000" dirty="0">
                <a:solidFill>
                  <a:schemeClr val="bg2"/>
                </a:solidFill>
              </a:rPr>
              <a:t>– no further details shared, unless specifically requested by the individual</a:t>
            </a:r>
            <a:endParaRPr lang="en-GB" sz="2000" b="1" dirty="0">
              <a:solidFill>
                <a:schemeClr val="bg2"/>
              </a:solidFill>
            </a:endParaRPr>
          </a:p>
          <a:p>
            <a:pPr eaLnBrk="1" hangingPunct="1">
              <a:defRPr/>
            </a:pP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1" descr="2015 CAMS 055 Corporate PowerPoint widescreen4.jpg">
            <a:extLst>
              <a:ext uri="{FF2B5EF4-FFF2-40B4-BE49-F238E27FC236}">
                <a16:creationId xmlns:a16="http://schemas.microsoft.com/office/drawing/2014/main" id="{CA3A4746-D550-4362-9889-BD9069F90BFA}"/>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8144F3D7-CC7A-4C36-BD5F-943414913213}"/>
              </a:ext>
            </a:extLst>
          </p:cNvPr>
          <p:cNvSpPr txBox="1">
            <a:spLocks noChangeArrowheads="1"/>
          </p:cNvSpPr>
          <p:nvPr/>
        </p:nvSpPr>
        <p:spPr bwMode="auto">
          <a:xfrm>
            <a:off x="252413" y="561975"/>
            <a:ext cx="11736387" cy="56991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ea typeface="+mn-ea"/>
              </a:rPr>
              <a:t>Reduction in total output pool</a:t>
            </a:r>
            <a:endParaRPr lang="en-US" sz="3100" b="1" dirty="0">
              <a:solidFill>
                <a:schemeClr val="tx2">
                  <a:lumMod val="75000"/>
                </a:schemeClr>
              </a:solidFill>
              <a:latin typeface="+mn-lt"/>
              <a:ea typeface="+mn-ea"/>
            </a:endParaRPr>
          </a:p>
        </p:txBody>
      </p:sp>
      <p:sp>
        <p:nvSpPr>
          <p:cNvPr id="5" name="TextBox 3">
            <a:extLst>
              <a:ext uri="{FF2B5EF4-FFF2-40B4-BE49-F238E27FC236}">
                <a16:creationId xmlns:a16="http://schemas.microsoft.com/office/drawing/2014/main" id="{81D53D00-C4B1-49C6-AD8F-12A37CA47B3E}"/>
              </a:ext>
            </a:extLst>
          </p:cNvPr>
          <p:cNvSpPr txBox="1">
            <a:spLocks noChangeArrowheads="1"/>
          </p:cNvSpPr>
          <p:nvPr/>
        </p:nvSpPr>
        <p:spPr bwMode="auto">
          <a:xfrm>
            <a:off x="422275" y="1916113"/>
            <a:ext cx="11431588"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342900" indent="-342900" eaLnBrk="1" hangingPunct="1">
              <a:buFont typeface="Wingdings" panose="05000000000000000000" pitchFamily="2" charset="2"/>
              <a:buChar char="q"/>
              <a:defRPr/>
            </a:pPr>
            <a:r>
              <a:rPr lang="en-GB" altLang="en-US" sz="2400" dirty="0">
                <a:solidFill>
                  <a:schemeClr val="tx2">
                    <a:lumMod val="75000"/>
                  </a:schemeClr>
                </a:solidFill>
              </a:rPr>
              <a:t>If the minimum requirement of one output is waived, the total number of outputs is automatically reduced by one per person</a:t>
            </a:r>
          </a:p>
          <a:p>
            <a:pPr marL="342900" indent="-342900" eaLnBrk="1" hangingPunct="1">
              <a:buFont typeface="Wingdings" panose="05000000000000000000" pitchFamily="2" charset="2"/>
              <a:buChar char="q"/>
              <a:defRPr/>
            </a:pPr>
            <a:endParaRPr lang="en-GB" altLang="en-US" sz="2400" dirty="0">
              <a:solidFill>
                <a:schemeClr val="tx2">
                  <a:lumMod val="75000"/>
                </a:schemeClr>
              </a:solidFill>
            </a:endParaRPr>
          </a:p>
          <a:p>
            <a:pPr marL="342900" indent="-342900" eaLnBrk="1" hangingPunct="1">
              <a:buFont typeface="Wingdings" panose="05000000000000000000" pitchFamily="2" charset="2"/>
              <a:buChar char="q"/>
              <a:defRPr/>
            </a:pPr>
            <a:r>
              <a:rPr lang="en-GB" altLang="en-US" sz="2400" dirty="0">
                <a:solidFill>
                  <a:schemeClr val="tx2">
                    <a:lumMod val="75000"/>
                  </a:schemeClr>
                </a:solidFill>
              </a:rPr>
              <a:t>Your Unit of Assessment can ask for additional reductions to be taken into consideration if there are multiple individual circumstances registered which have a </a:t>
            </a:r>
            <a:r>
              <a:rPr lang="en-GB" altLang="en-US" sz="2400" i="1" dirty="0">
                <a:solidFill>
                  <a:schemeClr val="tx2">
                    <a:lumMod val="75000"/>
                  </a:schemeClr>
                </a:solidFill>
              </a:rPr>
              <a:t>cumulative effect </a:t>
            </a:r>
            <a:r>
              <a:rPr lang="en-GB" altLang="en-US" sz="2400" dirty="0">
                <a:solidFill>
                  <a:schemeClr val="tx2">
                    <a:lumMod val="75000"/>
                  </a:schemeClr>
                </a:solidFill>
              </a:rPr>
              <a:t>on the </a:t>
            </a:r>
            <a:r>
              <a:rPr lang="en-GB" altLang="en-US" sz="2400" dirty="0" err="1">
                <a:solidFill>
                  <a:schemeClr val="tx2">
                    <a:lumMod val="75000"/>
                  </a:schemeClr>
                </a:solidFill>
              </a:rPr>
              <a:t>UoA’s</a:t>
            </a:r>
            <a:r>
              <a:rPr lang="en-GB" altLang="en-US" sz="2400" dirty="0">
                <a:solidFill>
                  <a:schemeClr val="tx2">
                    <a:lumMod val="75000"/>
                  </a:schemeClr>
                </a:solidFill>
              </a:rPr>
              <a:t> ability to meet the total number of outputs required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4" descr="2015 CAMS 055 Corporate PowerPoint widescreen3.jpg">
            <a:extLst>
              <a:ext uri="{FF2B5EF4-FFF2-40B4-BE49-F238E27FC236}">
                <a16:creationId xmlns:a16="http://schemas.microsoft.com/office/drawing/2014/main" id="{27C2FC39-6380-40D2-9077-BB51C17B1FA8}"/>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3">
            <a:extLst>
              <a:ext uri="{FF2B5EF4-FFF2-40B4-BE49-F238E27FC236}">
                <a16:creationId xmlns:a16="http://schemas.microsoft.com/office/drawing/2014/main" id="{7ADC8226-DF30-479E-A78C-4FD983DA2F65}"/>
              </a:ext>
            </a:extLst>
          </p:cNvPr>
          <p:cNvSpPr txBox="1">
            <a:spLocks noChangeArrowheads="1"/>
          </p:cNvSpPr>
          <p:nvPr/>
        </p:nvSpPr>
        <p:spPr bwMode="auto">
          <a:xfrm>
            <a:off x="180975" y="2947988"/>
            <a:ext cx="8856663" cy="1016000"/>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ctr" eaLnBrk="1" fontAlgn="auto" hangingPunct="1">
              <a:spcBef>
                <a:spcPct val="50000"/>
              </a:spcBef>
              <a:spcAft>
                <a:spcPts val="0"/>
              </a:spcAft>
              <a:defRPr/>
            </a:pPr>
            <a:r>
              <a:rPr lang="en-US" sz="6000" b="1" dirty="0">
                <a:solidFill>
                  <a:schemeClr val="bg1"/>
                </a:solidFill>
                <a:latin typeface="Arial" charset="0"/>
                <a:ea typeface="+mn-ea"/>
              </a:rPr>
              <a:t>OTHER POLICIES</a:t>
            </a:r>
            <a:endParaRPr lang="en-US" sz="6000" b="1" dirty="0">
              <a:solidFill>
                <a:schemeClr val="bg1"/>
              </a:solidFill>
              <a:latin typeface="+mn-lt"/>
              <a:ea typeface="+mn-ea"/>
            </a:endParaRPr>
          </a:p>
        </p:txBody>
      </p:sp>
      <p:sp>
        <p:nvSpPr>
          <p:cNvPr id="4" name="Text Box 3">
            <a:extLst>
              <a:ext uri="{FF2B5EF4-FFF2-40B4-BE49-F238E27FC236}">
                <a16:creationId xmlns:a16="http://schemas.microsoft.com/office/drawing/2014/main" id="{F9E80D53-3942-43D2-8978-488F86819164}"/>
              </a:ext>
            </a:extLst>
          </p:cNvPr>
          <p:cNvSpPr txBox="1">
            <a:spLocks noChangeArrowheads="1"/>
          </p:cNvSpPr>
          <p:nvPr/>
        </p:nvSpPr>
        <p:spPr bwMode="auto">
          <a:xfrm>
            <a:off x="755650" y="1916113"/>
            <a:ext cx="8856663" cy="569912"/>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bg1"/>
                </a:solidFill>
                <a:latin typeface="Arial" charset="0"/>
                <a:ea typeface="+mn-ea"/>
              </a:rPr>
              <a:t>Code of Practice – policies and processes</a:t>
            </a:r>
            <a:endParaRPr lang="en-US" sz="3100" b="1" dirty="0">
              <a:solidFill>
                <a:schemeClr val="bg1"/>
              </a:solidFill>
              <a:latin typeface="+mn-lt"/>
              <a:ea typeface="+mn-ea"/>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1" descr="2015 CAMS 055 Corporate PowerPoint widescreen4.jpg">
            <a:extLst>
              <a:ext uri="{FF2B5EF4-FFF2-40B4-BE49-F238E27FC236}">
                <a16:creationId xmlns:a16="http://schemas.microsoft.com/office/drawing/2014/main" id="{F1D913C6-BA64-4D8A-BB67-2A43A03727B9}"/>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3A6878E6-86C6-41DF-9B4A-38880F098FD4}"/>
              </a:ext>
            </a:extLst>
          </p:cNvPr>
          <p:cNvSpPr txBox="1">
            <a:spLocks noChangeArrowheads="1"/>
          </p:cNvSpPr>
          <p:nvPr/>
        </p:nvSpPr>
        <p:spPr bwMode="auto">
          <a:xfrm>
            <a:off x="252413" y="561975"/>
            <a:ext cx="11736387" cy="56991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ea typeface="+mn-ea"/>
              </a:rPr>
              <a:t>Also in the draft Code of Practice</a:t>
            </a:r>
            <a:endParaRPr lang="en-US" sz="3100" b="1" dirty="0">
              <a:solidFill>
                <a:schemeClr val="tx2">
                  <a:lumMod val="75000"/>
                </a:schemeClr>
              </a:solidFill>
              <a:latin typeface="+mn-lt"/>
              <a:ea typeface="+mn-ea"/>
            </a:endParaRPr>
          </a:p>
        </p:txBody>
      </p:sp>
      <p:sp>
        <p:nvSpPr>
          <p:cNvPr id="4" name="TextBox 3">
            <a:extLst>
              <a:ext uri="{FF2B5EF4-FFF2-40B4-BE49-F238E27FC236}">
                <a16:creationId xmlns:a16="http://schemas.microsoft.com/office/drawing/2014/main" id="{01423C8E-0175-47ED-B78B-6B76E76C0E0A}"/>
              </a:ext>
            </a:extLst>
          </p:cNvPr>
          <p:cNvSpPr txBox="1"/>
          <p:nvPr/>
        </p:nvSpPr>
        <p:spPr>
          <a:xfrm>
            <a:off x="360363" y="1666875"/>
            <a:ext cx="11591925" cy="2308225"/>
          </a:xfrm>
          <a:prstGeom prst="rect">
            <a:avLst/>
          </a:prstGeom>
          <a:noFill/>
        </p:spPr>
        <p:txBody>
          <a:bodyPr>
            <a:spAutoFit/>
          </a:bodyPr>
          <a:lstStyle/>
          <a:p>
            <a:pPr marL="342900" indent="-342900" eaLnBrk="1" hangingPunct="1">
              <a:buFont typeface="Arial" panose="020B0604020202020204" pitchFamily="34" charset="0"/>
              <a:buChar char="•"/>
              <a:defRPr/>
            </a:pPr>
            <a:r>
              <a:rPr lang="en-GB" sz="2400" dirty="0">
                <a:solidFill>
                  <a:schemeClr val="tx2">
                    <a:lumMod val="75000"/>
                  </a:schemeClr>
                </a:solidFill>
              </a:rPr>
              <a:t>Our Governance arrangements</a:t>
            </a:r>
          </a:p>
          <a:p>
            <a:pPr marL="342900" indent="-342900" eaLnBrk="1" hangingPunct="1">
              <a:buFont typeface="Arial" panose="020B0604020202020204" pitchFamily="34" charset="0"/>
              <a:buChar char="•"/>
              <a:defRPr/>
            </a:pPr>
            <a:r>
              <a:rPr lang="en-GB" sz="2400" dirty="0">
                <a:solidFill>
                  <a:schemeClr val="tx2">
                    <a:lumMod val="75000"/>
                  </a:schemeClr>
                </a:solidFill>
              </a:rPr>
              <a:t>Confidentiality policy</a:t>
            </a:r>
          </a:p>
          <a:p>
            <a:pPr marL="342900" indent="-342900" eaLnBrk="1" hangingPunct="1">
              <a:buFont typeface="Arial" panose="020B0604020202020204" pitchFamily="34" charset="0"/>
              <a:buChar char="•"/>
              <a:defRPr/>
            </a:pPr>
            <a:r>
              <a:rPr lang="en-GB" sz="2400" dirty="0">
                <a:solidFill>
                  <a:schemeClr val="tx2">
                    <a:lumMod val="75000"/>
                  </a:schemeClr>
                </a:solidFill>
              </a:rPr>
              <a:t>Conflict of Interest</a:t>
            </a:r>
          </a:p>
          <a:p>
            <a:pPr marL="342900" indent="-342900" eaLnBrk="1" hangingPunct="1">
              <a:buFont typeface="Arial" panose="020B0604020202020204" pitchFamily="34" charset="0"/>
              <a:buChar char="•"/>
              <a:defRPr/>
            </a:pPr>
            <a:r>
              <a:rPr lang="en-GB" sz="2400" dirty="0">
                <a:solidFill>
                  <a:schemeClr val="tx2">
                    <a:lumMod val="75000"/>
                  </a:schemeClr>
                </a:solidFill>
              </a:rPr>
              <a:t>Approach to review</a:t>
            </a:r>
          </a:p>
          <a:p>
            <a:pPr marL="342900" indent="-342900" eaLnBrk="1" hangingPunct="1">
              <a:buFont typeface="Arial" panose="020B0604020202020204" pitchFamily="34" charset="0"/>
              <a:buChar char="•"/>
              <a:defRPr/>
            </a:pPr>
            <a:r>
              <a:rPr lang="en-GB" sz="2400" dirty="0">
                <a:solidFill>
                  <a:schemeClr val="tx2">
                    <a:lumMod val="75000"/>
                  </a:schemeClr>
                </a:solidFill>
              </a:rPr>
              <a:t>Policy to support decisions between </a:t>
            </a:r>
            <a:r>
              <a:rPr lang="en-GB" sz="2400" dirty="0" err="1">
                <a:solidFill>
                  <a:schemeClr val="tx2">
                    <a:lumMod val="75000"/>
                  </a:schemeClr>
                </a:solidFill>
              </a:rPr>
              <a:t>UoAs</a:t>
            </a:r>
            <a:endParaRPr lang="en-GB" sz="2400" dirty="0">
              <a:solidFill>
                <a:schemeClr val="tx2">
                  <a:lumMod val="75000"/>
                </a:schemeClr>
              </a:solidFill>
            </a:endParaRPr>
          </a:p>
          <a:p>
            <a:pPr eaLnBrk="1" hangingPunct="1">
              <a:defRPr/>
            </a:pPr>
            <a:endParaRPr lang="en-GB" sz="2400" dirty="0">
              <a:solidFill>
                <a:schemeClr val="tx2">
                  <a:lumMod val="75000"/>
                </a:schemeClr>
              </a:solidFill>
            </a:endParaRPr>
          </a:p>
        </p:txBody>
      </p:sp>
      <p:sp>
        <p:nvSpPr>
          <p:cNvPr id="2" name="TextBox 1">
            <a:extLst>
              <a:ext uri="{FF2B5EF4-FFF2-40B4-BE49-F238E27FC236}">
                <a16:creationId xmlns:a16="http://schemas.microsoft.com/office/drawing/2014/main" id="{E76D528A-54B6-4275-8E48-6970C6AC5AEF}"/>
              </a:ext>
            </a:extLst>
          </p:cNvPr>
          <p:cNvSpPr txBox="1"/>
          <p:nvPr/>
        </p:nvSpPr>
        <p:spPr>
          <a:xfrm>
            <a:off x="539750" y="4508500"/>
            <a:ext cx="11233150" cy="954088"/>
          </a:xfrm>
          <a:prstGeom prst="rect">
            <a:avLst/>
          </a:prstGeom>
          <a:noFill/>
        </p:spPr>
        <p:txBody>
          <a:bodyPr>
            <a:spAutoFit/>
          </a:bodyPr>
          <a:lstStyle/>
          <a:p>
            <a:pPr algn="ctr">
              <a:defRPr/>
            </a:pPr>
            <a:r>
              <a:rPr lang="en-GB" sz="2800" i="1" dirty="0">
                <a:solidFill>
                  <a:schemeClr val="tx2">
                    <a:lumMod val="75000"/>
                  </a:schemeClr>
                </a:solidFill>
              </a:rPr>
              <a:t>Further (brief) opportunity to comment: we will be circulating the revised draft University of Exeter REF2021 Code of Practice to all staff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 descr="2015 CAMS 055 Corporate PowerPoint widescreen4.jpg">
            <a:extLst>
              <a:ext uri="{FF2B5EF4-FFF2-40B4-BE49-F238E27FC236}">
                <a16:creationId xmlns:a16="http://schemas.microsoft.com/office/drawing/2014/main" id="{D46F83D7-6EBE-4D53-A1A2-8B5E54483EAC}"/>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20638" y="1588"/>
            <a:ext cx="12276137"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2AADFE0D-3D3C-4C3E-A127-EA21AAEDD360}"/>
              </a:ext>
            </a:extLst>
          </p:cNvPr>
          <p:cNvSpPr txBox="1">
            <a:spLocks noChangeArrowheads="1"/>
          </p:cNvSpPr>
          <p:nvPr/>
        </p:nvSpPr>
        <p:spPr bwMode="auto">
          <a:xfrm>
            <a:off x="684213" y="549275"/>
            <a:ext cx="8856662" cy="5683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rPr>
              <a:t>Significant changes since REF2014</a:t>
            </a:r>
            <a:endParaRPr lang="en-US" sz="3100" b="1" dirty="0">
              <a:solidFill>
                <a:schemeClr val="tx2">
                  <a:lumMod val="75000"/>
                </a:schemeClr>
              </a:solidFill>
            </a:endParaRPr>
          </a:p>
        </p:txBody>
      </p:sp>
      <p:sp>
        <p:nvSpPr>
          <p:cNvPr id="5" name="Rectangle 2">
            <a:extLst>
              <a:ext uri="{FF2B5EF4-FFF2-40B4-BE49-F238E27FC236}">
                <a16:creationId xmlns:a16="http://schemas.microsoft.com/office/drawing/2014/main" id="{9E90C16D-6C88-40BF-B6EB-B37E10A65318}"/>
              </a:ext>
            </a:extLst>
          </p:cNvPr>
          <p:cNvSpPr>
            <a:spLocks noChangeArrowheads="1"/>
          </p:cNvSpPr>
          <p:nvPr/>
        </p:nvSpPr>
        <p:spPr bwMode="auto">
          <a:xfrm>
            <a:off x="433388" y="1663700"/>
            <a:ext cx="11450637"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96838">
              <a:defRPr>
                <a:solidFill>
                  <a:schemeClr val="tx1"/>
                </a:solidFill>
                <a:latin typeface="Calibri" panose="020F0502020204030204" pitchFamily="34" charset="0"/>
                <a:ea typeface="MS PGothic" panose="020B0600070205080204" pitchFamily="34" charset="-128"/>
              </a:defRPr>
            </a:lvl5pPr>
            <a:lvl6pPr marL="554038"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1011238"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468438"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925638"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554038" lvl="4" indent="-457200">
              <a:spcBef>
                <a:spcPts val="1200"/>
              </a:spcBef>
              <a:spcAft>
                <a:spcPts val="1200"/>
              </a:spcAft>
              <a:buFont typeface="Wingdings" panose="05000000000000000000" pitchFamily="2" charset="2"/>
              <a:buChar char="q"/>
              <a:defRPr/>
            </a:pPr>
            <a:r>
              <a:rPr lang="en-GB" altLang="en-US" sz="2800" dirty="0">
                <a:solidFill>
                  <a:schemeClr val="tx2">
                    <a:lumMod val="75000"/>
                  </a:schemeClr>
                </a:solidFill>
              </a:rPr>
              <a:t>Processes for </a:t>
            </a:r>
            <a:r>
              <a:rPr lang="en-GB" altLang="en-US" sz="2800" b="1" dirty="0">
                <a:solidFill>
                  <a:schemeClr val="tx2">
                    <a:lumMod val="75000"/>
                  </a:schemeClr>
                </a:solidFill>
              </a:rPr>
              <a:t>Eligibility </a:t>
            </a:r>
            <a:r>
              <a:rPr lang="en-GB" altLang="en-US" sz="2800" u="sng" dirty="0">
                <a:solidFill>
                  <a:schemeClr val="tx2">
                    <a:lumMod val="75000"/>
                  </a:schemeClr>
                </a:solidFill>
              </a:rPr>
              <a:t>not</a:t>
            </a:r>
            <a:r>
              <a:rPr lang="en-GB" altLang="en-US" sz="2800" dirty="0">
                <a:solidFill>
                  <a:schemeClr val="tx2">
                    <a:lumMod val="75000"/>
                  </a:schemeClr>
                </a:solidFill>
              </a:rPr>
              <a:t> </a:t>
            </a:r>
            <a:r>
              <a:rPr lang="en-GB" altLang="en-US" sz="2800" b="1" dirty="0">
                <a:solidFill>
                  <a:schemeClr val="tx2">
                    <a:lumMod val="75000"/>
                  </a:schemeClr>
                </a:solidFill>
              </a:rPr>
              <a:t>Selection </a:t>
            </a:r>
            <a:r>
              <a:rPr lang="en-GB" altLang="en-US" sz="2800" dirty="0">
                <a:solidFill>
                  <a:schemeClr val="tx2">
                    <a:lumMod val="75000"/>
                  </a:schemeClr>
                </a:solidFill>
              </a:rPr>
              <a:t>of people</a:t>
            </a:r>
            <a:endParaRPr lang="en-GB" altLang="en-US" sz="2800" b="1" dirty="0">
              <a:solidFill>
                <a:schemeClr val="tx2">
                  <a:lumMod val="75000"/>
                </a:schemeClr>
              </a:solidFill>
            </a:endParaRPr>
          </a:p>
          <a:p>
            <a:pPr marL="554038" lvl="4" indent="-457200">
              <a:spcBef>
                <a:spcPts val="1200"/>
              </a:spcBef>
              <a:spcAft>
                <a:spcPts val="1200"/>
              </a:spcAft>
              <a:buFont typeface="Wingdings" panose="05000000000000000000" pitchFamily="2" charset="2"/>
              <a:buChar char="q"/>
              <a:defRPr/>
            </a:pPr>
            <a:r>
              <a:rPr lang="en-GB" altLang="en-US" sz="2800" b="1" dirty="0">
                <a:solidFill>
                  <a:schemeClr val="tx2">
                    <a:lumMod val="75000"/>
                  </a:schemeClr>
                </a:solidFill>
              </a:rPr>
              <a:t>Output variability </a:t>
            </a:r>
            <a:r>
              <a:rPr lang="en-GB" altLang="en-US" sz="2800" dirty="0">
                <a:solidFill>
                  <a:schemeClr val="tx2">
                    <a:lumMod val="75000"/>
                  </a:schemeClr>
                </a:solidFill>
              </a:rPr>
              <a:t>(min. 1 output, max. 5 outputs); </a:t>
            </a:r>
            <a:r>
              <a:rPr lang="en-GB" altLang="en-US" sz="2800" b="1" dirty="0">
                <a:solidFill>
                  <a:schemeClr val="tx2">
                    <a:lumMod val="75000"/>
                  </a:schemeClr>
                </a:solidFill>
              </a:rPr>
              <a:t>Portability/non-portability: </a:t>
            </a:r>
            <a:r>
              <a:rPr lang="en-GB" altLang="en-US" sz="2800" dirty="0">
                <a:solidFill>
                  <a:schemeClr val="tx2">
                    <a:lumMod val="75000"/>
                  </a:schemeClr>
                </a:solidFill>
              </a:rPr>
              <a:t>transitional arrangements for outputs of former staff</a:t>
            </a:r>
          </a:p>
          <a:p>
            <a:pPr marL="554038" lvl="4" indent="-457200">
              <a:spcBef>
                <a:spcPts val="1200"/>
              </a:spcBef>
              <a:spcAft>
                <a:spcPts val="1200"/>
              </a:spcAft>
              <a:buFont typeface="Wingdings" panose="05000000000000000000" pitchFamily="2" charset="2"/>
              <a:buChar char="q"/>
              <a:defRPr/>
            </a:pPr>
            <a:r>
              <a:rPr lang="en-GB" altLang="en-US" sz="2800" b="1" dirty="0">
                <a:solidFill>
                  <a:schemeClr val="tx2">
                    <a:lumMod val="75000"/>
                  </a:schemeClr>
                </a:solidFill>
              </a:rPr>
              <a:t>Output selection processes and consideration of EDI</a:t>
            </a:r>
          </a:p>
          <a:p>
            <a:pPr marL="554038" lvl="4" indent="-457200">
              <a:spcBef>
                <a:spcPts val="1200"/>
              </a:spcBef>
              <a:spcAft>
                <a:spcPts val="1200"/>
              </a:spcAft>
              <a:buFont typeface="Wingdings" panose="05000000000000000000" pitchFamily="2" charset="2"/>
              <a:buChar char="q"/>
              <a:defRPr/>
            </a:pPr>
            <a:r>
              <a:rPr lang="en-GB" altLang="en-US" sz="2800" b="1" dirty="0">
                <a:solidFill>
                  <a:schemeClr val="tx2">
                    <a:lumMod val="75000"/>
                  </a:schemeClr>
                </a:solidFill>
              </a:rPr>
              <a:t>Approach to individual circumstances is more complex</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1" descr="2015 CAMS 055 Corporate PowerPoint widescreen4.jpg">
            <a:extLst>
              <a:ext uri="{FF2B5EF4-FFF2-40B4-BE49-F238E27FC236}">
                <a16:creationId xmlns:a16="http://schemas.microsoft.com/office/drawing/2014/main" id="{50E65D9F-7020-452D-BC90-0494BE6FE065}"/>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0" y="6350"/>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3">
            <a:extLst>
              <a:ext uri="{FF2B5EF4-FFF2-40B4-BE49-F238E27FC236}">
                <a16:creationId xmlns:a16="http://schemas.microsoft.com/office/drawing/2014/main" id="{0BF6CCCB-B229-4810-AAAB-2F926865A079}"/>
              </a:ext>
            </a:extLst>
          </p:cNvPr>
          <p:cNvSpPr txBox="1">
            <a:spLocks noChangeArrowheads="1"/>
          </p:cNvSpPr>
          <p:nvPr/>
        </p:nvSpPr>
        <p:spPr bwMode="auto">
          <a:xfrm>
            <a:off x="939800" y="482600"/>
            <a:ext cx="2797175" cy="5683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ea typeface="+mn-ea"/>
              </a:rPr>
              <a:t>Questions?</a:t>
            </a:r>
            <a:endParaRPr lang="en-US" sz="3100" b="1" dirty="0">
              <a:solidFill>
                <a:schemeClr val="tx2">
                  <a:lumMod val="75000"/>
                </a:schemeClr>
              </a:solidFill>
              <a:latin typeface="+mn-lt"/>
              <a:ea typeface="+mn-ea"/>
            </a:endParaRPr>
          </a:p>
        </p:txBody>
      </p:sp>
      <p:sp>
        <p:nvSpPr>
          <p:cNvPr id="7" name="TextBox 1">
            <a:extLst>
              <a:ext uri="{FF2B5EF4-FFF2-40B4-BE49-F238E27FC236}">
                <a16:creationId xmlns:a16="http://schemas.microsoft.com/office/drawing/2014/main" id="{B550AB28-BEE7-43D3-91B3-E641F5F9C33C}"/>
              </a:ext>
            </a:extLst>
          </p:cNvPr>
          <p:cNvSpPr txBox="1">
            <a:spLocks noChangeArrowheads="1"/>
          </p:cNvSpPr>
          <p:nvPr/>
        </p:nvSpPr>
        <p:spPr bwMode="auto">
          <a:xfrm>
            <a:off x="366713" y="2238375"/>
            <a:ext cx="4260850"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defRPr/>
            </a:pPr>
            <a:r>
              <a:rPr lang="en-GB" altLang="en-US" sz="2400" b="1" dirty="0">
                <a:solidFill>
                  <a:schemeClr val="tx2">
                    <a:lumMod val="75000"/>
                  </a:schemeClr>
                </a:solidFill>
              </a:rPr>
              <a:t>Email: </a:t>
            </a:r>
            <a:r>
              <a:rPr lang="en-GB" altLang="en-US" sz="2400" dirty="0">
                <a:solidFill>
                  <a:schemeClr val="tx2">
                    <a:lumMod val="75000"/>
                  </a:schemeClr>
                </a:solidFill>
                <a:hlinkClick r:id="rId4"/>
              </a:rPr>
              <a:t>Exeter-REF-2021@Exeter.ac.uk</a:t>
            </a:r>
            <a:endParaRPr lang="en-GB" altLang="en-US" sz="2400" dirty="0">
              <a:solidFill>
                <a:schemeClr val="tx2">
                  <a:lumMod val="75000"/>
                </a:schemeClr>
              </a:solidFill>
            </a:endParaRPr>
          </a:p>
          <a:p>
            <a:pPr>
              <a:defRPr/>
            </a:pPr>
            <a:endParaRPr lang="en-GB" altLang="en-US" sz="2400" dirty="0">
              <a:solidFill>
                <a:schemeClr val="tx2">
                  <a:lumMod val="75000"/>
                </a:schemeClr>
              </a:solidFill>
            </a:endParaRPr>
          </a:p>
          <a:p>
            <a:pPr>
              <a:defRPr/>
            </a:pPr>
            <a:r>
              <a:rPr lang="en-GB" altLang="en-US" sz="2400" b="1" dirty="0">
                <a:solidFill>
                  <a:schemeClr val="tx2">
                    <a:lumMod val="75000"/>
                  </a:schemeClr>
                </a:solidFill>
              </a:rPr>
              <a:t>Website:  </a:t>
            </a:r>
            <a:r>
              <a:rPr lang="en-GB" altLang="en-US" sz="2400" dirty="0">
                <a:solidFill>
                  <a:schemeClr val="tx2">
                    <a:lumMod val="75000"/>
                  </a:schemeClr>
                </a:solidFill>
                <a:hlinkClick r:id="rId5"/>
              </a:rPr>
              <a:t>http://www.exeter.ac.uk/research/services/ref/ref2021/</a:t>
            </a:r>
            <a:r>
              <a:rPr lang="en-GB" altLang="en-US" sz="2400" dirty="0">
                <a:solidFill>
                  <a:schemeClr val="tx2">
                    <a:lumMod val="75000"/>
                  </a:schemeClr>
                </a:solidFill>
              </a:rPr>
              <a:t> </a:t>
            </a:r>
          </a:p>
          <a:p>
            <a:pPr>
              <a:defRPr/>
            </a:pPr>
            <a:endParaRPr lang="en-GB" altLang="en-US" sz="2400" dirty="0">
              <a:solidFill>
                <a:schemeClr val="tx2">
                  <a:lumMod val="75000"/>
                </a:schemeClr>
              </a:solidFill>
            </a:endParaRPr>
          </a:p>
        </p:txBody>
      </p:sp>
      <p:pic>
        <p:nvPicPr>
          <p:cNvPr id="53253" name="Picture 4">
            <a:extLst>
              <a:ext uri="{FF2B5EF4-FFF2-40B4-BE49-F238E27FC236}">
                <a16:creationId xmlns:a16="http://schemas.microsoft.com/office/drawing/2014/main" id="{8600263A-FB5C-4E1C-996B-37FE2BA8EBFD}"/>
              </a:ext>
            </a:extLst>
          </p:cNvPr>
          <p:cNvPicPr>
            <a:picLocks noChangeAspect="1"/>
          </p:cNvPicPr>
          <p:nvPr/>
        </p:nvPicPr>
        <p:blipFill>
          <a:blip r:embed="rId6">
            <a:extLst>
              <a:ext uri="{28A0092B-C50C-407E-A947-70E740481C1C}">
                <a14:useLocalDpi xmlns:a14="http://schemas.microsoft.com/office/drawing/2010/main" val="0"/>
              </a:ext>
            </a:extLst>
          </a:blip>
          <a:srcRect l="4984" t="4140" r="4529"/>
          <a:stretch>
            <a:fillRect/>
          </a:stretch>
        </p:blipFill>
        <p:spPr bwMode="auto">
          <a:xfrm>
            <a:off x="4721225" y="566738"/>
            <a:ext cx="7145338" cy="445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descr="2015 CAMS 055 Corporate PowerPoint widescreen4.jpg">
            <a:extLst>
              <a:ext uri="{FF2B5EF4-FFF2-40B4-BE49-F238E27FC236}">
                <a16:creationId xmlns:a16="http://schemas.microsoft.com/office/drawing/2014/main" id="{2C020151-7E7F-4E5D-9E18-6EC740A1573F}"/>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20638" y="1588"/>
            <a:ext cx="12276137"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F9357025-4DA6-4B94-B500-C4304F63FA4F}"/>
              </a:ext>
            </a:extLst>
          </p:cNvPr>
          <p:cNvSpPr txBox="1">
            <a:spLocks noChangeArrowheads="1"/>
          </p:cNvSpPr>
          <p:nvPr/>
        </p:nvSpPr>
        <p:spPr bwMode="auto">
          <a:xfrm>
            <a:off x="684213" y="549275"/>
            <a:ext cx="8856662" cy="5683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ea typeface="+mn-ea"/>
              </a:rPr>
              <a:t>REF2021: Research Power </a:t>
            </a:r>
            <a:endParaRPr lang="en-US" sz="3100" b="1" dirty="0">
              <a:solidFill>
                <a:schemeClr val="tx2">
                  <a:lumMod val="75000"/>
                </a:schemeClr>
              </a:solidFill>
              <a:latin typeface="+mn-lt"/>
              <a:ea typeface="+mn-ea"/>
            </a:endParaRPr>
          </a:p>
        </p:txBody>
      </p:sp>
      <p:sp>
        <p:nvSpPr>
          <p:cNvPr id="20" name="Oval 19">
            <a:extLst>
              <a:ext uri="{FF2B5EF4-FFF2-40B4-BE49-F238E27FC236}">
                <a16:creationId xmlns:a16="http://schemas.microsoft.com/office/drawing/2014/main" id="{92C9EB44-1A52-43A3-845D-0A620513DA40}"/>
              </a:ext>
            </a:extLst>
          </p:cNvPr>
          <p:cNvSpPr/>
          <p:nvPr/>
        </p:nvSpPr>
        <p:spPr>
          <a:xfrm>
            <a:off x="227013" y="1844675"/>
            <a:ext cx="2925762" cy="2592388"/>
          </a:xfrm>
          <a:prstGeom prst="ellipse">
            <a:avLst/>
          </a:prstGeom>
          <a:solidFill>
            <a:schemeClr val="bg2">
              <a:lumMod val="5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400" b="1" dirty="0">
                <a:solidFill>
                  <a:schemeClr val="bg1"/>
                </a:solidFill>
              </a:rPr>
              <a:t>RAE2008</a:t>
            </a:r>
          </a:p>
          <a:p>
            <a:pPr algn="ctr">
              <a:defRPr/>
            </a:pPr>
            <a:r>
              <a:rPr lang="en-GB" sz="2400" b="1" dirty="0">
                <a:solidFill>
                  <a:schemeClr val="bg1"/>
                </a:solidFill>
              </a:rPr>
              <a:t>FTE returned: </a:t>
            </a:r>
            <a:r>
              <a:rPr lang="en-GB" sz="2400" b="1" dirty="0">
                <a:solidFill>
                  <a:srgbClr val="FFC000"/>
                </a:solidFill>
              </a:rPr>
              <a:t>636</a:t>
            </a:r>
          </a:p>
          <a:p>
            <a:pPr algn="ctr">
              <a:defRPr/>
            </a:pPr>
            <a:r>
              <a:rPr lang="en-GB" sz="2400" b="1" dirty="0" err="1">
                <a:solidFill>
                  <a:schemeClr val="bg1"/>
                </a:solidFill>
              </a:rPr>
              <a:t>UoAs</a:t>
            </a:r>
            <a:r>
              <a:rPr lang="en-GB" sz="2400" b="1" dirty="0">
                <a:solidFill>
                  <a:schemeClr val="bg1"/>
                </a:solidFill>
              </a:rPr>
              <a:t> returned: </a:t>
            </a:r>
            <a:r>
              <a:rPr lang="en-GB" sz="2400" b="1" dirty="0">
                <a:solidFill>
                  <a:srgbClr val="FFC000"/>
                </a:solidFill>
              </a:rPr>
              <a:t>31 of 67</a:t>
            </a:r>
          </a:p>
        </p:txBody>
      </p:sp>
      <p:sp>
        <p:nvSpPr>
          <p:cNvPr id="21" name="Oval 20">
            <a:extLst>
              <a:ext uri="{FF2B5EF4-FFF2-40B4-BE49-F238E27FC236}">
                <a16:creationId xmlns:a16="http://schemas.microsoft.com/office/drawing/2014/main" id="{397CFC27-92AA-4086-B9FF-F2441AD1FEA8}"/>
              </a:ext>
            </a:extLst>
          </p:cNvPr>
          <p:cNvSpPr/>
          <p:nvPr/>
        </p:nvSpPr>
        <p:spPr>
          <a:xfrm>
            <a:off x="3852863" y="1089025"/>
            <a:ext cx="3744912" cy="3455988"/>
          </a:xfrm>
          <a:prstGeom prst="ellipse">
            <a:avLst/>
          </a:prstGeom>
          <a:solidFill>
            <a:schemeClr val="accent2">
              <a:lumMod val="75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400" b="1" dirty="0">
                <a:solidFill>
                  <a:schemeClr val="bg1"/>
                </a:solidFill>
              </a:rPr>
              <a:t>REF2014</a:t>
            </a:r>
          </a:p>
          <a:p>
            <a:pPr algn="ctr">
              <a:defRPr/>
            </a:pPr>
            <a:r>
              <a:rPr lang="en-GB" sz="2400" b="1" dirty="0">
                <a:solidFill>
                  <a:schemeClr val="bg1"/>
                </a:solidFill>
              </a:rPr>
              <a:t>FTE returned: </a:t>
            </a:r>
            <a:r>
              <a:rPr lang="en-GB" sz="2400" b="1" dirty="0">
                <a:solidFill>
                  <a:srgbClr val="FFC000"/>
                </a:solidFill>
              </a:rPr>
              <a:t>736</a:t>
            </a:r>
          </a:p>
          <a:p>
            <a:pPr algn="ctr">
              <a:defRPr/>
            </a:pPr>
            <a:r>
              <a:rPr lang="en-GB" sz="2400" b="1" dirty="0" err="1">
                <a:solidFill>
                  <a:schemeClr val="bg1"/>
                </a:solidFill>
              </a:rPr>
              <a:t>UoAs</a:t>
            </a:r>
            <a:r>
              <a:rPr lang="en-GB" sz="2400" b="1" dirty="0">
                <a:solidFill>
                  <a:schemeClr val="bg1"/>
                </a:solidFill>
              </a:rPr>
              <a:t> returned: </a:t>
            </a:r>
            <a:r>
              <a:rPr lang="en-GB" sz="2400" b="1" dirty="0">
                <a:solidFill>
                  <a:srgbClr val="FFC000"/>
                </a:solidFill>
              </a:rPr>
              <a:t>25 of 36</a:t>
            </a:r>
          </a:p>
        </p:txBody>
      </p:sp>
      <p:sp>
        <p:nvSpPr>
          <p:cNvPr id="22" name="Oval 21">
            <a:extLst>
              <a:ext uri="{FF2B5EF4-FFF2-40B4-BE49-F238E27FC236}">
                <a16:creationId xmlns:a16="http://schemas.microsoft.com/office/drawing/2014/main" id="{28D165FF-3A84-431D-AAC8-E88A7EA84B51}"/>
              </a:ext>
            </a:extLst>
          </p:cNvPr>
          <p:cNvSpPr/>
          <p:nvPr/>
        </p:nvSpPr>
        <p:spPr>
          <a:xfrm>
            <a:off x="7920038" y="465138"/>
            <a:ext cx="4017962" cy="4108450"/>
          </a:xfrm>
          <a:prstGeom prst="ellipse">
            <a:avLst/>
          </a:prstGeom>
          <a:solidFill>
            <a:schemeClr val="tx2">
              <a:lumMod val="75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400" b="1" dirty="0">
                <a:solidFill>
                  <a:schemeClr val="bg1"/>
                </a:solidFill>
              </a:rPr>
              <a:t>REF2021</a:t>
            </a:r>
          </a:p>
          <a:p>
            <a:pPr algn="ctr">
              <a:defRPr/>
            </a:pPr>
            <a:r>
              <a:rPr lang="en-GB" sz="2400" b="1" dirty="0">
                <a:solidFill>
                  <a:schemeClr val="bg1"/>
                </a:solidFill>
              </a:rPr>
              <a:t>FTE to be returned: </a:t>
            </a:r>
            <a:r>
              <a:rPr lang="en-GB" sz="2400" b="1" i="1" dirty="0">
                <a:solidFill>
                  <a:srgbClr val="FFC000"/>
                </a:solidFill>
              </a:rPr>
              <a:t>tbc – 1,108 participated in RM18</a:t>
            </a:r>
          </a:p>
          <a:p>
            <a:pPr algn="ctr">
              <a:defRPr/>
            </a:pPr>
            <a:r>
              <a:rPr lang="en-GB" sz="2400" b="1" dirty="0" err="1">
                <a:solidFill>
                  <a:schemeClr val="bg1"/>
                </a:solidFill>
              </a:rPr>
              <a:t>UoAs</a:t>
            </a:r>
            <a:r>
              <a:rPr lang="en-GB" sz="2400" b="1" dirty="0">
                <a:solidFill>
                  <a:schemeClr val="bg1"/>
                </a:solidFill>
              </a:rPr>
              <a:t> to be returned: </a:t>
            </a:r>
            <a:r>
              <a:rPr lang="en-GB" sz="2400" b="1" i="1" dirty="0">
                <a:solidFill>
                  <a:srgbClr val="FFC000"/>
                </a:solidFill>
              </a:rPr>
              <a:t>25-26 (tbc) of 34</a:t>
            </a:r>
          </a:p>
        </p:txBody>
      </p:sp>
      <p:sp>
        <p:nvSpPr>
          <p:cNvPr id="23" name="TextBox 2">
            <a:extLst>
              <a:ext uri="{FF2B5EF4-FFF2-40B4-BE49-F238E27FC236}">
                <a16:creationId xmlns:a16="http://schemas.microsoft.com/office/drawing/2014/main" id="{6A6FF3D8-4206-481B-BF9B-DAF655FBEC78}"/>
              </a:ext>
            </a:extLst>
          </p:cNvPr>
          <p:cNvSpPr txBox="1">
            <a:spLocks noChangeArrowheads="1"/>
          </p:cNvSpPr>
          <p:nvPr/>
        </p:nvSpPr>
        <p:spPr bwMode="auto">
          <a:xfrm>
            <a:off x="227013" y="4706938"/>
            <a:ext cx="31845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defRPr/>
            </a:pPr>
            <a:r>
              <a:rPr lang="en-GB" altLang="en-US" sz="1800" b="1" dirty="0">
                <a:solidFill>
                  <a:schemeClr val="tx2">
                    <a:lumMod val="50000"/>
                  </a:schemeClr>
                </a:solidFill>
              </a:rPr>
              <a:t>~£12.8m per annum</a:t>
            </a:r>
          </a:p>
          <a:p>
            <a:pPr algn="ctr">
              <a:spcBef>
                <a:spcPct val="0"/>
              </a:spcBef>
              <a:buFontTx/>
              <a:buNone/>
              <a:defRPr/>
            </a:pPr>
            <a:r>
              <a:rPr lang="en-GB" altLang="en-US" sz="1800" b="1" dirty="0">
                <a:solidFill>
                  <a:schemeClr val="tx2">
                    <a:lumMod val="50000"/>
                  </a:schemeClr>
                </a:solidFill>
              </a:rPr>
              <a:t>2.1% of total mainstream QR</a:t>
            </a:r>
          </a:p>
          <a:p>
            <a:pPr algn="ctr">
              <a:spcBef>
                <a:spcPct val="0"/>
              </a:spcBef>
              <a:buFontTx/>
              <a:buNone/>
              <a:defRPr/>
            </a:pPr>
            <a:r>
              <a:rPr lang="en-GB" altLang="en-US" sz="1000" dirty="0">
                <a:solidFill>
                  <a:schemeClr val="tx2">
                    <a:lumMod val="50000"/>
                  </a:schemeClr>
                </a:solidFill>
              </a:rPr>
              <a:t>Based on 2012-13 allocation</a:t>
            </a:r>
          </a:p>
        </p:txBody>
      </p:sp>
      <p:sp>
        <p:nvSpPr>
          <p:cNvPr id="24" name="TextBox 11">
            <a:extLst>
              <a:ext uri="{FF2B5EF4-FFF2-40B4-BE49-F238E27FC236}">
                <a16:creationId xmlns:a16="http://schemas.microsoft.com/office/drawing/2014/main" id="{CD3EA8D9-38E1-4830-A972-9F21725FBC02}"/>
              </a:ext>
            </a:extLst>
          </p:cNvPr>
          <p:cNvSpPr txBox="1">
            <a:spLocks noChangeArrowheads="1"/>
          </p:cNvSpPr>
          <p:nvPr/>
        </p:nvSpPr>
        <p:spPr bwMode="auto">
          <a:xfrm>
            <a:off x="3660775" y="4514850"/>
            <a:ext cx="4511675"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defRPr/>
            </a:pPr>
            <a:r>
              <a:rPr lang="en-GB" altLang="en-US" sz="1800" b="1" dirty="0">
                <a:solidFill>
                  <a:schemeClr val="tx2">
                    <a:lumMod val="50000"/>
                  </a:schemeClr>
                </a:solidFill>
              </a:rPr>
              <a:t>~£17.8m per annum</a:t>
            </a:r>
          </a:p>
          <a:p>
            <a:pPr algn="ctr">
              <a:spcBef>
                <a:spcPct val="0"/>
              </a:spcBef>
              <a:buFontTx/>
              <a:buNone/>
              <a:defRPr/>
            </a:pPr>
            <a:r>
              <a:rPr lang="en-GB" altLang="en-US" sz="1800" b="1" dirty="0">
                <a:solidFill>
                  <a:schemeClr val="tx2">
                    <a:lumMod val="50000"/>
                  </a:schemeClr>
                </a:solidFill>
              </a:rPr>
              <a:t>2.2% of total mainstream QR</a:t>
            </a:r>
          </a:p>
          <a:p>
            <a:pPr algn="ctr">
              <a:spcBef>
                <a:spcPct val="0"/>
              </a:spcBef>
              <a:buFontTx/>
              <a:buNone/>
              <a:defRPr/>
            </a:pPr>
            <a:r>
              <a:rPr lang="en-GB" altLang="en-US" sz="1600" i="1" dirty="0">
                <a:solidFill>
                  <a:schemeClr val="tx2">
                    <a:lumMod val="50000"/>
                  </a:schemeClr>
                </a:solidFill>
              </a:rPr>
              <a:t>~£3.2m for Impact; 2.0% of total impact-related mainstream QR 		</a:t>
            </a:r>
          </a:p>
          <a:p>
            <a:pPr algn="ctr">
              <a:spcBef>
                <a:spcPct val="0"/>
              </a:spcBef>
              <a:buFontTx/>
              <a:buNone/>
              <a:defRPr/>
            </a:pPr>
            <a:r>
              <a:rPr lang="en-GB" altLang="en-US" sz="1000" dirty="0">
                <a:solidFill>
                  <a:schemeClr val="tx2">
                    <a:lumMod val="50000"/>
                  </a:schemeClr>
                </a:solidFill>
              </a:rPr>
              <a:t>Based on 2017-18 allocation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descr="2015 CAMS 055 Corporate PowerPoint widescreen4.jpg">
            <a:extLst>
              <a:ext uri="{FF2B5EF4-FFF2-40B4-BE49-F238E27FC236}">
                <a16:creationId xmlns:a16="http://schemas.microsoft.com/office/drawing/2014/main" id="{A35B04D2-C4D5-4706-A005-9A52B7836EA9}"/>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20638" y="1588"/>
            <a:ext cx="12276137"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2FC65118-088E-41FC-9B1D-B242DB7E0C52}"/>
              </a:ext>
            </a:extLst>
          </p:cNvPr>
          <p:cNvSpPr txBox="1">
            <a:spLocks noChangeArrowheads="1"/>
          </p:cNvSpPr>
          <p:nvPr/>
        </p:nvSpPr>
        <p:spPr bwMode="auto">
          <a:xfrm>
            <a:off x="684213" y="549275"/>
            <a:ext cx="8856662" cy="5683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ea typeface="+mn-ea"/>
              </a:rPr>
              <a:t>Our approach to REF2021</a:t>
            </a:r>
            <a:endParaRPr lang="en-US" sz="3100" b="1" dirty="0">
              <a:solidFill>
                <a:schemeClr val="tx2">
                  <a:lumMod val="75000"/>
                </a:schemeClr>
              </a:solidFill>
              <a:latin typeface="+mn-lt"/>
              <a:ea typeface="+mn-ea"/>
            </a:endParaRPr>
          </a:p>
        </p:txBody>
      </p:sp>
      <p:sp>
        <p:nvSpPr>
          <p:cNvPr id="7" name="Rectangle 1">
            <a:extLst>
              <a:ext uri="{FF2B5EF4-FFF2-40B4-BE49-F238E27FC236}">
                <a16:creationId xmlns:a16="http://schemas.microsoft.com/office/drawing/2014/main" id="{E4376098-94CF-43A6-A90C-836B977CF37C}"/>
              </a:ext>
            </a:extLst>
          </p:cNvPr>
          <p:cNvSpPr>
            <a:spLocks noChangeArrowheads="1"/>
          </p:cNvSpPr>
          <p:nvPr/>
        </p:nvSpPr>
        <p:spPr bwMode="auto">
          <a:xfrm>
            <a:off x="323850" y="1665288"/>
            <a:ext cx="107442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457200" indent="-457200" algn="just">
              <a:lnSpc>
                <a:spcPct val="107000"/>
              </a:lnSpc>
              <a:spcBef>
                <a:spcPts val="1200"/>
              </a:spcBef>
              <a:spcAft>
                <a:spcPts val="1200"/>
              </a:spcAft>
              <a:buFont typeface="Wingdings" panose="05000000000000000000" pitchFamily="2" charset="2"/>
              <a:buChar char="q"/>
              <a:defRPr/>
            </a:pPr>
            <a:r>
              <a:rPr lang="en-GB" altLang="en-US" sz="2800" b="1" dirty="0">
                <a:solidFill>
                  <a:schemeClr val="tx2">
                    <a:lumMod val="75000"/>
                  </a:schemeClr>
                </a:solidFill>
              </a:rPr>
              <a:t>Openness, transparency, accountability and inclusivity </a:t>
            </a:r>
            <a:r>
              <a:rPr lang="en-GB" altLang="en-US" sz="2400" dirty="0">
                <a:solidFill>
                  <a:schemeClr val="tx2">
                    <a:lumMod val="75000"/>
                  </a:schemeClr>
                </a:solidFill>
              </a:rPr>
              <a:t>– with an emphasis on collective responsibility in our REF2021 preparations.</a:t>
            </a:r>
          </a:p>
          <a:p>
            <a:pPr marL="457200" indent="-457200" algn="just">
              <a:lnSpc>
                <a:spcPct val="107000"/>
              </a:lnSpc>
              <a:spcBef>
                <a:spcPts val="1200"/>
              </a:spcBef>
              <a:spcAft>
                <a:spcPts val="1200"/>
              </a:spcAft>
              <a:buFont typeface="Wingdings" panose="05000000000000000000" pitchFamily="2" charset="2"/>
              <a:buChar char="q"/>
              <a:defRPr/>
            </a:pPr>
            <a:r>
              <a:rPr lang="en-GB" altLang="en-US" sz="2800" b="1" dirty="0">
                <a:solidFill>
                  <a:schemeClr val="tx2">
                    <a:lumMod val="75000"/>
                  </a:schemeClr>
                </a:solidFill>
              </a:rPr>
              <a:t>A team approach to Exeter’s submission</a:t>
            </a:r>
            <a:r>
              <a:rPr lang="en-GB" altLang="en-US" sz="2800" dirty="0">
                <a:solidFill>
                  <a:schemeClr val="tx2">
                    <a:lumMod val="75000"/>
                  </a:schemeClr>
                </a:solidFill>
              </a:rPr>
              <a:t> </a:t>
            </a:r>
            <a:r>
              <a:rPr lang="en-GB" altLang="en-US" sz="2400" dirty="0">
                <a:solidFill>
                  <a:schemeClr val="tx2">
                    <a:lumMod val="75000"/>
                  </a:schemeClr>
                </a:solidFill>
              </a:rPr>
              <a:t>– an ethos that reflects the collective responsibility point. </a:t>
            </a:r>
            <a:r>
              <a:rPr lang="en-GB" altLang="en-US" sz="2400" b="1" i="1" u="sng" dirty="0">
                <a:solidFill>
                  <a:schemeClr val="tx2">
                    <a:lumMod val="75000"/>
                  </a:schemeClr>
                </a:solidFill>
              </a:rPr>
              <a:t>This is not an exercise of individual scrutiny; everyone contributes directly or indirectly</a:t>
            </a:r>
          </a:p>
          <a:p>
            <a:pPr marL="457200" indent="-457200" algn="just">
              <a:lnSpc>
                <a:spcPct val="107000"/>
              </a:lnSpc>
              <a:spcBef>
                <a:spcPts val="1200"/>
              </a:spcBef>
              <a:spcAft>
                <a:spcPts val="1200"/>
              </a:spcAft>
              <a:buFont typeface="Wingdings" panose="05000000000000000000" pitchFamily="2" charset="2"/>
              <a:buChar char="q"/>
              <a:defRPr/>
            </a:pPr>
            <a:r>
              <a:rPr lang="en-GB" altLang="en-US" sz="2800" b="1" dirty="0">
                <a:solidFill>
                  <a:schemeClr val="tx2">
                    <a:lumMod val="75000"/>
                  </a:schemeClr>
                </a:solidFill>
              </a:rPr>
              <a:t>Celebrating our successes</a:t>
            </a:r>
            <a:endParaRPr lang="en-GB" altLang="en-US" sz="2400" dirty="0">
              <a:solidFill>
                <a:schemeClr val="tx2">
                  <a:lumMod val="75000"/>
                </a:schemeClr>
              </a:solidFill>
              <a:ea typeface="Calibri" panose="020F0502020204030204" pitchFamily="34"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descr="2015 CAMS 055 Corporate PowerPoint widescreen4.jpg">
            <a:extLst>
              <a:ext uri="{FF2B5EF4-FFF2-40B4-BE49-F238E27FC236}">
                <a16:creationId xmlns:a16="http://schemas.microsoft.com/office/drawing/2014/main" id="{17E89A89-AAD8-4E6B-9491-DC11A8FB5D05}"/>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12700" y="-53975"/>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D2208D2A-27A6-440F-B4C9-9D0C4E1BA2CE}"/>
              </a:ext>
            </a:extLst>
          </p:cNvPr>
          <p:cNvSpPr txBox="1">
            <a:spLocks noChangeArrowheads="1"/>
          </p:cNvSpPr>
          <p:nvPr/>
        </p:nvSpPr>
        <p:spPr bwMode="auto">
          <a:xfrm>
            <a:off x="684213" y="549275"/>
            <a:ext cx="8856662" cy="5683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rPr>
              <a:t>More attention on:</a:t>
            </a:r>
            <a:endParaRPr lang="en-US" sz="3100" b="1" dirty="0">
              <a:solidFill>
                <a:schemeClr val="tx2">
                  <a:lumMod val="75000"/>
                </a:schemeClr>
              </a:solidFill>
            </a:endParaRPr>
          </a:p>
        </p:txBody>
      </p:sp>
      <p:sp>
        <p:nvSpPr>
          <p:cNvPr id="5" name="Rectangle 2">
            <a:extLst>
              <a:ext uri="{FF2B5EF4-FFF2-40B4-BE49-F238E27FC236}">
                <a16:creationId xmlns:a16="http://schemas.microsoft.com/office/drawing/2014/main" id="{7300AC0D-DE2B-4751-AE62-F86AF019AF6B}"/>
              </a:ext>
            </a:extLst>
          </p:cNvPr>
          <p:cNvSpPr>
            <a:spLocks noChangeArrowheads="1"/>
          </p:cNvSpPr>
          <p:nvPr/>
        </p:nvSpPr>
        <p:spPr bwMode="auto">
          <a:xfrm>
            <a:off x="311150" y="1698625"/>
            <a:ext cx="4260850" cy="360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96838">
              <a:defRPr>
                <a:solidFill>
                  <a:schemeClr val="tx1"/>
                </a:solidFill>
                <a:latin typeface="Calibri" panose="020F0502020204030204" pitchFamily="34" charset="0"/>
                <a:ea typeface="MS PGothic" panose="020B0600070205080204" pitchFamily="34" charset="-128"/>
              </a:defRPr>
            </a:lvl5pPr>
            <a:lvl6pPr marL="554038"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1011238"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468438"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925638"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554038" lvl="4" indent="-457200">
              <a:spcBef>
                <a:spcPts val="1200"/>
              </a:spcBef>
              <a:spcAft>
                <a:spcPts val="1200"/>
              </a:spcAft>
              <a:buFont typeface="Wingdings" panose="05000000000000000000" pitchFamily="2" charset="2"/>
              <a:buChar char="q"/>
              <a:defRPr/>
            </a:pPr>
            <a:r>
              <a:rPr lang="en-GB" altLang="en-US" sz="2800" b="1" dirty="0">
                <a:solidFill>
                  <a:schemeClr val="tx2">
                    <a:lumMod val="75000"/>
                  </a:schemeClr>
                </a:solidFill>
              </a:rPr>
              <a:t>Equality, Diversity and Inclusivity</a:t>
            </a:r>
          </a:p>
          <a:p>
            <a:pPr marL="554038" lvl="4" indent="-457200">
              <a:spcBef>
                <a:spcPts val="1200"/>
              </a:spcBef>
              <a:spcAft>
                <a:spcPts val="1200"/>
              </a:spcAft>
              <a:buFont typeface="Wingdings" panose="05000000000000000000" pitchFamily="2" charset="2"/>
              <a:buChar char="q"/>
              <a:defRPr/>
            </a:pPr>
            <a:r>
              <a:rPr lang="en-GB" altLang="en-US" sz="2800" b="1" dirty="0">
                <a:solidFill>
                  <a:schemeClr val="tx2">
                    <a:lumMod val="75000"/>
                  </a:schemeClr>
                </a:solidFill>
              </a:rPr>
              <a:t>Open Access</a:t>
            </a:r>
          </a:p>
          <a:p>
            <a:pPr marL="554038" lvl="4" indent="-457200">
              <a:spcBef>
                <a:spcPts val="1200"/>
              </a:spcBef>
              <a:spcAft>
                <a:spcPts val="1200"/>
              </a:spcAft>
              <a:buFont typeface="Wingdings" panose="05000000000000000000" pitchFamily="2" charset="2"/>
              <a:buChar char="q"/>
              <a:defRPr/>
            </a:pPr>
            <a:r>
              <a:rPr lang="en-GB" altLang="en-US" sz="2800" b="1" dirty="0">
                <a:solidFill>
                  <a:schemeClr val="tx2">
                    <a:lumMod val="75000"/>
                  </a:schemeClr>
                </a:solidFill>
              </a:rPr>
              <a:t>Interdisciplinary Research</a:t>
            </a:r>
            <a:endParaRPr lang="en-GB" altLang="en-US" sz="2800" dirty="0">
              <a:solidFill>
                <a:schemeClr val="tx2">
                  <a:lumMod val="75000"/>
                </a:schemeClr>
              </a:solidFill>
            </a:endParaRPr>
          </a:p>
          <a:p>
            <a:pPr marL="554038" lvl="4" indent="-457200">
              <a:spcBef>
                <a:spcPts val="1200"/>
              </a:spcBef>
              <a:spcAft>
                <a:spcPts val="1200"/>
              </a:spcAft>
              <a:buFont typeface="Wingdings" panose="05000000000000000000" pitchFamily="2" charset="2"/>
              <a:buChar char="q"/>
              <a:defRPr/>
            </a:pPr>
            <a:r>
              <a:rPr lang="en-GB" altLang="en-US" sz="2800" b="1" dirty="0">
                <a:solidFill>
                  <a:schemeClr val="tx2">
                    <a:lumMod val="75000"/>
                  </a:schemeClr>
                </a:solidFill>
              </a:rPr>
              <a:t>Responsible Metrics</a:t>
            </a:r>
          </a:p>
        </p:txBody>
      </p:sp>
      <p:sp>
        <p:nvSpPr>
          <p:cNvPr id="2" name="Rectangle 1">
            <a:extLst>
              <a:ext uri="{FF2B5EF4-FFF2-40B4-BE49-F238E27FC236}">
                <a16:creationId xmlns:a16="http://schemas.microsoft.com/office/drawing/2014/main" id="{A7CE068F-518C-4171-B428-AAF90D008C39}"/>
              </a:ext>
            </a:extLst>
          </p:cNvPr>
          <p:cNvSpPr/>
          <p:nvPr/>
        </p:nvSpPr>
        <p:spPr>
          <a:xfrm>
            <a:off x="5076825" y="1052513"/>
            <a:ext cx="6770688" cy="1446212"/>
          </a:xfrm>
          <a:prstGeom prst="rect">
            <a:avLst/>
          </a:prstGeom>
          <a:solidFill>
            <a:schemeClr val="bg2">
              <a:lumMod val="90000"/>
            </a:schemeClr>
          </a:solidFill>
          <a:ln w="38100">
            <a:solidFill>
              <a:schemeClr val="tx2">
                <a:lumMod val="75000"/>
              </a:schemeClr>
            </a:solidFill>
            <a:prstDash val="sysDash"/>
          </a:ln>
        </p:spPr>
        <p:txBody>
          <a:bodyPr>
            <a:spAutoFit/>
          </a:bodyPr>
          <a:lstStyle/>
          <a:p>
            <a:pPr eaLnBrk="1" hangingPunct="1">
              <a:defRPr/>
            </a:pPr>
            <a:r>
              <a:rPr lang="en-GB" b="1" dirty="0">
                <a:solidFill>
                  <a:schemeClr val="tx2">
                    <a:lumMod val="50000"/>
                  </a:schemeClr>
                </a:solidFill>
              </a:rPr>
              <a:t>OPEN ACCESS: From 1</a:t>
            </a:r>
            <a:r>
              <a:rPr lang="en-GB" b="1" baseline="30000" dirty="0">
                <a:solidFill>
                  <a:schemeClr val="tx2">
                    <a:lumMod val="50000"/>
                  </a:schemeClr>
                </a:solidFill>
              </a:rPr>
              <a:t>st</a:t>
            </a:r>
            <a:r>
              <a:rPr lang="en-GB" b="1" dirty="0">
                <a:solidFill>
                  <a:schemeClr val="tx2">
                    <a:lumMod val="50000"/>
                  </a:schemeClr>
                </a:solidFill>
              </a:rPr>
              <a:t> April 2018: </a:t>
            </a:r>
            <a:r>
              <a:rPr lang="en-GB" dirty="0">
                <a:solidFill>
                  <a:schemeClr val="tx2">
                    <a:lumMod val="50000"/>
                  </a:schemeClr>
                </a:solidFill>
              </a:rPr>
              <a:t>all journal articles and conference proceedings must be submitted in Open Research Exeter (ORE) </a:t>
            </a:r>
            <a:r>
              <a:rPr lang="en-GB" u="sng" dirty="0">
                <a:solidFill>
                  <a:schemeClr val="tx2">
                    <a:lumMod val="50000"/>
                  </a:schemeClr>
                </a:solidFill>
              </a:rPr>
              <a:t>within 3 months of acceptance</a:t>
            </a:r>
            <a:r>
              <a:rPr lang="en-GB" dirty="0">
                <a:solidFill>
                  <a:schemeClr val="tx2">
                    <a:lumMod val="50000"/>
                  </a:schemeClr>
                </a:solidFill>
              </a:rPr>
              <a:t>  </a:t>
            </a:r>
          </a:p>
          <a:p>
            <a:pPr algn="ctr" eaLnBrk="1" hangingPunct="1">
              <a:defRPr/>
            </a:pPr>
            <a:r>
              <a:rPr lang="en-GB" b="1" dirty="0">
                <a:solidFill>
                  <a:schemeClr val="tx2">
                    <a:lumMod val="75000"/>
                  </a:schemeClr>
                </a:solidFill>
              </a:rPr>
              <a:t>There are funds available to help with costs: </a:t>
            </a:r>
            <a:r>
              <a:rPr lang="en-GB" sz="1600" dirty="0">
                <a:hlinkClick r:id="rId3"/>
              </a:rPr>
              <a:t>www.exeter.ac.uk/research/openresearch/</a:t>
            </a:r>
            <a:r>
              <a:rPr lang="en-GB" sz="1600" dirty="0"/>
              <a:t> </a:t>
            </a:r>
            <a:endParaRPr lang="en-GB" sz="1600" dirty="0">
              <a:solidFill>
                <a:schemeClr val="tx2">
                  <a:lumMod val="50000"/>
                </a:schemeClr>
              </a:solidFill>
            </a:endParaRPr>
          </a:p>
        </p:txBody>
      </p:sp>
      <p:sp>
        <p:nvSpPr>
          <p:cNvPr id="6" name="Rectangle 5">
            <a:extLst>
              <a:ext uri="{FF2B5EF4-FFF2-40B4-BE49-F238E27FC236}">
                <a16:creationId xmlns:a16="http://schemas.microsoft.com/office/drawing/2014/main" id="{DFEFA2DB-6D92-462F-9C67-A6B1231CDDBA}"/>
              </a:ext>
            </a:extLst>
          </p:cNvPr>
          <p:cNvSpPr/>
          <p:nvPr/>
        </p:nvSpPr>
        <p:spPr>
          <a:xfrm>
            <a:off x="5076825" y="2733675"/>
            <a:ext cx="6735763" cy="2801938"/>
          </a:xfrm>
          <a:prstGeom prst="rect">
            <a:avLst/>
          </a:prstGeom>
          <a:noFill/>
          <a:ln w="38100">
            <a:solidFill>
              <a:schemeClr val="tx2">
                <a:lumMod val="75000"/>
              </a:schemeClr>
            </a:solidFill>
            <a:prstDash val="sysDash"/>
          </a:ln>
        </p:spPr>
        <p:txBody>
          <a:bodyPr>
            <a:spAutoFit/>
          </a:bodyPr>
          <a:lstStyle/>
          <a:p>
            <a:pPr eaLnBrk="1" hangingPunct="1">
              <a:defRPr/>
            </a:pPr>
            <a:r>
              <a:rPr lang="en-GB" b="1" dirty="0">
                <a:solidFill>
                  <a:schemeClr val="tx2">
                    <a:lumMod val="50000"/>
                  </a:schemeClr>
                </a:solidFill>
              </a:rPr>
              <a:t>REF2021 definition of interdisciplinary research</a:t>
            </a:r>
          </a:p>
          <a:p>
            <a:pPr eaLnBrk="1" hangingPunct="1">
              <a:defRPr/>
            </a:pPr>
            <a:endParaRPr lang="en-GB" b="1" dirty="0">
              <a:solidFill>
                <a:schemeClr val="tx2">
                  <a:lumMod val="50000"/>
                </a:schemeClr>
              </a:solidFill>
            </a:endParaRPr>
          </a:p>
          <a:p>
            <a:pPr eaLnBrk="1" hangingPunct="1">
              <a:defRPr/>
            </a:pPr>
            <a:r>
              <a:rPr lang="en-US" sz="2000" i="1" dirty="0"/>
              <a:t>“</a:t>
            </a:r>
            <a:r>
              <a:rPr lang="en-US" sz="2000" dirty="0"/>
              <a:t>For the purposes of the REF, interdisciplinary research is understood to achieve outcomes (including new approaches) that could not be achieved by established disciplinary approaches alone. Interdisciplinary research features significant interaction between two or more disciplines and / or moves beyond established disciplinary foundations in applying or integrating research approaches from other disciplines.”</a:t>
            </a:r>
            <a:endParaRPr lang="en-GB" sz="2000" dirty="0">
              <a:solidFill>
                <a:schemeClr val="tx2">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 descr="2015 CAMS 055 Corporate PowerPoint widescreen4.jpg">
            <a:extLst>
              <a:ext uri="{FF2B5EF4-FFF2-40B4-BE49-F238E27FC236}">
                <a16:creationId xmlns:a16="http://schemas.microsoft.com/office/drawing/2014/main" id="{15615B9D-FE10-4B80-91CE-76B24CB9D142}"/>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20638" y="1588"/>
            <a:ext cx="12276137"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5D50A9D6-B126-4FBD-91F2-5D14F7B3C0A8}"/>
              </a:ext>
            </a:extLst>
          </p:cNvPr>
          <p:cNvSpPr txBox="1">
            <a:spLocks noChangeArrowheads="1"/>
          </p:cNvSpPr>
          <p:nvPr/>
        </p:nvSpPr>
        <p:spPr bwMode="auto">
          <a:xfrm>
            <a:off x="684213" y="549275"/>
            <a:ext cx="8856662" cy="5683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rPr>
              <a:t>Your REF2021 to do list</a:t>
            </a:r>
            <a:endParaRPr lang="en-US" sz="3100" b="1" dirty="0">
              <a:solidFill>
                <a:schemeClr val="tx2">
                  <a:lumMod val="75000"/>
                </a:schemeClr>
              </a:solidFill>
            </a:endParaRPr>
          </a:p>
        </p:txBody>
      </p:sp>
      <p:sp>
        <p:nvSpPr>
          <p:cNvPr id="7" name="TextBox 2">
            <a:extLst>
              <a:ext uri="{FF2B5EF4-FFF2-40B4-BE49-F238E27FC236}">
                <a16:creationId xmlns:a16="http://schemas.microsoft.com/office/drawing/2014/main" id="{F73A3E1C-8055-41D3-8A2B-90E2850648AC}"/>
              </a:ext>
            </a:extLst>
          </p:cNvPr>
          <p:cNvSpPr txBox="1">
            <a:spLocks noChangeArrowheads="1"/>
          </p:cNvSpPr>
          <p:nvPr/>
        </p:nvSpPr>
        <p:spPr bwMode="auto">
          <a:xfrm>
            <a:off x="469900" y="1257300"/>
            <a:ext cx="11377613"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 typeface="Wingdings" panose="05000000000000000000" pitchFamily="2" charset="2"/>
              <a:buChar char="q"/>
              <a:defRPr/>
            </a:pPr>
            <a:r>
              <a:rPr lang="en-GB" altLang="en-US" sz="2800" dirty="0">
                <a:solidFill>
                  <a:schemeClr val="tx2">
                    <a:lumMod val="75000"/>
                  </a:schemeClr>
                </a:solidFill>
              </a:rPr>
              <a:t>Publish your best work</a:t>
            </a:r>
          </a:p>
          <a:p>
            <a:pPr>
              <a:spcBef>
                <a:spcPct val="0"/>
              </a:spcBef>
              <a:buFont typeface="Wingdings" panose="05000000000000000000" pitchFamily="2" charset="2"/>
              <a:buChar char="q"/>
              <a:defRPr/>
            </a:pPr>
            <a:endParaRPr lang="en-GB" altLang="en-US" sz="2800" dirty="0">
              <a:solidFill>
                <a:schemeClr val="tx2">
                  <a:lumMod val="75000"/>
                </a:schemeClr>
              </a:solidFill>
            </a:endParaRPr>
          </a:p>
          <a:p>
            <a:pPr>
              <a:spcBef>
                <a:spcPct val="0"/>
              </a:spcBef>
              <a:buFont typeface="Wingdings" panose="05000000000000000000" pitchFamily="2" charset="2"/>
              <a:buChar char="q"/>
              <a:defRPr/>
            </a:pPr>
            <a:r>
              <a:rPr lang="en-GB" altLang="en-US" sz="2800" dirty="0">
                <a:solidFill>
                  <a:schemeClr val="tx2">
                    <a:lumMod val="75000"/>
                  </a:schemeClr>
                </a:solidFill>
              </a:rPr>
              <a:t>Register for an  ORCID number</a:t>
            </a:r>
          </a:p>
          <a:p>
            <a:pPr>
              <a:spcBef>
                <a:spcPct val="0"/>
              </a:spcBef>
              <a:buFont typeface="Wingdings" panose="05000000000000000000" pitchFamily="2" charset="2"/>
              <a:buChar char="q"/>
              <a:defRPr/>
            </a:pPr>
            <a:endParaRPr lang="en-GB" altLang="en-US" sz="2800" dirty="0">
              <a:solidFill>
                <a:schemeClr val="tx2">
                  <a:lumMod val="75000"/>
                </a:schemeClr>
              </a:solidFill>
            </a:endParaRPr>
          </a:p>
          <a:p>
            <a:pPr>
              <a:spcBef>
                <a:spcPct val="0"/>
              </a:spcBef>
              <a:buFont typeface="Wingdings" panose="05000000000000000000" pitchFamily="2" charset="2"/>
              <a:buChar char="q"/>
              <a:defRPr/>
            </a:pPr>
            <a:r>
              <a:rPr lang="en-GB" altLang="en-US" sz="2800" dirty="0">
                <a:solidFill>
                  <a:schemeClr val="tx2">
                    <a:lumMod val="75000"/>
                  </a:schemeClr>
                </a:solidFill>
              </a:rPr>
              <a:t>Gather supporting evidence for impact case studies </a:t>
            </a:r>
            <a:r>
              <a:rPr lang="en-GB" altLang="en-US" sz="2800" i="1" dirty="0">
                <a:solidFill>
                  <a:schemeClr val="tx2">
                    <a:lumMod val="75000"/>
                  </a:schemeClr>
                </a:solidFill>
              </a:rPr>
              <a:t>(where applicable)</a:t>
            </a:r>
          </a:p>
          <a:p>
            <a:pPr>
              <a:spcBef>
                <a:spcPct val="0"/>
              </a:spcBef>
              <a:buFont typeface="Wingdings" panose="05000000000000000000" pitchFamily="2" charset="2"/>
              <a:buChar char="q"/>
              <a:defRPr/>
            </a:pPr>
            <a:endParaRPr lang="en-GB" altLang="en-US" sz="2800" dirty="0">
              <a:solidFill>
                <a:schemeClr val="tx2">
                  <a:lumMod val="75000"/>
                </a:schemeClr>
              </a:solidFill>
            </a:endParaRPr>
          </a:p>
          <a:p>
            <a:pPr>
              <a:spcBef>
                <a:spcPct val="0"/>
              </a:spcBef>
              <a:buFont typeface="Wingdings" panose="05000000000000000000" pitchFamily="2" charset="2"/>
              <a:buChar char="q"/>
              <a:defRPr/>
            </a:pPr>
            <a:r>
              <a:rPr lang="en-GB" altLang="en-US" sz="2800" dirty="0">
                <a:solidFill>
                  <a:schemeClr val="tx2">
                    <a:lumMod val="75000"/>
                  </a:schemeClr>
                </a:solidFill>
              </a:rPr>
              <a:t>Support your </a:t>
            </a:r>
            <a:r>
              <a:rPr lang="en-GB" altLang="en-US" sz="2800" dirty="0" err="1">
                <a:solidFill>
                  <a:schemeClr val="tx2">
                    <a:lumMod val="75000"/>
                  </a:schemeClr>
                </a:solidFill>
              </a:rPr>
              <a:t>DoRs</a:t>
            </a:r>
            <a:r>
              <a:rPr lang="en-GB" altLang="en-US" sz="2800" dirty="0">
                <a:solidFill>
                  <a:schemeClr val="tx2">
                    <a:lumMod val="75000"/>
                  </a:schemeClr>
                </a:solidFill>
              </a:rPr>
              <a:t> and </a:t>
            </a:r>
            <a:r>
              <a:rPr lang="en-GB" altLang="en-US" sz="2800" dirty="0" err="1">
                <a:solidFill>
                  <a:schemeClr val="tx2">
                    <a:lumMod val="75000"/>
                  </a:schemeClr>
                </a:solidFill>
              </a:rPr>
              <a:t>DoIs</a:t>
            </a:r>
            <a:endParaRPr lang="en-GB" altLang="en-US" sz="2800" dirty="0">
              <a:solidFill>
                <a:schemeClr val="tx2">
                  <a:lumMod val="75000"/>
                </a:schemeClr>
              </a:solidFill>
            </a:endParaRPr>
          </a:p>
          <a:p>
            <a:pPr>
              <a:spcBef>
                <a:spcPct val="0"/>
              </a:spcBef>
              <a:buFont typeface="Wingdings" panose="05000000000000000000" pitchFamily="2" charset="2"/>
              <a:buChar char="q"/>
              <a:defRPr/>
            </a:pPr>
            <a:endParaRPr lang="en-GB" altLang="en-US" sz="2800" dirty="0">
              <a:solidFill>
                <a:schemeClr val="tx2">
                  <a:lumMod val="75000"/>
                </a:schemeClr>
              </a:solidFill>
            </a:endParaRPr>
          </a:p>
          <a:p>
            <a:pPr>
              <a:spcBef>
                <a:spcPct val="0"/>
              </a:spcBef>
              <a:buFont typeface="Wingdings" panose="05000000000000000000" pitchFamily="2" charset="2"/>
              <a:buChar char="q"/>
              <a:defRPr/>
            </a:pPr>
            <a:r>
              <a:rPr lang="en-GB" altLang="en-US" sz="2800" dirty="0">
                <a:solidFill>
                  <a:schemeClr val="tx2">
                    <a:lumMod val="75000"/>
                  </a:schemeClr>
                </a:solidFill>
              </a:rPr>
              <a:t>Provide confidential information about your individual circumstance if required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2015 CAMS 055 Corporate PowerPoint widescreen4.jpg">
            <a:extLst>
              <a:ext uri="{FF2B5EF4-FFF2-40B4-BE49-F238E27FC236}">
                <a16:creationId xmlns:a16="http://schemas.microsoft.com/office/drawing/2014/main" id="{DC65E1D2-66D6-491A-81A1-6CF12106A7C2}"/>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20638" y="1588"/>
            <a:ext cx="12276137"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4D40F8B8-BF70-4FB7-A884-6564D09F2AD4}"/>
              </a:ext>
            </a:extLst>
          </p:cNvPr>
          <p:cNvSpPr txBox="1">
            <a:spLocks noChangeArrowheads="1"/>
          </p:cNvSpPr>
          <p:nvPr/>
        </p:nvSpPr>
        <p:spPr bwMode="auto">
          <a:xfrm>
            <a:off x="684213" y="549275"/>
            <a:ext cx="8856662" cy="568325"/>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tx2">
                    <a:lumMod val="75000"/>
                  </a:schemeClr>
                </a:solidFill>
                <a:latin typeface="Arial" charset="0"/>
              </a:rPr>
              <a:t>Code of Practice</a:t>
            </a:r>
            <a:endParaRPr lang="en-US" sz="3100" b="1" dirty="0">
              <a:solidFill>
                <a:schemeClr val="tx2">
                  <a:lumMod val="75000"/>
                </a:schemeClr>
              </a:solidFill>
            </a:endParaRPr>
          </a:p>
        </p:txBody>
      </p:sp>
      <p:sp>
        <p:nvSpPr>
          <p:cNvPr id="5" name="TextBox 4">
            <a:extLst>
              <a:ext uri="{FF2B5EF4-FFF2-40B4-BE49-F238E27FC236}">
                <a16:creationId xmlns:a16="http://schemas.microsoft.com/office/drawing/2014/main" id="{69A32735-130C-4BE1-B647-32BE36D8B359}"/>
              </a:ext>
            </a:extLst>
          </p:cNvPr>
          <p:cNvSpPr txBox="1"/>
          <p:nvPr/>
        </p:nvSpPr>
        <p:spPr>
          <a:xfrm>
            <a:off x="323850" y="1719263"/>
            <a:ext cx="7993063" cy="3416300"/>
          </a:xfrm>
          <a:prstGeom prst="rect">
            <a:avLst/>
          </a:prstGeom>
          <a:noFill/>
        </p:spPr>
        <p:txBody>
          <a:bodyPr>
            <a:spAutoFit/>
          </a:bodyPr>
          <a:lstStyle/>
          <a:p>
            <a:pPr>
              <a:defRPr/>
            </a:pPr>
            <a:r>
              <a:rPr lang="en-GB" sz="2400" dirty="0">
                <a:solidFill>
                  <a:schemeClr val="tx2">
                    <a:lumMod val="75000"/>
                  </a:schemeClr>
                </a:solidFill>
              </a:rPr>
              <a:t>We have to consult on and produce a </a:t>
            </a:r>
            <a:r>
              <a:rPr lang="en-GB" sz="2400" b="1" dirty="0">
                <a:solidFill>
                  <a:schemeClr val="tx2">
                    <a:lumMod val="75000"/>
                  </a:schemeClr>
                </a:solidFill>
              </a:rPr>
              <a:t>co-created Code of Practice. </a:t>
            </a:r>
            <a:r>
              <a:rPr lang="en-GB" sz="2400" i="1" dirty="0">
                <a:solidFill>
                  <a:schemeClr val="tx2">
                    <a:lumMod val="75000"/>
                  </a:schemeClr>
                </a:solidFill>
              </a:rPr>
              <a:t>This will be submitted to Research England by 7</a:t>
            </a:r>
            <a:r>
              <a:rPr lang="en-GB" sz="2400" i="1" baseline="30000" dirty="0">
                <a:solidFill>
                  <a:schemeClr val="tx2">
                    <a:lumMod val="75000"/>
                  </a:schemeClr>
                </a:solidFill>
              </a:rPr>
              <a:t>th</a:t>
            </a:r>
            <a:r>
              <a:rPr lang="en-GB" sz="2400" i="1" dirty="0">
                <a:solidFill>
                  <a:schemeClr val="tx2">
                    <a:lumMod val="75000"/>
                  </a:schemeClr>
                </a:solidFill>
              </a:rPr>
              <a:t> June 2019.</a:t>
            </a:r>
          </a:p>
          <a:p>
            <a:pPr marL="285750" indent="-285750">
              <a:buFont typeface="Arial" panose="020B0604020202020204" pitchFamily="34" charset="0"/>
              <a:buChar char="•"/>
              <a:defRPr/>
            </a:pPr>
            <a:endParaRPr lang="en-GB" sz="2400" b="1" i="1" dirty="0">
              <a:solidFill>
                <a:schemeClr val="tx2">
                  <a:lumMod val="75000"/>
                </a:schemeClr>
              </a:solidFill>
            </a:endParaRPr>
          </a:p>
          <a:p>
            <a:pPr marL="1257300" indent="-342900">
              <a:buFont typeface="Wingdings" panose="05000000000000000000" pitchFamily="2" charset="2"/>
              <a:buChar char="v"/>
              <a:defRPr/>
            </a:pPr>
            <a:r>
              <a:rPr lang="en-GB" sz="2400" dirty="0">
                <a:solidFill>
                  <a:schemeClr val="tx2">
                    <a:lumMod val="75000"/>
                  </a:schemeClr>
                </a:solidFill>
              </a:rPr>
              <a:t>Ensure no unintended negative consequences</a:t>
            </a:r>
          </a:p>
          <a:p>
            <a:pPr marL="1257300" indent="-342900">
              <a:buFont typeface="Wingdings" panose="05000000000000000000" pitchFamily="2" charset="2"/>
              <a:buChar char="v"/>
              <a:defRPr/>
            </a:pPr>
            <a:r>
              <a:rPr lang="en-GB" sz="2400" dirty="0">
                <a:solidFill>
                  <a:schemeClr val="tx2">
                    <a:lumMod val="75000"/>
                  </a:schemeClr>
                </a:solidFill>
              </a:rPr>
              <a:t>Reflect on initiatives/actions taken regarding EDI since REF2014</a:t>
            </a:r>
          </a:p>
          <a:p>
            <a:pPr marL="1257300" indent="-342900">
              <a:buFont typeface="Wingdings" panose="05000000000000000000" pitchFamily="2" charset="2"/>
              <a:buChar char="v"/>
              <a:defRPr/>
            </a:pPr>
            <a:r>
              <a:rPr lang="en-GB" sz="2400" dirty="0">
                <a:solidFill>
                  <a:schemeClr val="tx2">
                    <a:lumMod val="75000"/>
                  </a:schemeClr>
                </a:solidFill>
              </a:rPr>
              <a:t>Detail the policies and processes we will use</a:t>
            </a:r>
            <a:endParaRPr lang="en-GB" sz="2400" b="1" i="1" dirty="0">
              <a:solidFill>
                <a:schemeClr val="tx2">
                  <a:lumMod val="75000"/>
                </a:schemeClr>
              </a:solidFill>
            </a:endParaRPr>
          </a:p>
          <a:p>
            <a:pPr marL="285750" indent="-285750">
              <a:buFont typeface="Arial" panose="020B0604020202020204" pitchFamily="34" charset="0"/>
              <a:buChar char="•"/>
              <a:defRPr/>
            </a:pPr>
            <a:endParaRPr lang="en-GB" sz="2400" dirty="0">
              <a:solidFill>
                <a:schemeClr val="tx2">
                  <a:lumMod val="75000"/>
                </a:schemeClr>
              </a:solidFill>
            </a:endParaRPr>
          </a:p>
        </p:txBody>
      </p:sp>
      <p:sp>
        <p:nvSpPr>
          <p:cNvPr id="6" name="TextBox 5">
            <a:extLst>
              <a:ext uri="{FF2B5EF4-FFF2-40B4-BE49-F238E27FC236}">
                <a16:creationId xmlns:a16="http://schemas.microsoft.com/office/drawing/2014/main" id="{80D8DE08-0E18-4F7F-BBD7-6730FD7B084F}"/>
              </a:ext>
            </a:extLst>
          </p:cNvPr>
          <p:cNvSpPr txBox="1"/>
          <p:nvPr/>
        </p:nvSpPr>
        <p:spPr>
          <a:xfrm>
            <a:off x="8709025" y="1411288"/>
            <a:ext cx="3195638" cy="4092575"/>
          </a:xfrm>
          <a:prstGeom prst="rect">
            <a:avLst/>
          </a:prstGeom>
          <a:solidFill>
            <a:schemeClr val="tx2">
              <a:lumMod val="75000"/>
            </a:schemeClr>
          </a:solidFill>
        </p:spPr>
        <p:txBody>
          <a:bodyPr>
            <a:spAutoFit/>
          </a:bodyPr>
          <a:lstStyle/>
          <a:p>
            <a:pPr>
              <a:defRPr/>
            </a:pPr>
            <a:r>
              <a:rPr lang="en-GB" sz="2000" b="1" dirty="0">
                <a:solidFill>
                  <a:schemeClr val="bg2"/>
                </a:solidFill>
              </a:rPr>
              <a:t>Code of Practice (</a:t>
            </a:r>
            <a:r>
              <a:rPr lang="en-GB" sz="2000" b="1" dirty="0" err="1">
                <a:solidFill>
                  <a:schemeClr val="bg2"/>
                </a:solidFill>
              </a:rPr>
              <a:t>CoP</a:t>
            </a:r>
            <a:r>
              <a:rPr lang="en-GB" sz="2000" b="1" dirty="0">
                <a:solidFill>
                  <a:schemeClr val="bg2"/>
                </a:solidFill>
              </a:rPr>
              <a:t>) Consultation</a:t>
            </a:r>
          </a:p>
          <a:p>
            <a:pPr marL="342900" indent="-342900">
              <a:buFont typeface="Arial" panose="020B0604020202020204" pitchFamily="34" charset="0"/>
              <a:buChar char="•"/>
              <a:defRPr/>
            </a:pPr>
            <a:endParaRPr lang="en-GB" sz="2000" dirty="0">
              <a:solidFill>
                <a:schemeClr val="bg2"/>
              </a:solidFill>
            </a:endParaRPr>
          </a:p>
          <a:p>
            <a:pPr marL="342900" indent="-342900">
              <a:buFont typeface="Arial" panose="020B0604020202020204" pitchFamily="34" charset="0"/>
              <a:buChar char="•"/>
              <a:defRPr/>
            </a:pPr>
            <a:r>
              <a:rPr lang="en-GB" sz="2000" dirty="0">
                <a:solidFill>
                  <a:schemeClr val="bg2"/>
                </a:solidFill>
              </a:rPr>
              <a:t>MARCH: initial open consultation</a:t>
            </a:r>
          </a:p>
          <a:p>
            <a:pPr marL="342900" indent="-342900">
              <a:buFont typeface="Arial" panose="020B0604020202020204" pitchFamily="34" charset="0"/>
              <a:buChar char="•"/>
              <a:defRPr/>
            </a:pPr>
            <a:endParaRPr lang="en-GB" sz="2000" dirty="0">
              <a:solidFill>
                <a:schemeClr val="bg2"/>
              </a:solidFill>
            </a:endParaRPr>
          </a:p>
          <a:p>
            <a:pPr marL="342900" indent="-342900">
              <a:buFont typeface="Arial" panose="020B0604020202020204" pitchFamily="34" charset="0"/>
              <a:buChar char="•"/>
              <a:defRPr/>
            </a:pPr>
            <a:r>
              <a:rPr lang="en-GB" sz="2000" dirty="0">
                <a:solidFill>
                  <a:schemeClr val="bg2"/>
                </a:solidFill>
              </a:rPr>
              <a:t>APRIL: </a:t>
            </a:r>
            <a:r>
              <a:rPr lang="en-GB" sz="2000" dirty="0" err="1">
                <a:solidFill>
                  <a:schemeClr val="bg2"/>
                </a:solidFill>
              </a:rPr>
              <a:t>CoP</a:t>
            </a:r>
            <a:r>
              <a:rPr lang="en-GB" sz="2000" dirty="0">
                <a:solidFill>
                  <a:schemeClr val="bg2"/>
                </a:solidFill>
              </a:rPr>
              <a:t> revised</a:t>
            </a:r>
          </a:p>
          <a:p>
            <a:pPr>
              <a:defRPr/>
            </a:pPr>
            <a:endParaRPr lang="en-GB" sz="2000" dirty="0">
              <a:solidFill>
                <a:schemeClr val="bg2"/>
              </a:solidFill>
            </a:endParaRPr>
          </a:p>
          <a:p>
            <a:pPr marL="342900" indent="-342900">
              <a:buFont typeface="Arial" panose="020B0604020202020204" pitchFamily="34" charset="0"/>
              <a:buChar char="•"/>
              <a:defRPr/>
            </a:pPr>
            <a:r>
              <a:rPr lang="en-GB" sz="2000" dirty="0">
                <a:solidFill>
                  <a:schemeClr val="bg2"/>
                </a:solidFill>
              </a:rPr>
              <a:t>APRIL/MAY: Further circulation for any final comment</a:t>
            </a:r>
          </a:p>
          <a:p>
            <a:pPr marL="342900" indent="-342900">
              <a:buFont typeface="Arial" panose="020B0604020202020204" pitchFamily="34" charset="0"/>
              <a:buChar char="•"/>
              <a:defRPr/>
            </a:pPr>
            <a:endParaRPr lang="en-GB" sz="2000" dirty="0">
              <a:solidFill>
                <a:schemeClr val="bg2"/>
              </a:solidFill>
            </a:endParaRPr>
          </a:p>
          <a:p>
            <a:pPr marL="342900" indent="-342900">
              <a:buFont typeface="Arial" panose="020B0604020202020204" pitchFamily="34" charset="0"/>
              <a:buChar char="•"/>
              <a:defRPr/>
            </a:pPr>
            <a:r>
              <a:rPr lang="en-GB" sz="2000" dirty="0">
                <a:solidFill>
                  <a:schemeClr val="bg2"/>
                </a:solidFill>
              </a:rPr>
              <a:t>MAY: approval of </a:t>
            </a:r>
            <a:r>
              <a:rPr lang="en-GB" sz="2000" dirty="0" err="1">
                <a:solidFill>
                  <a:schemeClr val="bg2"/>
                </a:solidFill>
              </a:rPr>
              <a:t>CoP</a:t>
            </a:r>
            <a:endParaRPr lang="en-GB" sz="2000" dirty="0">
              <a:solidFill>
                <a:schemeClr val="bg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descr="2015 CAMS 055 Corporate PowerPoint widescreen3.jpg">
            <a:extLst>
              <a:ext uri="{FF2B5EF4-FFF2-40B4-BE49-F238E27FC236}">
                <a16:creationId xmlns:a16="http://schemas.microsoft.com/office/drawing/2014/main" id="{3F0FFD4B-8E90-4275-854D-3218134F5719}"/>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76138"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3">
            <a:extLst>
              <a:ext uri="{FF2B5EF4-FFF2-40B4-BE49-F238E27FC236}">
                <a16:creationId xmlns:a16="http://schemas.microsoft.com/office/drawing/2014/main" id="{0536E94C-B520-49FD-A7A3-DA33421EA2D7}"/>
              </a:ext>
            </a:extLst>
          </p:cNvPr>
          <p:cNvSpPr txBox="1">
            <a:spLocks noChangeArrowheads="1"/>
          </p:cNvSpPr>
          <p:nvPr/>
        </p:nvSpPr>
        <p:spPr bwMode="auto">
          <a:xfrm>
            <a:off x="180975" y="2947988"/>
            <a:ext cx="8856663" cy="1016000"/>
          </a:xfrm>
          <a:prstGeom prst="rect">
            <a:avLst/>
          </a:prstGeom>
          <a:noFill/>
          <a:ln>
            <a:noFill/>
          </a:ln>
          <a:effectLst/>
          <a:extLst>
            <a:ext uri="{909E8E84-426E-40dd-AFC4-6F175D3DCCD1}"/>
            <a:ext uri="{91240B29-F687-4f45-9708-019B960494DF}"/>
            <a:ext uri="{AF507438-7753-43e0-B8FC-AC1667EBCBE1}"/>
          </a:extLst>
        </p:spPr>
        <p:txBody>
          <a:bodyPr>
            <a:spAutoFit/>
          </a:bodyPr>
          <a:lstStyle/>
          <a:p>
            <a:pPr algn="ctr" eaLnBrk="1" fontAlgn="auto" hangingPunct="1">
              <a:spcBef>
                <a:spcPct val="50000"/>
              </a:spcBef>
              <a:spcAft>
                <a:spcPts val="0"/>
              </a:spcAft>
              <a:defRPr/>
            </a:pPr>
            <a:r>
              <a:rPr lang="en-US" sz="6000" b="1" dirty="0">
                <a:solidFill>
                  <a:schemeClr val="bg1"/>
                </a:solidFill>
                <a:latin typeface="Arial" charset="0"/>
                <a:ea typeface="+mn-ea"/>
              </a:rPr>
              <a:t>STAFF ELIGIBILITY</a:t>
            </a:r>
            <a:endParaRPr lang="en-US" sz="6000" b="1" dirty="0">
              <a:solidFill>
                <a:schemeClr val="bg1"/>
              </a:solidFill>
              <a:latin typeface="+mn-lt"/>
              <a:ea typeface="+mn-ea"/>
            </a:endParaRPr>
          </a:p>
        </p:txBody>
      </p:sp>
      <p:sp>
        <p:nvSpPr>
          <p:cNvPr id="4" name="Text Box 3">
            <a:extLst>
              <a:ext uri="{FF2B5EF4-FFF2-40B4-BE49-F238E27FC236}">
                <a16:creationId xmlns:a16="http://schemas.microsoft.com/office/drawing/2014/main" id="{2385E9EC-C8F7-4436-8508-979F06A39387}"/>
              </a:ext>
            </a:extLst>
          </p:cNvPr>
          <p:cNvSpPr txBox="1">
            <a:spLocks noChangeArrowheads="1"/>
          </p:cNvSpPr>
          <p:nvPr/>
        </p:nvSpPr>
        <p:spPr bwMode="auto">
          <a:xfrm>
            <a:off x="755650" y="2060575"/>
            <a:ext cx="8856663" cy="569913"/>
          </a:xfrm>
          <a:prstGeom prst="rect">
            <a:avLst/>
          </a:prstGeom>
          <a:noFill/>
          <a:ln>
            <a:noFill/>
          </a:ln>
          <a:effectLst/>
          <a:extLst>
            <a:ext uri="{909E8E84-426E-40dd-AFC4-6F175D3DCCD1}"/>
            <a:ext uri="{91240B29-F687-4f45-9708-019B960494DF}"/>
            <a:ext uri="{AF507438-7753-43e0-B8FC-AC1667EBCBE1}"/>
          </a:extLst>
        </p:spPr>
        <p:txBody>
          <a:bodyPr>
            <a:spAutoFit/>
          </a:bodyPr>
          <a:lstStyle/>
          <a:p>
            <a:pPr eaLnBrk="1" fontAlgn="auto" hangingPunct="1">
              <a:spcBef>
                <a:spcPct val="50000"/>
              </a:spcBef>
              <a:spcAft>
                <a:spcPts val="0"/>
              </a:spcAft>
              <a:defRPr/>
            </a:pPr>
            <a:r>
              <a:rPr lang="en-US" sz="3100" b="1" dirty="0">
                <a:solidFill>
                  <a:schemeClr val="bg1"/>
                </a:solidFill>
                <a:latin typeface="Arial" charset="0"/>
                <a:ea typeface="+mn-ea"/>
              </a:rPr>
              <a:t>Code of Practice – policies and processes</a:t>
            </a:r>
            <a:endParaRPr lang="en-US" sz="3100" b="1" dirty="0">
              <a:solidFill>
                <a:schemeClr val="bg1"/>
              </a:solidFill>
              <a:latin typeface="+mn-lt"/>
              <a:ea typeface="+mn-ea"/>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44AD8C3E08B5943822DF9E2EBBFF915" ma:contentTypeVersion="8" ma:contentTypeDescription="Create a new document." ma:contentTypeScope="" ma:versionID="87f4d40697bdbc2d6a5ccecfac828232">
  <xsd:schema xmlns:xsd="http://www.w3.org/2001/XMLSchema" xmlns:xs="http://www.w3.org/2001/XMLSchema" xmlns:p="http://schemas.microsoft.com/office/2006/metadata/properties" xmlns:ns2="65963fde-a561-4850-a4ad-b8be0bfc714e" xmlns:ns3="2d0728f7-2f4a-4a29-a75a-50b51666ef81" targetNamespace="http://schemas.microsoft.com/office/2006/metadata/properties" ma:root="true" ma:fieldsID="01b26f0343e8e19998ad4a3ba05e7237" ns2:_="" ns3:_="">
    <xsd:import namespace="65963fde-a561-4850-a4ad-b8be0bfc714e"/>
    <xsd:import namespace="2d0728f7-2f4a-4a29-a75a-50b51666ef81"/>
    <xsd:element name="properties">
      <xsd:complexType>
        <xsd:sequence>
          <xsd:element name="documentManagement">
            <xsd:complexType>
              <xsd:all>
                <xsd:element ref="ns2:MediaServiceMetadata" minOccurs="0"/>
                <xsd:element ref="ns2:MediaServiceFastMetadata" minOccurs="0"/>
                <xsd:element ref="ns2:CoP_x0020_Phase" minOccurs="0"/>
                <xsd:element ref="ns2:CoP_x0020_Phases" minOccurs="0"/>
                <xsd:element ref="ns3:SharedWithUsers" minOccurs="0"/>
                <xsd:element ref="ns3:SharedWithDetails" minOccurs="0"/>
                <xsd:element ref="ns2:Comment" minOccurs="0"/>
                <xsd:element ref="ns2:Comm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963fde-a561-4850-a4ad-b8be0bfc71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CoP_x0020_Phase" ma:index="10" nillable="true" ma:displayName="CoP Phase" ma:format="Dropdown" ma:internalName="CoP_x0020_Phase">
      <xsd:simpleType>
        <xsd:restriction base="dms:Choice">
          <xsd:enumeration value="Pre-consultation"/>
          <xsd:enumeration value="Consultation phase"/>
          <xsd:enumeration value="Second Draft"/>
          <xsd:enumeration value="For REF Submission"/>
          <xsd:enumeration value="Post-REF Submission"/>
          <xsd:enumeration value="For Publication"/>
        </xsd:restriction>
      </xsd:simpleType>
    </xsd:element>
    <xsd:element name="CoP_x0020_Phases" ma:index="11" nillable="true" ma:displayName="CoP Phases" ma:format="Dropdown" ma:internalName="CoP_x0020_Phases">
      <xsd:simpleType>
        <xsd:restriction base="dms:Choice">
          <xsd:enumeration value="Pre-consultation"/>
          <xsd:enumeration value="Consultation Phase"/>
          <xsd:enumeration value="Second Draft"/>
          <xsd:enumeration value="May - June 2019: Version for approval"/>
          <xsd:enumeration value="For June REF Submission"/>
          <xsd:enumeration value="Post-submission"/>
          <xsd:enumeration value="For publication"/>
        </xsd:restriction>
      </xsd:simpleType>
    </xsd:element>
    <xsd:element name="Comment" ma:index="14" nillable="true" ma:displayName="Comment" ma:format="Dropdown" ma:internalName="Comment">
      <xsd:simpleType>
        <xsd:restriction base="dms:Note">
          <xsd:maxLength value="255"/>
        </xsd:restriction>
      </xsd:simpleType>
    </xsd:element>
    <xsd:element name="Comments" ma:index="15" nillable="true" ma:displayName="Comments" ma:format="Dropdown" ma:internalName="Comment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d0728f7-2f4a-4a29-a75a-50b51666ef8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806C10-667A-4EC9-8E32-8DEAD09E1C4D}">
  <ds:schemaRefs>
    <ds:schemaRef ds:uri="http://schemas.microsoft.com/sharepoint/v3/contenttype/forms"/>
  </ds:schemaRefs>
</ds:datastoreItem>
</file>

<file path=customXml/itemProps2.xml><?xml version="1.0" encoding="utf-8"?>
<ds:datastoreItem xmlns:ds="http://schemas.openxmlformats.org/officeDocument/2006/customXml" ds:itemID="{432C1601-8AF7-422B-AD58-79237F7B03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963fde-a561-4850-a4ad-b8be0bfc714e"/>
    <ds:schemaRef ds:uri="2d0728f7-2f4a-4a29-a75a-50b51666ef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3461</TotalTime>
  <Words>2082</Words>
  <Application>Microsoft Office PowerPoint</Application>
  <PresentationFormat>Custom</PresentationFormat>
  <Paragraphs>245</Paragraphs>
  <Slides>30</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MS PGothic</vt:lpstr>
      <vt:lpstr>Arial</vt:lpstr>
      <vt:lpstr>Calibri</vt:lpstr>
      <vt:lpstr>Times New Roman</vt:lpstr>
      <vt:lpstr>Tw Cen MT</vt:lpstr>
      <vt:lpstr>Tw Cen MT Condensed</vt:lpstr>
      <vt:lpstr>Wingdings</vt:lpstr>
      <vt:lpstr>Wingdings 3</vt:lpstr>
      <vt:lpstr>Integral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Exeter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 Beringer</dc:creator>
  <cp:lastModifiedBy>Prestat, Helene</cp:lastModifiedBy>
  <cp:revision>68</cp:revision>
  <dcterms:created xsi:type="dcterms:W3CDTF">2013-05-15T11:39:13Z</dcterms:created>
  <dcterms:modified xsi:type="dcterms:W3CDTF">2019-06-19T13:30:47Z</dcterms:modified>
</cp:coreProperties>
</file>