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6"/>
  </p:notesMasterIdLst>
  <p:sldIdLst>
    <p:sldId id="275" r:id="rId5"/>
    <p:sldId id="307" r:id="rId6"/>
    <p:sldId id="319" r:id="rId7"/>
    <p:sldId id="301" r:id="rId8"/>
    <p:sldId id="309" r:id="rId9"/>
    <p:sldId id="313" r:id="rId10"/>
    <p:sldId id="314" r:id="rId11"/>
    <p:sldId id="312" r:id="rId12"/>
    <p:sldId id="277" r:id="rId13"/>
    <p:sldId id="276" r:id="rId14"/>
    <p:sldId id="278" r:id="rId15"/>
    <p:sldId id="279" r:id="rId16"/>
    <p:sldId id="280" r:id="rId17"/>
    <p:sldId id="281" r:id="rId18"/>
    <p:sldId id="295" r:id="rId19"/>
    <p:sldId id="284" r:id="rId20"/>
    <p:sldId id="315" r:id="rId21"/>
    <p:sldId id="317" r:id="rId22"/>
    <p:sldId id="318" r:id="rId23"/>
    <p:sldId id="305" r:id="rId24"/>
    <p:sldId id="311" r:id="rId25"/>
  </p:sldIdLst>
  <p:sldSz cx="1216977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>
      <p:cViewPr varScale="1">
        <p:scale>
          <a:sx n="56" d="100"/>
          <a:sy n="56" d="100"/>
        </p:scale>
        <p:origin x="972" y="78"/>
      </p:cViewPr>
      <p:guideLst>
        <p:guide orient="horz" pos="3612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27479-34BA-4EEB-900A-2C084ED139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DEA83-81EB-4D6F-BF61-1F63215DB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C67543-11D1-4616-AC84-A637D0047B2E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F4E331-79AF-4ADB-BE53-C6A75537E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D2F641-D4B6-4D8A-9C29-7B6984A56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AE860-0BB4-498D-A845-D80414695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EE4FB-C20A-4702-9369-01FDD5D6F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C75C03-4631-4289-A3DE-0C7B1322F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FB1BB01-10A1-4DE9-B8E0-0B7757CAE1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DB1DF4-D74E-40F6-AFEF-BFBDAED24E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57453C1-353D-4783-9B9E-E5C67FE13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F3B027-DF50-40A3-9776-2BFACFC871C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AB46CC0-DD00-4D31-AABD-0321030C5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7BA883-23FB-492B-8EA4-A1ADC6E778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0CA88F5-E3BD-43D3-8DC4-3A4FB6164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52708E-73F8-4A1F-A35A-F6221241DAF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E7BB3A4-01DF-4443-8860-7E7343D97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24C7944-465C-492B-B879-6155A7D05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A43C3D8-AF67-4127-9A4C-479C9843A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ADE3EF7-369F-4D9B-BEA6-8C7684999238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6BAEB3E-74C8-4F65-B541-0D29C5205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21194C9-7ADE-4848-A597-5D1535D83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5CF340B-BE7A-4F8E-B9ED-357203969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3EBE336-7153-4353-B4A1-036398FC8A9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EDC71A9-2FEC-47D7-B39A-8C408BCB71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F7C83D9-5CE9-4967-95D9-C40C92F0C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Key to stress that eligibility or ineligibility has no bearing on their role at Exeter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F9B7900-B498-443A-AE76-52241012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5C43586-E3BF-4371-AACE-505F31C6378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FC50B06-3361-4AA1-835A-A319DCFAD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62E095F-F713-42FF-B5C2-4EF2C5C9B8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If a university was not returning all E&amp;R staff the onus would be on the university to demonstrate why they don’t have significant responsibility but are on a “Teaching and Research” contract and to put in place a selection process for every single member of E&amp;R staff.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92D80C9-1AB8-4768-BF50-0F513219A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C20D530-37D0-4070-A096-5D05733FE6F8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95C58B4-EC12-4F72-AF6F-C8B6F9757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21FE0EC-58CC-453B-ADDE-AA0FC18F3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4E2BB33-3AE5-4909-8E5E-E2C5FC79F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A83A8E3-0CFF-4DC6-8C39-64EE821138E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6D187F4-023B-4521-9C59-81783A21F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841134F-04CF-4116-8EEA-3B6A776C2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875351C-48B8-4785-A14E-DB9350955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02B278B-F137-48A5-AA90-A656EC614C08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9792542E-3B9C-433B-A724-CCA8CA1A7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6AFE694-4672-41FD-B6A7-F2F1E4FB9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FFB6CE-8542-4BC5-A44E-5A88050D2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60C0917-BCCE-4654-AAB3-B7F41D7CD381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F4D2F9-89C9-4053-B1C1-F8086A797B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7CE4F07-7AE8-4026-A903-F30C835D1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DD7154F-B619-40FB-8997-CAB7DE92C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18AADA-6207-4497-AE81-33135770D16E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3EF7781-87CB-41D8-A77B-7D79C935A2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592D3B0-1AA3-49DD-9E7E-0668492FF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08A43B8-F856-46D8-9503-44B5E252C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09A8F2-D9AC-4659-B4B0-C1D2306F601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96B1A5-16D5-4C56-9A3E-A75B8E1F0863}"/>
              </a:ext>
            </a:extLst>
          </p:cNvPr>
          <p:cNvSpPr/>
          <p:nvPr/>
        </p:nvSpPr>
        <p:spPr>
          <a:xfrm>
            <a:off x="0" y="0"/>
            <a:ext cx="12169775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D4EC5C76-5312-4B35-B484-CDE59DA345A8}"/>
              </a:ext>
            </a:extLst>
          </p:cNvPr>
          <p:cNvSpPr/>
          <p:nvPr/>
        </p:nvSpPr>
        <p:spPr>
          <a:xfrm>
            <a:off x="0" y="0"/>
            <a:ext cx="12169775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B2DADE-D841-4D81-B1C2-D294A04890D6}"/>
              </a:ext>
            </a:extLst>
          </p:cNvPr>
          <p:cNvCxnSpPr/>
          <p:nvPr/>
        </p:nvCxnSpPr>
        <p:spPr>
          <a:xfrm flipV="1">
            <a:off x="8370888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66" y="4960137"/>
            <a:ext cx="7758232" cy="1463040"/>
          </a:xfrm>
        </p:spPr>
        <p:txBody>
          <a:bodyPr/>
          <a:lstStyle>
            <a:lvl1pPr algn="r">
              <a:defRPr sz="4991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4904" y="4960137"/>
            <a:ext cx="3194566" cy="1463040"/>
          </a:xfrm>
        </p:spPr>
        <p:txBody>
          <a:bodyPr lIns="91440" rIns="9144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377" indent="0" algn="ctr">
              <a:buNone/>
              <a:defRPr sz="1797"/>
            </a:lvl2pPr>
            <a:lvl3pPr marL="912754" indent="0" algn="ctr">
              <a:buNone/>
              <a:defRPr sz="1797"/>
            </a:lvl3pPr>
            <a:lvl4pPr marL="1369131" indent="0" algn="ctr">
              <a:buNone/>
              <a:defRPr sz="1797"/>
            </a:lvl4pPr>
            <a:lvl5pPr marL="1825508" indent="0" algn="ctr">
              <a:buNone/>
              <a:defRPr sz="1797"/>
            </a:lvl5pPr>
            <a:lvl6pPr marL="2281885" indent="0" algn="ctr">
              <a:buNone/>
              <a:defRPr sz="1797"/>
            </a:lvl6pPr>
            <a:lvl7pPr marL="2738262" indent="0" algn="ctr">
              <a:buNone/>
              <a:defRPr sz="1797"/>
            </a:lvl7pPr>
            <a:lvl8pPr marL="3194639" indent="0" algn="ctr">
              <a:buNone/>
              <a:defRPr sz="1797"/>
            </a:lvl8pPr>
            <a:lvl9pPr marL="3651016" indent="0" algn="ctr">
              <a:buNone/>
              <a:defRPr sz="17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5B13BA-AAC0-4EFD-8232-874AEFF3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0543C8-D010-46C6-A8C7-723C66A60B97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01892C-3B6F-407A-B024-9FB958CC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302552-F932-41A1-A7CF-ABFCB420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FCE6-A9FD-4972-993B-ACBDD8CCCB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5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DD5A-2667-4C6A-8E50-388B99C2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F473-57FD-4514-8E94-26EF2B692C7E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98F01-DAAF-47D7-ADBB-CA9FCE75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A2F7-93BA-4EE3-BA72-75985234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2709-AD5D-4B90-AC1C-AB74790466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76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CA85FB-15BE-4C99-9B6E-9386ED56AD5E}"/>
              </a:ext>
            </a:extLst>
          </p:cNvPr>
          <p:cNvCxnSpPr/>
          <p:nvPr/>
        </p:nvCxnSpPr>
        <p:spPr>
          <a:xfrm rot="5400000" flipV="1">
            <a:off x="10040144" y="59532"/>
            <a:ext cx="0" cy="9128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8996" y="762000"/>
            <a:ext cx="2624108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8795" y="762000"/>
            <a:ext cx="7568079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947345-03B5-42E1-96A2-5A284200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7258-218C-4ABC-BDA8-DDF1511533C1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45A3D2-6F0C-4447-98D8-CAF21EA0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EF241-27FA-4D9F-919D-BF0F8B9D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5C8D-F852-43FE-9BBF-1AEBBCF475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8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ED0CF-DEE4-424B-BC77-6E2136ED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5D1D-3949-46FA-A1B9-70DC23DB8CE9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B0CB1-3A60-481F-AE32-4B7B85C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82B-9C4D-4E53-A23B-60CB078F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DD05-895A-43C1-A4C2-9B4AB77E4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28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37F77-2341-4F4D-A67A-21F29B4C2A1D}"/>
              </a:ext>
            </a:extLst>
          </p:cNvPr>
          <p:cNvSpPr/>
          <p:nvPr/>
        </p:nvSpPr>
        <p:spPr>
          <a:xfrm>
            <a:off x="0" y="0"/>
            <a:ext cx="12169775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200F049E-AC89-420A-B42E-4171011500A0}"/>
              </a:ext>
            </a:extLst>
          </p:cNvPr>
          <p:cNvSpPr/>
          <p:nvPr/>
        </p:nvSpPr>
        <p:spPr>
          <a:xfrm>
            <a:off x="0" y="0"/>
            <a:ext cx="12169775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5D8682-48A7-4303-A14C-818E8C2F9422}"/>
              </a:ext>
            </a:extLst>
          </p:cNvPr>
          <p:cNvCxnSpPr/>
          <p:nvPr/>
        </p:nvCxnSpPr>
        <p:spPr>
          <a:xfrm flipV="1">
            <a:off x="8370888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66" y="4960137"/>
            <a:ext cx="7758232" cy="1463040"/>
          </a:xfrm>
        </p:spPr>
        <p:txBody>
          <a:bodyPr/>
          <a:lstStyle>
            <a:lvl1pPr algn="r">
              <a:defRPr sz="4991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4904" y="4960137"/>
            <a:ext cx="3194566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369703-2AC2-4257-B917-22B9BB40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87AD-6A41-4408-8F68-CAE3FEB9372F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AEED46-F889-4D9D-947E-4163F045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58E1AD-F73E-4726-92FF-0B96A27D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6838-A961-4B8D-A817-4439E7E601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1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261" y="585216"/>
            <a:ext cx="9702353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260" y="2286000"/>
            <a:ext cx="474621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8402" y="2286000"/>
            <a:ext cx="474621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9A4F5-E674-4A60-A29A-DC36FB45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F60E-E9A4-4C3B-89B8-40008DBB4339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723A71-4E0E-40A6-8E6C-0B5A4C64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75C8E6-BC7E-4DA2-A38A-AB0DD84A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8DD3-22F8-4768-8F77-0B8FD84C34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4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261" y="2179636"/>
            <a:ext cx="4746212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6" b="0" cap="none" baseline="0">
                <a:solidFill>
                  <a:schemeClr val="accent1"/>
                </a:solidFill>
                <a:latin typeface="+mn-lt"/>
              </a:defRPr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261" y="2967788"/>
            <a:ext cx="474621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9967" y="2179636"/>
            <a:ext cx="4746212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6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9967" y="2967788"/>
            <a:ext cx="474621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E1839E-7A76-4754-8B83-D7C5A76E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4F79-3D2E-4E37-B46F-8146FC38B1B9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8523D7-FF3C-4A8B-AA83-31133A39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F172C3-65FD-490E-924C-1EB08C74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9177-FB80-481C-8A89-4BE3D0CD39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76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AD06FC-6646-4D2B-8B63-21EAF700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0EC9-B6EE-49CC-B3B8-389DB43049D2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482A5B-2457-40FF-B106-B3F65AA8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E12DE7-6E03-46D7-93EF-8BF8A701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4C9-53AE-43A6-B30E-C9441A6C70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10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A5590-FA4D-4E95-8E25-B4ED89FA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73A5-ED93-4051-A634-2D68C5F27222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C61E3-B190-4D84-BCCF-086F1498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86A12-4346-4D54-8E1A-1BE2BDB0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2567-0171-4E62-B4D3-69C61B2265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72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2261" y="471509"/>
            <a:ext cx="4381119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582" y="822960"/>
            <a:ext cx="5668073" cy="5184648"/>
          </a:xfrm>
        </p:spPr>
        <p:txBody>
          <a:bodyPr/>
          <a:lstStyle>
            <a:lvl1pPr>
              <a:defRPr sz="2396"/>
            </a:lvl1pPr>
            <a:lvl2pPr>
              <a:defRPr sz="1996"/>
            </a:lvl2pPr>
            <a:lvl3pPr>
              <a:defRPr sz="15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2261" y="2257506"/>
            <a:ext cx="4381119" cy="3762294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599"/>
              </a:spcBef>
              <a:buNone/>
              <a:defRPr sz="1597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C05782-8D29-46D6-8159-5120C55A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07D3-FCC2-4C59-87AA-0B9ABA44E455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8D378-7749-49B7-BEEC-F08BA4D9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08657A-E243-4C3D-B382-EF92A1B7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2A2A-7128-4EBB-B7A5-89B437B802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09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E6733E-C925-41FC-B478-967596BB6190}"/>
              </a:ext>
            </a:extLst>
          </p:cNvPr>
          <p:cNvCxnSpPr/>
          <p:nvPr/>
        </p:nvCxnSpPr>
        <p:spPr>
          <a:xfrm flipV="1">
            <a:off x="8370888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66" y="4960138"/>
            <a:ext cx="7758232" cy="1463040"/>
          </a:xfrm>
        </p:spPr>
        <p:txBody>
          <a:bodyPr/>
          <a:lstStyle>
            <a:lvl1pPr algn="r">
              <a:defRPr sz="4991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66733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194"/>
            </a:lvl1pPr>
            <a:lvl2pPr marL="456377" indent="0">
              <a:buNone/>
              <a:defRPr sz="2795"/>
            </a:lvl2pPr>
            <a:lvl3pPr marL="912754" indent="0">
              <a:buNone/>
              <a:defRPr sz="2396"/>
            </a:lvl3pPr>
            <a:lvl4pPr marL="1369131" indent="0">
              <a:buNone/>
              <a:defRPr sz="1996"/>
            </a:lvl4pPr>
            <a:lvl5pPr marL="1825508" indent="0">
              <a:buNone/>
              <a:defRPr sz="1996"/>
            </a:lvl5pPr>
            <a:lvl6pPr marL="2281885" indent="0">
              <a:buNone/>
              <a:defRPr sz="1996"/>
            </a:lvl6pPr>
            <a:lvl7pPr marL="2738262" indent="0">
              <a:buNone/>
              <a:defRPr sz="1996"/>
            </a:lvl7pPr>
            <a:lvl8pPr marL="3194639" indent="0">
              <a:buNone/>
              <a:defRPr sz="1996"/>
            </a:lvl8pPr>
            <a:lvl9pPr marL="3651016" indent="0">
              <a:buNone/>
              <a:defRPr sz="199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4904" y="4960138"/>
            <a:ext cx="3194566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6377" indent="0">
              <a:buNone/>
              <a:defRPr sz="1397"/>
            </a:lvl2pPr>
            <a:lvl3pPr marL="912754" indent="0">
              <a:buNone/>
              <a:defRPr sz="1198"/>
            </a:lvl3pPr>
            <a:lvl4pPr marL="1369131" indent="0">
              <a:buNone/>
              <a:defRPr sz="998"/>
            </a:lvl4pPr>
            <a:lvl5pPr marL="1825508" indent="0">
              <a:buNone/>
              <a:defRPr sz="998"/>
            </a:lvl5pPr>
            <a:lvl6pPr marL="2281885" indent="0">
              <a:buNone/>
              <a:defRPr sz="998"/>
            </a:lvl6pPr>
            <a:lvl7pPr marL="2738262" indent="0">
              <a:buNone/>
              <a:defRPr sz="998"/>
            </a:lvl7pPr>
            <a:lvl8pPr marL="3194639" indent="0">
              <a:buNone/>
              <a:defRPr sz="998"/>
            </a:lvl8pPr>
            <a:lvl9pPr marL="365101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A017B02-6C91-4DA0-A4AE-7623C480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A8B2-0265-49A1-9624-4435BE860CB5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EE3F55-2AC8-4FA8-AD18-FF3108B5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72993C-F918-461F-AFCE-94C6BDE3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BA49-4F23-43D3-85BC-D4525299A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8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B0E1E-8162-4F59-A119-91C25ABD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50" y="585788"/>
            <a:ext cx="9702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E7A209-E58C-444C-B1F5-F3DCD940D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2350" y="2286000"/>
            <a:ext cx="9702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C6A1B-AC6A-447C-9C27-DCF14FD6F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350" y="6470650"/>
            <a:ext cx="21494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8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5206C87-F3F3-402F-8E63-A2DA7A489476}" type="datetimeFigureOut">
              <a:rPr lang="en-GB" altLang="en-US"/>
              <a:pPr>
                <a:defRPr/>
              </a:pPr>
              <a:t>10/10/2019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95668-5FEA-42DB-956A-6DE9D86F8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33938" y="6470650"/>
            <a:ext cx="5891212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94F4-2C01-4D67-A4A1-8751CACF4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7225" y="6470650"/>
            <a:ext cx="9715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8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B272E88-FBDD-49ED-8559-AFE235191F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FF2B1D-4EC3-4A84-80BB-552543EE40B9}"/>
              </a:ext>
            </a:extLst>
          </p:cNvPr>
          <p:cNvCxnSpPr/>
          <p:nvPr/>
        </p:nvCxnSpPr>
        <p:spPr>
          <a:xfrm flipV="1">
            <a:off x="760413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3" r:id="rId2"/>
    <p:sldLayoutId id="2147483960" r:id="rId3"/>
    <p:sldLayoutId id="2147483954" r:id="rId4"/>
    <p:sldLayoutId id="2147483955" r:id="rId5"/>
    <p:sldLayoutId id="2147483956" r:id="rId6"/>
    <p:sldLayoutId id="2147483961" r:id="rId7"/>
    <p:sldLayoutId id="2147483957" r:id="rId8"/>
    <p:sldLayoutId id="2147483962" r:id="rId9"/>
    <p:sldLayoutId id="2147483958" r:id="rId10"/>
    <p:sldLayoutId id="2147483963" r:id="rId11"/>
  </p:sldLayoutIdLst>
  <p:txStyles>
    <p:titleStyle>
      <a:lvl1pPr algn="l" defTabSz="9112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9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2pPr>
      <a:lvl3pPr algn="l" defTabSz="9112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3pPr>
      <a:lvl4pPr algn="l" defTabSz="9112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4pPr>
      <a:lvl5pPr algn="l" defTabSz="9112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defTabSz="911225" rtl="0" fontAlgn="base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defTabSz="911225" rtl="0" fontAlgn="base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defTabSz="911225" rtl="0" fontAlgn="base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defTabSz="911225" rtl="0" fontAlgn="base">
        <a:lnSpc>
          <a:spcPct val="80000"/>
        </a:lnSpc>
        <a:spcBef>
          <a:spcPct val="0"/>
        </a:spcBef>
        <a:spcAft>
          <a:spcPct val="0"/>
        </a:spcAft>
        <a:defRPr sz="49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defTabSz="911225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136525" algn="l" defTabSz="911225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446088" indent="-136525" algn="l" defTabSz="911225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92138" indent="-136525" algn="l" defTabSz="911225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74700" indent="-136525" algn="l" defTabSz="911225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12754" indent="-136913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795" indent="-136913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963" indent="-136913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60004" indent="-136913" algn="l" defTabSz="91275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exeter.ac.uk/research/services/ref/ref2021/" TargetMode="External"/><Relationship Id="rId4" Type="http://schemas.openxmlformats.org/officeDocument/2006/relationships/hyperlink" Target="mailto:Exeter-REF-2021@Exeter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eter.ac.uk/research/services/ref/ref2021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015 CAMS 055 Corporate PowerPoint widescreen3.jpg">
            <a:extLst>
              <a:ext uri="{FF2B5EF4-FFF2-40B4-BE49-F238E27FC236}">
                <a16:creationId xmlns:a16="http://schemas.microsoft.com/office/drawing/2014/main" id="{E376ADC4-BE49-4A36-BC21-F2FA5063118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B4ADAA0-3755-4F25-B921-20BF41E3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00213"/>
            <a:ext cx="88566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Arial" charset="0"/>
                <a:ea typeface="+mn-ea"/>
              </a:rPr>
              <a:t>Independent Researcher Eligibility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+mn-ea"/>
              </a:rPr>
              <a:t>Professor Will Harvey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, Associate Dean of Research, UEBS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2015 CAMS 055 Corporate PowerPoint widescreen4.jpg">
            <a:extLst>
              <a:ext uri="{FF2B5EF4-FFF2-40B4-BE49-F238E27FC236}">
                <a16:creationId xmlns:a16="http://schemas.microsoft.com/office/drawing/2014/main" id="{7CBCCD8D-B6DB-4CC4-A6F6-EC5A2AEAACF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D37D182-EEB4-4068-A817-E4F8D134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Staff who are potentially eligible for REF2021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1921880-3E09-48B3-8A19-CB75791E6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52550"/>
            <a:ext cx="11395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Only staff on research-related contracts – as reported annually to HESA -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can be considered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 for REF2021</a:t>
            </a:r>
          </a:p>
        </p:txBody>
      </p:sp>
      <p:pic>
        <p:nvPicPr>
          <p:cNvPr id="20485" name="Diagram 1">
            <a:extLst>
              <a:ext uri="{FF2B5EF4-FFF2-40B4-BE49-F238E27FC236}">
                <a16:creationId xmlns:a16="http://schemas.microsoft.com/office/drawing/2014/main" id="{083831CA-D24D-44F3-AF6D-5AB8E9A82ED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70200"/>
            <a:ext cx="11607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A2CD9-CFEC-4094-A668-CCCE2E0EDC59}"/>
              </a:ext>
            </a:extLst>
          </p:cNvPr>
          <p:cNvSpPr/>
          <p:nvPr/>
        </p:nvSpPr>
        <p:spPr>
          <a:xfrm>
            <a:off x="4235450" y="2584450"/>
            <a:ext cx="3571875" cy="495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The contract types are: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2015 CAMS 055 Corporate PowerPoint widescreen4.jpg">
            <a:extLst>
              <a:ext uri="{FF2B5EF4-FFF2-40B4-BE49-F238E27FC236}">
                <a16:creationId xmlns:a16="http://schemas.microsoft.com/office/drawing/2014/main" id="{7CC653C9-6020-42E5-82CB-28A44624C6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53975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F6D0F446-D3CC-426A-8B8F-6E1FE6D32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404813"/>
            <a:ext cx="88566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</a:rPr>
              <a:t>Definitions for eligibility</a:t>
            </a:r>
            <a:endParaRPr lang="en-US" sz="31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1117013-5962-4BE9-99B6-D3A82F81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490663"/>
            <a:ext cx="4392612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</a:rPr>
              <a:t>For submission to REF, we must demonstrate that a person meets the REF2021 definition of:</a:t>
            </a:r>
          </a:p>
          <a:p>
            <a:pPr marL="628650" indent="-357188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</a:rPr>
              <a:t>Significant responsibility for research</a:t>
            </a:r>
          </a:p>
          <a:p>
            <a:pPr marL="628650" indent="-34290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+mn-ea"/>
              </a:rPr>
              <a:t>Independent Researcher</a:t>
            </a:r>
          </a:p>
        </p:txBody>
      </p:sp>
      <p:pic>
        <p:nvPicPr>
          <p:cNvPr id="21509" name="Diagram 4">
            <a:extLst>
              <a:ext uri="{FF2B5EF4-FFF2-40B4-BE49-F238E27FC236}">
                <a16:creationId xmlns:a16="http://schemas.microsoft.com/office/drawing/2014/main" id="{946B81BD-57BE-463F-9500-442B804A1A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092200"/>
            <a:ext cx="7277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2015 CAMS 055 Corporate PowerPoint widescreen4.jpg">
            <a:extLst>
              <a:ext uri="{FF2B5EF4-FFF2-40B4-BE49-F238E27FC236}">
                <a16:creationId xmlns:a16="http://schemas.microsoft.com/office/drawing/2014/main" id="{30E93C59-1A78-4BC2-B29E-CED0D6002B4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1909F8B1-E7C1-4DD9-A133-BBA27E31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0375"/>
            <a:ext cx="885666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Significant responsibility of research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E57DC-1F79-4859-846C-83E9378F79E3}"/>
              </a:ext>
            </a:extLst>
          </p:cNvPr>
          <p:cNvSpPr txBox="1"/>
          <p:nvPr/>
        </p:nvSpPr>
        <p:spPr>
          <a:xfrm>
            <a:off x="7970838" y="1262063"/>
            <a:ext cx="3990975" cy="4400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196850" eaLnBrk="1" hangingPunct="1"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All staff on Education and Research (E&amp;R) contracts 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are expected to have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 significant responsibility for research </a:t>
            </a:r>
          </a:p>
          <a:p>
            <a:pPr marL="196850" eaLnBrk="1" hangingPunct="1">
              <a:defRPr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marL="196850" eaLnBrk="1" hangingPunct="1">
              <a:defRPr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All staff on E&amp;R contracts </a:t>
            </a: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will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be returned to REF2021</a:t>
            </a:r>
          </a:p>
        </p:txBody>
      </p:sp>
      <p:pic>
        <p:nvPicPr>
          <p:cNvPr id="22533" name="Diagram 10">
            <a:extLst>
              <a:ext uri="{FF2B5EF4-FFF2-40B4-BE49-F238E27FC236}">
                <a16:creationId xmlns:a16="http://schemas.microsoft.com/office/drawing/2014/main" id="{56FE0F49-0390-4FBC-9268-AA95CDAFCB0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77597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0C3A6C-B53E-455B-BD3C-10794B0786CA}"/>
              </a:ext>
            </a:extLst>
          </p:cNvPr>
          <p:cNvSpPr/>
          <p:nvPr/>
        </p:nvSpPr>
        <p:spPr>
          <a:xfrm>
            <a:off x="684213" y="1117600"/>
            <a:ext cx="66960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The criteria for significant responsibility for research includes: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4DCD2-04FA-4A01-BD01-A39094B4AA5E}"/>
              </a:ext>
            </a:extLst>
          </p:cNvPr>
          <p:cNvSpPr txBox="1"/>
          <p:nvPr/>
        </p:nvSpPr>
        <p:spPr>
          <a:xfrm>
            <a:off x="288925" y="2144713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08945-F31C-43AA-9BEA-E2049D8B5060}"/>
              </a:ext>
            </a:extLst>
          </p:cNvPr>
          <p:cNvSpPr txBox="1"/>
          <p:nvPr/>
        </p:nvSpPr>
        <p:spPr>
          <a:xfrm>
            <a:off x="612775" y="3525838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7E80E-1E2A-41E7-85FD-4C62B43A3646}"/>
              </a:ext>
            </a:extLst>
          </p:cNvPr>
          <p:cNvSpPr txBox="1"/>
          <p:nvPr/>
        </p:nvSpPr>
        <p:spPr>
          <a:xfrm>
            <a:off x="269875" y="4730750"/>
            <a:ext cx="647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2015 CAMS 055 Corporate PowerPoint widescreen4.jpg">
            <a:extLst>
              <a:ext uri="{FF2B5EF4-FFF2-40B4-BE49-F238E27FC236}">
                <a16:creationId xmlns:a16="http://schemas.microsoft.com/office/drawing/2014/main" id="{CAFEEDF7-CC15-4493-B2E6-EDD6DB71CC6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122761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758DC39-EC47-4006-AF71-C9DF8CA3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114855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Independent Researcher – the REF2021 definition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D8095F9-B796-47BA-9EC8-AA225BDE6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414463"/>
            <a:ext cx="11720512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542925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The REF2021 definition of an Independent Researcher is: </a:t>
            </a:r>
            <a:r>
              <a:rPr lang="en-GB" sz="3200" b="1" i="1" dirty="0">
                <a:solidFill>
                  <a:schemeClr val="tx2">
                    <a:lumMod val="75000"/>
                  </a:schemeClr>
                </a:solidFill>
              </a:rPr>
              <a:t>“an individual who undertakes self-directed research, rather than carrying out another individual’s research programme.”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8592D-F700-4732-9094-2AD54E402D16}"/>
              </a:ext>
            </a:extLst>
          </p:cNvPr>
          <p:cNvSpPr/>
          <p:nvPr/>
        </p:nvSpPr>
        <p:spPr>
          <a:xfrm>
            <a:off x="1547813" y="3644900"/>
            <a:ext cx="8640762" cy="2049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5825" indent="-34290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</a:t>
            </a: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judgment on a researcher’s independence of thought or ability to work independently.</a:t>
            </a:r>
          </a:p>
          <a:p>
            <a:pPr marL="885825" indent="-34290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guidance includes specific qualifying criteria for all four Main Panels; with additional criteria for Panel C&amp;D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2015 CAMS 055 Corporate PowerPoint widescreen4.jpg">
            <a:extLst>
              <a:ext uri="{FF2B5EF4-FFF2-40B4-BE49-F238E27FC236}">
                <a16:creationId xmlns:a16="http://schemas.microsoft.com/office/drawing/2014/main" id="{D7A9268A-69B1-450C-9A71-FFA13B4E67D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8735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6AAFF2F-DD41-4DE3-BE45-264E288C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4000"/>
            <a:ext cx="114855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Independent Researcher – qualifying criteria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70E98F2-6C4B-4DE4-9C2B-83F9BC5BD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890588"/>
            <a:ext cx="4729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And, for Mains Panels C and D only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9" name="Diagram 4">
            <a:extLst>
              <a:ext uri="{FF2B5EF4-FFF2-40B4-BE49-F238E27FC236}">
                <a16:creationId xmlns:a16="http://schemas.microsoft.com/office/drawing/2014/main" id="{DB05A523-E5E9-46AC-9911-44DE3BF5D8A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282700"/>
            <a:ext cx="70739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18954DEF-DD80-49C0-A21B-7BB785BB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858838"/>
            <a:ext cx="4464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For all four main panels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7935A-3D8F-4463-8B3C-C7C0FC8B13F4}"/>
              </a:ext>
            </a:extLst>
          </p:cNvPr>
          <p:cNvSpPr txBox="1"/>
          <p:nvPr/>
        </p:nvSpPr>
        <p:spPr>
          <a:xfrm>
            <a:off x="258763" y="1825625"/>
            <a:ext cx="647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444AE-A997-487D-A588-57A73E6FC0CF}"/>
              </a:ext>
            </a:extLst>
          </p:cNvPr>
          <p:cNvSpPr txBox="1"/>
          <p:nvPr/>
        </p:nvSpPr>
        <p:spPr>
          <a:xfrm>
            <a:off x="582613" y="3206750"/>
            <a:ext cx="647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20241-B97F-4781-8671-5C7B243CF936}"/>
              </a:ext>
            </a:extLst>
          </p:cNvPr>
          <p:cNvSpPr txBox="1"/>
          <p:nvPr/>
        </p:nvSpPr>
        <p:spPr>
          <a:xfrm>
            <a:off x="255588" y="4587875"/>
            <a:ext cx="647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3.</a:t>
            </a:r>
          </a:p>
        </p:txBody>
      </p:sp>
      <p:pic>
        <p:nvPicPr>
          <p:cNvPr id="26634" name="Diagram 13">
            <a:extLst>
              <a:ext uri="{FF2B5EF4-FFF2-40B4-BE49-F238E27FC236}">
                <a16:creationId xmlns:a16="http://schemas.microsoft.com/office/drawing/2014/main" id="{5567FF21-13C2-472A-91F8-194102D5FF5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955800"/>
            <a:ext cx="4864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2196FA-67D7-4331-95F0-BA85BB603141}"/>
              </a:ext>
            </a:extLst>
          </p:cNvPr>
          <p:cNvSpPr txBox="1"/>
          <p:nvPr/>
        </p:nvSpPr>
        <p:spPr>
          <a:xfrm>
            <a:off x="7593013" y="2493963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71B64B-044C-4231-AA5D-268444B5F0E2}"/>
              </a:ext>
            </a:extLst>
          </p:cNvPr>
          <p:cNvSpPr txBox="1"/>
          <p:nvPr/>
        </p:nvSpPr>
        <p:spPr>
          <a:xfrm>
            <a:off x="7597775" y="3843338"/>
            <a:ext cx="647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2015 CAMS 055 Corporate PowerPoint widescreen4.jpg">
            <a:extLst>
              <a:ext uri="{FF2B5EF4-FFF2-40B4-BE49-F238E27FC236}">
                <a16:creationId xmlns:a16="http://schemas.microsoft.com/office/drawing/2014/main" id="{AD386F35-9A22-4E54-89E0-2BFBD547E7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53975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3AC26B4-E8B2-4A50-BF17-BDB2C79ED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44475"/>
            <a:ext cx="11485563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Independent Researcher – PRELIMINARY STAGE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3EEFA23B-7B99-4336-9427-F0E15E56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268413"/>
            <a:ext cx="10152063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 of Research/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UoAs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reviewed lists of all staff on Research Only (Grade F and above) contracts in May 2019 based on information held within University records (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grants information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who meet the REF2021 definition will be notified that they are eligible</a:t>
            </a: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staff on Research contracts (Grade F and above) will be invited to the Open Process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42925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tabLst>
                <a:tab pos="1885950" algn="l"/>
              </a:tabLst>
              <a:defRPr/>
            </a:pPr>
            <a:endParaRPr lang="en-GB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5825" indent="-342900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2925"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GB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015 CAMS 055 Corporate PowerPoint widescreen3.jpg">
            <a:extLst>
              <a:ext uri="{FF2B5EF4-FFF2-40B4-BE49-F238E27FC236}">
                <a16:creationId xmlns:a16="http://schemas.microsoft.com/office/drawing/2014/main" id="{330CAE40-4D19-4F7C-A322-B6EBFEECC3C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70645A6-1D6F-4809-BA1E-09A331A0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947988"/>
            <a:ext cx="8856663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Arial" charset="0"/>
                <a:ea typeface="+mn-ea"/>
              </a:rPr>
              <a:t>INDEPENDENT RESEARCHER OPEN PROCESS</a:t>
            </a:r>
            <a:endParaRPr lang="en-US" sz="6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2015 CAMS 055 Corporate PowerPoint widescreen4.jpg">
            <a:extLst>
              <a:ext uri="{FF2B5EF4-FFF2-40B4-BE49-F238E27FC236}">
                <a16:creationId xmlns:a16="http://schemas.microsoft.com/office/drawing/2014/main" id="{1BAE16D9-4774-4B95-ADAF-B6D988A06DD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B792E9C-0A96-4806-A6FE-4C22E29C7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114855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What is the Open Process for?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748" name="Text Box 8">
            <a:extLst>
              <a:ext uri="{FF2B5EF4-FFF2-40B4-BE49-F238E27FC236}">
                <a16:creationId xmlns:a16="http://schemas.microsoft.com/office/drawing/2014/main" id="{EA3AB9E6-3062-4E51-89AF-AD59ADE02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593850"/>
            <a:ext cx="12349163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5825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 us all to ensure that we haven’t missed anyone who is eligible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allows individuals to: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further information about how they some of the indicators;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information on grants held at previous posts that Exeter is unaware of;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Explanation/further information of how you meet the indicators.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b="1" i="1">
                <a:solidFill>
                  <a:srgbClr val="264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Director of Research is your key point of contact  within your UoA – do discuss this with them or your line manager or Head of Department </a:t>
            </a:r>
            <a:endParaRPr lang="en-GB" alt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GB" alt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GB" alt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2015 CAMS 055 Corporate PowerPoint widescreen4.jpg">
            <a:extLst>
              <a:ext uri="{FF2B5EF4-FFF2-40B4-BE49-F238E27FC236}">
                <a16:creationId xmlns:a16="http://schemas.microsoft.com/office/drawing/2014/main" id="{9409CC4D-B6F2-4C98-BAFB-708C0FDD09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6863D43-3054-46F1-9220-1CC77C0A6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114855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Open Process timetable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ABE3D-043E-49F8-9096-58682E92525D}"/>
              </a:ext>
            </a:extLst>
          </p:cNvPr>
          <p:cNvSpPr txBox="1"/>
          <p:nvPr/>
        </p:nvSpPr>
        <p:spPr>
          <a:xfrm>
            <a:off x="0" y="1341438"/>
            <a:ext cx="11872913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8650" indent="-271463" defTabSz="8001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on Research contracts at Grade F and above invited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form in July 2019</a:t>
            </a:r>
            <a:r>
              <a:rPr lang="en-GB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(deadline early September 2019)</a:t>
            </a:r>
          </a:p>
          <a:p>
            <a:pPr marL="628650" indent="-271463" defTabSz="8001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reviewed by the Eligibility Review Group; College Associate Deans of Research invited as observers.</a:t>
            </a:r>
          </a:p>
          <a:p>
            <a:pPr marL="628650" indent="-271463" defTabSz="80010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notified in October 2019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meet the REF2021 Independent Researcher definition.</a:t>
            </a:r>
          </a:p>
          <a:p>
            <a:pPr marL="628650" indent="-2714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Review Group will also consider eligibility in </a:t>
            </a: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2020, April 2020 and July 2020 </a:t>
            </a:r>
          </a:p>
          <a:p>
            <a:pPr marL="628650" indent="-2714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will be available online until July 2020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new staff or staff who have since met the criteria.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2015 CAMS 055 Corporate PowerPoint widescreen4.jpg">
            <a:extLst>
              <a:ext uri="{FF2B5EF4-FFF2-40B4-BE49-F238E27FC236}">
                <a16:creationId xmlns:a16="http://schemas.microsoft.com/office/drawing/2014/main" id="{8ABC8952-CA18-4F4A-AFCE-4D5FC109899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1BC269F-D57A-45AF-9600-871F0DE5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114855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The Independent Research form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81F42-80FD-4D27-8F19-2CE620B61051}"/>
              </a:ext>
            </a:extLst>
          </p:cNvPr>
          <p:cNvSpPr txBox="1"/>
          <p:nvPr/>
        </p:nvSpPr>
        <p:spPr>
          <a:xfrm>
            <a:off x="0" y="1662113"/>
            <a:ext cx="12074525" cy="3983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8650" indent="-271463" defTabSz="8001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Asks new staff for details of research grants and/or staff about research grants held at previous universities as PI (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as Co-I for Panel C or D units of assessment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indent="-271463" defTabSz="8001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competitive research fellowships</a:t>
            </a:r>
          </a:p>
          <a:p>
            <a:pPr marL="628650" indent="-271463" defTabSz="8001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brief explanation of how you meet:</a:t>
            </a:r>
          </a:p>
          <a:p>
            <a:pPr marL="900113" indent="-171450" defTabSz="8001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Indicator 3: 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a research group or a substantial or specialised work package</a:t>
            </a:r>
          </a:p>
          <a:p>
            <a:pPr marL="900113" indent="-171450" defTabSz="8001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5: </a:t>
            </a:r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 significant input into the design, conduct and interpretation of the research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(Panel C and Panel D only)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2015 CAMS 055 Corporate PowerPoint widescreen4.jpg">
            <a:extLst>
              <a:ext uri="{FF2B5EF4-FFF2-40B4-BE49-F238E27FC236}">
                <a16:creationId xmlns:a16="http://schemas.microsoft.com/office/drawing/2014/main" id="{9EAF9368-ACE3-4769-9939-8B1D3EDD83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2E4B46DD-91B5-4DA8-860B-0B5E30A99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What is REF?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1C598D3-52FF-44A6-9C9B-E375457F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71563"/>
            <a:ext cx="1087278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Research Excellence Framework: a </a:t>
            </a: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national assessment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 of research at UK universities by discipline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The university’s allocation of </a:t>
            </a: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Quality-Related research funding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is based on our REF performance</a:t>
            </a:r>
          </a:p>
          <a:p>
            <a:pPr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REF is an </a:t>
            </a: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assessment of three things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GB" alt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val 46">
            <a:extLst>
              <a:ext uri="{FF2B5EF4-FFF2-40B4-BE49-F238E27FC236}">
                <a16:creationId xmlns:a16="http://schemas.microsoft.com/office/drawing/2014/main" id="{8A3DFC6E-1A55-4F12-BFBB-8380380D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3241675"/>
            <a:ext cx="704850" cy="61118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60%</a:t>
            </a:r>
          </a:p>
        </p:txBody>
      </p:sp>
      <p:sp>
        <p:nvSpPr>
          <p:cNvPr id="8" name="Oval 91">
            <a:extLst>
              <a:ext uri="{FF2B5EF4-FFF2-40B4-BE49-F238E27FC236}">
                <a16:creationId xmlns:a16="http://schemas.microsoft.com/office/drawing/2014/main" id="{8E0FB7F7-47CF-4EFE-B29B-ECBABBB4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124325"/>
            <a:ext cx="706438" cy="65405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25%</a:t>
            </a:r>
          </a:p>
        </p:txBody>
      </p:sp>
      <p:sp>
        <p:nvSpPr>
          <p:cNvPr id="9" name="Oval 92">
            <a:extLst>
              <a:ext uri="{FF2B5EF4-FFF2-40B4-BE49-F238E27FC236}">
                <a16:creationId xmlns:a16="http://schemas.microsoft.com/office/drawing/2014/main" id="{065653FB-186F-47FC-B4A3-D173DBED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5054600"/>
            <a:ext cx="704850" cy="62865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15%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01B27D4-012B-48DC-93CC-0097A82A8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09938"/>
            <a:ext cx="770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68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54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11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468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925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RESEARCH OUTPUTS: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from all staff with significant responsibilities for research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C9B9E2F-F4FF-41D9-A405-20DA9852A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233863"/>
            <a:ext cx="574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68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54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11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468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925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2400" b="1">
                <a:solidFill>
                  <a:schemeClr val="tx2">
                    <a:lumMod val="75000"/>
                  </a:schemeClr>
                </a:solidFill>
              </a:rPr>
              <a:t>IMPACT: </a:t>
            </a:r>
            <a:r>
              <a:rPr lang="en-GB" altLang="en-US" sz="2400">
                <a:solidFill>
                  <a:schemeClr val="tx2">
                    <a:lumMod val="75000"/>
                  </a:schemeClr>
                </a:solidFill>
              </a:rPr>
              <a:t>assessment of impact case studies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A06A09E-4141-4240-B3EA-D8D34F3EC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9975"/>
            <a:ext cx="7488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68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54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11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468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925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Environment: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an assessment a narrative statement and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3B472-FDC3-4E39-A886-AB4D6C9F42ED}"/>
              </a:ext>
            </a:extLst>
          </p:cNvPr>
          <p:cNvSpPr txBox="1"/>
          <p:nvPr/>
        </p:nvSpPr>
        <p:spPr>
          <a:xfrm>
            <a:off x="9690100" y="4402138"/>
            <a:ext cx="2505075" cy="12017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i="1" dirty="0"/>
              <a:t>.. PLUS an Institutional Environment statement – pilot, scored but not included in profile scores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2015 CAMS 055 Corporate PowerPoint widescreen4.jpg">
            <a:extLst>
              <a:ext uri="{FF2B5EF4-FFF2-40B4-BE49-F238E27FC236}">
                <a16:creationId xmlns:a16="http://schemas.microsoft.com/office/drawing/2014/main" id="{A03D1F9C-BE5C-4AD8-8B29-9E404C0829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EB1BA3E3-CD17-4EDA-8D41-009C75E17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76250"/>
            <a:ext cx="11485563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If you meet the REF2021 eligibility, your REF2021 to-do list</a:t>
            </a:r>
            <a:endParaRPr lang="en-US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2B90141-7A29-491F-9F4F-682254A1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325563"/>
            <a:ext cx="113776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Publish your best work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Be compliant with the REF2021 and University Open Access Policy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Register for an ORCID number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Gather supporting evidence for impact case studies </a:t>
            </a:r>
            <a:r>
              <a:rPr lang="en-GB" altLang="en-US" sz="2800" i="1" dirty="0">
                <a:solidFill>
                  <a:schemeClr val="tx2">
                    <a:lumMod val="75000"/>
                  </a:schemeClr>
                </a:solidFill>
              </a:rPr>
              <a:t>(where applicable)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Support your </a:t>
            </a:r>
            <a:r>
              <a:rPr lang="en-GB" altLang="en-US" sz="2800" dirty="0" err="1">
                <a:solidFill>
                  <a:schemeClr val="tx2">
                    <a:lumMod val="75000"/>
                  </a:schemeClr>
                </a:solidFill>
              </a:rPr>
              <a:t>DoRs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altLang="en-US" sz="2800" dirty="0" err="1">
                <a:solidFill>
                  <a:schemeClr val="tx2">
                    <a:lumMod val="75000"/>
                  </a:schemeClr>
                </a:solidFill>
              </a:rPr>
              <a:t>DoIs</a:t>
            </a:r>
            <a:endParaRPr lang="en-GB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Provide confidential information about your individual circumstance if required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2015 CAMS 055 Corporate PowerPoint widescreen4.jpg">
            <a:extLst>
              <a:ext uri="{FF2B5EF4-FFF2-40B4-BE49-F238E27FC236}">
                <a16:creationId xmlns:a16="http://schemas.microsoft.com/office/drawing/2014/main" id="{E937689D-05DD-47B7-A2E5-86821F4CCFD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95F3AA9-4E30-4DAE-B157-FF485A71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82600"/>
            <a:ext cx="27971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Questions?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647934A-92A2-47ED-9E01-A0B3DEF9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238375"/>
            <a:ext cx="4260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Exeter-REF-2021@Exeter.ac.uk</a:t>
            </a:r>
            <a:endParaRPr lang="en-GB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n-GB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</a:rPr>
              <a:t>Website: 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http://www.exeter.ac.uk/research/services/ref/ref2021/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en-GB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EA0C7C68-D1F9-42BC-9DDC-DAC5BF954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520700"/>
            <a:ext cx="546258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2015 CAMS 055 Corporate PowerPoint widescreen4.jpg">
            <a:extLst>
              <a:ext uri="{FF2B5EF4-FFF2-40B4-BE49-F238E27FC236}">
                <a16:creationId xmlns:a16="http://schemas.microsoft.com/office/drawing/2014/main" id="{72C3B189-6F92-4703-ADE8-054E8CA8A07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D9587CB-B06D-4437-AFD8-B84B84F0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Units of Assessment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5C85ADD-7805-4022-B39A-4B40DB956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247775"/>
            <a:ext cx="11772900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Disciplines are listed/grouped as Units of Assessment or Sub-panels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REF2021 has 34 Units of Assessment; we will be submitting to 25-26 Units of Assessment.</a:t>
            </a:r>
          </a:p>
          <a:p>
            <a:pPr>
              <a:spcBef>
                <a:spcPts val="600"/>
              </a:spcBef>
              <a:spcAft>
                <a:spcPts val="900"/>
              </a:spcAft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Sub-panels are grouped into four Main Panels:</a:t>
            </a:r>
          </a:p>
          <a:p>
            <a:pPr marL="796925" lvl="3"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Panel A: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Medicine/Life Sciences [</a:t>
            </a:r>
            <a:r>
              <a:rPr lang="en-GB" alt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UoA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1-6]</a:t>
            </a:r>
          </a:p>
          <a:p>
            <a:pPr marL="796925" lvl="3"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Panel B: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Physicals Sciences, Engineering and Technology [</a:t>
            </a:r>
            <a:r>
              <a:rPr lang="en-GB" alt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UoA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7-13]</a:t>
            </a:r>
          </a:p>
          <a:p>
            <a:pPr marL="796925" lvl="3"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Panel C: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Sciences [</a:t>
            </a:r>
            <a:r>
              <a:rPr lang="en-GB" alt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UoA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– 24]</a:t>
            </a:r>
          </a:p>
          <a:p>
            <a:pPr marL="796925" lvl="3">
              <a:spcBef>
                <a:spcPts val="6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Panel D: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Humanities [</a:t>
            </a:r>
            <a:r>
              <a:rPr lang="en-GB" alt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UoA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– 34]</a:t>
            </a:r>
            <a:endParaRPr lang="en-GB" alt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2015 CAMS 055 Corporate PowerPoint widescreen4.jpg">
            <a:extLst>
              <a:ext uri="{FF2B5EF4-FFF2-40B4-BE49-F238E27FC236}">
                <a16:creationId xmlns:a16="http://schemas.microsoft.com/office/drawing/2014/main" id="{5A16061C-9A1B-4AF2-AC8E-12532F5D0B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18A6600-A01D-46B5-A3E2-D4D828EDA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Significant changes since REF2014</a:t>
            </a:r>
            <a:endParaRPr lang="en-US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1C84DA-C4A6-4C52-A9DF-6539B9BAD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663700"/>
            <a:ext cx="114506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68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554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11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468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925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54038" lvl="4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Processes for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Eligibility </a:t>
            </a:r>
            <a:r>
              <a:rPr lang="en-GB" altLang="en-US" sz="2800" u="sng" dirty="0">
                <a:solidFill>
                  <a:schemeClr val="tx2">
                    <a:lumMod val="75000"/>
                  </a:schemeClr>
                </a:solidFill>
              </a:rPr>
              <a:t>not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Selection 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of people</a:t>
            </a:r>
            <a:endParaRPr lang="en-GB" alt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54038" lvl="4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Output variability 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(min. 1 output, max. 5 outputs);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Portability/non-portability: 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transitional arrangements for outputs of former staff</a:t>
            </a:r>
          </a:p>
          <a:p>
            <a:pPr marL="554038" lvl="4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Output selection processes and consideration of EDI</a:t>
            </a:r>
          </a:p>
          <a:p>
            <a:pPr marL="554038" lvl="4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Approach to individual circumstances is more complex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2015 CAMS 055 Corporate PowerPoint widescreen4.jpg">
            <a:extLst>
              <a:ext uri="{FF2B5EF4-FFF2-40B4-BE49-F238E27FC236}">
                <a16:creationId xmlns:a16="http://schemas.microsoft.com/office/drawing/2014/main" id="{A0477BD3-EF03-4353-A791-F7974DD577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4FC7B63-C138-45C5-99C2-AFEB36A7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Our approach to REF2021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037A2AF-70AE-4E68-A501-6F5D6FAB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107442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Openness, transparency, accountability and inclusivity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– with an emphasis on collective responsibility in our REF2021 preparations.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A team approach to Exeter’s submission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– an ethos that reflects the collective responsibility point </a:t>
            </a:r>
            <a:r>
              <a:rPr lang="en-GB" altLang="en-US" sz="2400">
                <a:solidFill>
                  <a:schemeClr val="tx2">
                    <a:lumMod val="75000"/>
                  </a:schemeClr>
                </a:solidFill>
              </a:rPr>
              <a:t>and recognises </a:t>
            </a: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that everyone contributes to REF. </a:t>
            </a:r>
            <a:r>
              <a:rPr lang="en-GB" altLang="en-US" sz="2400" b="1" i="1" u="sng" dirty="0">
                <a:solidFill>
                  <a:schemeClr val="tx2">
                    <a:lumMod val="75000"/>
                  </a:schemeClr>
                </a:solidFill>
              </a:rPr>
              <a:t>This is not an exercise of individual scrutiny; everyone contributes directly or indirectly.</a:t>
            </a:r>
            <a:endParaRPr lang="en-GB" alt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Celebrating our successes</a:t>
            </a:r>
            <a:endParaRPr lang="en-GB" altLang="en-US" sz="24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2015 CAMS 055 Corporate PowerPoint widescreen4.jpg">
            <a:extLst>
              <a:ext uri="{FF2B5EF4-FFF2-40B4-BE49-F238E27FC236}">
                <a16:creationId xmlns:a16="http://schemas.microsoft.com/office/drawing/2014/main" id="{31C65417-006E-4829-ABE8-9F9251F2B26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4763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32E3F73-C68A-44A0-9144-9BCE548D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What does </a:t>
            </a:r>
            <a:r>
              <a:rPr lang="en-US" sz="3100" b="1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REF2021 mean </a:t>
            </a: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to the individual?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26A6ACA-E558-4A07-B74F-223DE372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68413"/>
            <a:ext cx="11845925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Helps pay our salaries/research time and contributes towards research activity costs 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It enhances  institutional/departmental/discipline’s reputation nationally and globally </a:t>
            </a:r>
          </a:p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However….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does not directly relate to promotion, probation or recruitment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names of people submitted will not be published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2015 CAMS 055 Corporate PowerPoint widescreen4.jpg">
            <a:extLst>
              <a:ext uri="{FF2B5EF4-FFF2-40B4-BE49-F238E27FC236}">
                <a16:creationId xmlns:a16="http://schemas.microsoft.com/office/drawing/2014/main" id="{98D4E2FC-C268-4D8A-BB06-354DD1231D2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B1455F4-DDEF-46E1-879A-95F59534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10945812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+mn-ea"/>
              </a:rPr>
              <a:t>What does REF2021 mean for someone on a Research contract? 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C682008-148A-4DB0-8E7E-BB577F2DB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44675"/>
            <a:ext cx="107442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REF2021 recognises that some of you are in a transitional stage of your career (or have specific roles and responsibilities) and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</a:rPr>
              <a:t>for contractual/administrative reasons you may not be eligible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you meet the REF definition of eligibility and you are at Exeter on the census date, you 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 returned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you leave to a different post, publications/outputs produced at Exeter, might be submitted here  (</a:t>
            </a:r>
            <a:r>
              <a:rPr lang="en-GB" altLang="en-US" sz="2800" i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specific policy applies)</a:t>
            </a:r>
            <a:endParaRPr lang="en-GB" altLang="en-US" sz="24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2015 CAMS 055 Corporate PowerPoint widescreen4.jpg">
            <a:extLst>
              <a:ext uri="{FF2B5EF4-FFF2-40B4-BE49-F238E27FC236}">
                <a16:creationId xmlns:a16="http://schemas.microsoft.com/office/drawing/2014/main" id="{CBB2FDCE-2306-4574-9633-524CFAC991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88"/>
            <a:ext cx="12276137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E3852E06-8A63-4691-AA48-7533E2E7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88566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Code of Practice: our policies and processes</a:t>
            </a:r>
            <a:endParaRPr lang="en-US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56F1C0-35B1-42DB-A484-36AB47A4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665288"/>
            <a:ext cx="10744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Our Code of Practice lists our policies on: 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Independent Researcher eligibility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outputs are selected</a:t>
            </a:r>
          </a:p>
          <a:p>
            <a:pPr marL="457200" indent="-4572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Selecting outputs of staff who have left</a:t>
            </a:r>
            <a:endParaRPr lang="en-GB" altLang="en-US" sz="28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32235EF-0FE5-4D56-ABCF-68DCE42F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4818063"/>
            <a:ext cx="1045686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to the University of Exeter Code of Practice: </a:t>
            </a:r>
            <a:r>
              <a:rPr lang="en-GB" sz="2800" dirty="0">
                <a:hlinkClick r:id="rId3"/>
              </a:rPr>
              <a:t>https://www.exeter.ac.uk/research/services/ref/ref2021/</a:t>
            </a:r>
            <a:endParaRPr lang="en-GB" sz="2800" dirty="0"/>
          </a:p>
          <a:p>
            <a:pPr marL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GB" altLang="en-US" sz="2800" i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015 CAMS 055 Corporate PowerPoint widescreen3.jpg">
            <a:extLst>
              <a:ext uri="{FF2B5EF4-FFF2-40B4-BE49-F238E27FC236}">
                <a16:creationId xmlns:a16="http://schemas.microsoft.com/office/drawing/2014/main" id="{DFD00A2F-F7FF-49F9-B44F-762471A8F0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81025F1-A4B6-42C8-AB46-35FCFE35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2947988"/>
            <a:ext cx="8856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Arial" charset="0"/>
                <a:ea typeface="+mn-ea"/>
              </a:rPr>
              <a:t>STAFF ELIGIBILITY</a:t>
            </a:r>
            <a:endParaRPr lang="en-US" sz="60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AD8C3E08B5943822DF9E2EBBFF915" ma:contentTypeVersion="12" ma:contentTypeDescription="Create a new document." ma:contentTypeScope="" ma:versionID="e84ca4ae2090b058fb5c08fdd0d0d869">
  <xsd:schema xmlns:xsd="http://www.w3.org/2001/XMLSchema" xmlns:xs="http://www.w3.org/2001/XMLSchema" xmlns:p="http://schemas.microsoft.com/office/2006/metadata/properties" xmlns:ns2="65963fde-a561-4850-a4ad-b8be0bfc714e" xmlns:ns3="2d0728f7-2f4a-4a29-a75a-50b51666ef81" targetNamespace="http://schemas.microsoft.com/office/2006/metadata/properties" ma:root="true" ma:fieldsID="e5bd2867e18b0f2cdd4b18bfa7ff68f3" ns2:_="" ns3:_="">
    <xsd:import namespace="65963fde-a561-4850-a4ad-b8be0bfc714e"/>
    <xsd:import namespace="2d0728f7-2f4a-4a29-a75a-50b51666e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P_x0020_Phase" minOccurs="0"/>
                <xsd:element ref="ns2:CoP_x0020_Phases" minOccurs="0"/>
                <xsd:element ref="ns3:SharedWithUsers" minOccurs="0"/>
                <xsd:element ref="ns3:SharedWithDetails" minOccurs="0"/>
                <xsd:element ref="ns2:Comment" minOccurs="0"/>
                <xsd:element ref="ns2:Comme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63fde-a561-4850-a4ad-b8be0bfc7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P_x0020_Phase" ma:index="10" nillable="true" ma:displayName="CoP Phase" ma:format="Dropdown" ma:internalName="CoP_x0020_Phase">
      <xsd:simpleType>
        <xsd:restriction base="dms:Choice">
          <xsd:enumeration value="Pre-consultation"/>
          <xsd:enumeration value="Consultation phase"/>
          <xsd:enumeration value="Second Draft"/>
          <xsd:enumeration value="For REF Submission"/>
          <xsd:enumeration value="Post-REF Submission"/>
          <xsd:enumeration value="For Publication"/>
        </xsd:restriction>
      </xsd:simpleType>
    </xsd:element>
    <xsd:element name="CoP_x0020_Phases" ma:index="11" nillable="true" ma:displayName="CoP Phases" ma:format="Dropdown" ma:internalName="CoP_x0020_Phases">
      <xsd:simpleType>
        <xsd:restriction base="dms:Choice">
          <xsd:enumeration value="Pre-consultation"/>
          <xsd:enumeration value="Consultation Phase"/>
          <xsd:enumeration value="Second Draft"/>
          <xsd:enumeration value="May - June 2019: Version for approval"/>
          <xsd:enumeration value="For June REF Submission"/>
          <xsd:enumeration value="Post-submission"/>
          <xsd:enumeration value="For publication"/>
        </xsd:restriction>
      </xsd:simpleType>
    </xsd:element>
    <xsd:element name="Comment" ma:index="14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Comments" ma:index="15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728f7-2f4a-4a29-a75a-50b51666e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P_x0020_Phase xmlns="65963fde-a561-4850-a4ad-b8be0bfc714e" xsi:nil="true"/>
    <Comments xmlns="65963fde-a561-4850-a4ad-b8be0bfc714e" xsi:nil="true"/>
    <Comment xmlns="65963fde-a561-4850-a4ad-b8be0bfc714e" xsi:nil="true"/>
    <CoP_x0020_Phases xmlns="65963fde-a561-4850-a4ad-b8be0bfc714e" xsi:nil="true"/>
  </documentManagement>
</p:properties>
</file>

<file path=customXml/itemProps1.xml><?xml version="1.0" encoding="utf-8"?>
<ds:datastoreItem xmlns:ds="http://schemas.openxmlformats.org/officeDocument/2006/customXml" ds:itemID="{2E0DF000-1C78-4105-AD98-ADBBAE477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63fde-a561-4850-a4ad-b8be0bfc714e"/>
    <ds:schemaRef ds:uri="2d0728f7-2f4a-4a29-a75a-50b51666e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871A68-9E11-4639-B5DD-848F2E116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4954E-0420-4441-BAF3-2A4DC9E25E2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5963fde-a561-4850-a4ad-b8be0bfc714e"/>
    <ds:schemaRef ds:uri="2d0728f7-2f4a-4a29-a75a-50b51666ef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7278</TotalTime>
  <Words>1123</Words>
  <Application>Microsoft Office PowerPoint</Application>
  <PresentationFormat>Custom</PresentationFormat>
  <Paragraphs>125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Beringer</dc:creator>
  <cp:lastModifiedBy>Prestat, Helene</cp:lastModifiedBy>
  <cp:revision>89</cp:revision>
  <dcterms:created xsi:type="dcterms:W3CDTF">2013-05-15T11:39:13Z</dcterms:created>
  <dcterms:modified xsi:type="dcterms:W3CDTF">2019-10-10T12:53:41Z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0x010100944AD8C3E08B5943822DF9E2EBBFF915</vt:lpwstr>
  </property>
</Properties>
</file>